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Slab"/>
      <p:regular r:id="rId22"/>
      <p:bold r:id="rId23"/>
    </p:embeddedFont>
    <p:embeddedFont>
      <p:font typeface="Nixie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5" roundtripDataSignature="AMtx7mi6a5+8gAICXrHWXOO6JDGpYXLo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Slab-regular.fntdata"/><Relationship Id="rId21" Type="http://schemas.openxmlformats.org/officeDocument/2006/relationships/slide" Target="slides/slide16.xml"/><Relationship Id="rId24" Type="http://schemas.openxmlformats.org/officeDocument/2006/relationships/font" Target="fonts/NixieOne-regular.fntdata"/><Relationship Id="rId23" Type="http://schemas.openxmlformats.org/officeDocument/2006/relationships/font" Target="fonts/RobotoSlab-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6" name="Google Shape;22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7" name="Google Shape;24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2" name="Google Shape;27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9" name="Google Shape;29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6" name="Google Shape;20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5" name="Google Shape;21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8"/>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8"/>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8"/>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8"/>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9"/>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9"/>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9"/>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9"/>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9"/>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20"/>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20"/>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0"/>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0"/>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0"/>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1"/>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1"/>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1"/>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1"/>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1"/>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1"/>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1"/>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2"/>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2"/>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2"/>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2"/>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2"/>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2"/>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2"/>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3"/>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4"/>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60" name="Google Shape;60;p24"/>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1" name="Google Shape;61;p24"/>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2" name="Google Shape;62;p24"/>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3" name="Google Shape;63;p24"/>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64" name="Google Shape;64;p24"/>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4"/>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4"/>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7"/>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wordwall.net/cs/resource/19290320" TargetMode="External"/><Relationship Id="rId4" Type="http://schemas.openxmlformats.org/officeDocument/2006/relationships/hyperlink" Target="https://drive.google.com/file/d/1URPLTz-jQHon9hYI60_HGTwjLE2sAAzD/view?usp=sharing" TargetMode="External"/><Relationship Id="rId5"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s://www.youtube.com/watch?v=Z1Vzge4hvAw&amp;t=263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hyperlink" Target="https://drive.google.com/file/d/1QbSHMpA6VnxkmY-G-zGplcq7W0bElxVf/view?usp=sharing" TargetMode="External"/><Relationship Id="rId5" Type="http://schemas.openxmlformats.org/officeDocument/2006/relationships/hyperlink" Target="https://wordwall.net/cs/resource/19272649" TargetMode="External"/><Relationship Id="rId6"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hyperlink" Target="https://drive.google.com/file/d/1QbSHMpA6VnxkmY-G-zGplcq7W0bElxVf/view?usp=sharing"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Roboto Slab"/>
                <a:ea typeface="Roboto Slab"/>
                <a:cs typeface="Roboto Slab"/>
                <a:sym typeface="Roboto Slab"/>
              </a:rPr>
              <a:t>Digi school DEJEPIS</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0"/>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b="1" lang="sk-SK" sz="1800">
                <a:solidFill>
                  <a:schemeClr val="lt1"/>
                </a:solidFill>
                <a:latin typeface="Roboto Slab"/>
                <a:ea typeface="Roboto Slab"/>
                <a:cs typeface="Roboto Slab"/>
                <a:sym typeface="Roboto Slab"/>
              </a:rPr>
              <a:t>Samova ríša</a:t>
            </a:r>
            <a:endParaRPr b="1" sz="1800">
              <a:solidFill>
                <a:schemeClr val="lt1"/>
              </a:solidFill>
              <a:latin typeface="Roboto Slab"/>
              <a:ea typeface="Roboto Slab"/>
              <a:cs typeface="Roboto Slab"/>
              <a:sym typeface="Roboto Slab"/>
            </a:endParaRPr>
          </a:p>
        </p:txBody>
      </p:sp>
      <p:sp>
        <p:nvSpPr>
          <p:cNvPr id="229" name="Google Shape;229;p10"/>
          <p:cNvSpPr txBox="1"/>
          <p:nvPr>
            <p:ph idx="1" type="body"/>
          </p:nvPr>
        </p:nvSpPr>
        <p:spPr>
          <a:xfrm>
            <a:off x="323529" y="1767275"/>
            <a:ext cx="4392488" cy="2820699"/>
          </a:xfrm>
          <a:prstGeom prst="rect">
            <a:avLst/>
          </a:prstGeom>
          <a:noFill/>
          <a:ln>
            <a:noFill/>
          </a:ln>
        </p:spPr>
        <p:txBody>
          <a:bodyPr anchorCtr="0" anchor="ctr" bIns="91425" lIns="91425" spcFirstLastPara="1" rIns="91425" wrap="square" tIns="91425">
            <a:noAutofit/>
          </a:bodyPr>
          <a:lstStyle/>
          <a:p>
            <a:pPr indent="0" lvl="0" marL="0" rtl="0" algn="just">
              <a:spcBef>
                <a:spcPts val="600"/>
              </a:spcBef>
              <a:spcAft>
                <a:spcPts val="0"/>
              </a:spcAft>
              <a:buClr>
                <a:srgbClr val="114454"/>
              </a:buClr>
              <a:buSzPts val="3000"/>
              <a:buNone/>
            </a:pPr>
            <a:r>
              <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Samova ríša = prvý kmeňový zväz Slovanov</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hlavné centrum Vogastisburg - kde ležal?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J Morava, Dolné Rakúsko, západ Rakúska, JZ Slovensko</a:t>
            </a:r>
            <a:endParaRPr/>
          </a:p>
          <a:p>
            <a:pPr indent="0" lvl="0" marL="0" rtl="0" algn="just">
              <a:spcBef>
                <a:spcPts val="600"/>
              </a:spcBef>
              <a:spcAft>
                <a:spcPts val="0"/>
              </a:spcAft>
              <a:buClr>
                <a:srgbClr val="114454"/>
              </a:buClr>
              <a:buSzPts val="3000"/>
              <a:buNone/>
            </a:pPr>
            <a:r>
              <a:t/>
            </a:r>
            <a:endParaRPr sz="2000">
              <a:solidFill>
                <a:srgbClr val="114454"/>
              </a:solidFill>
              <a:latin typeface="Arial"/>
              <a:ea typeface="Arial"/>
              <a:cs typeface="Arial"/>
              <a:sym typeface="Arial"/>
            </a:endParaRPr>
          </a:p>
        </p:txBody>
      </p:sp>
      <p:sp>
        <p:nvSpPr>
          <p:cNvPr id="230" name="Google Shape;230;p10"/>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p>
            <a:pPr indent="-228600" lvl="0" marL="457200" rtl="0" algn="l">
              <a:spcBef>
                <a:spcPts val="600"/>
              </a:spcBef>
              <a:spcAft>
                <a:spcPts val="0"/>
              </a:spcAft>
              <a:buSzPts val="2000"/>
              <a:buNone/>
            </a:pPr>
            <a:r>
              <a:t/>
            </a:r>
            <a:endParaRPr/>
          </a:p>
          <a:p>
            <a:pPr indent="-228600" lvl="0" marL="457200" rtl="0" algn="l">
              <a:spcBef>
                <a:spcPts val="600"/>
              </a:spcBef>
              <a:spcAft>
                <a:spcPts val="0"/>
              </a:spcAft>
              <a:buSzPts val="2000"/>
              <a:buNone/>
            </a:pPr>
            <a:r>
              <a:t/>
            </a:r>
            <a:endParaRPr/>
          </a:p>
          <a:p>
            <a:pPr indent="-228600" lvl="0" marL="457200" rtl="0" algn="l">
              <a:spcBef>
                <a:spcPts val="600"/>
              </a:spcBef>
              <a:spcAft>
                <a:spcPts val="0"/>
              </a:spcAft>
              <a:buSzPts val="2000"/>
              <a:buNone/>
            </a:pPr>
            <a:r>
              <a:t/>
            </a:r>
            <a:endParaRPr/>
          </a:p>
          <a:p>
            <a:pPr indent="-228600" lvl="0" marL="457200" rtl="0" algn="l">
              <a:spcBef>
                <a:spcPts val="600"/>
              </a:spcBef>
              <a:spcAft>
                <a:spcPts val="0"/>
              </a:spcAft>
              <a:buSzPts val="2000"/>
              <a:buNone/>
            </a:pPr>
            <a:r>
              <a:t/>
            </a:r>
            <a:endParaRPr/>
          </a:p>
          <a:p>
            <a:pPr indent="-228600" lvl="0" marL="457200" rtl="0" algn="l">
              <a:spcBef>
                <a:spcPts val="600"/>
              </a:spcBef>
              <a:spcAft>
                <a:spcPts val="0"/>
              </a:spcAft>
              <a:buSzPts val="2000"/>
              <a:buNone/>
            </a:pPr>
            <a:r>
              <a:t/>
            </a:r>
            <a:endParaRPr/>
          </a:p>
          <a:p>
            <a:pPr indent="-355600" lvl="0" marL="457200" rtl="0" algn="just">
              <a:spcBef>
                <a:spcPts val="600"/>
              </a:spcBef>
              <a:spcAft>
                <a:spcPts val="0"/>
              </a:spcAft>
              <a:buSzPts val="2000"/>
              <a:buNone/>
            </a:pPr>
            <a:r>
              <a:t/>
            </a:r>
            <a:endParaRPr/>
          </a:p>
          <a:p>
            <a:pPr indent="-355600" lvl="0" marL="457200" rtl="0" algn="just">
              <a:spcBef>
                <a:spcPts val="600"/>
              </a:spcBef>
              <a:spcAft>
                <a:spcPts val="0"/>
              </a:spcAft>
              <a:buSzPts val="2000"/>
              <a:buNone/>
            </a:pPr>
            <a:r>
              <a:t/>
            </a:r>
            <a:endParaRPr sz="800">
              <a:solidFill>
                <a:schemeClr val="dk1"/>
              </a:solidFill>
            </a:endParaRPr>
          </a:p>
          <a:p>
            <a:pPr indent="-355600" lvl="0" marL="457200" rtl="0" algn="just">
              <a:spcBef>
                <a:spcPts val="600"/>
              </a:spcBef>
              <a:spcAft>
                <a:spcPts val="0"/>
              </a:spcAft>
              <a:buSzPts val="2000"/>
              <a:buNone/>
            </a:pPr>
            <a:r>
              <a:t/>
            </a:r>
            <a:endParaRPr sz="800">
              <a:solidFill>
                <a:schemeClr val="dk1"/>
              </a:solidFill>
            </a:endParaRPr>
          </a:p>
          <a:p>
            <a:pPr indent="-355600" lvl="0" marL="457200" rtl="0" algn="just">
              <a:spcBef>
                <a:spcPts val="600"/>
              </a:spcBef>
              <a:spcAft>
                <a:spcPts val="0"/>
              </a:spcAft>
              <a:buSzPts val="2000"/>
              <a:buNone/>
            </a:pPr>
            <a:r>
              <a:rPr lang="sk-SK" sz="800">
                <a:solidFill>
                  <a:schemeClr val="dk1"/>
                </a:solidFill>
              </a:rPr>
              <a:t>https://www.ucebne-pomocky.sk/produkt/1866/samova-risa-a-stredna-europa-v-7-storoci</a:t>
            </a:r>
            <a:endParaRPr/>
          </a:p>
          <a:p>
            <a:pPr indent="-355600" lvl="0" marL="457200" rtl="0" algn="l">
              <a:spcBef>
                <a:spcPts val="600"/>
              </a:spcBef>
              <a:spcAft>
                <a:spcPts val="0"/>
              </a:spcAft>
              <a:buSzPts val="2000"/>
              <a:buNone/>
            </a:pPr>
            <a:r>
              <a:t/>
            </a:r>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32" name="Google Shape;232;p10"/>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33" name="Google Shape;233;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
        <p:nvSpPr>
          <p:cNvPr id="234" name="Google Shape;234;p10"/>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pic>
        <p:nvPicPr>
          <p:cNvPr descr="C:\Users\admin\Desktop\DIGI ŠKOLA\samovarisa.jpg" id="235" name="Google Shape;235;p10"/>
          <p:cNvPicPr preferRelativeResize="0"/>
          <p:nvPr/>
        </p:nvPicPr>
        <p:blipFill rotWithShape="1">
          <a:blip r:embed="rId4">
            <a:alphaModFix/>
          </a:blip>
          <a:srcRect b="0" l="0" r="0" t="0"/>
          <a:stretch/>
        </p:blipFill>
        <p:spPr>
          <a:xfrm>
            <a:off x="4788024" y="195486"/>
            <a:ext cx="4355976" cy="4176464"/>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1"/>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Samo</a:t>
            </a:r>
            <a:endParaRPr/>
          </a:p>
        </p:txBody>
      </p:sp>
      <p:sp>
        <p:nvSpPr>
          <p:cNvPr id="241" name="Google Shape;241;p11"/>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3</a:t>
            </a:r>
            <a:endParaRPr sz="20000">
              <a:solidFill>
                <a:srgbClr val="18637B"/>
              </a:solidFill>
              <a:latin typeface="Roboto Slab"/>
              <a:ea typeface="Roboto Slab"/>
              <a:cs typeface="Roboto Slab"/>
              <a:sym typeface="Roboto Slab"/>
            </a:endParaRPr>
          </a:p>
        </p:txBody>
      </p:sp>
      <p:sp>
        <p:nvSpPr>
          <p:cNvPr id="242" name="Google Shape;242;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43" name="Google Shape;243;p11"/>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44" name="Google Shape;244;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2"/>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Samo</a:t>
            </a:r>
            <a:endParaRPr b="1" sz="1800">
              <a:solidFill>
                <a:srgbClr val="FFFFFF"/>
              </a:solidFill>
              <a:latin typeface="Roboto Slab"/>
              <a:ea typeface="Roboto Slab"/>
              <a:cs typeface="Roboto Slab"/>
              <a:sym typeface="Roboto Slab"/>
            </a:endParaRPr>
          </a:p>
        </p:txBody>
      </p:sp>
      <p:sp>
        <p:nvSpPr>
          <p:cNvPr id="250" name="Google Shape;250;p12"/>
          <p:cNvSpPr txBox="1"/>
          <p:nvPr>
            <p:ph idx="1" type="body"/>
          </p:nvPr>
        </p:nvSpPr>
        <p:spPr>
          <a:xfrm>
            <a:off x="1115625" y="1403750"/>
            <a:ext cx="7540500" cy="2981100"/>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chemeClr val="dk1"/>
                </a:solidFill>
                <a:latin typeface="Arial"/>
                <a:ea typeface="Arial"/>
                <a:cs typeface="Arial"/>
                <a:sym typeface="Arial"/>
              </a:rPr>
              <a:t>málo informácií - Fredegarova kronika</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pôvod - Belgicko alebo Francúzsko</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obchodník, ovládal reč Slovanov</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spolupráca/ pomoc Slovanom     </a:t>
            </a:r>
            <a:r>
              <a:rPr lang="sk-SK" sz="2000">
                <a:latin typeface="Arial"/>
                <a:ea typeface="Arial"/>
                <a:cs typeface="Arial"/>
                <a:sym typeface="Arial"/>
              </a:rPr>
              <a:t> </a:t>
            </a:r>
            <a:r>
              <a:rPr lang="sk-SK" sz="2000">
                <a:solidFill>
                  <a:schemeClr val="dk1"/>
                </a:solidFill>
                <a:latin typeface="Arial"/>
                <a:ea typeface="Arial"/>
                <a:cs typeface="Arial"/>
                <a:sym typeface="Arial"/>
              </a:rPr>
              <a:t>kráľ</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12 manželiek, 22 synov, 15 dcér</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vládol 35 roko</a:t>
            </a:r>
            <a:r>
              <a:rPr lang="sk-SK" sz="2000">
                <a:solidFill>
                  <a:schemeClr val="dk1"/>
                </a:solidFill>
              </a:rPr>
              <a:t>v                   </a:t>
            </a:r>
            <a:r>
              <a:rPr lang="sk-SK" sz="800">
                <a:solidFill>
                  <a:schemeClr val="dk1"/>
                </a:solidFill>
              </a:rPr>
              <a:t> http://www.pramen.info/c/2484/fransky-kupec-samo--kra-staroslovensky---poslovencenie.htm</a:t>
            </a:r>
            <a:endParaRPr sz="800">
              <a:solidFill>
                <a:schemeClr val="dk1"/>
              </a:solidFill>
            </a:endParaRPr>
          </a:p>
          <a:p>
            <a:pPr indent="0" lvl="0" marL="0" rtl="0" algn="just">
              <a:spcBef>
                <a:spcPts val="600"/>
              </a:spcBef>
              <a:spcAft>
                <a:spcPts val="0"/>
              </a:spcAft>
              <a:buClr>
                <a:srgbClr val="114454"/>
              </a:buClr>
              <a:buSzPts val="3000"/>
              <a:buNone/>
            </a:pPr>
            <a:r>
              <a:t/>
            </a:r>
            <a:endParaRPr sz="2000">
              <a:solidFill>
                <a:schemeClr val="dk1"/>
              </a:solidFill>
              <a:latin typeface="Arial"/>
              <a:ea typeface="Arial"/>
              <a:cs typeface="Arial"/>
              <a:sym typeface="Arial"/>
            </a:endParaRPr>
          </a:p>
          <a:p>
            <a:pPr indent="0" lvl="0" marL="0" rtl="0" algn="just">
              <a:spcBef>
                <a:spcPts val="600"/>
              </a:spcBef>
              <a:spcAft>
                <a:spcPts val="0"/>
              </a:spcAft>
              <a:buClr>
                <a:srgbClr val="114454"/>
              </a:buClr>
              <a:buSzPts val="3000"/>
              <a:buFont typeface="Noto Sans Symbols"/>
              <a:buNone/>
            </a:pPr>
            <a:r>
              <a:t/>
            </a:r>
            <a:endParaRPr sz="1200">
              <a:solidFill>
                <a:schemeClr val="dk1"/>
              </a:solidFill>
              <a:latin typeface="Arial"/>
              <a:ea typeface="Arial"/>
              <a:cs typeface="Arial"/>
              <a:sym typeface="Arial"/>
            </a:endParaRPr>
          </a:p>
        </p:txBody>
      </p:sp>
      <p:sp>
        <p:nvSpPr>
          <p:cNvPr id="251" name="Google Shape;251;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52" name="Google Shape;252;p12"/>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53" name="Google Shape;253;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grpSp>
        <p:nvGrpSpPr>
          <p:cNvPr id="254" name="Google Shape;254;p12"/>
          <p:cNvGrpSpPr/>
          <p:nvPr/>
        </p:nvGrpSpPr>
        <p:grpSpPr>
          <a:xfrm>
            <a:off x="539552" y="915566"/>
            <a:ext cx="296862" cy="252412"/>
            <a:chOff x="1934025" y="1001650"/>
            <a:chExt cx="415300" cy="355600"/>
          </a:xfrm>
        </p:grpSpPr>
        <p:sp>
          <p:nvSpPr>
            <p:cNvPr id="255" name="Google Shape;255;p12"/>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56" name="Google Shape;256;p12"/>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57" name="Google Shape;257;p12"/>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58" name="Google Shape;258;p12"/>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pic>
        <p:nvPicPr>
          <p:cNvPr descr="C:\Users\admin\Desktop\DIGI ŠKOLA\Samo.jpg" id="259" name="Google Shape;259;p12"/>
          <p:cNvPicPr preferRelativeResize="0"/>
          <p:nvPr/>
        </p:nvPicPr>
        <p:blipFill rotWithShape="1">
          <a:blip r:embed="rId4">
            <a:alphaModFix/>
          </a:blip>
          <a:srcRect b="0" l="0" r="0" t="0"/>
          <a:stretch/>
        </p:blipFill>
        <p:spPr>
          <a:xfrm>
            <a:off x="6012160" y="843558"/>
            <a:ext cx="2667000" cy="2857500"/>
          </a:xfrm>
          <a:prstGeom prst="rect">
            <a:avLst/>
          </a:prstGeom>
          <a:noFill/>
          <a:ln>
            <a:noFill/>
          </a:ln>
        </p:spPr>
      </p:pic>
      <p:cxnSp>
        <p:nvCxnSpPr>
          <p:cNvPr id="260" name="Google Shape;260;p12"/>
          <p:cNvCxnSpPr/>
          <p:nvPr/>
        </p:nvCxnSpPr>
        <p:spPr>
          <a:xfrm>
            <a:off x="4693298" y="3391272"/>
            <a:ext cx="288000"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Edukačné materiály</a:t>
            </a:r>
            <a:endParaRPr/>
          </a:p>
        </p:txBody>
      </p:sp>
      <p:sp>
        <p:nvSpPr>
          <p:cNvPr id="266" name="Google Shape;266;p13"/>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4</a:t>
            </a:r>
            <a:endParaRPr sz="20000">
              <a:solidFill>
                <a:srgbClr val="18637B"/>
              </a:solidFill>
              <a:latin typeface="Roboto Slab"/>
              <a:ea typeface="Roboto Slab"/>
              <a:cs typeface="Roboto Slab"/>
              <a:sym typeface="Roboto Slab"/>
            </a:endParaRPr>
          </a:p>
        </p:txBody>
      </p:sp>
      <p:sp>
        <p:nvSpPr>
          <p:cNvPr id="267" name="Google Shape;26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68" name="Google Shape;268;p13"/>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69" name="Google Shape;269;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4"/>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127000" lvl="0" marL="0" rtl="0" algn="ctr">
              <a:spcBef>
                <a:spcPts val="600"/>
              </a:spcBef>
              <a:spcAft>
                <a:spcPts val="0"/>
              </a:spcAft>
              <a:buClr>
                <a:srgbClr val="114454"/>
              </a:buClr>
              <a:buSzPts val="2000"/>
              <a:buFont typeface="Noto Sans Symbols"/>
              <a:buChar char="⮚"/>
            </a:pPr>
            <a:r>
              <a:rPr lang="sk-SK" u="sng">
                <a:solidFill>
                  <a:srgbClr val="114454"/>
                </a:solidFill>
                <a:latin typeface="Arial"/>
                <a:ea typeface="Arial"/>
                <a:cs typeface="Arial"/>
                <a:sym typeface="Arial"/>
                <a:hlinkClick r:id="rId3">
                  <a:extLst>
                    <a:ext uri="{A12FA001-AC4F-418D-AE19-62706E023703}">
                      <ahyp:hlinkClr val="tx"/>
                    </a:ext>
                  </a:extLst>
                </a:hlinkClick>
              </a:rPr>
              <a:t>Samova ríša wordwall.ch</a:t>
            </a:r>
            <a:endParaRPr>
              <a:solidFill>
                <a:srgbClr val="114454"/>
              </a:solidFill>
              <a:latin typeface="Arial"/>
              <a:ea typeface="Arial"/>
              <a:cs typeface="Arial"/>
              <a:sym typeface="Arial"/>
            </a:endParaRPr>
          </a:p>
        </p:txBody>
      </p:sp>
      <p:sp>
        <p:nvSpPr>
          <p:cNvPr id="275" name="Google Shape;275;p14"/>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Edukačné materiály</a:t>
            </a:r>
            <a:endParaRPr b="1" sz="1800">
              <a:solidFill>
                <a:srgbClr val="FFFFFF"/>
              </a:solidFill>
              <a:latin typeface="Roboto Slab"/>
              <a:ea typeface="Roboto Slab"/>
              <a:cs typeface="Roboto Slab"/>
              <a:sym typeface="Roboto Slab"/>
            </a:endParaRPr>
          </a:p>
        </p:txBody>
      </p:sp>
      <p:sp>
        <p:nvSpPr>
          <p:cNvPr id="276" name="Google Shape;276;p14"/>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127000" lvl="0" marL="0" rtl="0" algn="ctr">
              <a:spcBef>
                <a:spcPts val="600"/>
              </a:spcBef>
              <a:spcAft>
                <a:spcPts val="0"/>
              </a:spcAft>
              <a:buClr>
                <a:srgbClr val="114454"/>
              </a:buClr>
              <a:buSzPts val="2000"/>
              <a:buFont typeface="Noto Sans Symbols"/>
              <a:buChar char="⮚"/>
            </a:pPr>
            <a:r>
              <a:rPr lang="sk-SK">
                <a:solidFill>
                  <a:srgbClr val="114454"/>
                </a:solidFill>
                <a:latin typeface="Arial"/>
                <a:ea typeface="Arial"/>
                <a:cs typeface="Arial"/>
                <a:sym typeface="Arial"/>
              </a:rPr>
              <a:t> </a:t>
            </a:r>
            <a:r>
              <a:rPr lang="sk-SK" u="sng">
                <a:solidFill>
                  <a:srgbClr val="114454"/>
                </a:solidFill>
                <a:latin typeface="Arial"/>
                <a:ea typeface="Arial"/>
                <a:cs typeface="Arial"/>
                <a:sym typeface="Arial"/>
                <a:hlinkClick r:id="rId4">
                  <a:extLst>
                    <a:ext uri="{A12FA001-AC4F-418D-AE19-62706E023703}">
                      <ahyp:hlinkClr val="tx"/>
                    </a:ext>
                  </a:extLst>
                </a:hlinkClick>
              </a:rPr>
              <a:t>Samova ríša</a:t>
            </a:r>
            <a:endParaRPr>
              <a:solidFill>
                <a:srgbClr val="114454"/>
              </a:solidFill>
              <a:latin typeface="Arial"/>
              <a:ea typeface="Arial"/>
              <a:cs typeface="Arial"/>
              <a:sym typeface="Arial"/>
            </a:endParaRPr>
          </a:p>
        </p:txBody>
      </p:sp>
      <p:sp>
        <p:nvSpPr>
          <p:cNvPr id="277" name="Google Shape;277;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78" name="Google Shape;278;p1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Erasmus+ logo EN.jpg" id="279" name="Google Shape;279;p14"/>
          <p:cNvPicPr preferRelativeResize="0"/>
          <p:nvPr/>
        </p:nvPicPr>
        <p:blipFill rotWithShape="1">
          <a:blip r:embed="rId5">
            <a:alphaModFix/>
          </a:blip>
          <a:srcRect b="0" l="0" r="0" t="0"/>
          <a:stretch/>
        </p:blipFill>
        <p:spPr>
          <a:xfrm>
            <a:off x="214313" y="142875"/>
            <a:ext cx="2593975" cy="571500"/>
          </a:xfrm>
          <a:prstGeom prst="rect">
            <a:avLst/>
          </a:prstGeom>
          <a:noFill/>
          <a:ln>
            <a:noFill/>
          </a:ln>
        </p:spPr>
      </p:pic>
      <p:grpSp>
        <p:nvGrpSpPr>
          <p:cNvPr id="280" name="Google Shape;280;p14"/>
          <p:cNvGrpSpPr/>
          <p:nvPr/>
        </p:nvGrpSpPr>
        <p:grpSpPr>
          <a:xfrm>
            <a:off x="539552" y="843558"/>
            <a:ext cx="290513" cy="355600"/>
            <a:chOff x="596350" y="929175"/>
            <a:chExt cx="407950" cy="497475"/>
          </a:xfrm>
        </p:grpSpPr>
        <p:sp>
          <p:nvSpPr>
            <p:cNvPr id="281" name="Google Shape;281;p14"/>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2" name="Google Shape;282;p14"/>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3" name="Google Shape;283;p14"/>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4" name="Google Shape;284;p14"/>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5" name="Google Shape;285;p14"/>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6" name="Google Shape;286;p14"/>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87" name="Google Shape;287;p14"/>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288" name="Google Shape;288;p14"/>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5"/>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Roboto Slab"/>
                <a:ea typeface="Roboto Slab"/>
                <a:cs typeface="Roboto Slab"/>
                <a:sym typeface="Roboto Slab"/>
              </a:rPr>
              <a:t>ZDROJE:</a:t>
            </a:r>
            <a:endParaRPr/>
          </a:p>
          <a:p>
            <a:pPr indent="-342900" lvl="1" marL="800100" rtl="0" algn="just">
              <a:spcBef>
                <a:spcPts val="0"/>
              </a:spcBef>
              <a:spcAft>
                <a:spcPts val="0"/>
              </a:spcAft>
              <a:buSzPts val="2000"/>
              <a:buNone/>
            </a:pPr>
            <a:r>
              <a:rPr lang="sk-SK">
                <a:latin typeface="Arial"/>
                <a:ea typeface="Arial"/>
                <a:cs typeface="Arial"/>
                <a:sym typeface="Arial"/>
              </a:rPr>
              <a:t>Elschek, Kristian- Hunka, Ján. 2009. Slovenské dejiny I. Bratislava: Eurolitera, 2009. 258 s. ISBN: 978-80-970193-0-3.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94" name="Google Shape;294;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5" name="Google Shape;295;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6" name="Google Shape;296;p15"/>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6"/>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302" name="Google Shape;302;p16"/>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303" name="Google Shape;303;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304" name="Google Shape;304;p1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305" name="Google Shape;305;p16"/>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306" name="Google Shape;306;p1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Predmet: Dejepis</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Špecifikácia: Seminár z dejepisu</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Veková skupina: 16- 17 rokov</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hodina: 45 minút</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Slovania a Avari</a:t>
            </a:r>
            <a:endParaRPr b="0" i="0" sz="10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Samova ríša</a:t>
            </a:r>
            <a:endParaRPr b="0" i="0" sz="1000" u="none" cap="none" strike="noStrike">
              <a:solidFill>
                <a:srgbClr val="FFFFFF"/>
              </a:solidFill>
              <a:latin typeface="Arial"/>
              <a:ea typeface="Arial"/>
              <a:cs typeface="Arial"/>
              <a:sym typeface="Arial"/>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3" y="3094038"/>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Samo</a:t>
            </a:r>
            <a:endParaRPr b="0" i="0" sz="1000" u="none" cap="none" strike="noStrike">
              <a:solidFill>
                <a:srgbClr val="FFFFFF"/>
              </a:solidFill>
              <a:latin typeface="Arial"/>
              <a:ea typeface="Arial"/>
              <a:cs typeface="Arial"/>
              <a:sym typeface="Arial"/>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Edukačné materiály</a:t>
            </a:r>
            <a:endParaRPr b="0" i="0" sz="10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203848" y="2499742"/>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203848" y="1635646"/>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Slovania a Avari</a:t>
            </a:r>
            <a:endParaRPr b="1">
              <a:latin typeface="Roboto Slab"/>
              <a:ea typeface="Roboto Slab"/>
              <a:cs typeface="Roboto Slab"/>
              <a:sym typeface="Roboto Slab"/>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1115616" y="1275607"/>
            <a:ext cx="6696744" cy="2880320"/>
          </a:xfrm>
          <a:prstGeom prst="rect">
            <a:avLst/>
          </a:prstGeom>
          <a:noFill/>
          <a:ln>
            <a:noFill/>
          </a:ln>
        </p:spPr>
        <p:txBody>
          <a:bodyPr anchorCtr="0" anchor="ctr" bIns="91425" lIns="91425" spcFirstLastPara="1" rIns="91425" wrap="square" tIns="91425">
            <a:noAutofit/>
          </a:bodyPr>
          <a:lstStyle/>
          <a:p>
            <a:pPr indent="-355600" lvl="0" marL="457200" rtl="0" algn="ctr">
              <a:spcBef>
                <a:spcPts val="600"/>
              </a:spcBef>
              <a:spcAft>
                <a:spcPts val="0"/>
              </a:spcAft>
              <a:buSzPts val="2000"/>
              <a:buNone/>
            </a:pPr>
            <a:r>
              <a:t/>
            </a:r>
            <a:endParaRPr/>
          </a:p>
          <a:p>
            <a:pPr indent="-228600" lvl="0" marL="457200" rtl="0" algn="ctr">
              <a:spcBef>
                <a:spcPts val="600"/>
              </a:spcBef>
              <a:spcAft>
                <a:spcPts val="0"/>
              </a:spcAft>
              <a:buClr>
                <a:srgbClr val="FFFFFF"/>
              </a:buClr>
              <a:buSzPts val="2000"/>
              <a:buNone/>
            </a:pPr>
            <a:r>
              <a:t/>
            </a:r>
            <a:endParaRPr/>
          </a:p>
          <a:p>
            <a:pPr indent="-355600" lvl="0" marL="457200" rtl="0" algn="ctr">
              <a:spcBef>
                <a:spcPts val="600"/>
              </a:spcBef>
              <a:spcAft>
                <a:spcPts val="0"/>
              </a:spcAft>
              <a:buSzPts val="2000"/>
              <a:buNone/>
            </a:pPr>
            <a:r>
              <a:t/>
            </a:r>
            <a:endParaRPr/>
          </a:p>
          <a:p>
            <a:pPr indent="-228600" lvl="0" marL="457200" rtl="0" algn="ctr">
              <a:spcBef>
                <a:spcPts val="600"/>
              </a:spcBef>
              <a:spcAft>
                <a:spcPts val="0"/>
              </a:spcAft>
              <a:buClr>
                <a:srgbClr val="FFFFFF"/>
              </a:buClr>
              <a:buSzPts val="2000"/>
              <a:buNone/>
            </a:pPr>
            <a:r>
              <a:t/>
            </a:r>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
        <p:nvSpPr>
          <p:cNvPr id="174" name="Google Shape;174;p5"/>
          <p:cNvSpPr txBox="1"/>
          <p:nvPr/>
        </p:nvSpPr>
        <p:spPr>
          <a:xfrm>
            <a:off x="1619672" y="1635646"/>
            <a:ext cx="5688632" cy="707886"/>
          </a:xfrm>
          <a:prstGeom prst="rect">
            <a:avLst/>
          </a:prstGeom>
          <a:noFill/>
          <a:ln>
            <a:noFill/>
          </a:ln>
        </p:spPr>
        <p:txBody>
          <a:bodyPr anchorCtr="0" anchor="t" bIns="45700" lIns="91425" spcFirstLastPara="1" rIns="91425" wrap="square" tIns="45700">
            <a:spAutoFit/>
          </a:bodyPr>
          <a:lstStyle/>
          <a:p>
            <a:pPr indent="-127000" lvl="0" marL="0" marR="0" rtl="0" algn="ctr">
              <a:spcBef>
                <a:spcPts val="0"/>
              </a:spcBef>
              <a:spcAft>
                <a:spcPts val="0"/>
              </a:spcAft>
              <a:buClr>
                <a:schemeClr val="lt1"/>
              </a:buClr>
              <a:buSzPts val="2000"/>
              <a:buFont typeface="Noto Sans Symbols"/>
              <a:buChar char="⮚"/>
            </a:pPr>
            <a:r>
              <a:rPr b="0" i="0" lang="sk-SK" sz="2000" u="none" cap="none" strike="noStrike">
                <a:solidFill>
                  <a:schemeClr val="lt1"/>
                </a:solidFill>
                <a:latin typeface="Arial"/>
                <a:ea typeface="Arial"/>
                <a:cs typeface="Arial"/>
                <a:sym typeface="Arial"/>
              </a:rPr>
              <a:t> </a:t>
            </a:r>
            <a:r>
              <a:rPr b="0" i="0" lang="sk-SK" sz="2000" u="sng" cap="none" strike="noStrike">
                <a:solidFill>
                  <a:schemeClr val="lt1"/>
                </a:solidFill>
                <a:latin typeface="Arial"/>
                <a:ea typeface="Arial"/>
                <a:cs typeface="Arial"/>
                <a:sym typeface="Arial"/>
                <a:hlinkClick r:id="rId4">
                  <a:extLst>
                    <a:ext uri="{A12FA001-AC4F-418D-AE19-62706E023703}">
                      <ahyp:hlinkClr val="tx"/>
                    </a:ext>
                  </a:extLst>
                </a:hlinkClick>
              </a:rPr>
              <a:t>Slovania boli postrachom Európy</a:t>
            </a:r>
            <a:r>
              <a:rPr b="0" i="0" lang="sk-SK" sz="2000" u="none" cap="none" strike="noStrike">
                <a:solidFill>
                  <a:schemeClr val="lt1"/>
                </a:solidFill>
                <a:latin typeface="Arial"/>
                <a:ea typeface="Arial"/>
                <a:cs typeface="Arial"/>
                <a:sym typeface="Arial"/>
              </a:rPr>
              <a:t> - motivačné video</a:t>
            </a:r>
            <a:endParaRPr b="0" i="0" sz="2000" u="none" cap="none" strike="noStrike">
              <a:solidFill>
                <a:schemeClr val="lt1"/>
              </a:solidFill>
              <a:latin typeface="Arial"/>
              <a:ea typeface="Arial"/>
              <a:cs typeface="Arial"/>
              <a:sym typeface="Arial"/>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b="1" lang="sk-SK" sz="1800">
                <a:solidFill>
                  <a:schemeClr val="lt1"/>
                </a:solidFill>
                <a:latin typeface="Roboto Slab"/>
                <a:ea typeface="Roboto Slab"/>
                <a:cs typeface="Roboto Slab"/>
                <a:sym typeface="Roboto Slab"/>
              </a:rPr>
              <a:t>Slovania a Avari</a:t>
            </a:r>
            <a:endParaRPr b="1" sz="1800">
              <a:solidFill>
                <a:schemeClr val="lt1"/>
              </a:solidFill>
              <a:latin typeface="Roboto Slab"/>
              <a:ea typeface="Roboto Slab"/>
              <a:cs typeface="Roboto Slab"/>
              <a:sym typeface="Roboto Slab"/>
            </a:endParaRPr>
          </a:p>
        </p:txBody>
      </p:sp>
      <p:sp>
        <p:nvSpPr>
          <p:cNvPr id="180" name="Google Shape;180;p6"/>
          <p:cNvSpPr txBox="1"/>
          <p:nvPr>
            <p:ph idx="1" type="body"/>
          </p:nvPr>
        </p:nvSpPr>
        <p:spPr>
          <a:xfrm>
            <a:off x="407200" y="1478750"/>
            <a:ext cx="8594100" cy="34473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Avari - nejasný pôvod, kočovné kmene ázijského pôvodu</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mocenská vláda v strednej Európe - kagan Bajan</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pol. 6. storočia - Podunajská nížina</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Avarský kaganát - zoskupenie kmeňov</a:t>
            </a:r>
            <a:endParaRPr/>
          </a:p>
          <a:p>
            <a:pPr indent="0" lvl="0" marL="0" rtl="0" algn="just">
              <a:spcBef>
                <a:spcPts val="600"/>
              </a:spcBef>
              <a:spcAft>
                <a:spcPts val="0"/>
              </a:spcAft>
              <a:buSzPts val="2800"/>
              <a:buNone/>
            </a:pPr>
            <a:r>
              <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a:t>
            </a:r>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https://sk.wikipedia.org/wiki/Avari_(Stredná_ Ázia)</a:t>
            </a:r>
            <a:endParaRPr/>
          </a:p>
        </p:txBody>
      </p:sp>
      <p:sp>
        <p:nvSpPr>
          <p:cNvPr id="181" name="Google Shape;181;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182" name="Google Shape;182;p6"/>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83" name="Google Shape;183;p6"/>
          <p:cNvGrpSpPr/>
          <p:nvPr/>
        </p:nvGrpSpPr>
        <p:grpSpPr>
          <a:xfrm>
            <a:off x="467544" y="843558"/>
            <a:ext cx="334963" cy="334963"/>
            <a:chOff x="5941025" y="3634400"/>
            <a:chExt cx="467650" cy="467650"/>
          </a:xfrm>
        </p:grpSpPr>
        <p:sp>
          <p:nvSpPr>
            <p:cNvPr id="184" name="Google Shape;184;p6"/>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6"/>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6"/>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6"/>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6"/>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6"/>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90" name="Google Shape;190;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91" name="Google Shape;191;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C:\Users\admin\Desktop\DIGI ŠKOLA\330px-Slovakia_-_Late_Avar_Khaganate.svg.png" id="192" name="Google Shape;192;p6"/>
          <p:cNvPicPr preferRelativeResize="0"/>
          <p:nvPr/>
        </p:nvPicPr>
        <p:blipFill rotWithShape="1">
          <a:blip r:embed="rId4">
            <a:alphaModFix/>
          </a:blip>
          <a:srcRect b="0" l="0" r="0" t="0"/>
          <a:stretch/>
        </p:blipFill>
        <p:spPr>
          <a:xfrm>
            <a:off x="5508104" y="3106663"/>
            <a:ext cx="3143250" cy="1619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198" name="Google Shape;198;p7"/>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99" name="Google Shape;199;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
        <p:nvSpPr>
          <p:cNvPr id="200" name="Google Shape;200;p7"/>
          <p:cNvSpPr txBox="1"/>
          <p:nvPr/>
        </p:nvSpPr>
        <p:spPr>
          <a:xfrm>
            <a:off x="683568" y="987574"/>
            <a:ext cx="8064896"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p:txBody>
      </p:sp>
      <p:sp>
        <p:nvSpPr>
          <p:cNvPr id="201" name="Google Shape;201;p7"/>
          <p:cNvSpPr txBox="1"/>
          <p:nvPr/>
        </p:nvSpPr>
        <p:spPr>
          <a:xfrm>
            <a:off x="1403648" y="843558"/>
            <a:ext cx="7560900" cy="3663300"/>
          </a:xfrm>
          <a:prstGeom prst="rect">
            <a:avLst/>
          </a:prstGeom>
          <a:noFill/>
          <a:ln>
            <a:noFill/>
          </a:ln>
        </p:spPr>
        <p:txBody>
          <a:bodyPr anchorCtr="0" anchor="t" bIns="45700" lIns="91425" spcFirstLastPara="1" rIns="91425" wrap="square" tIns="45700">
            <a:spAutoFit/>
          </a:bodyPr>
          <a:lstStyle/>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pre Slovanov - Obri</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lúpežné výpravy - korisť</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vojenská sila - vyzbrojená armáda</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hrinky  </a:t>
            </a:r>
            <a:endParaRPr/>
          </a:p>
          <a:p>
            <a:pPr indent="0" lvl="0" marL="0" marR="0" rtl="0" algn="just">
              <a:spcBef>
                <a:spcPts val="0"/>
              </a:spcBef>
              <a:spcAft>
                <a:spcPts val="0"/>
              </a:spcAft>
              <a:buNone/>
            </a:pPr>
            <a:r>
              <a:rPr lang="sk-SK" sz="2000">
                <a:solidFill>
                  <a:schemeClr val="dk1"/>
                </a:solidFill>
                <a:latin typeface="Arial"/>
                <a:ea typeface="Arial"/>
                <a:cs typeface="Arial"/>
                <a:sym typeface="Arial"/>
              </a:rPr>
              <a:t>                                                                                   </a:t>
            </a:r>
            <a:r>
              <a:rPr lang="sk-SK" sz="800">
                <a:solidFill>
                  <a:schemeClr val="dk1"/>
                </a:solidFill>
                <a:latin typeface="Arial"/>
                <a:ea typeface="Arial"/>
                <a:cs typeface="Arial"/>
                <a:sym typeface="Arial"/>
              </a:rPr>
              <a:t>                                                                                                                                                               </a:t>
            </a:r>
            <a:endParaRPr sz="800">
              <a:solidFill>
                <a:schemeClr val="dk1"/>
              </a:solidFill>
              <a:latin typeface="Arial"/>
              <a:ea typeface="Arial"/>
              <a:cs typeface="Arial"/>
              <a:sym typeface="Arial"/>
            </a:endParaRPr>
          </a:p>
          <a:p>
            <a:pPr indent="0" lvl="0" marL="0" marR="0" rtl="0" algn="just">
              <a:spcBef>
                <a:spcPts val="0"/>
              </a:spcBef>
              <a:spcAft>
                <a:spcPts val="0"/>
              </a:spcAft>
              <a:buNone/>
            </a:pPr>
            <a:r>
              <a:t/>
            </a:r>
            <a:endParaRPr sz="800">
              <a:solidFill>
                <a:schemeClr val="dk1"/>
              </a:solidFill>
            </a:endParaRPr>
          </a:p>
          <a:p>
            <a:pPr indent="0" lvl="0" marL="0" marR="0" rtl="0" algn="just">
              <a:spcBef>
                <a:spcPts val="0"/>
              </a:spcBef>
              <a:spcAft>
                <a:spcPts val="0"/>
              </a:spcAft>
              <a:buNone/>
            </a:pPr>
            <a:r>
              <a:rPr lang="sk-SK" sz="800">
                <a:solidFill>
                  <a:schemeClr val="dk1"/>
                </a:solidFill>
              </a:rPr>
              <a:t>                                                                                                                                                            </a:t>
            </a:r>
            <a:r>
              <a:rPr lang="sk-SK" sz="800">
                <a:solidFill>
                  <a:schemeClr val="dk1"/>
                </a:solidFill>
                <a:latin typeface="Arial"/>
                <a:ea typeface="Arial"/>
                <a:cs typeface="Arial"/>
                <a:sym typeface="Arial"/>
              </a:rPr>
              <a:t>h</a:t>
            </a:r>
            <a:r>
              <a:rPr lang="sk-SK" sz="800">
                <a:solidFill>
                  <a:schemeClr val="dk1"/>
                </a:solidFill>
              </a:rPr>
              <a:t>ttps://historyweb.dennikn.sk/clanky/detail/kto-boli-kocovni-avari</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podmanili si Slovanov - </a:t>
            </a:r>
            <a:r>
              <a:rPr lang="sk-SK" sz="2000" u="sng">
                <a:solidFill>
                  <a:schemeClr val="dk1"/>
                </a:solidFill>
                <a:latin typeface="Arial"/>
                <a:ea typeface="Arial"/>
                <a:cs typeface="Arial"/>
                <a:sym typeface="Arial"/>
                <a:hlinkClick r:id="rId4">
                  <a:extLst>
                    <a:ext uri="{A12FA001-AC4F-418D-AE19-62706E023703}">
                      <ahyp:hlinkClr val="tx"/>
                    </a:ext>
                  </a:extLst>
                </a:hlinkClick>
              </a:rPr>
              <a:t>Fredegarova kronika- ukážka 1, 2</a:t>
            </a:r>
            <a:endParaRPr sz="2800">
              <a:solidFill>
                <a:schemeClr val="dk1"/>
              </a:solidFill>
              <a:latin typeface="Arial"/>
              <a:ea typeface="Arial"/>
              <a:cs typeface="Arial"/>
              <a:sym typeface="Arial"/>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porážka pri Konštantínopole - Slovania využili      povstanie</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u="sng">
                <a:solidFill>
                  <a:schemeClr val="dk1"/>
                </a:solidFill>
                <a:latin typeface="Arial"/>
                <a:ea typeface="Arial"/>
                <a:cs typeface="Arial"/>
                <a:sym typeface="Arial"/>
                <a:hlinkClick r:id="rId5">
                  <a:extLst>
                    <a:ext uri="{A12FA001-AC4F-418D-AE19-62706E023703}">
                      <ahyp:hlinkClr val="tx"/>
                    </a:ext>
                  </a:extLst>
                </a:hlinkClick>
              </a:rPr>
              <a:t>Slovania a Avari wordwall.ch</a:t>
            </a:r>
            <a:endParaRPr sz="2000">
              <a:solidFill>
                <a:schemeClr val="dk1"/>
              </a:solidFill>
              <a:latin typeface="Arial"/>
              <a:ea typeface="Arial"/>
              <a:cs typeface="Arial"/>
              <a:sym typeface="Arial"/>
            </a:endParaRPr>
          </a:p>
        </p:txBody>
      </p:sp>
      <p:pic>
        <p:nvPicPr>
          <p:cNvPr descr="C:\Users\admin\Desktop\DIGI ŠKOLA\Avar.jpg" id="202" name="Google Shape;202;p7"/>
          <p:cNvPicPr preferRelativeResize="0"/>
          <p:nvPr/>
        </p:nvPicPr>
        <p:blipFill rotWithShape="1">
          <a:blip r:embed="rId6">
            <a:alphaModFix/>
          </a:blip>
          <a:srcRect b="0" l="0" r="0" t="0"/>
          <a:stretch/>
        </p:blipFill>
        <p:spPr>
          <a:xfrm>
            <a:off x="6156176" y="0"/>
            <a:ext cx="2476128" cy="2571750"/>
          </a:xfrm>
          <a:prstGeom prst="rect">
            <a:avLst/>
          </a:prstGeom>
          <a:noFill/>
          <a:ln>
            <a:noFill/>
          </a:ln>
        </p:spPr>
      </p:pic>
      <p:cxnSp>
        <p:nvCxnSpPr>
          <p:cNvPr id="203" name="Google Shape;203;p7"/>
          <p:cNvCxnSpPr/>
          <p:nvPr/>
        </p:nvCxnSpPr>
        <p:spPr>
          <a:xfrm>
            <a:off x="7020272" y="3579862"/>
            <a:ext cx="360040"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8"/>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Samova ríša</a:t>
            </a:r>
            <a:endParaRPr/>
          </a:p>
        </p:txBody>
      </p:sp>
      <p:sp>
        <p:nvSpPr>
          <p:cNvPr id="209" name="Google Shape;209;p8"/>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210" name="Google Shape;210;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11" name="Google Shape;211;p8"/>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12" name="Google Shape;212;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9"/>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Samova ríša</a:t>
            </a:r>
            <a:endParaRPr b="1" sz="1800">
              <a:solidFill>
                <a:srgbClr val="FFFFFF"/>
              </a:solidFill>
              <a:latin typeface="Roboto Slab"/>
              <a:ea typeface="Roboto Slab"/>
              <a:cs typeface="Roboto Slab"/>
              <a:sym typeface="Roboto Slab"/>
            </a:endParaRPr>
          </a:p>
        </p:txBody>
      </p:sp>
      <p:sp>
        <p:nvSpPr>
          <p:cNvPr id="218" name="Google Shape;218;p9"/>
          <p:cNvSpPr txBox="1"/>
          <p:nvPr>
            <p:ph idx="1" type="body"/>
          </p:nvPr>
        </p:nvSpPr>
        <p:spPr>
          <a:xfrm>
            <a:off x="1187624" y="1779662"/>
            <a:ext cx="7540625" cy="2389038"/>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vznik ríše - reakcia na expanziu Avarov</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622- 623 - protiavarské povstanie</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franský kupec Samo     kráľ</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631 - boje s Franskou ríšou - </a:t>
            </a:r>
            <a:r>
              <a:rPr lang="sk-SK" sz="2000" u="sng">
                <a:solidFill>
                  <a:schemeClr val="dk1"/>
                </a:solidFill>
                <a:latin typeface="Arial"/>
                <a:ea typeface="Arial"/>
                <a:cs typeface="Arial"/>
                <a:sym typeface="Arial"/>
                <a:hlinkClick r:id="rId3">
                  <a:extLst>
                    <a:ext uri="{A12FA001-AC4F-418D-AE19-62706E023703}">
                      <ahyp:hlinkClr val="tx"/>
                    </a:ext>
                  </a:extLst>
                </a:hlinkClick>
              </a:rPr>
              <a:t>Fredegarova kronika- ukážka 3</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658 - smrť Sama, rozpad ríše</a:t>
            </a:r>
            <a:endParaRPr/>
          </a:p>
          <a:p>
            <a:pPr indent="-406400" lvl="0" marL="457200" rtl="0" algn="just">
              <a:spcBef>
                <a:spcPts val="0"/>
              </a:spcBef>
              <a:spcAft>
                <a:spcPts val="0"/>
              </a:spcAft>
              <a:buClr>
                <a:srgbClr val="114454"/>
              </a:buClr>
              <a:buSzPts val="2800"/>
              <a:buNone/>
            </a:pPr>
            <a:r>
              <a:t/>
            </a:r>
            <a:endParaRPr sz="2000">
              <a:solidFill>
                <a:srgbClr val="114454"/>
              </a:solidFill>
              <a:latin typeface="Arial"/>
              <a:ea typeface="Arial"/>
              <a:cs typeface="Arial"/>
              <a:sym typeface="Arial"/>
            </a:endParaRPr>
          </a:p>
        </p:txBody>
      </p:sp>
      <p:sp>
        <p:nvSpPr>
          <p:cNvPr id="219" name="Google Shape;219;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20" name="Google Shape;220;p9"/>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21" name="Google Shape;221;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
        <p:nvSpPr>
          <p:cNvPr id="222" name="Google Shape;222;p9"/>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223" name="Google Shape;223;p9"/>
          <p:cNvCxnSpPr/>
          <p:nvPr/>
        </p:nvCxnSpPr>
        <p:spPr>
          <a:xfrm>
            <a:off x="4129227" y="3159807"/>
            <a:ext cx="288000"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