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Slab"/>
      <p:regular r:id="rId22"/>
      <p:bold r:id="rId23"/>
    </p:embeddedFont>
    <p:embeddedFont>
      <p:font typeface="Nixie On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5" roundtripDataSignature="AMtx7mjlcsD4Bqn6pbuXOmpjctvl1pof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Slab-regular.fntdata"/><Relationship Id="rId21" Type="http://schemas.openxmlformats.org/officeDocument/2006/relationships/slide" Target="slides/slide16.xml"/><Relationship Id="rId24" Type="http://schemas.openxmlformats.org/officeDocument/2006/relationships/font" Target="fonts/NixieOne-regular.fntdata"/><Relationship Id="rId23" Type="http://schemas.openxmlformats.org/officeDocument/2006/relationships/font" Target="fonts/RobotoSlab-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2" name="Google Shape;23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1" name="Google Shape;24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0" name="Google Shape;25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3" name="Google Shape;27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0" name="Google Shape;30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1" name="Google Shape;21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8"/>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8"/>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8"/>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8"/>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9"/>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9"/>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9"/>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9"/>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9"/>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20"/>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20"/>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0"/>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0"/>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20"/>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1"/>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1"/>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1"/>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1"/>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1"/>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1"/>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1"/>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2"/>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2"/>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2"/>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2"/>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2"/>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2"/>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2"/>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50" name="Google Shape;5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51" name="Google Shape;5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52" name="Google Shape;5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53" name="Google Shape;5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54" name="Google Shape;5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3"/>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4"/>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60" name="Google Shape;60;p24"/>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1" name="Google Shape;61;p24"/>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2" name="Google Shape;62;p24"/>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3" name="Google Shape;63;p24"/>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64" name="Google Shape;64;p24"/>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4"/>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4"/>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4"/>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7"/>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s://wordwall.net/resource/24388353" TargetMode="External"/><Relationship Id="rId4" Type="http://schemas.openxmlformats.org/officeDocument/2006/relationships/hyperlink" Target="https://wordwall.net/resource/24388984" TargetMode="External"/><Relationship Id="rId5" Type="http://schemas.openxmlformats.org/officeDocument/2006/relationships/hyperlink" Target="https://docs.google.com/document/d/1S9rF77nOoDEuZGAO-1GH1NucX_lARd-u/edit" TargetMode="External"/><Relationship Id="rId6" Type="http://schemas.openxmlformats.org/officeDocument/2006/relationships/hyperlink" Target="https://docs.google.com/document/d/1YMZPlu6ERVSo7hpr3t-Q2N9lPpqktoZP/edit" TargetMode="External"/><Relationship Id="rId7"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s://wordwall.net/resource/24386211" TargetMode="Externa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hyperlink" Target="https://www.youtube.com/watch?v=g0__bPgWw2I" TargetMode="External"/><Relationship Id="rId4" Type="http://schemas.openxmlformats.org/officeDocument/2006/relationships/hyperlink" Target="https://www.youtube.com/watch?v=BiltdC65-RY" TargetMode="External"/><Relationship Id="rId5"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Nixie One"/>
                <a:ea typeface="Nixie One"/>
                <a:cs typeface="Nixie One"/>
                <a:sym typeface="Nixie One"/>
              </a:rPr>
              <a:t>Digi school HISTORY</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0"/>
          <p:cNvSpPr txBox="1"/>
          <p:nvPr>
            <p:ph idx="4294967295" type="body"/>
          </p:nvPr>
        </p:nvSpPr>
        <p:spPr>
          <a:xfrm>
            <a:off x="1052513" y="490538"/>
            <a:ext cx="7911975" cy="4164012"/>
          </a:xfrm>
          <a:prstGeom prst="rect">
            <a:avLst/>
          </a:prstGeom>
          <a:noFill/>
          <a:ln>
            <a:noFill/>
          </a:ln>
        </p:spPr>
        <p:txBody>
          <a:bodyPr anchorCtr="0" anchor="ctr" bIns="91425" lIns="91425" spcFirstLastPara="1" rIns="91425" wrap="square" tIns="91425">
            <a:noAutofit/>
          </a:bodyPr>
          <a:lstStyle/>
          <a:p>
            <a:pPr indent="0" lvl="0" marL="0" rtl="0" algn="just">
              <a:spcBef>
                <a:spcPts val="0"/>
              </a:spcBef>
              <a:spcAft>
                <a:spcPts val="0"/>
              </a:spcAft>
              <a:buClr>
                <a:srgbClr val="114454"/>
              </a:buClr>
              <a:buSzPts val="3000"/>
              <a:buNone/>
            </a:pPr>
            <a:r>
              <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agriculture and livestock keeping</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grain pits</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fishing, hunting and forest beekeeping</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skilled craftsmen       carpenters, blacksmiths, potters</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didn´t know the potters wheel – thick-walled ceramics</a:t>
            </a:r>
            <a:endParaRPr/>
          </a:p>
        </p:txBody>
      </p:sp>
      <p:sp>
        <p:nvSpPr>
          <p:cNvPr id="235" name="Google Shape;235;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36" name="Google Shape;236;p10"/>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37" name="Google Shape;237;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cxnSp>
        <p:nvCxnSpPr>
          <p:cNvPr id="238" name="Google Shape;238;p10"/>
          <p:cNvCxnSpPr/>
          <p:nvPr/>
        </p:nvCxnSpPr>
        <p:spPr>
          <a:xfrm>
            <a:off x="3491880" y="3147814"/>
            <a:ext cx="360040" cy="0"/>
          </a:xfrm>
          <a:prstGeom prst="straightConnector1">
            <a:avLst/>
          </a:prstGeom>
          <a:noFill/>
          <a:ln cap="flat" cmpd="sng" w="9525">
            <a:solidFill>
              <a:srgbClr val="0E4253"/>
            </a:solidFill>
            <a:prstDash val="solid"/>
            <a:round/>
            <a:headEnd len="sm" w="sm" type="none"/>
            <a:tailEnd len="med" w="med" type="stealth"/>
          </a:ln>
        </p:spPr>
      </p:cxn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1"/>
          <p:cNvSpPr txBox="1"/>
          <p:nvPr>
            <p:ph type="ctrTitle"/>
          </p:nvPr>
        </p:nvSpPr>
        <p:spPr>
          <a:xfrm>
            <a:off x="3995936" y="2859782"/>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Religion of the Slavs</a:t>
            </a:r>
            <a:endParaRPr/>
          </a:p>
        </p:txBody>
      </p:sp>
      <p:sp>
        <p:nvSpPr>
          <p:cNvPr id="244" name="Google Shape;244;p11"/>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3</a:t>
            </a:r>
            <a:endParaRPr/>
          </a:p>
        </p:txBody>
      </p:sp>
      <p:sp>
        <p:nvSpPr>
          <p:cNvPr id="245" name="Google Shape;245;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46" name="Google Shape;246;p11"/>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47" name="Google Shape;247;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2"/>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RELIGION OF THE SLAVS</a:t>
            </a:r>
            <a:endParaRPr/>
          </a:p>
        </p:txBody>
      </p:sp>
      <p:sp>
        <p:nvSpPr>
          <p:cNvPr id="253" name="Google Shape;253;p12"/>
          <p:cNvSpPr txBox="1"/>
          <p:nvPr>
            <p:ph idx="1" type="body"/>
          </p:nvPr>
        </p:nvSpPr>
        <p:spPr>
          <a:xfrm>
            <a:off x="1146175" y="1766888"/>
            <a:ext cx="7540625" cy="2605061"/>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chemeClr val="dk1"/>
                </a:solidFill>
                <a:latin typeface="Arial"/>
                <a:ea typeface="Arial"/>
                <a:cs typeface="Arial"/>
                <a:sym typeface="Arial"/>
              </a:rPr>
              <a:t>believed in afterlife</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natural phenomena, death = supernatural beings</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polytheism</a:t>
            </a:r>
            <a:endParaRPr/>
          </a:p>
          <a:p>
            <a:pPr indent="0" lvl="0" marL="0" rtl="0" algn="just">
              <a:spcBef>
                <a:spcPts val="600"/>
              </a:spcBef>
              <a:spcAft>
                <a:spcPts val="0"/>
              </a:spcAft>
              <a:buClr>
                <a:srgbClr val="114454"/>
              </a:buClr>
              <a:buSzPts val="3000"/>
              <a:buNone/>
            </a:pPr>
            <a:r>
              <a:t/>
            </a:r>
            <a:endParaRPr sz="2000">
              <a:solidFill>
                <a:schemeClr val="dk1"/>
              </a:solidFill>
              <a:latin typeface="Arial"/>
              <a:ea typeface="Arial"/>
              <a:cs typeface="Arial"/>
              <a:sym typeface="Arial"/>
            </a:endParaRPr>
          </a:p>
          <a:p>
            <a:pPr indent="0" lvl="1" marL="457200" rtl="0" algn="just">
              <a:spcBef>
                <a:spcPts val="0"/>
              </a:spcBef>
              <a:spcAft>
                <a:spcPts val="0"/>
              </a:spcAft>
              <a:buClr>
                <a:srgbClr val="114454"/>
              </a:buClr>
              <a:buSzPts val="3000"/>
              <a:buNone/>
            </a:pPr>
            <a:r>
              <a:rPr lang="sk-SK" sz="8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p:txBody>
      </p:sp>
      <p:sp>
        <p:nvSpPr>
          <p:cNvPr id="254" name="Google Shape;254;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55" name="Google Shape;255;p12"/>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56" name="Google Shape;256;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grpSp>
        <p:nvGrpSpPr>
          <p:cNvPr id="257" name="Google Shape;257;p12"/>
          <p:cNvGrpSpPr/>
          <p:nvPr/>
        </p:nvGrpSpPr>
        <p:grpSpPr>
          <a:xfrm>
            <a:off x="539552" y="915566"/>
            <a:ext cx="296862" cy="252412"/>
            <a:chOff x="1934025" y="1001650"/>
            <a:chExt cx="415300" cy="355600"/>
          </a:xfrm>
        </p:grpSpPr>
        <p:sp>
          <p:nvSpPr>
            <p:cNvPr id="258" name="Google Shape;258;p12"/>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59" name="Google Shape;259;p12"/>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60" name="Google Shape;260;p12"/>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61" name="Google Shape;261;p12"/>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3"/>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Teaching Materials</a:t>
            </a:r>
            <a:endParaRPr/>
          </a:p>
        </p:txBody>
      </p:sp>
      <p:sp>
        <p:nvSpPr>
          <p:cNvPr id="267" name="Google Shape;267;p13"/>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4</a:t>
            </a:r>
            <a:endParaRPr/>
          </a:p>
        </p:txBody>
      </p:sp>
      <p:sp>
        <p:nvSpPr>
          <p:cNvPr id="268" name="Google Shape;268;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69" name="Google Shape;269;p13"/>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70" name="Google Shape;270;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4"/>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127000" lvl="0" marL="0" rtl="0" algn="ctr">
              <a:spcBef>
                <a:spcPts val="600"/>
              </a:spcBef>
              <a:spcAft>
                <a:spcPts val="0"/>
              </a:spcAft>
              <a:buClr>
                <a:srgbClr val="114454"/>
              </a:buClr>
              <a:buSzPts val="2000"/>
              <a:buFont typeface="Noto Sans Symbols"/>
              <a:buChar char="⮚"/>
            </a:pPr>
            <a:r>
              <a:rPr lang="sk-SK" u="sng">
                <a:solidFill>
                  <a:srgbClr val="114454"/>
                </a:solidFill>
                <a:latin typeface="Arial"/>
                <a:ea typeface="Arial"/>
                <a:cs typeface="Arial"/>
                <a:sym typeface="Arial"/>
                <a:hlinkClick r:id="rId3">
                  <a:extLst>
                    <a:ext uri="{A12FA001-AC4F-418D-AE19-62706E023703}">
                      <ahyp:hlinkClr val="tx"/>
                    </a:ext>
                  </a:extLst>
                </a:hlinkClick>
              </a:rPr>
              <a:t>Slavs and their way of life wordwall.ch</a:t>
            </a:r>
            <a:endParaRPr>
              <a:solidFill>
                <a:srgbClr val="114454"/>
              </a:solidFill>
              <a:latin typeface="Arial"/>
              <a:ea typeface="Arial"/>
              <a:cs typeface="Arial"/>
              <a:sym typeface="Arial"/>
            </a:endParaRPr>
          </a:p>
          <a:p>
            <a:pPr indent="-127000" lvl="0" marL="0" rtl="0" algn="ctr">
              <a:spcBef>
                <a:spcPts val="600"/>
              </a:spcBef>
              <a:spcAft>
                <a:spcPts val="0"/>
              </a:spcAft>
              <a:buClr>
                <a:srgbClr val="114454"/>
              </a:buClr>
              <a:buSzPts val="2000"/>
              <a:buFont typeface="Noto Sans Symbols"/>
              <a:buChar char="⮚"/>
            </a:pPr>
            <a:r>
              <a:rPr lang="sk-SK" u="sng">
                <a:solidFill>
                  <a:srgbClr val="114454"/>
                </a:solidFill>
                <a:latin typeface="Arial"/>
                <a:ea typeface="Arial"/>
                <a:cs typeface="Arial"/>
                <a:sym typeface="Arial"/>
                <a:hlinkClick r:id="rId4">
                  <a:extLst>
                    <a:ext uri="{A12FA001-AC4F-418D-AE19-62706E023703}">
                      <ahyp:hlinkClr val="tx"/>
                    </a:ext>
                  </a:extLst>
                </a:hlinkClick>
              </a:rPr>
              <a:t>Slavic Gods wordwall.ch</a:t>
            </a:r>
            <a:endParaRPr>
              <a:solidFill>
                <a:srgbClr val="114454"/>
              </a:solidFill>
              <a:latin typeface="Arial"/>
              <a:ea typeface="Arial"/>
              <a:cs typeface="Arial"/>
              <a:sym typeface="Arial"/>
            </a:endParaRPr>
          </a:p>
          <a:p>
            <a:pPr indent="0" lvl="0" marL="0" rtl="0" algn="l">
              <a:spcBef>
                <a:spcPts val="600"/>
              </a:spcBef>
              <a:spcAft>
                <a:spcPts val="0"/>
              </a:spcAft>
              <a:buClr>
                <a:srgbClr val="114454"/>
              </a:buClr>
              <a:buSzPts val="2000"/>
              <a:buFont typeface="Nixie One"/>
              <a:buNone/>
            </a:pPr>
            <a:r>
              <a:t/>
            </a:r>
            <a:endParaRPr>
              <a:solidFill>
                <a:srgbClr val="114454"/>
              </a:solidFill>
              <a:latin typeface="Arial"/>
              <a:ea typeface="Arial"/>
              <a:cs typeface="Arial"/>
              <a:sym typeface="Arial"/>
            </a:endParaRPr>
          </a:p>
        </p:txBody>
      </p:sp>
      <p:sp>
        <p:nvSpPr>
          <p:cNvPr id="276" name="Google Shape;276;p14"/>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TEACHING MATERIALS</a:t>
            </a:r>
            <a:endParaRPr/>
          </a:p>
        </p:txBody>
      </p:sp>
      <p:sp>
        <p:nvSpPr>
          <p:cNvPr id="277" name="Google Shape;277;p14"/>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127000" lvl="0" marL="0" rtl="0" algn="ctr">
              <a:spcBef>
                <a:spcPts val="600"/>
              </a:spcBef>
              <a:spcAft>
                <a:spcPts val="0"/>
              </a:spcAft>
              <a:buClr>
                <a:srgbClr val="114454"/>
              </a:buClr>
              <a:buSzPts val="2000"/>
              <a:buFont typeface="Noto Sans Symbols"/>
              <a:buChar char="⮚"/>
            </a:pPr>
            <a:r>
              <a:rPr lang="sk-SK">
                <a:solidFill>
                  <a:srgbClr val="114454"/>
                </a:solidFill>
                <a:latin typeface="Arial"/>
                <a:ea typeface="Arial"/>
                <a:cs typeface="Arial"/>
                <a:sym typeface="Arial"/>
              </a:rPr>
              <a:t> </a:t>
            </a:r>
            <a:r>
              <a:rPr lang="sk-SK" u="sng">
                <a:solidFill>
                  <a:srgbClr val="114454"/>
                </a:solidFill>
                <a:latin typeface="Arial"/>
                <a:ea typeface="Arial"/>
                <a:cs typeface="Arial"/>
                <a:sym typeface="Arial"/>
                <a:hlinkClick r:id="rId5">
                  <a:extLst>
                    <a:ext uri="{A12FA001-AC4F-418D-AE19-62706E023703}">
                      <ahyp:hlinkClr val="tx"/>
                    </a:ext>
                  </a:extLst>
                </a:hlinkClick>
              </a:rPr>
              <a:t>The Slavs and their way of life</a:t>
            </a:r>
            <a:endParaRPr>
              <a:solidFill>
                <a:srgbClr val="114454"/>
              </a:solidFill>
              <a:latin typeface="Arial"/>
              <a:ea typeface="Arial"/>
              <a:cs typeface="Arial"/>
              <a:sym typeface="Arial"/>
            </a:endParaRPr>
          </a:p>
          <a:p>
            <a:pPr indent="-127000" lvl="0" marL="0" rtl="0" algn="ctr">
              <a:spcBef>
                <a:spcPts val="600"/>
              </a:spcBef>
              <a:spcAft>
                <a:spcPts val="0"/>
              </a:spcAft>
              <a:buClr>
                <a:srgbClr val="114454"/>
              </a:buClr>
              <a:buSzPts val="2000"/>
              <a:buFont typeface="Noto Sans Symbols"/>
              <a:buChar char="⮚"/>
            </a:pPr>
            <a:r>
              <a:rPr lang="sk-SK" u="sng">
                <a:solidFill>
                  <a:schemeClr val="hlink"/>
                </a:solidFill>
                <a:latin typeface="Arial"/>
                <a:ea typeface="Arial"/>
                <a:cs typeface="Arial"/>
                <a:sym typeface="Arial"/>
                <a:hlinkClick r:id="rId6"/>
              </a:rPr>
              <a:t>Slavic Gods</a:t>
            </a:r>
            <a:r>
              <a:rPr lang="sk-SK">
                <a:solidFill>
                  <a:schemeClr val="dk1"/>
                </a:solidFill>
                <a:latin typeface="Arial"/>
                <a:ea typeface="Arial"/>
                <a:cs typeface="Arial"/>
                <a:sym typeface="Arial"/>
              </a:rPr>
              <a:t> supplementary material</a:t>
            </a:r>
            <a:endParaRPr>
              <a:solidFill>
                <a:srgbClr val="114454"/>
              </a:solidFill>
              <a:latin typeface="Arial"/>
              <a:ea typeface="Arial"/>
              <a:cs typeface="Arial"/>
              <a:sym typeface="Arial"/>
            </a:endParaRPr>
          </a:p>
        </p:txBody>
      </p:sp>
      <p:sp>
        <p:nvSpPr>
          <p:cNvPr id="278" name="Google Shape;278;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79" name="Google Shape;279;p1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pic>
        <p:nvPicPr>
          <p:cNvPr descr="Erasmus+ logo EN.jpg" id="280" name="Google Shape;280;p14"/>
          <p:cNvPicPr preferRelativeResize="0"/>
          <p:nvPr/>
        </p:nvPicPr>
        <p:blipFill rotWithShape="1">
          <a:blip r:embed="rId7">
            <a:alphaModFix/>
          </a:blip>
          <a:srcRect b="0" l="0" r="0" t="0"/>
          <a:stretch/>
        </p:blipFill>
        <p:spPr>
          <a:xfrm>
            <a:off x="214313" y="142875"/>
            <a:ext cx="2593975" cy="571500"/>
          </a:xfrm>
          <a:prstGeom prst="rect">
            <a:avLst/>
          </a:prstGeom>
          <a:noFill/>
          <a:ln>
            <a:noFill/>
          </a:ln>
        </p:spPr>
      </p:pic>
      <p:grpSp>
        <p:nvGrpSpPr>
          <p:cNvPr id="281" name="Google Shape;281;p14"/>
          <p:cNvGrpSpPr/>
          <p:nvPr/>
        </p:nvGrpSpPr>
        <p:grpSpPr>
          <a:xfrm>
            <a:off x="539552" y="843558"/>
            <a:ext cx="290513" cy="355600"/>
            <a:chOff x="596350" y="929175"/>
            <a:chExt cx="407950" cy="497475"/>
          </a:xfrm>
        </p:grpSpPr>
        <p:sp>
          <p:nvSpPr>
            <p:cNvPr id="282" name="Google Shape;282;p14"/>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3" name="Google Shape;283;p14"/>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4" name="Google Shape;284;p14"/>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5" name="Google Shape;285;p14"/>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6" name="Google Shape;286;p14"/>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7" name="Google Shape;287;p14"/>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8" name="Google Shape;288;p14"/>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289" name="Google Shape;289;p14"/>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15"/>
          <p:cNvSpPr txBox="1"/>
          <p:nvPr>
            <p:ph idx="1" type="body"/>
          </p:nvPr>
        </p:nvSpPr>
        <p:spPr>
          <a:xfrm>
            <a:off x="323528" y="2300275"/>
            <a:ext cx="7264447" cy="605100"/>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Nixie One"/>
                <a:ea typeface="Nixie One"/>
                <a:cs typeface="Nixie One"/>
                <a:sym typeface="Nixie One"/>
              </a:rPr>
              <a:t>SOURCES:</a:t>
            </a:r>
            <a:endParaRPr/>
          </a:p>
          <a:p>
            <a:pPr indent="-342900" lvl="1" marL="800100" rtl="0" algn="just">
              <a:spcBef>
                <a:spcPts val="0"/>
              </a:spcBef>
              <a:spcAft>
                <a:spcPts val="0"/>
              </a:spcAft>
              <a:buSzPts val="2000"/>
              <a:buNone/>
            </a:pPr>
            <a:r>
              <a:rPr lang="sk-SK">
                <a:latin typeface="Arial"/>
                <a:ea typeface="Arial"/>
                <a:cs typeface="Arial"/>
                <a:sym typeface="Arial"/>
              </a:rPr>
              <a:t>Elschek, Kristian- Hunka, Ján. 2009. Slovenské dejiny I. Bratislava: Eurolitera, 2009. 258 s. ISBN: 978-80-970193-0-3.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228600" lvl="0" marL="457200" rtl="0" algn="ctr">
              <a:spcBef>
                <a:spcPts val="600"/>
              </a:spcBef>
              <a:spcAft>
                <a:spcPts val="0"/>
              </a:spcAft>
              <a:buClr>
                <a:srgbClr val="FFFFFF"/>
              </a:buClr>
              <a:buSzPts val="2000"/>
              <a:buNone/>
            </a:pPr>
            <a:r>
              <a:t/>
            </a:r>
            <a:endParaRPr/>
          </a:p>
        </p:txBody>
      </p:sp>
      <p:sp>
        <p:nvSpPr>
          <p:cNvPr id="295" name="Google Shape;295;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6" name="Google Shape;296;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7" name="Google Shape;297;p15"/>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6"/>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303" name="Google Shape;303;p16"/>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304" name="Google Shape;304;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305" name="Google Shape;305;p1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306" name="Google Shape;306;p16"/>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307" name="Google Shape;307;p1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Subject: History</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Specification: History</a:t>
            </a:r>
            <a:r>
              <a:rPr b="1" lang="sk-SK" sz="2400">
                <a:solidFill>
                  <a:srgbClr val="FFFFFF"/>
                </a:solidFill>
              </a:rPr>
              <a:t> </a:t>
            </a:r>
            <a:r>
              <a:rPr b="1" lang="sk-SK" sz="2400">
                <a:solidFill>
                  <a:srgbClr val="FFFFFF"/>
                </a:solidFill>
              </a:rPr>
              <a:t>Seminar</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Age group: 16 -17 </a:t>
            </a:r>
            <a:endParaRPr b="1" i="0" sz="2400" u="none" cap="none" strike="noStrike">
              <a:solidFill>
                <a:srgbClr val="FFFFFF"/>
              </a:solidFill>
              <a:latin typeface="Arial"/>
              <a:ea typeface="Arial"/>
              <a:cs typeface="Arial"/>
              <a:sym typeface="Arial"/>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lesson: 45 minutes</a:t>
            </a:r>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2" y="1666875"/>
            <a:ext cx="1551847"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Origin of the Slavs</a:t>
            </a:r>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396064" y="2390131"/>
            <a:ext cx="1680887"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Life of the Slavs</a:t>
            </a:r>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2" y="3094038"/>
            <a:ext cx="1781171"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Religion of the Slavs</a:t>
            </a:r>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2" y="3825875"/>
            <a:ext cx="1551855"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Teaching Material</a:t>
            </a:r>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203848" y="2499742"/>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203848" y="1635646"/>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3995936" y="2859782"/>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Origin of the Slavs</a:t>
            </a:r>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323528" y="2300274"/>
            <a:ext cx="7264447" cy="2215691"/>
          </a:xfrm>
          <a:prstGeom prst="rect">
            <a:avLst/>
          </a:prstGeom>
          <a:noFill/>
          <a:ln>
            <a:noFill/>
          </a:ln>
        </p:spPr>
        <p:txBody>
          <a:bodyPr anchorCtr="0" anchor="ctr" bIns="91425" lIns="91425" spcFirstLastPara="1" rIns="91425" wrap="square" tIns="91425">
            <a:noAutofit/>
          </a:bodyPr>
          <a:lstStyle/>
          <a:p>
            <a:pPr indent="-228600" lvl="0" marL="457200" rtl="0" algn="ctr">
              <a:spcBef>
                <a:spcPts val="600"/>
              </a:spcBef>
              <a:spcAft>
                <a:spcPts val="0"/>
              </a:spcAft>
              <a:buClr>
                <a:srgbClr val="FFFFFF"/>
              </a:buClr>
              <a:buSzPts val="2000"/>
              <a:buNone/>
            </a:pPr>
            <a:r>
              <a:t/>
            </a:r>
            <a:endParaRPr/>
          </a:p>
          <a:p>
            <a:pPr indent="-228600" lvl="0" marL="457200" rtl="0" algn="ctr">
              <a:spcBef>
                <a:spcPts val="600"/>
              </a:spcBef>
              <a:spcAft>
                <a:spcPts val="0"/>
              </a:spcAft>
              <a:buClr>
                <a:srgbClr val="FFFFFF"/>
              </a:buClr>
              <a:buSzPts val="2000"/>
              <a:buNone/>
            </a:pPr>
            <a:r>
              <a:t/>
            </a:r>
            <a:endParaRPr/>
          </a:p>
          <a:p>
            <a:pPr indent="-228600" lvl="0" marL="457200" rtl="0" algn="ctr">
              <a:spcBef>
                <a:spcPts val="600"/>
              </a:spcBef>
              <a:spcAft>
                <a:spcPts val="0"/>
              </a:spcAft>
              <a:buClr>
                <a:srgbClr val="FFFFFF"/>
              </a:buClr>
              <a:buSzPts val="2000"/>
              <a:buNone/>
            </a:pPr>
            <a:r>
              <a:t/>
            </a:r>
            <a:endParaRPr/>
          </a:p>
          <a:p>
            <a:pPr indent="-228600" lvl="0" marL="457200" rtl="0" algn="ctr">
              <a:spcBef>
                <a:spcPts val="600"/>
              </a:spcBef>
              <a:spcAft>
                <a:spcPts val="0"/>
              </a:spcAft>
              <a:buClr>
                <a:srgbClr val="FFFFFF"/>
              </a:buClr>
              <a:buSzPts val="2000"/>
              <a:buNone/>
            </a:pPr>
            <a:r>
              <a:t/>
            </a:r>
            <a:endParaRPr/>
          </a:p>
          <a:p>
            <a:pPr indent="-228600" lvl="0" marL="457200" rtl="0" algn="ctr">
              <a:spcBef>
                <a:spcPts val="600"/>
              </a:spcBef>
              <a:spcAft>
                <a:spcPts val="0"/>
              </a:spcAft>
              <a:buClr>
                <a:srgbClr val="FFFFFF"/>
              </a:buClr>
              <a:buSzPts val="2000"/>
              <a:buNone/>
            </a:pPr>
            <a:r>
              <a:t/>
            </a:r>
            <a:endParaRPr/>
          </a:p>
          <a:p>
            <a:pPr indent="-355600" lvl="0" marL="457200" rtl="0" algn="ctr">
              <a:spcBef>
                <a:spcPts val="600"/>
              </a:spcBef>
              <a:spcAft>
                <a:spcPts val="0"/>
              </a:spcAft>
              <a:buSzPts val="2000"/>
              <a:buNone/>
            </a:pPr>
            <a:r>
              <a:rPr lang="sk-SK" sz="800">
                <a:latin typeface="Arial"/>
                <a:ea typeface="Arial"/>
                <a:cs typeface="Arial"/>
                <a:sym typeface="Arial"/>
              </a:rPr>
              <a:t>						https://sk.pinterest.com/pin/828803137650299650/</a:t>
            </a:r>
            <a:endParaRPr/>
          </a:p>
        </p:txBody>
      </p:sp>
      <p:sp>
        <p:nvSpPr>
          <p:cNvPr id="171" name="Google Shape;17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2" name="Google Shape;172;p5"/>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173" name="Google Shape;173;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A map portraying the Slavic Migration. We couldn&amp;#39;t find the most  historically correct map because there are a lot of theories out the… |  Moravia, Language map, Map" id="174" name="Google Shape;174;p5"/>
          <p:cNvPicPr preferRelativeResize="0"/>
          <p:nvPr/>
        </p:nvPicPr>
        <p:blipFill rotWithShape="1">
          <a:blip r:embed="rId4">
            <a:alphaModFix/>
          </a:blip>
          <a:srcRect b="0" l="0" r="0" t="0"/>
          <a:stretch/>
        </p:blipFill>
        <p:spPr>
          <a:xfrm>
            <a:off x="4283968" y="330323"/>
            <a:ext cx="4329028" cy="3939902"/>
          </a:xfrm>
          <a:prstGeom prst="rect">
            <a:avLst/>
          </a:prstGeom>
          <a:noFill/>
          <a:ln>
            <a:noFill/>
          </a:ln>
        </p:spPr>
      </p:pic>
      <p:sp>
        <p:nvSpPr>
          <p:cNvPr id="175" name="Google Shape;175;p5"/>
          <p:cNvSpPr txBox="1"/>
          <p:nvPr/>
        </p:nvSpPr>
        <p:spPr>
          <a:xfrm>
            <a:off x="212725" y="1275606"/>
            <a:ext cx="3279155"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sk-SK" sz="1400" u="none" cap="none" strike="noStrike">
                <a:solidFill>
                  <a:schemeClr val="lt1"/>
                </a:solidFill>
                <a:latin typeface="Arial"/>
                <a:ea typeface="Arial"/>
                <a:cs typeface="Arial"/>
                <a:sym typeface="Arial"/>
              </a:rPr>
              <a:t>Division of the Slavs into subgroups</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b="1" lang="sk-SK" sz="1800">
                <a:solidFill>
                  <a:schemeClr val="lt1"/>
                </a:solidFill>
                <a:latin typeface="Roboto Slab"/>
                <a:ea typeface="Roboto Slab"/>
                <a:cs typeface="Roboto Slab"/>
                <a:sym typeface="Roboto Slab"/>
              </a:rPr>
              <a:t>ORIGIN OF THE SLAVS</a:t>
            </a:r>
            <a:endParaRPr/>
          </a:p>
        </p:txBody>
      </p:sp>
      <p:sp>
        <p:nvSpPr>
          <p:cNvPr id="181" name="Google Shape;181;p6"/>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p>
            <a:pPr indent="-406400" lvl="0" marL="457200" rtl="0" algn="l">
              <a:spcBef>
                <a:spcPts val="600"/>
              </a:spcBef>
              <a:spcAft>
                <a:spcPts val="0"/>
              </a:spcAft>
              <a:buSzPts val="2800"/>
              <a:buFont typeface="Noto Sans Symbols"/>
              <a:buChar char="⮚"/>
            </a:pPr>
            <a:r>
              <a:rPr lang="sk-SK" sz="2000">
                <a:solidFill>
                  <a:schemeClr val="dk1"/>
                </a:solidFill>
                <a:latin typeface="Arial"/>
                <a:ea typeface="Arial"/>
                <a:cs typeface="Arial"/>
                <a:sym typeface="Arial"/>
              </a:rPr>
              <a:t>Indo-European origin</a:t>
            </a:r>
            <a:endParaRPr/>
          </a:p>
          <a:p>
            <a:pPr indent="-406400" lvl="0" marL="457200" rtl="0" algn="l">
              <a:spcBef>
                <a:spcPts val="600"/>
              </a:spcBef>
              <a:spcAft>
                <a:spcPts val="0"/>
              </a:spcAft>
              <a:buSzPts val="2800"/>
              <a:buFont typeface="Noto Sans Symbols"/>
              <a:buChar char="⮚"/>
            </a:pPr>
            <a:r>
              <a:rPr lang="sk-SK" sz="2000">
                <a:solidFill>
                  <a:schemeClr val="dk1"/>
                </a:solidFill>
                <a:latin typeface="Arial"/>
                <a:ea typeface="Arial"/>
                <a:cs typeface="Arial"/>
                <a:sym typeface="Arial"/>
              </a:rPr>
              <a:t>Veneti, Viniti, Antes</a:t>
            </a:r>
            <a:endParaRPr/>
          </a:p>
          <a:p>
            <a:pPr indent="-406400" lvl="0" marL="457200" rtl="0" algn="l">
              <a:spcBef>
                <a:spcPts val="600"/>
              </a:spcBef>
              <a:spcAft>
                <a:spcPts val="0"/>
              </a:spcAft>
              <a:buSzPts val="2800"/>
              <a:buFont typeface="Noto Sans Symbols"/>
              <a:buChar char="⮚"/>
            </a:pPr>
            <a:r>
              <a:rPr lang="sk-SK" sz="2000">
                <a:solidFill>
                  <a:schemeClr val="dk1"/>
                </a:solidFill>
                <a:latin typeface="Arial"/>
                <a:ea typeface="Arial"/>
                <a:cs typeface="Arial"/>
                <a:sym typeface="Arial"/>
              </a:rPr>
              <a:t>Origin – north of the Carpathians, Dnieper, Vistula, Oder</a:t>
            </a:r>
            <a:endParaRPr/>
          </a:p>
          <a:p>
            <a:pPr indent="-406400" lvl="0" marL="457200" rtl="0" algn="l">
              <a:spcBef>
                <a:spcPts val="600"/>
              </a:spcBef>
              <a:spcAft>
                <a:spcPts val="0"/>
              </a:spcAft>
              <a:buSzPts val="2800"/>
              <a:buFont typeface="Noto Sans Symbols"/>
              <a:buChar char="⮚"/>
            </a:pPr>
            <a:r>
              <a:rPr lang="sk-SK" sz="2000">
                <a:solidFill>
                  <a:schemeClr val="dk1"/>
                </a:solidFill>
                <a:latin typeface="Arial"/>
                <a:ea typeface="Arial"/>
                <a:cs typeface="Arial"/>
                <a:sym typeface="Arial"/>
              </a:rPr>
              <a:t>The Great Migration – Slavic settlements in Europe</a:t>
            </a:r>
            <a:endParaRPr/>
          </a:p>
          <a:p>
            <a:pPr indent="-406400" lvl="0" marL="457200" rtl="0" algn="l">
              <a:spcBef>
                <a:spcPts val="600"/>
              </a:spcBef>
              <a:spcAft>
                <a:spcPts val="0"/>
              </a:spcAft>
              <a:buSzPts val="2800"/>
              <a:buFont typeface="Noto Sans Symbols"/>
              <a:buChar char="⮚"/>
            </a:pPr>
            <a:r>
              <a:rPr lang="sk-SK" sz="2000" u="sng">
                <a:solidFill>
                  <a:schemeClr val="dk1"/>
                </a:solidFill>
                <a:latin typeface="Arial"/>
                <a:ea typeface="Arial"/>
                <a:cs typeface="Arial"/>
                <a:sym typeface="Arial"/>
                <a:hlinkClick r:id="rId3">
                  <a:extLst>
                    <a:ext uri="{A12FA001-AC4F-418D-AE19-62706E023703}">
                      <ahyp:hlinkClr val="tx"/>
                    </a:ext>
                  </a:extLst>
                </a:hlinkClick>
              </a:rPr>
              <a:t>Major subgroups of the Slavs wordwall.ch</a:t>
            </a:r>
            <a:endParaRPr sz="2000">
              <a:solidFill>
                <a:schemeClr val="dk1"/>
              </a:solidFill>
              <a:latin typeface="Arial"/>
              <a:ea typeface="Arial"/>
              <a:cs typeface="Arial"/>
              <a:sym typeface="Arial"/>
            </a:endParaRPr>
          </a:p>
          <a:p>
            <a:pPr indent="-228600" lvl="0" marL="457200" rtl="0" algn="l">
              <a:spcBef>
                <a:spcPts val="600"/>
              </a:spcBef>
              <a:spcAft>
                <a:spcPts val="0"/>
              </a:spcAft>
              <a:buSzPts val="2800"/>
              <a:buFont typeface="Noto Sans Symbols"/>
              <a:buNone/>
            </a:pPr>
            <a:r>
              <a:t/>
            </a:r>
            <a:endParaRPr sz="2000">
              <a:solidFill>
                <a:schemeClr val="dk1"/>
              </a:solidFill>
              <a:latin typeface="Arial"/>
              <a:ea typeface="Arial"/>
              <a:cs typeface="Arial"/>
              <a:sym typeface="Arial"/>
            </a:endParaRPr>
          </a:p>
        </p:txBody>
      </p:sp>
      <p:sp>
        <p:nvSpPr>
          <p:cNvPr id="182" name="Google Shape;182;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sp>
        <p:nvSpPr>
          <p:cNvPr id="183" name="Google Shape;183;p6"/>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nvGrpSpPr>
          <p:cNvPr id="184" name="Google Shape;184;p6"/>
          <p:cNvGrpSpPr/>
          <p:nvPr/>
        </p:nvGrpSpPr>
        <p:grpSpPr>
          <a:xfrm>
            <a:off x="467544" y="843558"/>
            <a:ext cx="334963" cy="334963"/>
            <a:chOff x="5941025" y="3634400"/>
            <a:chExt cx="467650" cy="467650"/>
          </a:xfrm>
        </p:grpSpPr>
        <p:sp>
          <p:nvSpPr>
            <p:cNvPr id="185" name="Google Shape;185;p6"/>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6" name="Google Shape;186;p6"/>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7" name="Google Shape;187;p6"/>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8" name="Google Shape;188;p6"/>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9" name="Google Shape;189;p6"/>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90" name="Google Shape;190;p6"/>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pic>
        <p:nvPicPr>
          <p:cNvPr descr="Erasmus+ logo EN.jpg" id="191" name="Google Shape;191;p6"/>
          <p:cNvPicPr preferRelativeResize="0"/>
          <p:nvPr/>
        </p:nvPicPr>
        <p:blipFill rotWithShape="1">
          <a:blip r:embed="rId4">
            <a:alphaModFix/>
          </a:blip>
          <a:srcRect b="0" l="0" r="0" t="0"/>
          <a:stretch/>
        </p:blipFill>
        <p:spPr>
          <a:xfrm>
            <a:off x="214313" y="142875"/>
            <a:ext cx="2593975" cy="571500"/>
          </a:xfrm>
          <a:prstGeom prst="rect">
            <a:avLst/>
          </a:prstGeom>
          <a:noFill/>
          <a:ln>
            <a:noFill/>
          </a:ln>
        </p:spPr>
      </p:pic>
      <p:sp>
        <p:nvSpPr>
          <p:cNvPr id="192" name="Google Shape;192;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7"/>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b="1" lang="sk-SK" sz="1800">
                <a:solidFill>
                  <a:schemeClr val="lt1"/>
                </a:solidFill>
                <a:latin typeface="Roboto Slab"/>
                <a:ea typeface="Roboto Slab"/>
                <a:cs typeface="Roboto Slab"/>
                <a:sym typeface="Roboto Slab"/>
              </a:rPr>
              <a:t>ORIGIN OF THE SLAVS</a:t>
            </a:r>
            <a:endParaRPr sz="1800"/>
          </a:p>
        </p:txBody>
      </p:sp>
      <p:sp>
        <p:nvSpPr>
          <p:cNvPr id="198" name="Google Shape;198;p7"/>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None/>
            </a:pPr>
            <a:r>
              <a:rPr lang="sk-SK" sz="2000">
                <a:solidFill>
                  <a:schemeClr val="dk1"/>
                </a:solidFill>
                <a:latin typeface="Arial"/>
                <a:ea typeface="Arial"/>
                <a:cs typeface="Arial"/>
                <a:sym typeface="Arial"/>
              </a:rPr>
              <a:t>In Slovakia</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5th century</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coming from the east and south – settled in the south and west of the country </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coming from the north – settled in the north</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the third direction crossed the Moravian gate</a:t>
            </a:r>
            <a:endParaRPr/>
          </a:p>
          <a:p>
            <a:pPr indent="-406400" lvl="0" marL="457200" rtl="0" algn="just">
              <a:spcBef>
                <a:spcPts val="600"/>
              </a:spcBef>
              <a:spcAft>
                <a:spcPts val="0"/>
              </a:spcAft>
              <a:buSzPts val="2800"/>
              <a:buNone/>
            </a:pPr>
            <a:r>
              <a:t/>
            </a:r>
            <a:endParaRPr sz="2000">
              <a:solidFill>
                <a:schemeClr val="dk1"/>
              </a:solidFill>
              <a:latin typeface="Arial"/>
              <a:ea typeface="Arial"/>
              <a:cs typeface="Arial"/>
              <a:sym typeface="Arial"/>
            </a:endParaRPr>
          </a:p>
        </p:txBody>
      </p:sp>
      <p:sp>
        <p:nvSpPr>
          <p:cNvPr id="199" name="Google Shape;199;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grpSp>
        <p:nvGrpSpPr>
          <p:cNvPr id="200" name="Google Shape;200;p7"/>
          <p:cNvGrpSpPr/>
          <p:nvPr/>
        </p:nvGrpSpPr>
        <p:grpSpPr>
          <a:xfrm>
            <a:off x="467544" y="843558"/>
            <a:ext cx="334963" cy="334963"/>
            <a:chOff x="5941025" y="3634400"/>
            <a:chExt cx="467650" cy="467650"/>
          </a:xfrm>
        </p:grpSpPr>
        <p:sp>
          <p:nvSpPr>
            <p:cNvPr id="201" name="Google Shape;201;p7"/>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2" name="Google Shape;202;p7"/>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3" name="Google Shape;203;p7"/>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4" name="Google Shape;204;p7"/>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5" name="Google Shape;205;p7"/>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6" name="Google Shape;206;p7"/>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207" name="Google Shape;207;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pic>
        <p:nvPicPr>
          <p:cNvPr descr="Erasmus+ logo EN.jpg" id="208" name="Google Shape;208;p7"/>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8"/>
          <p:cNvSpPr txBox="1"/>
          <p:nvPr>
            <p:ph type="ctrTitle"/>
          </p:nvPr>
        </p:nvSpPr>
        <p:spPr>
          <a:xfrm>
            <a:off x="3563889" y="2878138"/>
            <a:ext cx="5054650"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Life of the Slavs</a:t>
            </a:r>
            <a:endParaRPr b="1">
              <a:latin typeface="Nixie One"/>
              <a:ea typeface="Nixie One"/>
              <a:cs typeface="Nixie One"/>
              <a:sym typeface="Nixie One"/>
            </a:endParaRPr>
          </a:p>
        </p:txBody>
      </p:sp>
      <p:sp>
        <p:nvSpPr>
          <p:cNvPr id="214" name="Google Shape;214;p8"/>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2</a:t>
            </a:r>
            <a:endParaRPr/>
          </a:p>
        </p:txBody>
      </p:sp>
      <p:sp>
        <p:nvSpPr>
          <p:cNvPr id="215" name="Google Shape;215;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16" name="Google Shape;216;p8"/>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17" name="Google Shape;217;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9"/>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LIFE OF THE SLAVS</a:t>
            </a:r>
            <a:endParaRPr/>
          </a:p>
        </p:txBody>
      </p:sp>
      <p:sp>
        <p:nvSpPr>
          <p:cNvPr id="223" name="Google Shape;223;p9"/>
          <p:cNvSpPr txBox="1"/>
          <p:nvPr>
            <p:ph idx="1" type="body"/>
          </p:nvPr>
        </p:nvSpPr>
        <p:spPr>
          <a:xfrm>
            <a:off x="1187624" y="1779662"/>
            <a:ext cx="7540625" cy="2389038"/>
          </a:xfrm>
          <a:prstGeom prst="rect">
            <a:avLst/>
          </a:prstGeom>
          <a:noFill/>
          <a:ln>
            <a:noFill/>
          </a:ln>
        </p:spPr>
        <p:txBody>
          <a:bodyPr anchorCtr="0" anchor="t" bIns="91425" lIns="91425" spcFirstLastPara="1" rIns="91425" wrap="square" tIns="91425">
            <a:noAutofit/>
          </a:bodyPr>
          <a:lstStyle/>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families, tribes</a:t>
            </a:r>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veča (people´s assembly)        tribe elders       chiefs</a:t>
            </a:r>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monogamy</a:t>
            </a:r>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unprotected settlements</a:t>
            </a:r>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(polo) zemnice (dugouts or pit-houses)- simple dwellings</a:t>
            </a:r>
            <a:endParaRPr/>
          </a:p>
          <a:p>
            <a:pPr indent="-406400" lvl="0" marL="457200" rtl="0" algn="just">
              <a:spcBef>
                <a:spcPts val="0"/>
              </a:spcBef>
              <a:spcAft>
                <a:spcPts val="0"/>
              </a:spcAft>
              <a:buClr>
                <a:srgbClr val="114454"/>
              </a:buClr>
              <a:buSzPts val="2800"/>
              <a:buFont typeface="Noto Sans Symbols"/>
              <a:buChar char="⮚"/>
            </a:pPr>
            <a:r>
              <a:rPr lang="sk-SK" sz="2000" u="sng">
                <a:solidFill>
                  <a:srgbClr val="114454"/>
                </a:solidFill>
                <a:latin typeface="Arial"/>
                <a:ea typeface="Arial"/>
                <a:cs typeface="Arial"/>
                <a:sym typeface="Arial"/>
                <a:hlinkClick r:id="rId3">
                  <a:extLst>
                    <a:ext uri="{A12FA001-AC4F-418D-AE19-62706E023703}">
                      <ahyp:hlinkClr val="tx"/>
                    </a:ext>
                  </a:extLst>
                </a:hlinkClick>
              </a:rPr>
              <a:t>Slavic dwelling - interior</a:t>
            </a:r>
            <a:r>
              <a:rPr lang="sk-SK" sz="2000">
                <a:solidFill>
                  <a:srgbClr val="114454"/>
                </a:solidFill>
                <a:latin typeface="Arial"/>
                <a:ea typeface="Arial"/>
                <a:cs typeface="Arial"/>
                <a:sym typeface="Arial"/>
              </a:rPr>
              <a:t>, </a:t>
            </a:r>
            <a:r>
              <a:rPr lang="sk-SK" sz="2000" u="sng">
                <a:solidFill>
                  <a:srgbClr val="114454"/>
                </a:solidFill>
                <a:latin typeface="Arial"/>
                <a:ea typeface="Arial"/>
                <a:cs typeface="Arial"/>
                <a:sym typeface="Arial"/>
                <a:hlinkClick r:id="rId4">
                  <a:extLst>
                    <a:ext uri="{A12FA001-AC4F-418D-AE19-62706E023703}">
                      <ahyp:hlinkClr val="tx"/>
                    </a:ext>
                  </a:extLst>
                </a:hlinkClick>
              </a:rPr>
              <a:t>Slavic dwelling - exterior</a:t>
            </a:r>
            <a:endParaRPr sz="2000">
              <a:solidFill>
                <a:srgbClr val="114454"/>
              </a:solidFill>
              <a:latin typeface="Arial"/>
              <a:ea typeface="Arial"/>
              <a:cs typeface="Arial"/>
              <a:sym typeface="Arial"/>
            </a:endParaRPr>
          </a:p>
        </p:txBody>
      </p:sp>
      <p:sp>
        <p:nvSpPr>
          <p:cNvPr id="224" name="Google Shape;2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25" name="Google Shape;225;p9"/>
          <p:cNvPicPr preferRelativeResize="0"/>
          <p:nvPr/>
        </p:nvPicPr>
        <p:blipFill rotWithShape="1">
          <a:blip r:embed="rId5">
            <a:alphaModFix/>
          </a:blip>
          <a:srcRect b="0" l="0" r="0" t="0"/>
          <a:stretch/>
        </p:blipFill>
        <p:spPr>
          <a:xfrm>
            <a:off x="284709" y="123478"/>
            <a:ext cx="2593975" cy="571500"/>
          </a:xfrm>
          <a:prstGeom prst="rect">
            <a:avLst/>
          </a:prstGeom>
          <a:noFill/>
          <a:ln>
            <a:noFill/>
          </a:ln>
        </p:spPr>
      </p:pic>
      <p:sp>
        <p:nvSpPr>
          <p:cNvPr id="226" name="Google Shape;226;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
        <p:nvSpPr>
          <p:cNvPr id="227" name="Google Shape;227;p9"/>
          <p:cNvSpPr/>
          <p:nvPr/>
        </p:nvSpPr>
        <p:spPr>
          <a:xfrm>
            <a:off x="539552" y="84355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228" name="Google Shape;228;p9"/>
          <p:cNvCxnSpPr/>
          <p:nvPr/>
        </p:nvCxnSpPr>
        <p:spPr>
          <a:xfrm>
            <a:off x="4748213" y="2355726"/>
            <a:ext cx="432048" cy="0"/>
          </a:xfrm>
          <a:prstGeom prst="straightConnector1">
            <a:avLst/>
          </a:prstGeom>
          <a:noFill/>
          <a:ln cap="flat" cmpd="sng" w="9525">
            <a:solidFill>
              <a:srgbClr val="0E4253"/>
            </a:solidFill>
            <a:prstDash val="solid"/>
            <a:round/>
            <a:headEnd len="sm" w="sm" type="none"/>
            <a:tailEnd len="med" w="med" type="stealth"/>
          </a:ln>
        </p:spPr>
      </p:cxnSp>
      <p:cxnSp>
        <p:nvCxnSpPr>
          <p:cNvPr id="229" name="Google Shape;229;p9"/>
          <p:cNvCxnSpPr/>
          <p:nvPr/>
        </p:nvCxnSpPr>
        <p:spPr>
          <a:xfrm>
            <a:off x="6516216" y="2355726"/>
            <a:ext cx="363413" cy="0"/>
          </a:xfrm>
          <a:prstGeom prst="straightConnector1">
            <a:avLst/>
          </a:prstGeom>
          <a:noFill/>
          <a:ln cap="flat" cmpd="sng" w="9525">
            <a:solidFill>
              <a:srgbClr val="0E4253"/>
            </a:solidFill>
            <a:prstDash val="solid"/>
            <a:round/>
            <a:headEnd len="sm" w="sm" type="none"/>
            <a:tailEnd len="med" w="med" type="stealth"/>
          </a:ln>
        </p:spPr>
      </p:cxn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