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Nixie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h9jBQVuZsVit9iTcTZM1EXJ3YB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Nixie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0"/>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0"/>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0"/>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0" name="Shape 30"/>
        <p:cNvGrpSpPr/>
        <p:nvPr/>
      </p:nvGrpSpPr>
      <p:grpSpPr>
        <a:xfrm>
          <a:off x="0" y="0"/>
          <a:ext cx="0" cy="0"/>
          <a:chOff x="0" y="0"/>
          <a:chExt cx="0" cy="0"/>
        </a:xfrm>
      </p:grpSpPr>
      <p:sp>
        <p:nvSpPr>
          <p:cNvPr id="31" name="Google Shape;31;p22"/>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2"/>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0000"/>
                  </a:srgbClr>
                </a:solidFill>
                <a:latin typeface="Impact"/>
              </a:rPr>
              <a:t>“</a:t>
            </a:r>
          </a:p>
        </p:txBody>
      </p:sp>
      <p:sp>
        <p:nvSpPr>
          <p:cNvPr id="33" name="Google Shape;33;p2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4" name="Google Shape;34;p22"/>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2"/>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spcBef>
                <a:spcPts val="600"/>
              </a:spcBef>
              <a:spcAft>
                <a:spcPts val="0"/>
              </a:spcAft>
              <a:buClr>
                <a:srgbClr val="FFFFFF"/>
              </a:buClr>
              <a:buSzPts val="2000"/>
              <a:buChar char="▪"/>
              <a:defRPr sz="2000">
                <a:solidFill>
                  <a:srgbClr val="FFFFFF"/>
                </a:solidFill>
              </a:defRPr>
            </a:lvl1pPr>
            <a:lvl2pPr indent="-355600" lvl="1" marL="914400" algn="ctr">
              <a:spcBef>
                <a:spcPts val="0"/>
              </a:spcBef>
              <a:spcAft>
                <a:spcPts val="0"/>
              </a:spcAft>
              <a:buClr>
                <a:srgbClr val="FFFFFF"/>
              </a:buClr>
              <a:buSzPts val="2000"/>
              <a:buChar char="▫"/>
              <a:defRPr sz="2000">
                <a:solidFill>
                  <a:srgbClr val="FFFFFF"/>
                </a:solidFill>
              </a:defRPr>
            </a:lvl2pPr>
            <a:lvl3pPr indent="-355600" lvl="2" marL="1371600" algn="ctr">
              <a:spcBef>
                <a:spcPts val="0"/>
              </a:spcBef>
              <a:spcAft>
                <a:spcPts val="0"/>
              </a:spcAft>
              <a:buClr>
                <a:srgbClr val="FFFFFF"/>
              </a:buClr>
              <a:buSzPts val="2000"/>
              <a:buChar char="■"/>
              <a:defRPr sz="2000">
                <a:solidFill>
                  <a:srgbClr val="FFFFFF"/>
                </a:solidFill>
              </a:defRPr>
            </a:lvl3pPr>
            <a:lvl4pPr indent="-355600" lvl="3" marL="1828800" algn="ctr">
              <a:spcBef>
                <a:spcPts val="0"/>
              </a:spcBef>
              <a:spcAft>
                <a:spcPts val="0"/>
              </a:spcAft>
              <a:buClr>
                <a:srgbClr val="FFFFFF"/>
              </a:buClr>
              <a:buSzPts val="2000"/>
              <a:buChar char="●"/>
              <a:defRPr sz="2000">
                <a:solidFill>
                  <a:srgbClr val="FFFFFF"/>
                </a:solidFill>
              </a:defRPr>
            </a:lvl4pPr>
            <a:lvl5pPr indent="-355600" lvl="4" marL="2286000" algn="ctr">
              <a:spcBef>
                <a:spcPts val="0"/>
              </a:spcBef>
              <a:spcAft>
                <a:spcPts val="0"/>
              </a:spcAft>
              <a:buClr>
                <a:srgbClr val="FFFFFF"/>
              </a:buClr>
              <a:buSzPts val="2000"/>
              <a:buChar char="○"/>
              <a:defRPr sz="2000">
                <a:solidFill>
                  <a:srgbClr val="FFFFFF"/>
                </a:solidFill>
              </a:defRPr>
            </a:lvl5pPr>
            <a:lvl6pPr indent="-355600" lvl="5" marL="2743200" algn="ctr">
              <a:lnSpc>
                <a:spcPct val="100000"/>
              </a:lnSpc>
              <a:spcBef>
                <a:spcPts val="0"/>
              </a:spcBef>
              <a:spcAft>
                <a:spcPts val="0"/>
              </a:spcAft>
              <a:buClr>
                <a:srgbClr val="FFFFFF"/>
              </a:buClr>
              <a:buSzPts val="2000"/>
              <a:buChar char="■"/>
              <a:defRPr sz="2000">
                <a:solidFill>
                  <a:srgbClr val="FFFFFF"/>
                </a:solidFill>
              </a:defRPr>
            </a:lvl6pPr>
            <a:lvl7pPr indent="-355600" lvl="6" marL="3200400" algn="ctr">
              <a:lnSpc>
                <a:spcPct val="100000"/>
              </a:lnSpc>
              <a:spcBef>
                <a:spcPts val="0"/>
              </a:spcBef>
              <a:spcAft>
                <a:spcPts val="0"/>
              </a:spcAft>
              <a:buClr>
                <a:srgbClr val="FFFFFF"/>
              </a:buClr>
              <a:buSzPts val="2000"/>
              <a:buChar char="●"/>
              <a:defRPr sz="2000">
                <a:solidFill>
                  <a:srgbClr val="FFFFFF"/>
                </a:solidFill>
              </a:defRPr>
            </a:lvl7pPr>
            <a:lvl8pPr indent="-355600" lvl="7" marL="3657600" algn="ctr">
              <a:lnSpc>
                <a:spcPct val="100000"/>
              </a:lnSpc>
              <a:spcBef>
                <a:spcPts val="0"/>
              </a:spcBef>
              <a:spcAft>
                <a:spcPts val="0"/>
              </a:spcAft>
              <a:buClr>
                <a:srgbClr val="FFFFFF"/>
              </a:buClr>
              <a:buSzPts val="2000"/>
              <a:buChar char="○"/>
              <a:defRPr sz="2000">
                <a:solidFill>
                  <a:srgbClr val="FFFFFF"/>
                </a:solidFill>
              </a:defRPr>
            </a:lvl8pPr>
            <a:lvl9pPr indent="-355600" lvl="8" marL="4114800" algn="ctr">
              <a:lnSpc>
                <a:spcPct val="100000"/>
              </a:lnSpc>
              <a:spcBef>
                <a:spcPts val="0"/>
              </a:spcBef>
              <a:spcAft>
                <a:spcPts val="0"/>
              </a:spcAft>
              <a:buClr>
                <a:srgbClr val="FFFFFF"/>
              </a:buClr>
              <a:buSzPts val="2000"/>
              <a:buChar char="■"/>
              <a:defRPr sz="2000">
                <a:solidFill>
                  <a:srgbClr val="FFFFFF"/>
                </a:solidFill>
              </a:defRPr>
            </a:lvl9pPr>
          </a:lstStyle>
          <a:p/>
        </p:txBody>
      </p:sp>
      <p:sp>
        <p:nvSpPr>
          <p:cNvPr id="38" name="Google Shape;3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9" name="Shape 39"/>
        <p:cNvGrpSpPr/>
        <p:nvPr/>
      </p:nvGrpSpPr>
      <p:grpSpPr>
        <a:xfrm>
          <a:off x="0" y="0"/>
          <a:ext cx="0" cy="0"/>
          <a:chOff x="0" y="0"/>
          <a:chExt cx="0" cy="0"/>
        </a:xfrm>
      </p:grpSpPr>
      <p:sp>
        <p:nvSpPr>
          <p:cNvPr id="40" name="Google Shape;40;p23"/>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1" name="Google Shape;41;p23"/>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2" name="Google Shape;42;p23"/>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3"/>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3"/>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5" name="Google Shape;45;p2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6" name="Google Shape;46;p2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7" name="Google Shape;47;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50" name="Google Shape;50;p24"/>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1" name="Google Shape;51;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2" name="Google Shape;52;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3" name="Google Shape;53;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54" name="Google Shape;54;p24"/>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55" name="Google Shape;55;p2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24"/>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57" name="Google Shape;57;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25"/>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60" name="Google Shape;60;p25"/>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1" name="Google Shape;61;p25"/>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2" name="Google Shape;62;p25"/>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3" name="Google Shape;63;p25"/>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64" name="Google Shape;64;p25"/>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65" name="Google Shape;65;p2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25"/>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spcBef>
                <a:spcPts val="600"/>
              </a:spcBef>
              <a:spcAft>
                <a:spcPts val="0"/>
              </a:spcAft>
              <a:buSzPts val="2000"/>
              <a:buChar char="▪"/>
              <a:defRPr sz="2000"/>
            </a:lvl1pPr>
            <a:lvl2pPr indent="-355600" lvl="1" marL="914400" algn="l">
              <a:spcBef>
                <a:spcPts val="0"/>
              </a:spcBef>
              <a:spcAft>
                <a:spcPts val="0"/>
              </a:spcAft>
              <a:buSzPts val="2000"/>
              <a:buChar char="▫"/>
              <a:defRPr sz="2000"/>
            </a:lvl2pPr>
            <a:lvl3pPr indent="-355600" lvl="2" marL="1371600" algn="l">
              <a:spcBef>
                <a:spcPts val="0"/>
              </a:spcBef>
              <a:spcAft>
                <a:spcPts val="0"/>
              </a:spcAft>
              <a:buSzPts val="2000"/>
              <a:buChar char="■"/>
              <a:defRPr sz="2000"/>
            </a:lvl3pPr>
            <a:lvl4pPr indent="-355600" lvl="3" marL="1828800" algn="l">
              <a:spcBef>
                <a:spcPts val="0"/>
              </a:spcBef>
              <a:spcAft>
                <a:spcPts val="0"/>
              </a:spcAft>
              <a:buSzPts val="2000"/>
              <a:buChar char="●"/>
              <a:defRPr sz="2000"/>
            </a:lvl4pPr>
            <a:lvl5pPr indent="-355600" lvl="4" marL="2286000" algn="l">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25"/>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spcBef>
                <a:spcPts val="600"/>
              </a:spcBef>
              <a:spcAft>
                <a:spcPts val="0"/>
              </a:spcAft>
              <a:buSzPts val="2000"/>
              <a:buChar char="▪"/>
              <a:defRPr sz="2000"/>
            </a:lvl1pPr>
            <a:lvl2pPr indent="-355600" lvl="1" marL="914400" algn="l">
              <a:spcBef>
                <a:spcPts val="0"/>
              </a:spcBef>
              <a:spcAft>
                <a:spcPts val="0"/>
              </a:spcAft>
              <a:buSzPts val="2000"/>
              <a:buChar char="▫"/>
              <a:defRPr sz="2000"/>
            </a:lvl2pPr>
            <a:lvl3pPr indent="-355600" lvl="2" marL="1371600" algn="l">
              <a:spcBef>
                <a:spcPts val="0"/>
              </a:spcBef>
              <a:spcAft>
                <a:spcPts val="0"/>
              </a:spcAft>
              <a:buSzPts val="2000"/>
              <a:buChar char="■"/>
              <a:defRPr sz="2000"/>
            </a:lvl3pPr>
            <a:lvl4pPr indent="-355600" lvl="3" marL="1828800" algn="l">
              <a:spcBef>
                <a:spcPts val="0"/>
              </a:spcBef>
              <a:spcAft>
                <a:spcPts val="0"/>
              </a:spcAft>
              <a:buSzPts val="2000"/>
              <a:buChar char="●"/>
              <a:defRPr sz="2000"/>
            </a:lvl4pPr>
            <a:lvl5pPr indent="-355600" lvl="4" marL="2286000" algn="l">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ordwall.net/resource/24859399" TargetMode="External"/><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learningapps.org/view20948187" TargetMode="External"/><Relationship Id="rId4" Type="http://schemas.openxmlformats.org/officeDocument/2006/relationships/image" Target="../media/image3.jpg"/><Relationship Id="rId5"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wordwall.net/resource/24969902" TargetMode="External"/><Relationship Id="rId4" Type="http://schemas.openxmlformats.org/officeDocument/2006/relationships/hyperlink" Target="https://docs.google.com/document/d/1MAz3QH0nxlPWzMk387eLKPF4hn1wN5fq/edit" TargetMode="External"/><Relationship Id="rId5"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learningapps.org/watch?v=pv7fez6gn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ctrTitle"/>
          </p:nvPr>
        </p:nvSpPr>
        <p:spPr>
          <a:xfrm>
            <a:off x="685800" y="2601913"/>
            <a:ext cx="7774632"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None/>
            </a:pPr>
            <a:r>
              <a:rPr b="1" lang="sk-SK">
                <a:solidFill>
                  <a:srgbClr val="FFFFFF"/>
                </a:solidFill>
                <a:latin typeface="Nixie One"/>
                <a:ea typeface="Nixie One"/>
                <a:cs typeface="Nixie One"/>
                <a:sym typeface="Nixie One"/>
              </a:rPr>
              <a:t>Digi School HISTORY</a:t>
            </a:r>
            <a:br>
              <a:rPr b="1" lang="sk-SK">
                <a:solidFill>
                  <a:srgbClr val="FFFFFF"/>
                </a:solidFill>
                <a:latin typeface="Nixie One"/>
                <a:ea typeface="Nixie One"/>
                <a:cs typeface="Nixie One"/>
                <a:sym typeface="Nixie One"/>
              </a:rPr>
            </a:br>
            <a:endParaRPr b="1">
              <a:solidFill>
                <a:srgbClr val="FFFFFF"/>
              </a:solidFill>
              <a:latin typeface="Nixie One"/>
              <a:ea typeface="Nixie One"/>
              <a:cs typeface="Nixie One"/>
              <a:sym typeface="Nixie One"/>
            </a:endParaRPr>
          </a:p>
        </p:txBody>
      </p:sp>
      <p:pic>
        <p:nvPicPr>
          <p:cNvPr descr="Erasmus+ logo EN.jpg" id="74" name="Google Shape;74;p1"/>
          <p:cNvPicPr preferRelativeResize="0"/>
          <p:nvPr/>
        </p:nvPicPr>
        <p:blipFill rotWithShape="1">
          <a:blip r:embed="rId3">
            <a:alphaModFix/>
          </a:blip>
          <a:srcRect b="0" l="0" r="0" t="0"/>
          <a:stretch/>
        </p:blipFill>
        <p:spPr>
          <a:xfrm>
            <a:off x="142875" y="785813"/>
            <a:ext cx="2593975" cy="571500"/>
          </a:xfrm>
          <a:prstGeom prst="rect">
            <a:avLst/>
          </a:prstGeom>
          <a:noFill/>
          <a:ln>
            <a:noFill/>
          </a:ln>
        </p:spPr>
      </p:pic>
      <p:pic>
        <p:nvPicPr>
          <p:cNvPr id="75" name="Google Shape;75;p1"/>
          <p:cNvPicPr preferRelativeResize="0"/>
          <p:nvPr/>
        </p:nvPicPr>
        <p:blipFill rotWithShape="1">
          <a:blip r:embed="rId4">
            <a:alphaModFix/>
          </a:blip>
          <a:srcRect b="0" l="0" r="0" t="0"/>
          <a:stretch/>
        </p:blipFill>
        <p:spPr>
          <a:xfrm>
            <a:off x="2857500" y="785813"/>
            <a:ext cx="1158875" cy="652462"/>
          </a:xfrm>
          <a:prstGeom prst="rect">
            <a:avLst/>
          </a:prstGeom>
          <a:noFill/>
          <a:ln>
            <a:noFill/>
          </a:ln>
        </p:spPr>
      </p:pic>
      <p:sp>
        <p:nvSpPr>
          <p:cNvPr id="76" name="Google Shape;76;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30" name="Google Shape;230;p10"/>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31" name="Google Shape;231;p10"/>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
        <p:nvSpPr>
          <p:cNvPr id="232" name="Google Shape;232;p10"/>
          <p:cNvSpPr txBox="1"/>
          <p:nvPr/>
        </p:nvSpPr>
        <p:spPr>
          <a:xfrm>
            <a:off x="683568" y="987574"/>
            <a:ext cx="5328600" cy="335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after 855 both brothers in a monastery on   the Olympus </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mission to Khazars ( Caspian sea)</a:t>
            </a:r>
            <a:r>
              <a:rPr lang="sk-SK" sz="2800">
                <a:solidFill>
                  <a:srgbClr val="114454"/>
                </a:solidFill>
                <a:latin typeface="Arial"/>
                <a:ea typeface="Arial"/>
                <a:cs typeface="Arial"/>
                <a:sym typeface="Arial"/>
              </a:rPr>
              <a:t> </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mission to Great Moravia</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journey to Rome</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fates of Constantine and Methodius</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u="sng">
                <a:solidFill>
                  <a:srgbClr val="114454"/>
                </a:solidFill>
                <a:latin typeface="Arial"/>
                <a:ea typeface="Arial"/>
                <a:cs typeface="Arial"/>
                <a:sym typeface="Arial"/>
                <a:hlinkClick r:id="rId4">
                  <a:extLst>
                    <a:ext uri="{A12FA001-AC4F-418D-AE19-62706E023703}">
                      <ahyp:hlinkClr val="tx"/>
                    </a:ext>
                  </a:extLst>
                </a:hlinkClick>
              </a:rPr>
              <a:t>Right or wrong wordwall.ch</a:t>
            </a:r>
            <a:endParaRPr sz="2000">
              <a:solidFill>
                <a:srgbClr val="114454"/>
              </a:solidFill>
              <a:latin typeface="Arial"/>
              <a:ea typeface="Arial"/>
              <a:cs typeface="Arial"/>
              <a:sym typeface="Arial"/>
            </a:endParaRPr>
          </a:p>
          <a:p>
            <a:pPr indent="0" lvl="0" marL="0" marR="0" rtl="0" algn="just">
              <a:spcBef>
                <a:spcPts val="0"/>
              </a:spcBef>
              <a:spcAft>
                <a:spcPts val="0"/>
              </a:spcAft>
              <a:buNone/>
            </a:pPr>
            <a:r>
              <a:t/>
            </a:r>
            <a:endParaRPr sz="800">
              <a:solidFill>
                <a:schemeClr val="dk1"/>
              </a:solidFill>
              <a:latin typeface="Arial"/>
              <a:ea typeface="Arial"/>
              <a:cs typeface="Arial"/>
              <a:sym typeface="Arial"/>
            </a:endParaRPr>
          </a:p>
          <a:p>
            <a:pPr indent="0" lvl="0" marL="0" marR="0" rtl="0" algn="just">
              <a:spcBef>
                <a:spcPts val="0"/>
              </a:spcBef>
              <a:spcAft>
                <a:spcPts val="0"/>
              </a:spcAft>
              <a:buNone/>
            </a:pPr>
            <a:r>
              <a:rPr lang="sk-SK" sz="800">
                <a:solidFill>
                  <a:schemeClr val="dk1"/>
                </a:solidFill>
                <a:latin typeface="Arial"/>
                <a:ea typeface="Arial"/>
                <a:cs typeface="Arial"/>
                <a:sym typeface="Arial"/>
              </a:rPr>
              <a:t>   </a:t>
            </a:r>
            <a:endParaRPr sz="800">
              <a:solidFill>
                <a:srgbClr val="000000"/>
              </a:solidFill>
              <a:latin typeface="Arial"/>
              <a:ea typeface="Arial"/>
              <a:cs typeface="Arial"/>
              <a:sym typeface="Arial"/>
            </a:endParaRPr>
          </a:p>
        </p:txBody>
      </p:sp>
      <p:pic>
        <p:nvPicPr>
          <p:cNvPr descr="C:\Users\admin\Desktop\DIGI ŠKOLA\Chazarská ríša.jpg" id="233" name="Google Shape;233;p10"/>
          <p:cNvPicPr preferRelativeResize="0"/>
          <p:nvPr/>
        </p:nvPicPr>
        <p:blipFill rotWithShape="1">
          <a:blip r:embed="rId5">
            <a:alphaModFix/>
          </a:blip>
          <a:srcRect b="0" l="0" r="0" t="0"/>
          <a:stretch/>
        </p:blipFill>
        <p:spPr>
          <a:xfrm>
            <a:off x="6012160" y="149418"/>
            <a:ext cx="3024336" cy="2448272"/>
          </a:xfrm>
          <a:prstGeom prst="rect">
            <a:avLst/>
          </a:prstGeom>
          <a:noFill/>
          <a:ln>
            <a:noFill/>
          </a:ln>
        </p:spPr>
      </p:pic>
      <p:sp>
        <p:nvSpPr>
          <p:cNvPr id="234" name="Google Shape;234;p10"/>
          <p:cNvSpPr/>
          <p:nvPr/>
        </p:nvSpPr>
        <p:spPr>
          <a:xfrm>
            <a:off x="5399584" y="3003798"/>
            <a:ext cx="374441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http://ema.blog.portal.sk/detail.html?a=29178d69b6572286aac14a2c6fac8724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Nixie One"/>
                <a:ea typeface="Nixie One"/>
                <a:cs typeface="Nixie One"/>
                <a:sym typeface="Nixie One"/>
              </a:rPr>
              <a:t>Activities of the Solun Brothers</a:t>
            </a:r>
            <a:endParaRPr/>
          </a:p>
        </p:txBody>
      </p:sp>
      <p:sp>
        <p:nvSpPr>
          <p:cNvPr id="240" name="Google Shape;240;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41" name="Google Shape;241;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42" name="Google Shape;242;p11"/>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43" name="Google Shape;243;p1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ACTIVITIES OF THE SOLUN BROTHERS</a:t>
            </a:r>
            <a:endParaRPr/>
          </a:p>
        </p:txBody>
      </p:sp>
      <p:sp>
        <p:nvSpPr>
          <p:cNvPr id="249" name="Google Shape;249;p12"/>
          <p:cNvSpPr txBox="1"/>
          <p:nvPr>
            <p:ph idx="1" type="body"/>
          </p:nvPr>
        </p:nvSpPr>
        <p:spPr>
          <a:xfrm>
            <a:off x="827584" y="1635646"/>
            <a:ext cx="7828657" cy="2736304"/>
          </a:xfrm>
          <a:prstGeom prst="rect">
            <a:avLst/>
          </a:prstGeom>
          <a:noFill/>
          <a:ln>
            <a:noFill/>
          </a:ln>
        </p:spPr>
        <p:txBody>
          <a:bodyPr anchorCtr="0" anchor="t" bIns="91425" lIns="91425" spcFirstLastPara="1" rIns="91425" wrap="square" tIns="91425">
            <a:noAutofit/>
          </a:bodyPr>
          <a:lstStyle/>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diplomacy, Christianisation, teaching</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literary activities, translation of liturgical books</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Constantine - Proglas- first Old Slavonic poem</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a:t>
            </a:r>
            <a:r>
              <a:rPr lang="sk-SK" sz="2000" u="sng">
                <a:solidFill>
                  <a:schemeClr val="dk1"/>
                </a:solidFill>
                <a:latin typeface="Arial"/>
                <a:ea typeface="Arial"/>
                <a:cs typeface="Arial"/>
                <a:sym typeface="Arial"/>
                <a:hlinkClick r:id="rId3">
                  <a:extLst>
                    <a:ext uri="{A12FA001-AC4F-418D-AE19-62706E023703}">
                      <ahyp:hlinkClr val="tx"/>
                    </a:ext>
                  </a:extLst>
                </a:hlinkClick>
              </a:rPr>
              <a:t>Proglas learningapps.org</a:t>
            </a:r>
            <a:r>
              <a:rPr lang="sk-SK">
                <a:solidFill>
                  <a:schemeClr val="dk1"/>
                </a:solidFill>
                <a:latin typeface="Arial"/>
                <a:ea typeface="Arial"/>
                <a:cs typeface="Arial"/>
                <a:sym typeface="Arial"/>
              </a:rPr>
              <a:t> </a:t>
            </a:r>
            <a:endParaRPr/>
          </a:p>
          <a:p>
            <a:pPr indent="-190500" lvl="0" marL="0" rtl="0" algn="just">
              <a:spcBef>
                <a:spcPts val="600"/>
              </a:spcBef>
              <a:spcAft>
                <a:spcPts val="0"/>
              </a:spcAft>
              <a:buClr>
                <a:srgbClr val="114454"/>
              </a:buClr>
              <a:buSzPts val="3000"/>
              <a:buFont typeface="Noto Sans Symbols"/>
              <a:buChar char="⮚"/>
            </a:pPr>
            <a:r>
              <a:rPr lang="sk-SK">
                <a:solidFill>
                  <a:schemeClr val="dk1"/>
                </a:solidFill>
                <a:latin typeface="Arial"/>
                <a:ea typeface="Arial"/>
                <a:cs typeface="Arial"/>
                <a:sym typeface="Arial"/>
              </a:rPr>
              <a:t> </a:t>
            </a:r>
            <a:r>
              <a:rPr lang="sk-SK" sz="2000">
                <a:solidFill>
                  <a:schemeClr val="dk1"/>
                </a:solidFill>
                <a:latin typeface="Arial"/>
                <a:ea typeface="Arial"/>
                <a:cs typeface="Arial"/>
                <a:sym typeface="Arial"/>
              </a:rPr>
              <a:t>Methodius – Admonition of the Rulers; Zakon Sudnyj Liudem</a:t>
            </a:r>
            <a:endParaRPr sz="2000">
              <a:solidFill>
                <a:schemeClr val="dk1"/>
              </a:solidFill>
              <a:latin typeface="Arial"/>
              <a:ea typeface="Arial"/>
              <a:cs typeface="Arial"/>
              <a:sym typeface="Arial"/>
            </a:endParaRPr>
          </a:p>
          <a:p>
            <a:pPr indent="0" lvl="0" marL="0" rtl="0" algn="just">
              <a:spcBef>
                <a:spcPts val="600"/>
              </a:spcBef>
              <a:spcAft>
                <a:spcPts val="0"/>
              </a:spcAft>
              <a:buClr>
                <a:srgbClr val="114454"/>
              </a:buClr>
              <a:buSzPts val="3000"/>
              <a:buNone/>
            </a:pPr>
            <a:r>
              <a:t/>
            </a:r>
            <a:endParaRPr>
              <a:solidFill>
                <a:schemeClr val="dk1"/>
              </a:solidFill>
              <a:latin typeface="Arial"/>
              <a:ea typeface="Arial"/>
              <a:cs typeface="Arial"/>
              <a:sym typeface="Arial"/>
            </a:endParaRPr>
          </a:p>
        </p:txBody>
      </p:sp>
      <p:sp>
        <p:nvSpPr>
          <p:cNvPr id="250" name="Google Shape;250;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51" name="Google Shape;251;p12"/>
          <p:cNvPicPr preferRelativeResize="0"/>
          <p:nvPr/>
        </p:nvPicPr>
        <p:blipFill rotWithShape="1">
          <a:blip r:embed="rId4">
            <a:alphaModFix/>
          </a:blip>
          <a:srcRect b="0" l="0" r="0" t="0"/>
          <a:stretch/>
        </p:blipFill>
        <p:spPr>
          <a:xfrm>
            <a:off x="284709" y="123478"/>
            <a:ext cx="2593975" cy="571500"/>
          </a:xfrm>
          <a:prstGeom prst="rect">
            <a:avLst/>
          </a:prstGeom>
          <a:noFill/>
          <a:ln>
            <a:noFill/>
          </a:ln>
        </p:spPr>
      </p:pic>
      <p:sp>
        <p:nvSpPr>
          <p:cNvPr id="252" name="Google Shape;252;p12"/>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grpSp>
        <p:nvGrpSpPr>
          <p:cNvPr id="253" name="Google Shape;253;p12"/>
          <p:cNvGrpSpPr/>
          <p:nvPr/>
        </p:nvGrpSpPr>
        <p:grpSpPr>
          <a:xfrm>
            <a:off x="539552" y="915566"/>
            <a:ext cx="296862" cy="252412"/>
            <a:chOff x="1934025" y="1001650"/>
            <a:chExt cx="415300" cy="355600"/>
          </a:xfrm>
        </p:grpSpPr>
        <p:sp>
          <p:nvSpPr>
            <p:cNvPr id="254" name="Google Shape;254;p12"/>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5" name="Google Shape;255;p12"/>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6" name="Google Shape;256;p12"/>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7" name="Google Shape;257;p12"/>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C:\Users\admin\Desktop\DIGI ŠKOLA\PROGLAS.gif" id="258" name="Google Shape;258;p12"/>
          <p:cNvPicPr preferRelativeResize="0"/>
          <p:nvPr/>
        </p:nvPicPr>
        <p:blipFill rotWithShape="1">
          <a:blip r:embed="rId5">
            <a:alphaModFix/>
          </a:blip>
          <a:srcRect b="0" l="0" r="0" t="0"/>
          <a:stretch/>
        </p:blipFill>
        <p:spPr>
          <a:xfrm>
            <a:off x="6873264" y="190510"/>
            <a:ext cx="1838325" cy="2381250"/>
          </a:xfrm>
          <a:prstGeom prst="rect">
            <a:avLst/>
          </a:prstGeom>
          <a:noFill/>
          <a:ln>
            <a:noFill/>
          </a:ln>
        </p:spPr>
      </p:pic>
      <p:sp>
        <p:nvSpPr>
          <p:cNvPr id="259" name="Google Shape;259;p12"/>
          <p:cNvSpPr/>
          <p:nvPr/>
        </p:nvSpPr>
        <p:spPr>
          <a:xfrm>
            <a:off x="4572000" y="2693023"/>
            <a:ext cx="45720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http://www.medievalica.com/stranky/historica/slovaks/dokumenty/dok5.htm</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1146175" y="527400"/>
            <a:ext cx="32082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ACTIVITIES OF THE SOLUN BROTHERS</a:t>
            </a:r>
            <a:endParaRPr/>
          </a:p>
        </p:txBody>
      </p:sp>
      <p:sp>
        <p:nvSpPr>
          <p:cNvPr id="265" name="Google Shape;265;p13"/>
          <p:cNvSpPr txBox="1"/>
          <p:nvPr>
            <p:ph idx="1" type="body"/>
          </p:nvPr>
        </p:nvSpPr>
        <p:spPr>
          <a:xfrm>
            <a:off x="539525" y="1765238"/>
            <a:ext cx="5295000" cy="2664300"/>
          </a:xfrm>
          <a:prstGeom prst="rect">
            <a:avLst/>
          </a:prstGeom>
          <a:noFill/>
          <a:ln>
            <a:noFill/>
          </a:ln>
        </p:spPr>
        <p:txBody>
          <a:bodyPr anchorCtr="0" anchor="t" bIns="91425" lIns="91425" spcFirstLastPara="1" rIns="91425" wrap="square" tIns="91425">
            <a:noAutofit/>
          </a:bodyPr>
          <a:lstStyle/>
          <a:p>
            <a:pPr indent="-190500" lvl="0" marL="0" rtl="0" algn="just">
              <a:spcBef>
                <a:spcPts val="600"/>
              </a:spcBef>
              <a:spcAft>
                <a:spcPts val="0"/>
              </a:spcAft>
              <a:buClr>
                <a:srgbClr val="114454"/>
              </a:buClr>
              <a:buSzPts val="3000"/>
              <a:buFont typeface="Noto Sans Symbols"/>
              <a:buChar char="⮚"/>
            </a:pPr>
            <a:r>
              <a:rPr lang="sk-SK">
                <a:solidFill>
                  <a:schemeClr val="dk1"/>
                </a:solidFill>
                <a:latin typeface="Arial"/>
                <a:ea typeface="Arial"/>
                <a:cs typeface="Arial"/>
                <a:sym typeface="Arial"/>
              </a:rPr>
              <a:t> </a:t>
            </a:r>
            <a:r>
              <a:rPr lang="sk-SK" sz="2000">
                <a:solidFill>
                  <a:schemeClr val="dk1"/>
                </a:solidFill>
                <a:latin typeface="Arial"/>
                <a:ea typeface="Arial"/>
                <a:cs typeface="Arial"/>
                <a:sym typeface="Arial"/>
              </a:rPr>
              <a:t>works and translations of students</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Kliment – The Life of Constantine</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Gorazd – The life of Methodius</a:t>
            </a:r>
            <a:endParaRPr>
              <a:solidFill>
                <a:schemeClr val="dk1"/>
              </a:solidFill>
              <a:latin typeface="Arial"/>
              <a:ea typeface="Arial"/>
              <a:cs typeface="Arial"/>
              <a:sym typeface="Arial"/>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Moravian - Pannonian Legends</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K</a:t>
            </a:r>
            <a:r>
              <a:rPr lang="sk-SK" sz="2000">
                <a:solidFill>
                  <a:schemeClr val="dk1"/>
                </a:solidFill>
              </a:rPr>
              <a:t>i</a:t>
            </a:r>
            <a:r>
              <a:rPr lang="sk-SK" sz="2000">
                <a:solidFill>
                  <a:schemeClr val="dk1"/>
                </a:solidFill>
                <a:latin typeface="Arial"/>
                <a:ea typeface="Arial"/>
                <a:cs typeface="Arial"/>
                <a:sym typeface="Arial"/>
              </a:rPr>
              <a:t>evan Letters</a:t>
            </a:r>
            <a:endParaRPr/>
          </a:p>
        </p:txBody>
      </p:sp>
      <p:sp>
        <p:nvSpPr>
          <p:cNvPr id="266" name="Google Shape;266;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67" name="Google Shape;267;p13"/>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68" name="Google Shape;268;p13"/>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grpSp>
        <p:nvGrpSpPr>
          <p:cNvPr id="269" name="Google Shape;269;p13"/>
          <p:cNvGrpSpPr/>
          <p:nvPr/>
        </p:nvGrpSpPr>
        <p:grpSpPr>
          <a:xfrm>
            <a:off x="539552" y="915566"/>
            <a:ext cx="296862" cy="252412"/>
            <a:chOff x="1934025" y="1001650"/>
            <a:chExt cx="415300" cy="355600"/>
          </a:xfrm>
        </p:grpSpPr>
        <p:sp>
          <p:nvSpPr>
            <p:cNvPr id="270" name="Google Shape;270;p1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1" name="Google Shape;271;p1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2" name="Google Shape;272;p1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3" name="Google Shape;273;p1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C:\Users\admin\Desktop\DIGI ŠKOLA\MPL2.png" id="274" name="Google Shape;274;p13"/>
          <p:cNvPicPr preferRelativeResize="0"/>
          <p:nvPr/>
        </p:nvPicPr>
        <p:blipFill rotWithShape="1">
          <a:blip r:embed="rId4">
            <a:alphaModFix/>
          </a:blip>
          <a:srcRect b="0" l="0" r="0" t="0"/>
          <a:stretch/>
        </p:blipFill>
        <p:spPr>
          <a:xfrm>
            <a:off x="5011738" y="2073324"/>
            <a:ext cx="4024758" cy="2946699"/>
          </a:xfrm>
          <a:prstGeom prst="rect">
            <a:avLst/>
          </a:prstGeom>
          <a:noFill/>
          <a:ln>
            <a:noFill/>
          </a:ln>
        </p:spPr>
      </p:pic>
      <p:sp>
        <p:nvSpPr>
          <p:cNvPr id="275" name="Google Shape;275;p13"/>
          <p:cNvSpPr/>
          <p:nvPr/>
        </p:nvSpPr>
        <p:spPr>
          <a:xfrm>
            <a:off x="5364088" y="1779662"/>
            <a:ext cx="367240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https://readgur.com/doc/329576/moravsko-pan%C3%B3nske-legendy</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Nixie One"/>
                <a:ea typeface="Nixie One"/>
                <a:cs typeface="Nixie One"/>
                <a:sym typeface="Nixie One"/>
              </a:rPr>
              <a:t>Teaching Materials</a:t>
            </a:r>
            <a:endParaRPr/>
          </a:p>
        </p:txBody>
      </p:sp>
      <p:sp>
        <p:nvSpPr>
          <p:cNvPr id="281" name="Google Shape;281;p1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82" name="Google Shape;282;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83" name="Google Shape;283;p14"/>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84" name="Google Shape;284;p14"/>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idx="1" type="body"/>
          </p:nvPr>
        </p:nvSpPr>
        <p:spPr>
          <a:xfrm>
            <a:off x="1146175" y="1766888"/>
            <a:ext cx="3660775" cy="3159125"/>
          </a:xfrm>
          <a:prstGeom prst="rect">
            <a:avLst/>
          </a:prstGeom>
          <a:noFill/>
          <a:ln>
            <a:noFill/>
          </a:ln>
        </p:spPr>
        <p:txBody>
          <a:bodyPr anchorCtr="0" anchor="t" bIns="91425" lIns="91425" spcFirstLastPara="1" rIns="91425" wrap="square" tIns="91425">
            <a:noAutofit/>
          </a:bodyPr>
          <a:lstStyle/>
          <a:p>
            <a:pPr indent="-127000" lvl="0" marL="0" rtl="0" algn="ctr">
              <a:spcBef>
                <a:spcPts val="600"/>
              </a:spcBef>
              <a:spcAft>
                <a:spcPts val="0"/>
              </a:spcAft>
              <a:buClr>
                <a:srgbClr val="114454"/>
              </a:buClr>
              <a:buSzPts val="2000"/>
              <a:buFont typeface="Noto Sans Symbols"/>
              <a:buChar char="⮚"/>
            </a:pPr>
            <a:r>
              <a:rPr lang="sk-SK" u="sng">
                <a:solidFill>
                  <a:srgbClr val="114454"/>
                </a:solidFill>
                <a:latin typeface="Arial"/>
                <a:ea typeface="Arial"/>
                <a:cs typeface="Arial"/>
                <a:sym typeface="Arial"/>
                <a:hlinkClick r:id="rId3">
                  <a:extLst>
                    <a:ext uri="{A12FA001-AC4F-418D-AE19-62706E023703}">
                      <ahyp:hlinkClr val="tx"/>
                    </a:ext>
                  </a:extLst>
                </a:hlinkClick>
              </a:rPr>
              <a:t>Solun Brothers wordwall.ch</a:t>
            </a:r>
            <a:r>
              <a:rPr lang="sk-SK">
                <a:solidFill>
                  <a:srgbClr val="114454"/>
                </a:solidFill>
                <a:latin typeface="Arial"/>
                <a:ea typeface="Arial"/>
                <a:cs typeface="Arial"/>
                <a:sym typeface="Arial"/>
              </a:rPr>
              <a:t> </a:t>
            </a:r>
            <a:endParaRPr/>
          </a:p>
        </p:txBody>
      </p:sp>
      <p:sp>
        <p:nvSpPr>
          <p:cNvPr id="290" name="Google Shape;290;p15"/>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sp>
        <p:nvSpPr>
          <p:cNvPr id="291" name="Google Shape;291;p15"/>
          <p:cNvSpPr txBox="1"/>
          <p:nvPr>
            <p:ph idx="2" type="body"/>
          </p:nvPr>
        </p:nvSpPr>
        <p:spPr>
          <a:xfrm>
            <a:off x="5026025" y="1766888"/>
            <a:ext cx="3660775" cy="3159125"/>
          </a:xfrm>
          <a:prstGeom prst="rect">
            <a:avLst/>
          </a:prstGeom>
          <a:noFill/>
          <a:ln>
            <a:noFill/>
          </a:ln>
        </p:spPr>
        <p:txBody>
          <a:bodyPr anchorCtr="0" anchor="t" bIns="91425" lIns="91425" spcFirstLastPara="1" rIns="91425" wrap="square" tIns="91425">
            <a:noAutofit/>
          </a:bodyPr>
          <a:lstStyle/>
          <a:p>
            <a:pPr indent="-127000" lvl="0" marL="0" rtl="0" algn="ctr">
              <a:spcBef>
                <a:spcPts val="600"/>
              </a:spcBef>
              <a:spcAft>
                <a:spcPts val="0"/>
              </a:spcAft>
              <a:buClr>
                <a:srgbClr val="114454"/>
              </a:buClr>
              <a:buSzPts val="2000"/>
              <a:buFont typeface="Noto Sans Symbols"/>
              <a:buChar char="⮚"/>
            </a:pPr>
            <a:r>
              <a:rPr lang="sk-SK">
                <a:solidFill>
                  <a:srgbClr val="114454"/>
                </a:solidFill>
                <a:latin typeface="Arial"/>
                <a:ea typeface="Arial"/>
                <a:cs typeface="Arial"/>
                <a:sym typeface="Arial"/>
              </a:rPr>
              <a:t> </a:t>
            </a:r>
            <a:r>
              <a:rPr lang="sk-SK" u="sng">
                <a:solidFill>
                  <a:srgbClr val="114454"/>
                </a:solidFill>
                <a:latin typeface="Arial"/>
                <a:ea typeface="Arial"/>
                <a:cs typeface="Arial"/>
                <a:sym typeface="Arial"/>
                <a:hlinkClick r:id="rId4">
                  <a:extLst>
                    <a:ext uri="{A12FA001-AC4F-418D-AE19-62706E023703}">
                      <ahyp:hlinkClr val="tx"/>
                    </a:ext>
                  </a:extLst>
                </a:hlinkClick>
              </a:rPr>
              <a:t>Solun brothers</a:t>
            </a:r>
            <a:endParaRPr>
              <a:solidFill>
                <a:srgbClr val="114454"/>
              </a:solidFill>
              <a:latin typeface="Arial"/>
              <a:ea typeface="Arial"/>
              <a:cs typeface="Arial"/>
              <a:sym typeface="Arial"/>
            </a:endParaRPr>
          </a:p>
        </p:txBody>
      </p:sp>
      <p:sp>
        <p:nvSpPr>
          <p:cNvPr id="292" name="Google Shape;292;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3" name="Google Shape;293;p15"/>
          <p:cNvSpPr/>
          <p:nvPr/>
        </p:nvSpPr>
        <p:spPr>
          <a:xfrm>
            <a:off x="251520"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pic>
        <p:nvPicPr>
          <p:cNvPr descr="Erasmus+ logo EN.jpg" id="294" name="Google Shape;294;p15"/>
          <p:cNvPicPr preferRelativeResize="0"/>
          <p:nvPr/>
        </p:nvPicPr>
        <p:blipFill rotWithShape="1">
          <a:blip r:embed="rId5">
            <a:alphaModFix/>
          </a:blip>
          <a:srcRect b="0" l="0" r="0" t="0"/>
          <a:stretch/>
        </p:blipFill>
        <p:spPr>
          <a:xfrm>
            <a:off x="214313" y="142875"/>
            <a:ext cx="2593975" cy="571500"/>
          </a:xfrm>
          <a:prstGeom prst="rect">
            <a:avLst/>
          </a:prstGeom>
          <a:noFill/>
          <a:ln>
            <a:noFill/>
          </a:ln>
        </p:spPr>
      </p:pic>
      <p:grpSp>
        <p:nvGrpSpPr>
          <p:cNvPr id="295" name="Google Shape;295;p15"/>
          <p:cNvGrpSpPr/>
          <p:nvPr/>
        </p:nvGrpSpPr>
        <p:grpSpPr>
          <a:xfrm>
            <a:off x="539552" y="843558"/>
            <a:ext cx="290513" cy="355600"/>
            <a:chOff x="596350" y="929175"/>
            <a:chExt cx="407950" cy="497475"/>
          </a:xfrm>
        </p:grpSpPr>
        <p:sp>
          <p:nvSpPr>
            <p:cNvPr id="296" name="Google Shape;296;p15"/>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7" name="Google Shape;297;p15"/>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8" name="Google Shape;298;p15"/>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9" name="Google Shape;299;p15"/>
            <p:cNvSpPr/>
            <p:nvPr/>
          </p:nvSpPr>
          <p:spPr>
            <a:xfrm>
              <a:off x="688902"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0" name="Google Shape;300;p15"/>
            <p:cNvSpPr/>
            <p:nvPr/>
          </p:nvSpPr>
          <p:spPr>
            <a:xfrm>
              <a:off x="688902"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1" name="Google Shape;301;p15"/>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2" name="Google Shape;302;p15"/>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303" name="Google Shape;303;p15"/>
          <p:cNvSpPr txBox="1"/>
          <p:nvPr/>
        </p:nvSpPr>
        <p:spPr>
          <a:xfrm>
            <a:off x="1763688" y="2427734"/>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ph idx="1" type="body"/>
          </p:nvPr>
        </p:nvSpPr>
        <p:spPr>
          <a:xfrm>
            <a:off x="323528" y="2300275"/>
            <a:ext cx="7264447" cy="605100"/>
          </a:xfrm>
          <a:prstGeom prst="rect">
            <a:avLst/>
          </a:prstGeom>
          <a:noFill/>
          <a:ln>
            <a:noFill/>
          </a:ln>
        </p:spPr>
        <p:txBody>
          <a:bodyPr anchorCtr="0" anchor="ctr" bIns="91425" lIns="91425" spcFirstLastPara="1" rIns="91425" wrap="square" tIns="91425">
            <a:noAutofit/>
          </a:bodyPr>
          <a:lstStyle/>
          <a:p>
            <a:pPr indent="-342900" lvl="1" marL="800100" rtl="0" algn="ctr">
              <a:spcBef>
                <a:spcPts val="0"/>
              </a:spcBef>
              <a:spcAft>
                <a:spcPts val="0"/>
              </a:spcAft>
              <a:buSzPts val="2000"/>
              <a:buNone/>
            </a:pPr>
            <a:r>
              <a:rPr b="1" lang="sk-SK">
                <a:latin typeface="Nixie One"/>
                <a:ea typeface="Nixie One"/>
                <a:cs typeface="Nixie One"/>
                <a:sym typeface="Nixie One"/>
              </a:rPr>
              <a:t>SOURCES:</a:t>
            </a:r>
            <a:endParaRPr/>
          </a:p>
          <a:p>
            <a:pPr indent="-342900" lvl="1" marL="800100" rtl="0" algn="just">
              <a:spcBef>
                <a:spcPts val="0"/>
              </a:spcBef>
              <a:spcAft>
                <a:spcPts val="0"/>
              </a:spcAft>
              <a:buSzPts val="2000"/>
              <a:buNone/>
            </a:pPr>
            <a:r>
              <a:rPr lang="sk-SK">
                <a:latin typeface="Arial"/>
                <a:ea typeface="Arial"/>
                <a:cs typeface="Arial"/>
                <a:sym typeface="Arial"/>
              </a:rPr>
              <a:t>Elschek, Kristian- Hunka, Ján. 2009. Slovenské dejiny I. Bratislava: Eurolitera, 2009. 258 s. ISBN: 978-80-970193-0-3.</a:t>
            </a:r>
            <a:endParaRPr/>
          </a:p>
          <a:p>
            <a:pPr indent="-342900" lvl="1" marL="800100" rtl="0" algn="just">
              <a:spcBef>
                <a:spcPts val="0"/>
              </a:spcBef>
              <a:spcAft>
                <a:spcPts val="0"/>
              </a:spcAft>
              <a:buSzPts val="2000"/>
              <a:buNone/>
            </a:pPr>
            <a:r>
              <a:rPr lang="sk-SK">
                <a:latin typeface="Arial"/>
                <a:ea typeface="Arial"/>
                <a:cs typeface="Arial"/>
                <a:sym typeface="Arial"/>
              </a:rPr>
              <a:t>Kurcinová, Ľudmila- Sobek, Ľubomír. 2019. Úspešná maturita: Dejepis. Košice: TAKTIK, 2019. 338 s. ISBN 978- 80-8180-131-0.</a:t>
            </a:r>
            <a:endParaRPr/>
          </a:p>
          <a:p>
            <a:pPr indent="-342900" lvl="1" marL="800100" rtl="0" algn="just">
              <a:spcBef>
                <a:spcPts val="0"/>
              </a:spcBef>
              <a:spcAft>
                <a:spcPts val="0"/>
              </a:spcAft>
              <a:buSzPts val="2000"/>
              <a:buNone/>
            </a:pPr>
            <a:r>
              <a:rPr lang="sk-SK">
                <a:latin typeface="Arial"/>
                <a:ea typeface="Arial"/>
                <a:cs typeface="Arial"/>
                <a:sym typeface="Arial"/>
              </a:rPr>
              <a:t>Sochrová, Mária- Virdzeková, Alica. 2009. Dejepis I. Bratislava: Fragment, 2009. 144 s. ISBN 978-80-8089-296-8.</a:t>
            </a:r>
            <a:endParaRPr/>
          </a:p>
          <a:p>
            <a:pPr indent="-228600" lvl="0" marL="457200" rtl="0" algn="ctr">
              <a:spcBef>
                <a:spcPts val="600"/>
              </a:spcBef>
              <a:spcAft>
                <a:spcPts val="0"/>
              </a:spcAft>
              <a:buClr>
                <a:srgbClr val="FFFFFF"/>
              </a:buClr>
              <a:buSzPts val="2000"/>
              <a:buNone/>
            </a:pPr>
            <a:r>
              <a:t/>
            </a:r>
            <a:endParaRPr/>
          </a:p>
        </p:txBody>
      </p:sp>
      <p:sp>
        <p:nvSpPr>
          <p:cNvPr id="309" name="Google Shape;309;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310" name="Google Shape;310;p1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11" name="Google Shape;311;p16"/>
          <p:cNvSpPr/>
          <p:nvPr/>
        </p:nvSpPr>
        <p:spPr>
          <a:xfrm>
            <a:off x="179512"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7"/>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17" name="Google Shape;317;p1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Nixie One"/>
              <a:ea typeface="Nixie One"/>
              <a:cs typeface="Nixie One"/>
              <a:sym typeface="Nixie One"/>
            </a:endParaRPr>
          </a:p>
        </p:txBody>
      </p:sp>
      <p:sp>
        <p:nvSpPr>
          <p:cNvPr id="318" name="Google Shape;318;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319" name="Google Shape;319;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20" name="Google Shape;320;p17"/>
          <p:cNvSpPr txBox="1"/>
          <p:nvPr/>
        </p:nvSpPr>
        <p:spPr>
          <a:xfrm>
            <a:off x="214313" y="264318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
        <p:nvSpPr>
          <p:cNvPr id="321" name="Google Shape;321;p17"/>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4294967295" type="subTitle"/>
          </p:nvPr>
        </p:nvSpPr>
        <p:spPr>
          <a:xfrm>
            <a:off x="685800" y="1258888"/>
            <a:ext cx="5200650" cy="270351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Nixie One"/>
              <a:buNone/>
            </a:pPr>
            <a:r>
              <a:rPr b="1" i="0" lang="sk-SK" sz="2400" u="none" cap="none" strike="noStrike">
                <a:solidFill>
                  <a:srgbClr val="FFFFFF"/>
                </a:solidFill>
                <a:latin typeface="Arial"/>
                <a:ea typeface="Arial"/>
                <a:cs typeface="Arial"/>
                <a:sym typeface="Arial"/>
              </a:rPr>
              <a:t>Subject: History</a:t>
            </a:r>
            <a:endParaRPr/>
          </a:p>
          <a:p>
            <a:pPr indent="0" lvl="0" marL="0" marR="0" rtl="0" algn="l">
              <a:spcBef>
                <a:spcPts val="600"/>
              </a:spcBef>
              <a:spcAft>
                <a:spcPts val="0"/>
              </a:spcAft>
              <a:buClr>
                <a:srgbClr val="114454"/>
              </a:buClr>
              <a:buSzPts val="3000"/>
              <a:buFont typeface="Nixie One"/>
              <a:buNone/>
            </a:pPr>
            <a:r>
              <a:rPr b="1" i="0" lang="sk-SK" sz="2400" u="none" cap="none" strike="noStrike">
                <a:solidFill>
                  <a:srgbClr val="FFFFFF"/>
                </a:solidFill>
                <a:latin typeface="Arial"/>
                <a:ea typeface="Arial"/>
                <a:cs typeface="Arial"/>
                <a:sym typeface="Arial"/>
              </a:rPr>
              <a:t>Specification: History Seminar</a:t>
            </a:r>
            <a:endParaRPr/>
          </a:p>
          <a:p>
            <a:pPr indent="0" lvl="0" marL="0" marR="0" rtl="0" algn="l">
              <a:spcBef>
                <a:spcPts val="600"/>
              </a:spcBef>
              <a:spcAft>
                <a:spcPts val="0"/>
              </a:spcAft>
              <a:buClr>
                <a:srgbClr val="114454"/>
              </a:buClr>
              <a:buSzPts val="1100"/>
              <a:buFont typeface="Arial"/>
              <a:buNone/>
            </a:pPr>
            <a:r>
              <a:rPr b="1" i="0" lang="sk-SK" sz="2400" u="none" cap="none" strike="noStrike">
                <a:solidFill>
                  <a:srgbClr val="FFFFFF"/>
                </a:solidFill>
                <a:latin typeface="Arial"/>
                <a:ea typeface="Arial"/>
                <a:cs typeface="Arial"/>
                <a:sym typeface="Arial"/>
              </a:rPr>
              <a:t>Age group: 16- 17</a:t>
            </a:r>
            <a:endParaRPr/>
          </a:p>
          <a:p>
            <a:pPr indent="0" lvl="0" marL="0" marR="0" rtl="0" algn="l">
              <a:spcBef>
                <a:spcPts val="600"/>
              </a:spcBef>
              <a:spcAft>
                <a:spcPts val="0"/>
              </a:spcAft>
              <a:buClr>
                <a:srgbClr val="114454"/>
              </a:buClr>
              <a:buSzPts val="1100"/>
              <a:buFont typeface="Arial"/>
              <a:buNone/>
            </a:pPr>
            <a:r>
              <a:rPr b="1" i="0" lang="sk-SK" sz="2400" u="none" cap="none" strike="noStrike">
                <a:solidFill>
                  <a:srgbClr val="FFFFFF"/>
                </a:solidFill>
                <a:latin typeface="Arial"/>
                <a:ea typeface="Arial"/>
                <a:cs typeface="Arial"/>
                <a:sym typeface="Arial"/>
              </a:rPr>
              <a:t>1 lesson: 45 minutes</a:t>
            </a:r>
            <a:endParaRPr/>
          </a:p>
        </p:txBody>
      </p:sp>
      <p:pic>
        <p:nvPicPr>
          <p:cNvPr descr="photo-1434030216411-0b793f4b4173.jpg" id="82" name="Google Shape;82;p2"/>
          <p:cNvPicPr preferRelativeResize="0"/>
          <p:nvPr/>
        </p:nvPicPr>
        <p:blipFill rotWithShape="1">
          <a:blip r:embed="rId3">
            <a:alphaModFix/>
          </a:blip>
          <a:srcRect b="0" l="0" r="0" t="0"/>
          <a:stretch/>
        </p:blipFill>
        <p:spPr>
          <a:xfrm>
            <a:off x="6421438" y="1235075"/>
            <a:ext cx="2728912" cy="2727325"/>
          </a:xfrm>
          <a:prstGeom prst="rect">
            <a:avLst/>
          </a:prstGeom>
          <a:noFill/>
          <a:ln>
            <a:noFill/>
          </a:ln>
        </p:spPr>
      </p:pic>
      <p:sp>
        <p:nvSpPr>
          <p:cNvPr id="83" name="Google Shape;83;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84" name="Google Shape;84;p2"/>
          <p:cNvPicPr preferRelativeResize="0"/>
          <p:nvPr/>
        </p:nvPicPr>
        <p:blipFill rotWithShape="1">
          <a:blip r:embed="rId4">
            <a:alphaModFix/>
          </a:blip>
          <a:srcRect b="0" l="0" r="0" t="0"/>
          <a:stretch/>
        </p:blipFill>
        <p:spPr>
          <a:xfrm>
            <a:off x="212725" y="214313"/>
            <a:ext cx="2593975" cy="571500"/>
          </a:xfrm>
          <a:prstGeom prst="rect">
            <a:avLst/>
          </a:prstGeom>
          <a:noFill/>
          <a:ln>
            <a:noFill/>
          </a:ln>
        </p:spPr>
      </p:pic>
      <p:sp>
        <p:nvSpPr>
          <p:cNvPr id="85" name="Google Shape;85;p2"/>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3759200" y="3003550"/>
            <a:ext cx="3012300" cy="7494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3759200" y="2259025"/>
            <a:ext cx="3071700" cy="7494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5" name="Google Shape;95;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6" name="Google Shape;96;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7" name="Google Shape;97;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8" name="Google Shape;98;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9" name="Google Shape;99;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0" name="Google Shape;100;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1" name="Google Shape;101;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2" name="Google Shape;102;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3" name="Google Shape;103;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04" name="Google Shape;104;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105" name="Google Shape;105;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100"/>
              <a:buFont typeface="Arial"/>
              <a:buNone/>
            </a:pPr>
            <a:r>
              <a:rPr b="0" i="0" lang="sk-SK" sz="1100" u="none" cap="none" strike="noStrike">
                <a:solidFill>
                  <a:srgbClr val="FFFFFF"/>
                </a:solidFill>
                <a:latin typeface="Arial"/>
                <a:ea typeface="Arial"/>
                <a:cs typeface="Arial"/>
                <a:sym typeface="Arial"/>
              </a:rPr>
              <a:t>Solun Brothers</a:t>
            </a:r>
            <a:endParaRPr/>
          </a:p>
        </p:txBody>
      </p:sp>
      <p:sp>
        <p:nvSpPr>
          <p:cNvPr id="106" name="Google Shape;106;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07" name="Google Shape;107;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108" name="Google Shape;108;p3"/>
          <p:cNvSpPr txBox="1"/>
          <p:nvPr/>
        </p:nvSpPr>
        <p:spPr>
          <a:xfrm>
            <a:off x="4532331" y="2409825"/>
            <a:ext cx="2121000" cy="460500"/>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100"/>
              <a:buFont typeface="Arial"/>
              <a:buNone/>
            </a:pPr>
            <a:r>
              <a:rPr b="0" i="0" lang="sk-SK" sz="1100" u="none" cap="none" strike="noStrike">
                <a:solidFill>
                  <a:srgbClr val="FFFFFF"/>
                </a:solidFill>
                <a:latin typeface="Arial"/>
                <a:ea typeface="Arial"/>
                <a:cs typeface="Arial"/>
                <a:sym typeface="Arial"/>
              </a:rPr>
              <a:t>Constantine and Methodius</a:t>
            </a:r>
            <a:endParaRPr/>
          </a:p>
        </p:txBody>
      </p:sp>
      <p:sp>
        <p:nvSpPr>
          <p:cNvPr id="109" name="Google Shape;109;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10" name="Google Shape;110;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111" name="Google Shape;111;p3"/>
          <p:cNvSpPr txBox="1"/>
          <p:nvPr/>
        </p:nvSpPr>
        <p:spPr>
          <a:xfrm>
            <a:off x="4532332" y="3094050"/>
            <a:ext cx="2157900" cy="574800"/>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100"/>
              <a:buFont typeface="Arial"/>
              <a:buNone/>
            </a:pPr>
            <a:r>
              <a:rPr b="0" i="0" lang="sk-SK" sz="1100" u="none" cap="none" strike="noStrike">
                <a:solidFill>
                  <a:srgbClr val="FFFFFF"/>
                </a:solidFill>
                <a:latin typeface="Arial"/>
                <a:ea typeface="Arial"/>
                <a:cs typeface="Arial"/>
                <a:sym typeface="Arial"/>
              </a:rPr>
              <a:t>Activities of Solun Brothers</a:t>
            </a:r>
            <a:endParaRPr/>
          </a:p>
        </p:txBody>
      </p:sp>
      <p:sp>
        <p:nvSpPr>
          <p:cNvPr id="112" name="Google Shape;112;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13" name="Google Shape;113;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114" name="Google Shape;114;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100"/>
              <a:buFont typeface="Arial"/>
              <a:buNone/>
            </a:pPr>
            <a:r>
              <a:rPr b="0" i="0" lang="sk-SK" sz="1100" u="none" cap="none" strike="noStrike">
                <a:solidFill>
                  <a:srgbClr val="FFFFFF"/>
                </a:solidFill>
                <a:latin typeface="Arial"/>
                <a:ea typeface="Arial"/>
                <a:cs typeface="Arial"/>
                <a:sym typeface="Arial"/>
              </a:rPr>
              <a:t>Teaching Materials</a:t>
            </a:r>
            <a:endParaRPr/>
          </a:p>
        </p:txBody>
      </p:sp>
      <p:sp>
        <p:nvSpPr>
          <p:cNvPr id="115" name="Google Shape;115;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16" name="Google Shape;116;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i="0" sz="1200" u="none" cap="none" strike="noStrike">
              <a:solidFill>
                <a:srgbClr val="18637B"/>
              </a:solidFill>
              <a:latin typeface="Arial"/>
              <a:ea typeface="Arial"/>
              <a:cs typeface="Arial"/>
              <a:sym typeface="Arial"/>
            </a:endParaRPr>
          </a:p>
        </p:txBody>
      </p:sp>
      <p:sp>
        <p:nvSpPr>
          <p:cNvPr id="117" name="Google Shape;117;p3"/>
          <p:cNvSpPr/>
          <p:nvPr/>
        </p:nvSpPr>
        <p:spPr>
          <a:xfrm>
            <a:off x="3203848" y="2499742"/>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 name="Google Shape;118;p3"/>
          <p:cNvGrpSpPr/>
          <p:nvPr/>
        </p:nvGrpSpPr>
        <p:grpSpPr>
          <a:xfrm>
            <a:off x="3203848" y="1635646"/>
            <a:ext cx="334963" cy="334963"/>
            <a:chOff x="5941025" y="3634400"/>
            <a:chExt cx="467650" cy="467650"/>
          </a:xfrm>
        </p:grpSpPr>
        <p:sp>
          <p:nvSpPr>
            <p:cNvPr id="119" name="Google Shape;119;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grpSp>
        <p:nvGrpSpPr>
          <p:cNvPr id="126" name="Google Shape;126;p3"/>
          <p:cNvGrpSpPr/>
          <p:nvPr/>
        </p:nvGrpSpPr>
        <p:grpSpPr>
          <a:xfrm>
            <a:off x="625475" y="1044575"/>
            <a:ext cx="290513" cy="355600"/>
            <a:chOff x="596350" y="929175"/>
            <a:chExt cx="407950" cy="497475"/>
          </a:xfrm>
        </p:grpSpPr>
        <p:sp>
          <p:nvSpPr>
            <p:cNvPr id="127" name="Google Shape;127;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688900"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688900"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3"/>
          <p:cNvGrpSpPr/>
          <p:nvPr/>
        </p:nvGrpSpPr>
        <p:grpSpPr>
          <a:xfrm>
            <a:off x="777875" y="1196975"/>
            <a:ext cx="290513" cy="355600"/>
            <a:chOff x="596350" y="929175"/>
            <a:chExt cx="407950" cy="497475"/>
          </a:xfrm>
        </p:grpSpPr>
        <p:sp>
          <p:nvSpPr>
            <p:cNvPr id="135" name="Google Shape;135;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688900"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688900"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3"/>
          <p:cNvGrpSpPr/>
          <p:nvPr/>
        </p:nvGrpSpPr>
        <p:grpSpPr>
          <a:xfrm>
            <a:off x="3203848" y="4011910"/>
            <a:ext cx="290513" cy="355600"/>
            <a:chOff x="596350" y="929175"/>
            <a:chExt cx="407950" cy="497475"/>
          </a:xfrm>
        </p:grpSpPr>
        <p:sp>
          <p:nvSpPr>
            <p:cNvPr id="143" name="Google Shape;143;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
            <p:cNvSpPr/>
            <p:nvPr/>
          </p:nvSpPr>
          <p:spPr>
            <a:xfrm>
              <a:off x="688902"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
            <p:cNvSpPr/>
            <p:nvPr/>
          </p:nvSpPr>
          <p:spPr>
            <a:xfrm>
              <a:off x="688902"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Erasmus+ logo EN.jpg" id="150" name="Google Shape;150;p3"/>
          <p:cNvPicPr preferRelativeResize="0"/>
          <p:nvPr/>
        </p:nvPicPr>
        <p:blipFill rotWithShape="1">
          <a:blip r:embed="rId3">
            <a:alphaModFix/>
          </a:blip>
          <a:srcRect b="0" l="0" r="0" t="0"/>
          <a:stretch/>
        </p:blipFill>
        <p:spPr>
          <a:xfrm>
            <a:off x="251520" y="555526"/>
            <a:ext cx="2593975" cy="571500"/>
          </a:xfrm>
          <a:prstGeom prst="rect">
            <a:avLst/>
          </a:prstGeom>
          <a:noFill/>
          <a:ln>
            <a:noFill/>
          </a:ln>
        </p:spPr>
      </p:pic>
      <p:sp>
        <p:nvSpPr>
          <p:cNvPr id="151" name="Google Shape;151;p3"/>
          <p:cNvSpPr/>
          <p:nvPr/>
        </p:nvSpPr>
        <p:spPr>
          <a:xfrm>
            <a:off x="212726" y="4746625"/>
            <a:ext cx="4262437" cy="34540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grpSp>
        <p:nvGrpSpPr>
          <p:cNvPr id="152" name="Google Shape;152;p3"/>
          <p:cNvGrpSpPr/>
          <p:nvPr/>
        </p:nvGrpSpPr>
        <p:grpSpPr>
          <a:xfrm>
            <a:off x="3216732" y="3313113"/>
            <a:ext cx="296862" cy="252412"/>
            <a:chOff x="1934025" y="1001650"/>
            <a:chExt cx="415300" cy="355600"/>
          </a:xfrm>
        </p:grpSpPr>
        <p:sp>
          <p:nvSpPr>
            <p:cNvPr id="153" name="Google Shape;153;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idx="1" type="body"/>
          </p:nvPr>
        </p:nvSpPr>
        <p:spPr>
          <a:xfrm>
            <a:off x="1115616" y="1275606"/>
            <a:ext cx="6696744" cy="2880320"/>
          </a:xfrm>
          <a:prstGeom prst="rect">
            <a:avLst/>
          </a:prstGeom>
          <a:noFill/>
          <a:ln>
            <a:noFill/>
          </a:ln>
        </p:spPr>
        <p:txBody>
          <a:bodyPr anchorCtr="0" anchor="ctr" bIns="91425" lIns="91425" spcFirstLastPara="1" rIns="91425" wrap="square" tIns="91425">
            <a:noAutofit/>
          </a:bodyPr>
          <a:lstStyle/>
          <a:p>
            <a:pPr indent="-355600" lvl="0" marL="457200" rtl="0" algn="ctr">
              <a:spcBef>
                <a:spcPts val="600"/>
              </a:spcBef>
              <a:spcAft>
                <a:spcPts val="0"/>
              </a:spcAft>
              <a:buSzPts val="2000"/>
              <a:buNone/>
            </a:pPr>
            <a:r>
              <a:t/>
            </a:r>
            <a:endParaRPr/>
          </a:p>
          <a:p>
            <a:pPr indent="-228600" lvl="0" marL="457200" rtl="0" algn="ctr">
              <a:spcBef>
                <a:spcPts val="600"/>
              </a:spcBef>
              <a:spcAft>
                <a:spcPts val="0"/>
              </a:spcAft>
              <a:buClr>
                <a:srgbClr val="FFFFFF"/>
              </a:buClr>
              <a:buSzPts val="2000"/>
              <a:buNone/>
            </a:pPr>
            <a:r>
              <a:t/>
            </a:r>
            <a:endParaRPr/>
          </a:p>
          <a:p>
            <a:pPr indent="-355600" lvl="0" marL="457200" rtl="0" algn="ctr">
              <a:spcBef>
                <a:spcPts val="600"/>
              </a:spcBef>
              <a:spcAft>
                <a:spcPts val="0"/>
              </a:spcAft>
              <a:buSzPts val="2000"/>
              <a:buNone/>
            </a:pPr>
            <a:r>
              <a:t/>
            </a:r>
            <a:endParaRPr/>
          </a:p>
          <a:p>
            <a:pPr indent="-228600" lvl="0" marL="457200" rtl="0" algn="ctr">
              <a:spcBef>
                <a:spcPts val="600"/>
              </a:spcBef>
              <a:spcAft>
                <a:spcPts val="0"/>
              </a:spcAft>
              <a:buClr>
                <a:srgbClr val="FFFFFF"/>
              </a:buClr>
              <a:buSzPts val="2000"/>
              <a:buNone/>
            </a:pPr>
            <a:r>
              <a:t/>
            </a:r>
            <a:endParaRPr/>
          </a:p>
        </p:txBody>
      </p:sp>
      <p:sp>
        <p:nvSpPr>
          <p:cNvPr id="162" name="Google Shape;162;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3" name="Google Shape;163;p4"/>
          <p:cNvPicPr preferRelativeResize="0"/>
          <p:nvPr/>
        </p:nvPicPr>
        <p:blipFill rotWithShape="1">
          <a:blip r:embed="rId3">
            <a:alphaModFix/>
          </a:blip>
          <a:srcRect b="0" l="0" r="0" t="0"/>
          <a:stretch/>
        </p:blipFill>
        <p:spPr>
          <a:xfrm>
            <a:off x="251519" y="195486"/>
            <a:ext cx="2593975" cy="571500"/>
          </a:xfrm>
          <a:prstGeom prst="rect">
            <a:avLst/>
          </a:prstGeom>
          <a:noFill/>
          <a:ln>
            <a:noFill/>
          </a:ln>
        </p:spPr>
      </p:pic>
      <p:sp>
        <p:nvSpPr>
          <p:cNvPr id="164" name="Google Shape;164;p4"/>
          <p:cNvSpPr/>
          <p:nvPr/>
        </p:nvSpPr>
        <p:spPr>
          <a:xfrm>
            <a:off x="212725" y="4731990"/>
            <a:ext cx="4359275" cy="411510"/>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sp>
        <p:nvSpPr>
          <p:cNvPr id="165" name="Google Shape;165;p4"/>
          <p:cNvSpPr txBox="1"/>
          <p:nvPr/>
        </p:nvSpPr>
        <p:spPr>
          <a:xfrm>
            <a:off x="827584" y="1419622"/>
            <a:ext cx="7200800"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127000" lvl="0" marL="0" marR="0" rtl="0" algn="ctr">
              <a:spcBef>
                <a:spcPts val="0"/>
              </a:spcBef>
              <a:spcAft>
                <a:spcPts val="0"/>
              </a:spcAft>
              <a:buClr>
                <a:schemeClr val="lt1"/>
              </a:buClr>
              <a:buSzPts val="2000"/>
              <a:buFont typeface="Noto Sans Symbols"/>
              <a:buChar char="⮚"/>
            </a:pPr>
            <a:r>
              <a:rPr b="0" i="0" lang="sk-SK" sz="2000" u="none" cap="none" strike="noStrike">
                <a:solidFill>
                  <a:schemeClr val="lt1"/>
                </a:solidFill>
                <a:latin typeface="Arial"/>
                <a:ea typeface="Arial"/>
                <a:cs typeface="Arial"/>
                <a:sym typeface="Arial"/>
              </a:rPr>
              <a:t> </a:t>
            </a:r>
            <a:r>
              <a:rPr b="0" i="0" lang="sk-SK" sz="2000" u="sng" cap="none" strike="noStrike">
                <a:solidFill>
                  <a:schemeClr val="lt1"/>
                </a:solidFill>
                <a:latin typeface="Arial"/>
                <a:ea typeface="Arial"/>
                <a:cs typeface="Arial"/>
                <a:sym typeface="Arial"/>
                <a:hlinkClick r:id="rId4">
                  <a:extLst>
                    <a:ext uri="{A12FA001-AC4F-418D-AE19-62706E023703}">
                      <ahyp:hlinkClr val="tx"/>
                    </a:ext>
                  </a:extLst>
                </a:hlinkClick>
              </a:rPr>
              <a:t>Puzzle learningapps.org</a:t>
            </a:r>
            <a:r>
              <a:rPr b="0" i="0" lang="sk-SK" sz="2000" u="none" cap="none" strike="noStrike">
                <a:solidFill>
                  <a:schemeClr val="lt1"/>
                </a:solidFill>
                <a:latin typeface="Arial"/>
                <a:ea typeface="Arial"/>
                <a:cs typeface="Arial"/>
                <a:sym typeface="Arial"/>
              </a:rPr>
              <a:t>- motivation </a:t>
            </a:r>
            <a:endParaRPr/>
          </a:p>
        </p:txBody>
      </p:sp>
      <p:sp>
        <p:nvSpPr>
          <p:cNvPr id="166" name="Google Shape;166;p4"/>
          <p:cNvSpPr/>
          <p:nvPr/>
        </p:nvSpPr>
        <p:spPr>
          <a:xfrm>
            <a:off x="539552" y="3291830"/>
            <a:ext cx="84969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ctrTitle"/>
          </p:nvPr>
        </p:nvSpPr>
        <p:spPr>
          <a:xfrm>
            <a:off x="4139952" y="2859782"/>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Solun Brothers</a:t>
            </a:r>
            <a:endParaRPr b="1">
              <a:latin typeface="Roboto Slab"/>
              <a:ea typeface="Roboto Slab"/>
              <a:cs typeface="Roboto Slab"/>
              <a:sym typeface="Roboto Slab"/>
            </a:endParaRPr>
          </a:p>
        </p:txBody>
      </p:sp>
      <p:sp>
        <p:nvSpPr>
          <p:cNvPr id="172" name="Google Shape;172;p5"/>
          <p:cNvSpPr txBox="1"/>
          <p:nvPr/>
        </p:nvSpPr>
        <p:spPr>
          <a:xfrm>
            <a:off x="0" y="503238"/>
            <a:ext cx="3471863" cy="381952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73" name="Google Shape;173;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174" name="Google Shape;174;p5"/>
          <p:cNvPicPr preferRelativeResize="0"/>
          <p:nvPr/>
        </p:nvPicPr>
        <p:blipFill rotWithShape="1">
          <a:blip r:embed="rId3">
            <a:alphaModFix/>
          </a:blip>
          <a:srcRect b="0" l="0" r="0" t="0"/>
          <a:stretch/>
        </p:blipFill>
        <p:spPr>
          <a:xfrm>
            <a:off x="251520" y="217488"/>
            <a:ext cx="2593975" cy="571500"/>
          </a:xfrm>
          <a:prstGeom prst="rect">
            <a:avLst/>
          </a:prstGeom>
          <a:noFill/>
          <a:ln>
            <a:noFill/>
          </a:ln>
        </p:spPr>
      </p:pic>
      <p:sp>
        <p:nvSpPr>
          <p:cNvPr id="175" name="Google Shape;175;p5"/>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SzPts val="1800"/>
              <a:buNone/>
            </a:pPr>
            <a:r>
              <a:rPr b="1" lang="sk-SK" sz="1800">
                <a:solidFill>
                  <a:schemeClr val="lt1"/>
                </a:solidFill>
                <a:latin typeface="Roboto Slab"/>
                <a:ea typeface="Roboto Slab"/>
                <a:cs typeface="Roboto Slab"/>
                <a:sym typeface="Roboto Slab"/>
              </a:rPr>
              <a:t>SOLUN BROTHERS</a:t>
            </a:r>
            <a:endParaRPr/>
          </a:p>
        </p:txBody>
      </p:sp>
      <p:sp>
        <p:nvSpPr>
          <p:cNvPr id="181" name="Google Shape;181;p6"/>
          <p:cNvSpPr txBox="1"/>
          <p:nvPr>
            <p:ph idx="1" type="body"/>
          </p:nvPr>
        </p:nvSpPr>
        <p:spPr>
          <a:xfrm>
            <a:off x="678379" y="1714460"/>
            <a:ext cx="7787100" cy="2592300"/>
          </a:xfrm>
          <a:prstGeom prst="rect">
            <a:avLst/>
          </a:prstGeom>
          <a:solidFill>
            <a:schemeClr val="lt1"/>
          </a:solidFill>
          <a:ln>
            <a:noFill/>
          </a:ln>
        </p:spPr>
        <p:txBody>
          <a:bodyPr anchorCtr="0" anchor="t" bIns="91425" lIns="91425" spcFirstLastPara="1" rIns="91425" wrap="square" tIns="91425">
            <a:noAutofit/>
          </a:bodyPr>
          <a:lstStyle/>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 Solun/ Thessalonika</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 father: Leo – deputy county administrator</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 mother: Maria – probably of Slavic origin</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 seven children</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 Constantine and Methodius mastered Greek, Old Slavonic, and Latin</a:t>
            </a:r>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rPr lang="sk-SK" sz="2000">
                <a:solidFill>
                  <a:schemeClr val="dk1"/>
                </a:solidFill>
                <a:latin typeface="Arial"/>
                <a:ea typeface="Arial"/>
                <a:cs typeface="Arial"/>
                <a:sym typeface="Arial"/>
              </a:rPr>
              <a:t>                           </a:t>
            </a:r>
            <a:endParaRPr/>
          </a:p>
        </p:txBody>
      </p:sp>
      <p:sp>
        <p:nvSpPr>
          <p:cNvPr id="182" name="Google Shape;182;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grpSp>
        <p:nvGrpSpPr>
          <p:cNvPr id="183" name="Google Shape;183;p6"/>
          <p:cNvGrpSpPr/>
          <p:nvPr/>
        </p:nvGrpSpPr>
        <p:grpSpPr>
          <a:xfrm>
            <a:off x="467544" y="843558"/>
            <a:ext cx="334963" cy="334963"/>
            <a:chOff x="5941025" y="3634400"/>
            <a:chExt cx="467650" cy="467650"/>
          </a:xfrm>
        </p:grpSpPr>
        <p:sp>
          <p:nvSpPr>
            <p:cNvPr id="184" name="Google Shape;184;p6"/>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5" name="Google Shape;185;p6"/>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6" name="Google Shape;186;p6"/>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7" name="Google Shape;187;p6"/>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8" name="Google Shape;188;p6"/>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9" name="Google Shape;189;p6"/>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Erasmus+ logo EN.jpg" id="190" name="Google Shape;190;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191" name="Google Shape;191;p6"/>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pic>
        <p:nvPicPr>
          <p:cNvPr descr="C:\Users\admin\Desktop\DIGI ŠKOLA\cyril-a-metod3.jpg" id="192" name="Google Shape;192;p6"/>
          <p:cNvPicPr preferRelativeResize="0"/>
          <p:nvPr/>
        </p:nvPicPr>
        <p:blipFill rotWithShape="1">
          <a:blip r:embed="rId4">
            <a:alphaModFix/>
          </a:blip>
          <a:srcRect b="0" l="0" r="0" t="0"/>
          <a:stretch/>
        </p:blipFill>
        <p:spPr>
          <a:xfrm>
            <a:off x="5148064" y="123478"/>
            <a:ext cx="3672408" cy="1944216"/>
          </a:xfrm>
          <a:prstGeom prst="rect">
            <a:avLst/>
          </a:prstGeom>
          <a:noFill/>
          <a:ln>
            <a:noFill/>
          </a:ln>
        </p:spPr>
      </p:pic>
      <p:sp>
        <p:nvSpPr>
          <p:cNvPr id="193" name="Google Shape;193;p6"/>
          <p:cNvSpPr/>
          <p:nvPr/>
        </p:nvSpPr>
        <p:spPr>
          <a:xfrm>
            <a:off x="4427984" y="2139702"/>
            <a:ext cx="4572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https://www.bystricoviny.sk/titulka/slavime-prichod-cyrila-metoda-velku-moravu/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ctrTitle"/>
          </p:nvPr>
        </p:nvSpPr>
        <p:spPr>
          <a:xfrm>
            <a:off x="3923928" y="2721770"/>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Nixie One"/>
                <a:ea typeface="Nixie One"/>
                <a:cs typeface="Nixie One"/>
                <a:sym typeface="Nixie One"/>
              </a:rPr>
              <a:t>Constantine and Methodius</a:t>
            </a:r>
            <a:endParaRPr b="1">
              <a:latin typeface="Nixie One"/>
              <a:ea typeface="Nixie One"/>
              <a:cs typeface="Nixie One"/>
              <a:sym typeface="Nixie One"/>
            </a:endParaRPr>
          </a:p>
        </p:txBody>
      </p:sp>
      <p:sp>
        <p:nvSpPr>
          <p:cNvPr id="199" name="Google Shape;199;p7"/>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0" name="Google Shape;200;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01" name="Google Shape;201;p7"/>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02" name="Google Shape;202;p7"/>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CONSTANTINE/CYRIL</a:t>
            </a:r>
            <a:endParaRPr/>
          </a:p>
        </p:txBody>
      </p:sp>
      <p:sp>
        <p:nvSpPr>
          <p:cNvPr id="208" name="Google Shape;208;p8"/>
          <p:cNvSpPr txBox="1"/>
          <p:nvPr>
            <p:ph idx="1" type="body"/>
          </p:nvPr>
        </p:nvSpPr>
        <p:spPr>
          <a:xfrm>
            <a:off x="394075" y="1654901"/>
            <a:ext cx="7920900" cy="2695500"/>
          </a:xfrm>
          <a:prstGeom prst="rect">
            <a:avLst/>
          </a:prstGeom>
          <a:noFill/>
          <a:ln>
            <a:noFill/>
          </a:ln>
        </p:spPr>
        <p:txBody>
          <a:bodyPr anchorCtr="0" anchor="t" bIns="91425" lIns="91425" spcFirstLastPara="1" rIns="91425" wrap="square" tIns="91425">
            <a:noAutofit/>
          </a:bodyPr>
          <a:lstStyle/>
          <a:p>
            <a:pPr indent="-406400" lvl="0" marL="457200" rtl="0" algn="just">
              <a:spcBef>
                <a:spcPts val="0"/>
              </a:spcBef>
              <a:spcAft>
                <a:spcPts val="0"/>
              </a:spcAft>
              <a:buClr>
                <a:srgbClr val="114454"/>
              </a:buClr>
              <a:buSzPts val="2800"/>
              <a:buNone/>
            </a:pPr>
            <a:r>
              <a:rPr lang="sk-SK" sz="800">
                <a:solidFill>
                  <a:srgbClr val="114454"/>
                </a:solidFill>
                <a:latin typeface="Arial"/>
                <a:ea typeface="Arial"/>
                <a:cs typeface="Arial"/>
                <a:sym typeface="Arial"/>
              </a:rPr>
              <a:t>                                                             </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The youngest ( 826/ 827)</a:t>
            </a:r>
            <a:endParaRPr/>
          </a:p>
          <a:p>
            <a:pPr indent="-406400" lvl="0" marL="457200" rtl="0" algn="just">
              <a:spcBef>
                <a:spcPts val="0"/>
              </a:spcBef>
              <a:spcAft>
                <a:spcPts val="0"/>
              </a:spcAft>
              <a:buClr>
                <a:srgbClr val="114454"/>
              </a:buClr>
              <a:buSzPts val="2800"/>
              <a:buFont typeface="Noto Sans Symbols"/>
              <a:buChar char="⮚"/>
            </a:pPr>
            <a:r>
              <a:rPr lang="sk-SK">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college in Constantinople</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refused marriage, dedicated student   </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librarian, later professor of philosophy</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member of diplomatic missions</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died in 869							</a:t>
            </a:r>
            <a:r>
              <a:rPr lang="sk-SK" sz="800">
                <a:solidFill>
                  <a:schemeClr val="dk1"/>
                </a:solidFill>
              </a:rPr>
              <a:t>https://sk.wikipedia.org/wiki/Kon%C5%A1tant%C3%ADn_Filozof</a:t>
            </a:r>
            <a:endParaRPr>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None/>
            </a:pPr>
            <a:r>
              <a:rPr lang="sk-SK" sz="2000">
                <a:solidFill>
                  <a:srgbClr val="114454"/>
                </a:solidFill>
                <a:latin typeface="Arial"/>
                <a:ea typeface="Arial"/>
                <a:cs typeface="Arial"/>
                <a:sym typeface="Arial"/>
              </a:rPr>
              <a:t> </a:t>
            </a:r>
            <a:endParaRPr>
              <a:solidFill>
                <a:srgbClr val="114454"/>
              </a:solidFill>
              <a:latin typeface="Arial"/>
              <a:ea typeface="Arial"/>
              <a:cs typeface="Arial"/>
              <a:sym typeface="Arial"/>
            </a:endParaRPr>
          </a:p>
        </p:txBody>
      </p:sp>
      <p:sp>
        <p:nvSpPr>
          <p:cNvPr id="209" name="Google Shape;209;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10" name="Google Shape;210;p8"/>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11" name="Google Shape;211;p8"/>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
        <p:nvSpPr>
          <p:cNvPr id="212" name="Google Shape;212;p8"/>
          <p:cNvSpPr/>
          <p:nvPr/>
        </p:nvSpPr>
        <p:spPr>
          <a:xfrm>
            <a:off x="539552" y="84355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pic>
        <p:nvPicPr>
          <p:cNvPr descr="C:\Users\admin\Desktop\DIGI ŠKOLA\Konštantín Cyril.jpg" id="213" name="Google Shape;213;p8"/>
          <p:cNvPicPr preferRelativeResize="0"/>
          <p:nvPr/>
        </p:nvPicPr>
        <p:blipFill rotWithShape="1">
          <a:blip r:embed="rId4">
            <a:alphaModFix/>
          </a:blip>
          <a:srcRect b="0" l="0" r="0" t="0"/>
          <a:stretch/>
        </p:blipFill>
        <p:spPr>
          <a:xfrm>
            <a:off x="6508483" y="980270"/>
            <a:ext cx="2095500" cy="295275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METHODIUS</a:t>
            </a:r>
            <a:endParaRPr/>
          </a:p>
        </p:txBody>
      </p:sp>
      <p:sp>
        <p:nvSpPr>
          <p:cNvPr id="219" name="Google Shape;219;p9"/>
          <p:cNvSpPr txBox="1"/>
          <p:nvPr>
            <p:ph idx="1" type="body"/>
          </p:nvPr>
        </p:nvSpPr>
        <p:spPr>
          <a:xfrm>
            <a:off x="868175" y="1802726"/>
            <a:ext cx="7920900" cy="2559300"/>
          </a:xfrm>
          <a:prstGeom prst="rect">
            <a:avLst/>
          </a:prstGeom>
          <a:noFill/>
          <a:ln>
            <a:noFill/>
          </a:ln>
        </p:spPr>
        <p:txBody>
          <a:bodyPr anchorCtr="0" anchor="t" bIns="91425" lIns="91425" spcFirstLastPara="1" rIns="91425" wrap="square" tIns="91425">
            <a:noAutofit/>
          </a:bodyPr>
          <a:lstStyle/>
          <a:p>
            <a:pPr indent="-406400" lvl="0" marL="457200" rtl="0" algn="just">
              <a:spcBef>
                <a:spcPts val="0"/>
              </a:spcBef>
              <a:spcAft>
                <a:spcPts val="0"/>
              </a:spcAft>
              <a:buClr>
                <a:srgbClr val="114454"/>
              </a:buClr>
              <a:buSzPts val="2800"/>
              <a:buNone/>
            </a:pPr>
            <a:r>
              <a:rPr lang="sk-SK" sz="800">
                <a:solidFill>
                  <a:srgbClr val="114454"/>
                </a:solidFill>
                <a:latin typeface="Arial"/>
                <a:ea typeface="Arial"/>
                <a:cs typeface="Arial"/>
                <a:sym typeface="Arial"/>
              </a:rPr>
              <a:t>                                                             </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The oldest ( 815)</a:t>
            </a:r>
            <a:endParaRPr/>
          </a:p>
          <a:p>
            <a:pPr indent="-406400" lvl="0" marL="457200" rtl="0" algn="just">
              <a:spcBef>
                <a:spcPts val="0"/>
              </a:spcBef>
              <a:spcAft>
                <a:spcPts val="0"/>
              </a:spcAft>
              <a:buClr>
                <a:srgbClr val="114454"/>
              </a:buClr>
              <a:buSzPts val="2800"/>
              <a:buFont typeface="Noto Sans Symbols"/>
              <a:buChar char="⮚"/>
            </a:pPr>
            <a:r>
              <a:rPr lang="sk-SK">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studied law in Constantinople</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provincial administrator in Macedonia     </a:t>
            </a:r>
            <a:r>
              <a:rPr lang="sk-SK" sz="800">
                <a:solidFill>
                  <a:srgbClr val="114454"/>
                </a:solidFill>
                <a:latin typeface="Arial"/>
                <a:ea typeface="Arial"/>
                <a:cs typeface="Arial"/>
                <a:sym typeface="Arial"/>
              </a:rPr>
              <a:t>https://sk.wikipedia.org/wiki/Metod_(svätec)</a:t>
            </a:r>
            <a:endParaRPr sz="2000">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member of diplomatic missions</a:t>
            </a:r>
            <a:endParaRPr sz="2000">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archbishop of Pannonia and Great Moravia</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 died in 885</a:t>
            </a:r>
            <a:endParaRPr>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None/>
            </a:pPr>
            <a:r>
              <a:rPr lang="sk-SK" sz="2000">
                <a:solidFill>
                  <a:srgbClr val="114454"/>
                </a:solidFill>
                <a:latin typeface="Arial"/>
                <a:ea typeface="Arial"/>
                <a:cs typeface="Arial"/>
                <a:sym typeface="Arial"/>
              </a:rPr>
              <a:t> </a:t>
            </a:r>
            <a:endParaRPr>
              <a:solidFill>
                <a:srgbClr val="114454"/>
              </a:solidFill>
              <a:latin typeface="Arial"/>
              <a:ea typeface="Arial"/>
              <a:cs typeface="Arial"/>
              <a:sym typeface="Arial"/>
            </a:endParaRPr>
          </a:p>
        </p:txBody>
      </p:sp>
      <p:sp>
        <p:nvSpPr>
          <p:cNvPr id="220" name="Google Shape;220;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21" name="Google Shape;221;p9"/>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22" name="Google Shape;222;p9"/>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
        <p:nvSpPr>
          <p:cNvPr id="223" name="Google Shape;223;p9"/>
          <p:cNvSpPr/>
          <p:nvPr/>
        </p:nvSpPr>
        <p:spPr>
          <a:xfrm>
            <a:off x="539552" y="84355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pic>
        <p:nvPicPr>
          <p:cNvPr descr="C:\Users\admin\Desktop\DIGI ŠKOLA\Metod.jpg" id="224" name="Google Shape;224;p9"/>
          <p:cNvPicPr preferRelativeResize="0"/>
          <p:nvPr/>
        </p:nvPicPr>
        <p:blipFill rotWithShape="1">
          <a:blip r:embed="rId4">
            <a:alphaModFix/>
          </a:blip>
          <a:srcRect b="0" l="0" r="0" t="0"/>
          <a:stretch/>
        </p:blipFill>
        <p:spPr>
          <a:xfrm>
            <a:off x="6412083" y="66886"/>
            <a:ext cx="2095500" cy="28956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