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icJNfw0ghiCvb+7mdgzWUOGqOp7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1" name="Google Shape;1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141255c09e_0_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1" name="Google Shape;171;g1141255c09e_0_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1141255c09e_0_41"/>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1141255c09e_0_32"/>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1141255c09e_0_32"/>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41255c09e_0_32"/>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41255c09e_0_32"/>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41255c09e_0_32"/>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41255c09e_0_32"/>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1141255c09e_0_32"/>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41255c09e_0_32"/>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PmS-0pmH_9RuxCcDa39pTJreAfg9AokbxZNZWUfuyxY/viewer?f=4"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edpuzzle.com/media/60f7e1812a9801412034eb8c" TargetMode="External"/><Relationship Id="rId4" Type="http://schemas.openxmlformats.org/officeDocument/2006/relationships/hyperlink" Target="https://www.youtube.com/watch?v=pZCo0W0hTwc" TargetMode="External"/><Relationship Id="rId5" Type="http://schemas.openxmlformats.org/officeDocument/2006/relationships/hyperlink" Target="https://www.youtube.com/watch?v=pZCo0W0hTwc" TargetMode="External"/><Relationship Id="rId6"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323850" y="1635125"/>
            <a:ext cx="6838950" cy="16922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none">
                <a:solidFill>
                  <a:srgbClr val="FFFFFF"/>
                </a:solidFill>
                <a:latin typeface="Arial"/>
                <a:ea typeface="Arial"/>
                <a:cs typeface="Arial"/>
                <a:sym typeface="Arial"/>
              </a:rPr>
              <a:t>DIGI SCHOOL</a:t>
            </a:r>
            <a:br>
              <a:rPr b="0" i="0" lang="en-US" sz="4800" u="none">
                <a:solidFill>
                  <a:srgbClr val="FFFFFF"/>
                </a:solidFill>
                <a:latin typeface="Arial"/>
                <a:ea typeface="Arial"/>
                <a:cs typeface="Arial"/>
                <a:sym typeface="Arial"/>
              </a:rPr>
            </a:br>
            <a:r>
              <a:rPr b="0" i="0" lang="en-US" sz="4800" u="none">
                <a:solidFill>
                  <a:srgbClr val="FFFFFF"/>
                </a:solidFill>
                <a:latin typeface="Arial"/>
                <a:ea typeface="Arial"/>
                <a:cs typeface="Arial"/>
                <a:sym typeface="Arial"/>
              </a:rPr>
              <a:t>ENGLISH LANGUAGE</a:t>
            </a:r>
            <a:endParaRPr/>
          </a:p>
        </p:txBody>
      </p:sp>
      <p:pic>
        <p:nvPicPr>
          <p:cNvPr descr="Erasmus+ logo EN.jpg" id="79" name="Google Shape;79;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0" name="Google Shape;80;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1" name="Google Shape;81;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r>
              <a:rPr b="1" i="0" lang="en-US" sz="1400" u="none">
                <a:solidFill>
                  <a:schemeClr val="lt1"/>
                </a:solidFill>
                <a:latin typeface="Arial"/>
                <a:ea typeface="Arial"/>
                <a:cs typeface="Arial"/>
                <a:sym typeface="Arial"/>
              </a:rPr>
              <a:t>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92075" y="1708150"/>
            <a:ext cx="6840537" cy="1441450"/>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SPECIFICATION: Seminar in English Language </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8" name="Google Shape;88;p2"/>
          <p:cNvSpPr txBox="1"/>
          <p:nvPr/>
        </p:nvSpPr>
        <p:spPr>
          <a:xfrm>
            <a:off x="268287" y="4543425"/>
            <a:ext cx="3960812"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pic>
        <p:nvPicPr>
          <p:cNvPr id="89" name="Google Shape;89;p2"/>
          <p:cNvPicPr preferRelativeResize="0"/>
          <p:nvPr/>
        </p:nvPicPr>
        <p:blipFill rotWithShape="1">
          <a:blip r:embed="rId3">
            <a:alphaModFix/>
          </a:blip>
          <a:srcRect b="0" l="0" r="0" t="0"/>
          <a:stretch/>
        </p:blipFill>
        <p:spPr>
          <a:xfrm>
            <a:off x="92075" y="627062"/>
            <a:ext cx="2032000" cy="504825"/>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idx="4294967295" type="title"/>
          </p:nvPr>
        </p:nvSpPr>
        <p:spPr>
          <a:xfrm>
            <a:off x="387350" y="366712"/>
            <a:ext cx="2671762" cy="579437"/>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5" name="Google Shape;9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9" name="Google Shape;10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0" name="Google Shape;110;p3"/>
          <p:cNvSpPr txBox="1"/>
          <p:nvPr/>
        </p:nvSpPr>
        <p:spPr>
          <a:xfrm>
            <a:off x="4494212" y="166052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Geography</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Major UK cities</a:t>
            </a:r>
            <a:endParaRPr/>
          </a:p>
        </p:txBody>
      </p:sp>
      <p:sp>
        <p:nvSpPr>
          <p:cNvPr id="111" name="Google Shape;11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2" name="Google Shape;11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3" name="Google Shape;113;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2F2F2"/>
              </a:buClr>
              <a:buSzPts val="1200"/>
              <a:buFont typeface="Arial"/>
              <a:buNone/>
            </a:pPr>
            <a:r>
              <a:rPr b="0" i="0" lang="en-US" sz="1200" u="none">
                <a:solidFill>
                  <a:srgbClr val="F2F2F2"/>
                </a:solidFill>
                <a:latin typeface="Arial"/>
                <a:ea typeface="Arial"/>
                <a:cs typeface="Arial"/>
                <a:sym typeface="Arial"/>
              </a:rPr>
              <a:t>Political system</a:t>
            </a:r>
            <a:endParaRPr/>
          </a:p>
        </p:txBody>
      </p:sp>
      <p:sp>
        <p:nvSpPr>
          <p:cNvPr id="114" name="Google Shape;11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5" name="Google Shape;11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6" name="Google Shape;116;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Historical personalities</a:t>
            </a:r>
            <a:endParaRPr/>
          </a:p>
        </p:txBody>
      </p:sp>
      <p:sp>
        <p:nvSpPr>
          <p:cNvPr id="117" name="Google Shape;11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8" name="Google Shape;11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9" name="Google Shape;119;p3"/>
          <p:cNvSpPr txBox="1"/>
          <p:nvPr/>
        </p:nvSpPr>
        <p:spPr>
          <a:xfrm>
            <a:off x="4529137" y="378142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Stereotypes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about the British</a:t>
            </a:r>
            <a:endParaRPr/>
          </a:p>
        </p:txBody>
      </p:sp>
      <p:sp>
        <p:nvSpPr>
          <p:cNvPr id="120" name="Google Shape;12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731837" y="4648200"/>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a:t>
            </a:r>
            <a:r>
              <a:rPr b="1" i="0" lang="en-US" sz="1000" u="none">
                <a:solidFill>
                  <a:srgbClr val="000000"/>
                </a:solidFill>
                <a:latin typeface="Arial"/>
                <a:ea typeface="Arial"/>
                <a:cs typeface="Arial"/>
                <a:sym typeface="Arial"/>
              </a:rPr>
              <a:t>2020-1-SK01-KA226-SCH-094350</a:t>
            </a:r>
            <a:endParaRPr/>
          </a:p>
        </p:txBody>
      </p:sp>
      <p:sp>
        <p:nvSpPr>
          <p:cNvPr id="122" name="Google Shape;12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23" name="Google Shape;123;p3"/>
          <p:cNvPicPr preferRelativeResize="0"/>
          <p:nvPr/>
        </p:nvPicPr>
        <p:blipFill rotWithShape="1">
          <a:blip r:embed="rId3">
            <a:alphaModFix/>
          </a:blip>
          <a:srcRect b="0" l="0" r="0" t="0"/>
          <a:stretch/>
        </p:blipFill>
        <p:spPr>
          <a:xfrm>
            <a:off x="288925" y="352425"/>
            <a:ext cx="3024187" cy="666750"/>
          </a:xfrm>
          <a:prstGeom prst="rect">
            <a:avLst/>
          </a:prstGeom>
          <a:noFill/>
          <a:ln>
            <a:noFill/>
          </a:ln>
        </p:spPr>
      </p:pic>
      <p:grpSp>
        <p:nvGrpSpPr>
          <p:cNvPr id="124" name="Google Shape;124;p3"/>
          <p:cNvGrpSpPr/>
          <p:nvPr/>
        </p:nvGrpSpPr>
        <p:grpSpPr>
          <a:xfrm>
            <a:off x="3176587" y="1741487"/>
            <a:ext cx="296862" cy="252412"/>
            <a:chOff x="1934025" y="1001650"/>
            <a:chExt cx="415300" cy="355600"/>
          </a:xfrm>
        </p:grpSpPr>
        <p:sp>
          <p:nvSpPr>
            <p:cNvPr id="125" name="Google Shape;12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29" name="Google Shape;129;p3"/>
          <p:cNvGrpSpPr/>
          <p:nvPr/>
        </p:nvGrpSpPr>
        <p:grpSpPr>
          <a:xfrm>
            <a:off x="3221037" y="2438400"/>
            <a:ext cx="296862" cy="252412"/>
            <a:chOff x="1934025" y="1001650"/>
            <a:chExt cx="415300" cy="355600"/>
          </a:xfrm>
        </p:grpSpPr>
        <p:sp>
          <p:nvSpPr>
            <p:cNvPr id="130" name="Google Shape;13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4" name="Google Shape;134;p3"/>
          <p:cNvGrpSpPr/>
          <p:nvPr/>
        </p:nvGrpSpPr>
        <p:grpSpPr>
          <a:xfrm>
            <a:off x="3205162" y="3275012"/>
            <a:ext cx="296862" cy="252412"/>
            <a:chOff x="1934025" y="1001650"/>
            <a:chExt cx="415300" cy="355600"/>
          </a:xfrm>
        </p:grpSpPr>
        <p:sp>
          <p:nvSpPr>
            <p:cNvPr id="135" name="Google Shape;13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9" name="Google Shape;139;p3"/>
          <p:cNvGrpSpPr/>
          <p:nvPr/>
        </p:nvGrpSpPr>
        <p:grpSpPr>
          <a:xfrm>
            <a:off x="3251200" y="4030662"/>
            <a:ext cx="296862" cy="252412"/>
            <a:chOff x="1934025" y="1001650"/>
            <a:chExt cx="415300" cy="355600"/>
          </a:xfrm>
        </p:grpSpPr>
        <p:sp>
          <p:nvSpPr>
            <p:cNvPr id="140" name="Google Shape;14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1" name="Google Shape;14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4" name="Google Shape;144;p3"/>
          <p:cNvGrpSpPr/>
          <p:nvPr/>
        </p:nvGrpSpPr>
        <p:grpSpPr>
          <a:xfrm>
            <a:off x="1731936" y="1249342"/>
            <a:ext cx="296856" cy="252405"/>
            <a:chOff x="1934025" y="1001650"/>
            <a:chExt cx="415300" cy="355600"/>
          </a:xfrm>
        </p:grpSpPr>
        <p:sp>
          <p:nvSpPr>
            <p:cNvPr id="145" name="Google Shape;14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4"/>
          <p:cNvSpPr txBox="1"/>
          <p:nvPr>
            <p:ph type="ctrTitle"/>
          </p:nvPr>
        </p:nvSpPr>
        <p:spPr>
          <a:xfrm>
            <a:off x="3851275" y="2500312"/>
            <a:ext cx="4767262" cy="15382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sng">
                <a:solidFill>
                  <a:srgbClr val="114454"/>
                </a:solidFill>
                <a:hlinkClick r:id="rId3">
                  <a:extLst>
                    <a:ext uri="{A12FA001-AC4F-418D-AE19-62706E023703}">
                      <ahyp:hlinkClr val="tx"/>
                    </a:ext>
                  </a:extLst>
                </a:hlinkClick>
              </a:rPr>
              <a:t>PROMPTS AND ACTIVITIES</a:t>
            </a:r>
            <a:endParaRPr/>
          </a:p>
        </p:txBody>
      </p:sp>
      <p:sp>
        <p:nvSpPr>
          <p:cNvPr id="154" name="Google Shape;154;p4"/>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sng">
              <a:solidFill>
                <a:srgbClr val="0563C1"/>
              </a:solidFill>
              <a:latin typeface="Calibri"/>
              <a:ea typeface="Calibri"/>
              <a:cs typeface="Calibri"/>
              <a:sym typeface="Calibri"/>
            </a:endParaRPr>
          </a:p>
        </p:txBody>
      </p:sp>
      <p:sp>
        <p:nvSpPr>
          <p:cNvPr id="155" name="Google Shape;155;p4"/>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56" name="Google Shape;156;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57" name="Google Shape;157;p4"/>
          <p:cNvPicPr preferRelativeResize="0"/>
          <p:nvPr/>
        </p:nvPicPr>
        <p:blipFill rotWithShape="1">
          <a:blip r:embed="rId4">
            <a:alphaModFix/>
          </a:blip>
          <a:srcRect b="0" l="0" r="0" t="0"/>
          <a:stretch/>
        </p:blipFill>
        <p:spPr>
          <a:xfrm>
            <a:off x="471487" y="12700"/>
            <a:ext cx="2528887" cy="466725"/>
          </a:xfrm>
          <a:prstGeom prst="rect">
            <a:avLst/>
          </a:prstGeom>
          <a:noFill/>
          <a:ln>
            <a:noFill/>
          </a:ln>
        </p:spPr>
      </p:pic>
      <p:sp>
        <p:nvSpPr>
          <p:cNvPr id="158" name="Google Shape;158;p4"/>
          <p:cNvSpPr txBox="1"/>
          <p:nvPr/>
        </p:nvSpPr>
        <p:spPr>
          <a:xfrm>
            <a:off x="-555625" y="4735512"/>
            <a:ext cx="4583112"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5"/>
          <p:cNvSpPr txBox="1"/>
          <p:nvPr>
            <p:ph type="ctrTitle"/>
          </p:nvPr>
        </p:nvSpPr>
        <p:spPr>
          <a:xfrm>
            <a:off x="3851275" y="915987"/>
            <a:ext cx="4767262" cy="30146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Ten Top Things You Should Never Do in the UK</a:t>
            </a:r>
            <a:endParaRPr/>
          </a:p>
        </p:txBody>
      </p:sp>
      <p:sp>
        <p:nvSpPr>
          <p:cNvPr id="164" name="Google Shape;164;p5"/>
          <p:cNvSpPr txBox="1"/>
          <p:nvPr>
            <p:ph idx="1" type="subTitle"/>
          </p:nvPr>
        </p:nvSpPr>
        <p:spPr>
          <a:xfrm>
            <a:off x="3471850" y="4322750"/>
            <a:ext cx="5598900" cy="324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US" u="sng">
                <a:solidFill>
                  <a:schemeClr val="hlink"/>
                </a:solidFill>
                <a:highlight>
                  <a:srgbClr val="F9F9F9"/>
                </a:highlight>
                <a:hlinkClick r:id="rId4"/>
              </a:rPr>
              <a:t>Top 10 Things You Should Never Do In The UK!</a:t>
            </a:r>
            <a:endParaRPr b="0"/>
          </a:p>
          <a:p>
            <a:pPr indent="-342900" lvl="0" marL="342900" rtl="0" algn="l">
              <a:spcBef>
                <a:spcPts val="0"/>
              </a:spcBef>
              <a:spcAft>
                <a:spcPts val="0"/>
              </a:spcAft>
              <a:buClr>
                <a:srgbClr val="94BF6E"/>
              </a:buClr>
              <a:buSzPts val="1800"/>
              <a:buNone/>
            </a:pPr>
            <a:r>
              <a:t/>
            </a:r>
            <a:endParaRPr b="0" i="0" u="sng">
              <a:solidFill>
                <a:srgbClr val="94BF6E"/>
              </a:solidFill>
              <a:hlinkClick r:id="rId5">
                <a:extLst>
                  <a:ext uri="{A12FA001-AC4F-418D-AE19-62706E023703}">
                    <ahyp:hlinkClr val="tx"/>
                  </a:ext>
                </a:extLst>
              </a:hlinkClick>
            </a:endParaRPr>
          </a:p>
        </p:txBody>
      </p:sp>
      <p:sp>
        <p:nvSpPr>
          <p:cNvPr id="165" name="Google Shape;165;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66" name="Google Shape;166;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67" name="Google Shape;167;p5"/>
          <p:cNvPicPr preferRelativeResize="0"/>
          <p:nvPr/>
        </p:nvPicPr>
        <p:blipFill rotWithShape="1">
          <a:blip r:embed="rId6">
            <a:alphaModFix/>
          </a:blip>
          <a:srcRect b="0" l="0" r="0" t="0"/>
          <a:stretch/>
        </p:blipFill>
        <p:spPr>
          <a:xfrm>
            <a:off x="611187" y="6350"/>
            <a:ext cx="2305050" cy="508000"/>
          </a:xfrm>
          <a:prstGeom prst="rect">
            <a:avLst/>
          </a:prstGeom>
          <a:noFill/>
          <a:ln>
            <a:noFill/>
          </a:ln>
        </p:spPr>
      </p:pic>
      <p:sp>
        <p:nvSpPr>
          <p:cNvPr id="168" name="Google Shape;168;p5"/>
          <p:cNvSpPr txBox="1"/>
          <p:nvPr/>
        </p:nvSpPr>
        <p:spPr>
          <a:xfrm>
            <a:off x="-323850" y="4697412"/>
            <a:ext cx="4175125" cy="2444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1141255c09e_0_24"/>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74" name="Google Shape;174;g1141255c09e_0_24"/>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75" name="Google Shape;175;g1141255c09e_0_24"/>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76" name="Google Shape;176;g1141255c09e_0_24"/>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77" name="Google Shape;177;g1141255c09e_0_24"/>
          <p:cNvSpPr txBox="1"/>
          <p:nvPr/>
        </p:nvSpPr>
        <p:spPr>
          <a:xfrm>
            <a:off x="428625" y="1500187"/>
            <a:ext cx="81438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rPr>
              <a:t>https://www.youtube.com/watch?v=pZCo0W0hTwc</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https://jamboard.google.com/</a:t>
            </a:r>
            <a:r>
              <a:rPr lang="en-US">
                <a:solidFill>
                  <a:schemeClr val="lt1"/>
                </a:solidFill>
              </a:rPr>
              <a:t>  </a:t>
            </a:r>
            <a:endParaRPr i="0" sz="1400" cap="none" strike="noStrike">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83" name="Google Shape;183;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4" name="Google Shape;184;p6"/>
          <p:cNvSpPr txBox="1"/>
          <p:nvPr/>
        </p:nvSpPr>
        <p:spPr>
          <a:xfrm>
            <a:off x="298450" y="44989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5" name="Google Shape;185;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6" name="Google Shape;186;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