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8" roundtripDataSignature="AMtx7mgaVG/BQAgTcg0PcSpHszhSK+nq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sk-SK"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6" name="Google Shape;246;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3" name="Google Shape;263;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2" name="Google Shape;272;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7" name="Google Shape;16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7" name="Google Shape;177;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3" name="Google Shape;19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3" name="Google Shape;203;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0" name="Google Shape;22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0" name="Google Shape;230;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 name="Google Shape;21;p16"/>
          <p:cNvSpPr txBox="1"/>
          <p:nvPr>
            <p:ph type="ctrTitle"/>
          </p:nvPr>
        </p:nvSpPr>
        <p:spPr>
          <a:xfrm>
            <a:off x="914400" y="3468567"/>
            <a:ext cx="77472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800"/>
              <a:buFont typeface="Arial"/>
              <a:buNone/>
              <a:defRPr sz="4800"/>
            </a:lvl1pPr>
            <a:lvl2pPr lvl="1" algn="ctr">
              <a:lnSpc>
                <a:spcPct val="100000"/>
              </a:lnSpc>
              <a:spcBef>
                <a:spcPts val="0"/>
              </a:spcBef>
              <a:spcAft>
                <a:spcPts val="0"/>
              </a:spcAft>
              <a:buSzPts val="6000"/>
              <a:buNone/>
              <a:defRPr sz="6000"/>
            </a:lvl2pPr>
            <a:lvl3pPr lvl="2" algn="ctr">
              <a:lnSpc>
                <a:spcPct val="100000"/>
              </a:lnSpc>
              <a:spcBef>
                <a:spcPts val="0"/>
              </a:spcBef>
              <a:spcAft>
                <a:spcPts val="0"/>
              </a:spcAft>
              <a:buSzPts val="6000"/>
              <a:buNone/>
              <a:defRPr sz="6000"/>
            </a:lvl3pPr>
            <a:lvl4pPr lvl="3" algn="ctr">
              <a:lnSpc>
                <a:spcPct val="100000"/>
              </a:lnSpc>
              <a:spcBef>
                <a:spcPts val="0"/>
              </a:spcBef>
              <a:spcAft>
                <a:spcPts val="0"/>
              </a:spcAft>
              <a:buSzPts val="6000"/>
              <a:buNone/>
              <a:defRPr sz="6000"/>
            </a:lvl4pPr>
            <a:lvl5pPr lvl="4" algn="ctr">
              <a:lnSpc>
                <a:spcPct val="100000"/>
              </a:lnSpc>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77" name="Shape 77"/>
        <p:cNvGrpSpPr/>
        <p:nvPr/>
      </p:nvGrpSpPr>
      <p:grpSpPr>
        <a:xfrm>
          <a:off x="0" y="0"/>
          <a:ext cx="0" cy="0"/>
          <a:chOff x="0" y="0"/>
          <a:chExt cx="0" cy="0"/>
        </a:xfrm>
      </p:grpSpPr>
      <p:sp>
        <p:nvSpPr>
          <p:cNvPr id="78" name="Google Shape;78;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86" name="Shape 86"/>
        <p:cNvGrpSpPr/>
        <p:nvPr/>
      </p:nvGrpSpPr>
      <p:grpSpPr>
        <a:xfrm>
          <a:off x="0" y="0"/>
          <a:ext cx="0" cy="0"/>
          <a:chOff x="0" y="0"/>
          <a:chExt cx="0" cy="0"/>
        </a:xfrm>
      </p:grpSpPr>
      <p:sp>
        <p:nvSpPr>
          <p:cNvPr id="87" name="Google Shape;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91" name="Shape 91"/>
        <p:cNvGrpSpPr/>
        <p:nvPr/>
      </p:nvGrpSpPr>
      <p:grpSpPr>
        <a:xfrm>
          <a:off x="0" y="0"/>
          <a:ext cx="0" cy="0"/>
          <a:chOff x="0" y="0"/>
          <a:chExt cx="0" cy="0"/>
        </a:xfrm>
      </p:grpSpPr>
      <p:sp>
        <p:nvSpPr>
          <p:cNvPr id="92" name="Google Shape;9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4" name="Google Shape;94;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98" name="Shape 98"/>
        <p:cNvGrpSpPr/>
        <p:nvPr/>
      </p:nvGrpSpPr>
      <p:grpSpPr>
        <a:xfrm>
          <a:off x="0" y="0"/>
          <a:ext cx="0" cy="0"/>
          <a:chOff x="0" y="0"/>
          <a:chExt cx="0" cy="0"/>
        </a:xfrm>
      </p:grpSpPr>
      <p:sp>
        <p:nvSpPr>
          <p:cNvPr id="99" name="Google Shape;9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8"/>
          <p:cNvSpPr/>
          <p:nvPr>
            <p:ph idx="2" type="pic"/>
          </p:nvPr>
        </p:nvSpPr>
        <p:spPr>
          <a:xfrm>
            <a:off x="5183188" y="987425"/>
            <a:ext cx="6172200" cy="4873625"/>
          </a:xfrm>
          <a:prstGeom prst="rect">
            <a:avLst/>
          </a:prstGeom>
          <a:noFill/>
          <a:ln>
            <a:noFill/>
          </a:ln>
        </p:spPr>
      </p:sp>
      <p:sp>
        <p:nvSpPr>
          <p:cNvPr id="101" name="Google Shape;101;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2" name="Google Shape;10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111" name="Shape 111"/>
        <p:cNvGrpSpPr/>
        <p:nvPr/>
      </p:nvGrpSpPr>
      <p:grpSpPr>
        <a:xfrm>
          <a:off x="0" y="0"/>
          <a:ext cx="0" cy="0"/>
          <a:chOff x="0" y="0"/>
          <a:chExt cx="0" cy="0"/>
        </a:xfrm>
      </p:grpSpPr>
      <p:sp>
        <p:nvSpPr>
          <p:cNvPr id="112" name="Google Shape;112;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2"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9" name="Shape 29"/>
        <p:cNvGrpSpPr/>
        <p:nvPr/>
      </p:nvGrpSpPr>
      <p:grpSpPr>
        <a:xfrm>
          <a:off x="0" y="0"/>
          <a:ext cx="0" cy="0"/>
          <a:chOff x="0" y="0"/>
          <a:chExt cx="0" cy="0"/>
        </a:xfrm>
      </p:grpSpPr>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3"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 name="Google Shape;39;p19"/>
          <p:cNvSpPr txBox="1"/>
          <p:nvPr>
            <p:ph type="ctrTitle"/>
          </p:nvPr>
        </p:nvSpPr>
        <p:spPr>
          <a:xfrm>
            <a:off x="5484800" y="3838333"/>
            <a:ext cx="60076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14454"/>
              </a:buClr>
              <a:buSzPts val="4800"/>
              <a:buFont typeface="Arial"/>
              <a:buNone/>
              <a:defRPr sz="4800">
                <a:solidFill>
                  <a:srgbClr val="114454"/>
                </a:solidFill>
              </a:defRPr>
            </a:lvl1pPr>
            <a:lvl2pPr lvl="1" algn="l">
              <a:lnSpc>
                <a:spcPct val="100000"/>
              </a:lnSpc>
              <a:spcBef>
                <a:spcPts val="0"/>
              </a:spcBef>
              <a:spcAft>
                <a:spcPts val="0"/>
              </a:spcAft>
              <a:buClr>
                <a:srgbClr val="114454"/>
              </a:buClr>
              <a:buSzPts val="4800"/>
              <a:buNone/>
              <a:defRPr sz="4800">
                <a:solidFill>
                  <a:srgbClr val="114454"/>
                </a:solidFill>
              </a:defRPr>
            </a:lvl2pPr>
            <a:lvl3pPr lvl="2" algn="l">
              <a:lnSpc>
                <a:spcPct val="100000"/>
              </a:lnSpc>
              <a:spcBef>
                <a:spcPts val="0"/>
              </a:spcBef>
              <a:spcAft>
                <a:spcPts val="0"/>
              </a:spcAft>
              <a:buClr>
                <a:srgbClr val="114454"/>
              </a:buClr>
              <a:buSzPts val="4800"/>
              <a:buNone/>
              <a:defRPr sz="4800">
                <a:solidFill>
                  <a:srgbClr val="114454"/>
                </a:solidFill>
              </a:defRPr>
            </a:lvl3pPr>
            <a:lvl4pPr lvl="3" algn="l">
              <a:lnSpc>
                <a:spcPct val="100000"/>
              </a:lnSpc>
              <a:spcBef>
                <a:spcPts val="0"/>
              </a:spcBef>
              <a:spcAft>
                <a:spcPts val="0"/>
              </a:spcAft>
              <a:buClr>
                <a:srgbClr val="114454"/>
              </a:buClr>
              <a:buSzPts val="4800"/>
              <a:buNone/>
              <a:defRPr sz="4800">
                <a:solidFill>
                  <a:srgbClr val="114454"/>
                </a:solidFill>
              </a:defRPr>
            </a:lvl4pPr>
            <a:lvl5pPr lvl="4" algn="l">
              <a:lnSpc>
                <a:spcPct val="100000"/>
              </a:lnSpc>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0" name="Google Shape;40;p19"/>
          <p:cNvSpPr txBox="1"/>
          <p:nvPr>
            <p:ph idx="1" type="subTitle"/>
          </p:nvPr>
        </p:nvSpPr>
        <p:spPr>
          <a:xfrm>
            <a:off x="5484800" y="5310733"/>
            <a:ext cx="6007600" cy="10464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rgbClr val="94BF6E"/>
              </a:buClr>
              <a:buSzPts val="1800"/>
              <a:buNone/>
              <a:defRPr b="1" sz="1800">
                <a:solidFill>
                  <a:srgbClr val="94BF6E"/>
                </a:solidFill>
              </a:defRPr>
            </a:lvl1pPr>
            <a:lvl2pPr lvl="1" algn="l">
              <a:lnSpc>
                <a:spcPct val="90000"/>
              </a:lnSpc>
              <a:spcBef>
                <a:spcPts val="0"/>
              </a:spcBef>
              <a:spcAft>
                <a:spcPts val="0"/>
              </a:spcAft>
              <a:buClr>
                <a:srgbClr val="94BF6E"/>
              </a:buClr>
              <a:buSzPts val="1800"/>
              <a:buNone/>
              <a:defRPr b="1" sz="1800">
                <a:solidFill>
                  <a:srgbClr val="94BF6E"/>
                </a:solidFill>
              </a:defRPr>
            </a:lvl2pPr>
            <a:lvl3pPr lvl="2" algn="l">
              <a:lnSpc>
                <a:spcPct val="90000"/>
              </a:lnSpc>
              <a:spcBef>
                <a:spcPts val="0"/>
              </a:spcBef>
              <a:spcAft>
                <a:spcPts val="0"/>
              </a:spcAft>
              <a:buClr>
                <a:srgbClr val="94BF6E"/>
              </a:buClr>
              <a:buSzPts val="1800"/>
              <a:buNone/>
              <a:defRPr b="1" sz="1800">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p:txBody>
      </p:sp>
      <p:sp>
        <p:nvSpPr>
          <p:cNvPr id="41" name="Google Shape;4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2"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cap="flat" cmpd="sng" w="9525">
            <a:solidFill>
              <a:srgbClr val="18637B"/>
            </a:solidFill>
            <a:prstDash val="solid"/>
            <a:round/>
            <a:headEnd len="sm" w="sm" type="none"/>
            <a:tailEnd len="sm" w="sm" type="none"/>
          </a:ln>
        </p:spPr>
      </p:cxnSp>
      <p:sp>
        <p:nvSpPr>
          <p:cNvPr id="49" name="Google Shape;49;p20"/>
          <p:cNvSpPr txBox="1"/>
          <p:nvPr>
            <p:ph type="title"/>
          </p:nvPr>
        </p:nvSpPr>
        <p:spPr>
          <a:xfrm>
            <a:off x="1528033" y="707633"/>
            <a:ext cx="4278400" cy="13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Font typeface="Arial"/>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0" name="Google Shape;50;p20"/>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600"/>
              </a:spcBef>
              <a:spcAft>
                <a:spcPts val="0"/>
              </a:spcAft>
              <a:buClr>
                <a:schemeClr val="dk1"/>
              </a:buClr>
              <a:buSzPts val="2800"/>
              <a:buChar char="▪"/>
              <a:defRPr sz="2800"/>
            </a:lvl1pPr>
            <a:lvl2pPr indent="-406400" lvl="1" marL="914400" algn="l">
              <a:lnSpc>
                <a:spcPct val="90000"/>
              </a:lnSpc>
              <a:spcBef>
                <a:spcPts val="0"/>
              </a:spcBef>
              <a:spcAft>
                <a:spcPts val="0"/>
              </a:spcAft>
              <a:buClr>
                <a:schemeClr val="dk1"/>
              </a:buClr>
              <a:buSzPts val="2800"/>
              <a:buChar char="▫"/>
              <a:defRPr sz="2800"/>
            </a:lvl2pPr>
            <a:lvl3pPr indent="-406400" lvl="2" marL="1371600" algn="l">
              <a:lnSpc>
                <a:spcPct val="90000"/>
              </a:lnSpc>
              <a:spcBef>
                <a:spcPts val="0"/>
              </a:spcBef>
              <a:spcAft>
                <a:spcPts val="0"/>
              </a:spcAft>
              <a:buClr>
                <a:schemeClr val="dk1"/>
              </a:buClr>
              <a:buSzPts val="2800"/>
              <a:buChar char="■"/>
              <a:defRPr sz="2800"/>
            </a:lvl3pPr>
            <a:lvl4pPr indent="-406400" lvl="3" marL="1828800" algn="l">
              <a:lnSpc>
                <a:spcPct val="90000"/>
              </a:lnSpc>
              <a:spcBef>
                <a:spcPts val="0"/>
              </a:spcBef>
              <a:spcAft>
                <a:spcPts val="0"/>
              </a:spcAft>
              <a:buClr>
                <a:schemeClr val="dk1"/>
              </a:buClr>
              <a:buSzPts val="2800"/>
              <a:buChar char="●"/>
              <a:defRPr sz="2800"/>
            </a:lvl4pPr>
            <a:lvl5pPr indent="-406400" lvl="4" marL="2286000" algn="l">
              <a:lnSpc>
                <a:spcPct val="90000"/>
              </a:lnSpc>
              <a:spcBef>
                <a:spcPts val="0"/>
              </a:spcBef>
              <a:spcAft>
                <a:spcPts val="0"/>
              </a:spcAft>
              <a:buClr>
                <a:schemeClr val="dk1"/>
              </a:buClr>
              <a:buSzPts val="2800"/>
              <a:buChar char="○"/>
              <a:defRPr sz="2800"/>
            </a:lvl5pPr>
            <a:lvl6pPr indent="-406400" lvl="5" marL="2743200" algn="l">
              <a:lnSpc>
                <a:spcPct val="90000"/>
              </a:lnSpc>
              <a:spcBef>
                <a:spcPts val="0"/>
              </a:spcBef>
              <a:spcAft>
                <a:spcPts val="0"/>
              </a:spcAft>
              <a:buClr>
                <a:schemeClr val="dk1"/>
              </a:buClr>
              <a:buSzPts val="2800"/>
              <a:buChar char="■"/>
              <a:defRPr sz="2800"/>
            </a:lvl6pPr>
            <a:lvl7pPr indent="-406400" lvl="6" marL="3200400" algn="l">
              <a:lnSpc>
                <a:spcPct val="90000"/>
              </a:lnSpc>
              <a:spcBef>
                <a:spcPts val="0"/>
              </a:spcBef>
              <a:spcAft>
                <a:spcPts val="0"/>
              </a:spcAft>
              <a:buClr>
                <a:schemeClr val="dk1"/>
              </a:buClr>
              <a:buSzPts val="2800"/>
              <a:buChar char="●"/>
              <a:defRPr sz="2800"/>
            </a:lvl7pPr>
            <a:lvl8pPr indent="-406400" lvl="7" marL="3657600" algn="l">
              <a:lnSpc>
                <a:spcPct val="90000"/>
              </a:lnSpc>
              <a:spcBef>
                <a:spcPts val="0"/>
              </a:spcBef>
              <a:spcAft>
                <a:spcPts val="0"/>
              </a:spcAft>
              <a:buClr>
                <a:schemeClr val="dk1"/>
              </a:buClr>
              <a:buSzPts val="2800"/>
              <a:buChar char="○"/>
              <a:defRPr sz="2800"/>
            </a:lvl8pPr>
            <a:lvl9pPr indent="-406400" lvl="8" marL="4114800" algn="l">
              <a:lnSpc>
                <a:spcPct val="90000"/>
              </a:lnSpc>
              <a:spcBef>
                <a:spcPts val="0"/>
              </a:spcBef>
              <a:spcAft>
                <a:spcPts val="0"/>
              </a:spcAft>
              <a:buClr>
                <a:schemeClr val="dk1"/>
              </a:buClr>
              <a:buSzPts val="2800"/>
              <a:buChar char="■"/>
              <a:defRPr sz="2800"/>
            </a:lvl9pPr>
          </a:lstStyle>
          <a:p/>
        </p:txBody>
      </p:sp>
      <p:sp>
        <p:nvSpPr>
          <p:cNvPr id="51" name="Google Shape;5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52" name="Shape 52"/>
        <p:cNvGrpSpPr/>
        <p:nvPr/>
      </p:nvGrpSpPr>
      <p:grpSpPr>
        <a:xfrm>
          <a:off x="0" y="0"/>
          <a:ext cx="0" cy="0"/>
          <a:chOff x="0" y="0"/>
          <a:chExt cx="0" cy="0"/>
        </a:xfrm>
      </p:grpSpPr>
      <p:sp>
        <p:nvSpPr>
          <p:cNvPr id="53" name="Google Shape;53;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58" name="Shape 58"/>
        <p:cNvGrpSpPr/>
        <p:nvPr/>
      </p:nvGrpSpPr>
      <p:grpSpPr>
        <a:xfrm>
          <a:off x="0" y="0"/>
          <a:ext cx="0" cy="0"/>
          <a:chOff x="0" y="0"/>
          <a:chExt cx="0" cy="0"/>
        </a:xfrm>
      </p:grpSpPr>
      <p:sp>
        <p:nvSpPr>
          <p:cNvPr id="59" name="Google Shape;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64" name="Shape 64"/>
        <p:cNvGrpSpPr/>
        <p:nvPr/>
      </p:nvGrpSpPr>
      <p:grpSpPr>
        <a:xfrm>
          <a:off x="0" y="0"/>
          <a:ext cx="0" cy="0"/>
          <a:chOff x="0" y="0"/>
          <a:chExt cx="0" cy="0"/>
        </a:xfrm>
      </p:grpSpPr>
      <p:sp>
        <p:nvSpPr>
          <p:cNvPr id="65" name="Google Shape;65;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70" name="Shape 70"/>
        <p:cNvGrpSpPr/>
        <p:nvPr/>
      </p:nvGrpSpPr>
      <p:grpSpPr>
        <a:xfrm>
          <a:off x="0" y="0"/>
          <a:ext cx="0" cy="0"/>
          <a:chOff x="0" y="0"/>
          <a:chExt cx="0" cy="0"/>
        </a:xfrm>
      </p:grpSpPr>
      <p:sp>
        <p:nvSpPr>
          <p:cNvPr id="71" name="Google Shape;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hyperlink" Target="https://drive.google.com/drive/folders/1A3EMtrhSB2-BRtmrBmL_1vebIimuN357" TargetMode="External"/><Relationship Id="rId4" Type="http://schemas.openxmlformats.org/officeDocument/2006/relationships/image" Target="../media/image6.jpg"/><Relationship Id="rId5"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support.microsoft.com/sk-sk/office/filtrovanie-%C3%BAdajov-v-rozsahu-alebo-tabu%C4%BEke-01832226-31b5-4568-8806-38c37dcc180e" TargetMode="Externa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6.jp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hyperlink" Target="https://docs.google.com/spreadsheets/d/1yOXDWM5lEyeAJBObBVccUM3AHgwAkRW9/edit#gid=1054934116" TargetMode="External"/><Relationship Id="rId4" Type="http://schemas.openxmlformats.org/officeDocument/2006/relationships/hyperlink" Target="https://www.youtube.com/watch?v=pkpNU5G0JI8" TargetMode="External"/><Relationship Id="rId5" Type="http://schemas.openxmlformats.org/officeDocument/2006/relationships/hyperlink" Target="https://learningapps.org/watch?v=pene21qet21" TargetMode="External"/><Relationship Id="rId6"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
          <p:cNvSpPr txBox="1"/>
          <p:nvPr>
            <p:ph type="ctrTitle"/>
          </p:nvPr>
        </p:nvSpPr>
        <p:spPr>
          <a:xfrm>
            <a:off x="2783632" y="2708921"/>
            <a:ext cx="6046788" cy="15451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4800"/>
              <a:buFont typeface="Arial"/>
              <a:buNone/>
            </a:pPr>
            <a:r>
              <a:rPr b="1" lang="sk-SK">
                <a:solidFill>
                  <a:srgbClr val="FFFFFF"/>
                </a:solidFill>
                <a:latin typeface="Arial"/>
                <a:ea typeface="Arial"/>
                <a:cs typeface="Arial"/>
                <a:sym typeface="Arial"/>
              </a:rPr>
              <a:t>Digi school Informatika</a:t>
            </a:r>
            <a:endParaRPr>
              <a:latin typeface="Arial"/>
              <a:ea typeface="Arial"/>
              <a:cs typeface="Arial"/>
              <a:sym typeface="Arial"/>
            </a:endParaRPr>
          </a:p>
        </p:txBody>
      </p:sp>
      <p:pic>
        <p:nvPicPr>
          <p:cNvPr id="122" name="Google Shape;122;p1"/>
          <p:cNvPicPr preferRelativeResize="0"/>
          <p:nvPr/>
        </p:nvPicPr>
        <p:blipFill rotWithShape="1">
          <a:blip r:embed="rId3">
            <a:alphaModFix/>
          </a:blip>
          <a:srcRect b="0" l="0" r="0" t="0"/>
          <a:stretch/>
        </p:blipFill>
        <p:spPr>
          <a:xfrm>
            <a:off x="4381502" y="104775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pic>
        <p:nvPicPr>
          <p:cNvPr descr="Erasmus+ logo EN.jpg" id="124" name="Google Shape;124;p1"/>
          <p:cNvPicPr preferRelativeResize="0"/>
          <p:nvPr/>
        </p:nvPicPr>
        <p:blipFill rotWithShape="1">
          <a:blip r:embed="rId4">
            <a:alphaModFix/>
          </a:blip>
          <a:srcRect b="0" l="0" r="0" t="0"/>
          <a:stretch/>
        </p:blipFill>
        <p:spPr>
          <a:xfrm>
            <a:off x="1666877" y="1047751"/>
            <a:ext cx="2593975"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12"/>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Edukačné materiály</a:t>
            </a:r>
            <a:endParaRPr b="1" sz="1800">
              <a:solidFill>
                <a:srgbClr val="FFFFFF"/>
              </a:solidFill>
              <a:latin typeface="Arial"/>
              <a:ea typeface="Arial"/>
              <a:cs typeface="Arial"/>
              <a:sym typeface="Arial"/>
            </a:endParaRPr>
          </a:p>
        </p:txBody>
      </p:sp>
      <p:sp>
        <p:nvSpPr>
          <p:cNvPr id="249" name="Google Shape;249;p12"/>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2000" u="sng">
                <a:solidFill>
                  <a:schemeClr val="hlink"/>
                </a:solidFill>
                <a:latin typeface="Arial"/>
                <a:ea typeface="Arial"/>
                <a:cs typeface="Arial"/>
                <a:sym typeface="Arial"/>
                <a:hlinkClick r:id="rId3"/>
              </a:rPr>
              <a:t>Poznámky</a:t>
            </a:r>
            <a:endParaRPr sz="2000">
              <a:latin typeface="Arial"/>
              <a:ea typeface="Arial"/>
              <a:cs typeface="Arial"/>
              <a:sym typeface="Arial"/>
            </a:endParaRPr>
          </a:p>
        </p:txBody>
      </p:sp>
      <p:grpSp>
        <p:nvGrpSpPr>
          <p:cNvPr id="250" name="Google Shape;250;p12"/>
          <p:cNvGrpSpPr/>
          <p:nvPr/>
        </p:nvGrpSpPr>
        <p:grpSpPr>
          <a:xfrm>
            <a:off x="1847852" y="1616077"/>
            <a:ext cx="366713" cy="366713"/>
            <a:chOff x="1923675" y="1633650"/>
            <a:chExt cx="436000" cy="435975"/>
          </a:xfrm>
        </p:grpSpPr>
        <p:sp>
          <p:nvSpPr>
            <p:cNvPr id="251" name="Google Shape;251;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2" name="Google Shape;252;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3" name="Google Shape;253;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4" name="Google Shape;254;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5" name="Google Shape;255;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6" name="Google Shape;256;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57" name="Google Shape;25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58" name="Google Shape;258;p12"/>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59" name="Google Shape;259;p12"/>
          <p:cNvPicPr preferRelativeResize="0"/>
          <p:nvPr/>
        </p:nvPicPr>
        <p:blipFill rotWithShape="1">
          <a:blip r:embed="rId4">
            <a:alphaModFix/>
          </a:blip>
          <a:srcRect b="0" l="0" r="0" t="0"/>
          <a:stretch/>
        </p:blipFill>
        <p:spPr>
          <a:xfrm>
            <a:off x="1809752" y="1071563"/>
            <a:ext cx="2593975" cy="571500"/>
          </a:xfrm>
          <a:prstGeom prst="rect">
            <a:avLst/>
          </a:prstGeom>
          <a:noFill/>
          <a:ln>
            <a:noFill/>
          </a:ln>
        </p:spPr>
      </p:pic>
      <p:pic>
        <p:nvPicPr>
          <p:cNvPr id="260" name="Google Shape;260;p12"/>
          <p:cNvPicPr preferRelativeResize="0"/>
          <p:nvPr/>
        </p:nvPicPr>
        <p:blipFill rotWithShape="1">
          <a:blip r:embed="rId5">
            <a:alphaModFix/>
          </a:blip>
          <a:srcRect b="3306" l="29974" r="29974" t="7754"/>
          <a:stretch/>
        </p:blipFill>
        <p:spPr>
          <a:xfrm>
            <a:off x="4171158" y="2436813"/>
            <a:ext cx="1080120" cy="1350150"/>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13"/>
          <p:cNvSpPr txBox="1"/>
          <p:nvPr>
            <p:ph idx="4294967295" type="ctrTitle"/>
          </p:nvPr>
        </p:nvSpPr>
        <p:spPr>
          <a:xfrm>
            <a:off x="4524375" y="1456742"/>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rPr b="1" i="0" lang="sk-SK" sz="1800" u="none" cap="none" strike="noStrike">
                <a:solidFill>
                  <a:srgbClr val="FFFFFF"/>
                </a:solidFill>
                <a:latin typeface="Arial"/>
                <a:ea typeface="Arial"/>
                <a:cs typeface="Arial"/>
                <a:sym typeface="Arial"/>
              </a:rPr>
              <a:t>ZDROJE</a:t>
            </a:r>
            <a:endParaRPr b="0" i="0" sz="4400" u="none" cap="none" strike="noStrike">
              <a:solidFill>
                <a:schemeClr val="dk1"/>
              </a:solidFill>
              <a:latin typeface="Arial"/>
              <a:ea typeface="Arial"/>
              <a:cs typeface="Arial"/>
              <a:sym typeface="Arial"/>
            </a:endParaRPr>
          </a:p>
        </p:txBody>
      </p:sp>
      <p:sp>
        <p:nvSpPr>
          <p:cNvPr id="266" name="Google Shape;266;p13"/>
          <p:cNvSpPr txBox="1"/>
          <p:nvPr>
            <p:ph idx="4294967295" type="subTitle"/>
          </p:nvPr>
        </p:nvSpPr>
        <p:spPr>
          <a:xfrm>
            <a:off x="1738315" y="2286002"/>
            <a:ext cx="8029575" cy="182879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2000" cap="none" strike="noStrike">
                <a:solidFill>
                  <a:schemeClr val="lt1"/>
                </a:solidFill>
                <a:uFill>
                  <a:noFill/>
                </a:uFill>
                <a:latin typeface="Arial"/>
                <a:ea typeface="Arial"/>
                <a:cs typeface="Arial"/>
                <a:sym typeface="Arial"/>
                <a:hlinkClick r:id="rId3">
                  <a:extLst>
                    <a:ext uri="{A12FA001-AC4F-418D-AE19-62706E023703}">
                      <ahyp:hlinkClr val="tx"/>
                    </a:ext>
                  </a:extLst>
                </a:hlinkClick>
              </a:rPr>
              <a:t>https://support.microsoft.com/sk-sk/office/filtrovanie-%C3%BAdajov-v-rozsahu-alebo-tabu%C4%BEke-01832226-31b5-4568-8806-38c37dcc180e</a:t>
            </a:r>
            <a:endParaRPr b="0" i="0" sz="2000" cap="none" strike="noStrike">
              <a:solidFill>
                <a:schemeClr val="lt1"/>
              </a:solidFill>
              <a:latin typeface="Arial"/>
              <a:ea typeface="Arial"/>
              <a:cs typeface="Arial"/>
              <a:sym typeface="Arial"/>
            </a:endParaRPr>
          </a:p>
          <a:p>
            <a:pPr indent="0" lvl="0" marL="0" marR="0" rtl="0" algn="l">
              <a:lnSpc>
                <a:spcPct val="90000"/>
              </a:lnSpc>
              <a:spcBef>
                <a:spcPts val="0"/>
              </a:spcBef>
              <a:spcAft>
                <a:spcPts val="0"/>
              </a:spcAft>
              <a:buClr>
                <a:srgbClr val="114454"/>
              </a:buClr>
              <a:buSzPts val="3000"/>
              <a:buFont typeface="Arial"/>
              <a:buNone/>
            </a:pPr>
            <a:r>
              <a:rPr lang="sk-SK" sz="2000">
                <a:solidFill>
                  <a:schemeClr val="lt1"/>
                </a:solidFill>
              </a:rPr>
              <a:t>https://learningapps.org/</a:t>
            </a:r>
            <a:endParaRPr sz="2000">
              <a:solidFill>
                <a:schemeClr val="lt1"/>
              </a:solidFill>
            </a:endParaRPr>
          </a:p>
        </p:txBody>
      </p:sp>
      <p:sp>
        <p:nvSpPr>
          <p:cNvPr id="267" name="Google Shape;26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68" name="Google Shape;268;p13"/>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69" name="Google Shape;269;p13"/>
          <p:cNvPicPr preferRelativeResize="0"/>
          <p:nvPr/>
        </p:nvPicPr>
        <p:blipFill rotWithShape="1">
          <a:blip r:embed="rId4">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14"/>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275" name="Google Shape;275;p14"/>
          <p:cNvSpPr txBox="1"/>
          <p:nvPr>
            <p:ph idx="4294967295" type="subTitle"/>
          </p:nvPr>
        </p:nvSpPr>
        <p:spPr>
          <a:xfrm>
            <a:off x="1738315" y="2286000"/>
            <a:ext cx="5500687"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Arial"/>
              <a:ea typeface="Arial"/>
              <a:cs typeface="Arial"/>
              <a:sym typeface="Arial"/>
            </a:endParaRPr>
          </a:p>
        </p:txBody>
      </p:sp>
      <p:sp>
        <p:nvSpPr>
          <p:cNvPr id="276" name="Google Shape;27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77" name="Google Shape;277;p14"/>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78" name="Google Shape;278;p1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
        <p:nvSpPr>
          <p:cNvPr id="279" name="Google Shape;279;p14"/>
          <p:cNvSpPr txBox="1"/>
          <p:nvPr/>
        </p:nvSpPr>
        <p:spPr>
          <a:xfrm>
            <a:off x="1738313" y="3500438"/>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sk-SK"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
          <p:cNvSpPr txBox="1"/>
          <p:nvPr>
            <p:ph idx="4294967295" type="ctrTitle"/>
          </p:nvPr>
        </p:nvSpPr>
        <p:spPr>
          <a:xfrm>
            <a:off x="4524375" y="762001"/>
            <a:ext cx="4279900" cy="91651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130" name="Google Shape;13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31" name="Google Shape;131;p2"/>
          <p:cNvSpPr txBox="1"/>
          <p:nvPr/>
        </p:nvSpPr>
        <p:spPr>
          <a:xfrm>
            <a:off x="2024062" y="6191254"/>
            <a:ext cx="3604005" cy="428488"/>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32" name="Google Shape;132;p2"/>
          <p:cNvPicPr preferRelativeResize="0"/>
          <p:nvPr/>
        </p:nvPicPr>
        <p:blipFill rotWithShape="1">
          <a:blip r:embed="rId3">
            <a:alphaModFix/>
          </a:blip>
          <a:srcRect b="0" l="0" r="0" t="0"/>
          <a:stretch/>
        </p:blipFill>
        <p:spPr>
          <a:xfrm>
            <a:off x="1666877" y="190500"/>
            <a:ext cx="2593975" cy="762000"/>
          </a:xfrm>
          <a:prstGeom prst="rect">
            <a:avLst/>
          </a:prstGeom>
          <a:noFill/>
          <a:ln>
            <a:noFill/>
          </a:ln>
        </p:spPr>
      </p:pic>
      <p:sp>
        <p:nvSpPr>
          <p:cNvPr id="133" name="Google Shape;133;p2"/>
          <p:cNvSpPr txBox="1"/>
          <p:nvPr/>
        </p:nvSpPr>
        <p:spPr>
          <a:xfrm>
            <a:off x="1952627" y="2000252"/>
            <a:ext cx="8143875" cy="2031325"/>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PREDMET: INFORMATIKA</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ŠPECIFIKÁCIA: Triedenie a filtrovanie</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VEK ŠTUDENTOV: 16-17</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1 HODINA : 45 min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
          <p:cNvSpPr txBox="1"/>
          <p:nvPr>
            <p:ph idx="4294967295" type="title"/>
          </p:nvPr>
        </p:nvSpPr>
        <p:spPr>
          <a:xfrm>
            <a:off x="1981201" y="424236"/>
            <a:ext cx="2759075" cy="11789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124057"/>
                </a:solidFill>
                <a:latin typeface="Arial"/>
                <a:ea typeface="Arial"/>
                <a:cs typeface="Arial"/>
                <a:sym typeface="Arial"/>
              </a:rPr>
              <a:t>Or use diagrams to explain complex ideas</a:t>
            </a:r>
            <a:endParaRPr b="1" sz="1800">
              <a:solidFill>
                <a:srgbClr val="124057"/>
              </a:solidFill>
              <a:latin typeface="Arial"/>
              <a:ea typeface="Arial"/>
              <a:cs typeface="Arial"/>
              <a:sym typeface="Arial"/>
            </a:endParaRPr>
          </a:p>
        </p:txBody>
      </p:sp>
      <p:sp>
        <p:nvSpPr>
          <p:cNvPr id="139" name="Google Shape;139;p3"/>
          <p:cNvSpPr/>
          <p:nvPr/>
        </p:nvSpPr>
        <p:spPr>
          <a:xfrm>
            <a:off x="5283200" y="4004734"/>
            <a:ext cx="2227265" cy="999067"/>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5283202" y="3012018"/>
            <a:ext cx="2227263" cy="999067"/>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5283200" y="2010833"/>
            <a:ext cx="2227265" cy="1001184"/>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4422775" y="1750485"/>
            <a:ext cx="882650" cy="1272116"/>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3" name="Google Shape;143;p3"/>
          <p:cNvSpPr/>
          <p:nvPr/>
        </p:nvSpPr>
        <p:spPr>
          <a:xfrm>
            <a:off x="4416425" y="2842686"/>
            <a:ext cx="889000" cy="1172633"/>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4" name="Google Shape;144;p3"/>
          <p:cNvSpPr/>
          <p:nvPr/>
        </p:nvSpPr>
        <p:spPr>
          <a:xfrm flipH="1" rot="10800000">
            <a:off x="4416425" y="4011085"/>
            <a:ext cx="889000" cy="1166283"/>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5" name="Google Shape;145;p3"/>
          <p:cNvSpPr/>
          <p:nvPr/>
        </p:nvSpPr>
        <p:spPr>
          <a:xfrm flipH="1">
            <a:off x="3541715" y="2836333"/>
            <a:ext cx="884237" cy="11684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6" name="Google Shape;146;p3"/>
          <p:cNvSpPr/>
          <p:nvPr/>
        </p:nvSpPr>
        <p:spPr>
          <a:xfrm flipH="1">
            <a:off x="3540127" y="1752601"/>
            <a:ext cx="887413" cy="1253067"/>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7" name="Google Shape;147;p3"/>
          <p:cNvSpPr/>
          <p:nvPr/>
        </p:nvSpPr>
        <p:spPr>
          <a:xfrm rot="10800000">
            <a:off x="3544890" y="4004734"/>
            <a:ext cx="877887" cy="1162051"/>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8" name="Google Shape;148;p3"/>
          <p:cNvSpPr/>
          <p:nvPr/>
        </p:nvSpPr>
        <p:spPr>
          <a:xfrm>
            <a:off x="3509965" y="1883834"/>
            <a:ext cx="477837" cy="4387851"/>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9" name="Google Shape;149;p3"/>
          <p:cNvSpPr txBox="1"/>
          <p:nvPr/>
        </p:nvSpPr>
        <p:spPr>
          <a:xfrm>
            <a:off x="5402263" y="2205569"/>
            <a:ext cx="596900" cy="59901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b="0" i="0" sz="1400" u="none" cap="none" strike="noStrike">
              <a:solidFill>
                <a:srgbClr val="000000"/>
              </a:solidFill>
              <a:latin typeface="Arial"/>
              <a:ea typeface="Arial"/>
              <a:cs typeface="Arial"/>
              <a:sym typeface="Arial"/>
            </a:endParaRPr>
          </a:p>
        </p:txBody>
      </p:sp>
      <p:cxnSp>
        <p:nvCxnSpPr>
          <p:cNvPr id="150" name="Google Shape;150;p3"/>
          <p:cNvCxnSpPr/>
          <p:nvPr/>
        </p:nvCxnSpPr>
        <p:spPr>
          <a:xfrm>
            <a:off x="6000750" y="2243669"/>
            <a:ext cx="0" cy="522817"/>
          </a:xfrm>
          <a:prstGeom prst="straightConnector1">
            <a:avLst/>
          </a:prstGeom>
          <a:noFill/>
          <a:ln cap="rnd" cmpd="sng" w="9525">
            <a:solidFill>
              <a:srgbClr val="FFFFFF"/>
            </a:solidFill>
            <a:prstDash val="solid"/>
            <a:round/>
            <a:headEnd len="sm" w="sm" type="none"/>
            <a:tailEnd len="sm" w="sm" type="none"/>
          </a:ln>
        </p:spPr>
      </p:cxnSp>
      <p:sp>
        <p:nvSpPr>
          <p:cNvPr id="151" name="Google Shape;151;p3"/>
          <p:cNvSpPr txBox="1"/>
          <p:nvPr/>
        </p:nvSpPr>
        <p:spPr>
          <a:xfrm>
            <a:off x="5972237" y="2222590"/>
            <a:ext cx="2241986" cy="594784"/>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Triedenie</a:t>
            </a:r>
            <a:endParaRPr b="1" i="0" sz="1200" u="none" cap="none" strike="noStrike">
              <a:solidFill>
                <a:srgbClr val="FFFFFF"/>
              </a:solidFill>
              <a:latin typeface="Arial"/>
              <a:ea typeface="Arial"/>
              <a:cs typeface="Arial"/>
              <a:sym typeface="Arial"/>
            </a:endParaRPr>
          </a:p>
        </p:txBody>
      </p:sp>
      <p:sp>
        <p:nvSpPr>
          <p:cNvPr id="152" name="Google Shape;152;p3"/>
          <p:cNvSpPr txBox="1"/>
          <p:nvPr/>
        </p:nvSpPr>
        <p:spPr>
          <a:xfrm>
            <a:off x="5402263" y="3189817"/>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53" name="Google Shape;153;p3"/>
          <p:cNvCxnSpPr/>
          <p:nvPr/>
        </p:nvCxnSpPr>
        <p:spPr>
          <a:xfrm>
            <a:off x="6000750" y="3227917"/>
            <a:ext cx="0" cy="522816"/>
          </a:xfrm>
          <a:prstGeom prst="straightConnector1">
            <a:avLst/>
          </a:prstGeom>
          <a:noFill/>
          <a:ln cap="rnd" cmpd="sng" w="9525">
            <a:solidFill>
              <a:srgbClr val="FFFFFF"/>
            </a:solidFill>
            <a:prstDash val="solid"/>
            <a:round/>
            <a:headEnd len="sm" w="sm" type="none"/>
            <a:tailEnd len="sm" w="sm" type="none"/>
          </a:ln>
        </p:spPr>
      </p:cxnSp>
      <p:sp>
        <p:nvSpPr>
          <p:cNvPr id="154" name="Google Shape;154;p3"/>
          <p:cNvSpPr txBox="1"/>
          <p:nvPr/>
        </p:nvSpPr>
        <p:spPr>
          <a:xfrm>
            <a:off x="6056313" y="3234269"/>
            <a:ext cx="1384300" cy="6138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Filtrovanie</a:t>
            </a:r>
            <a:endParaRPr b="0" i="0" sz="1200" u="none" cap="none" strike="noStrike">
              <a:solidFill>
                <a:srgbClr val="000000"/>
              </a:solidFill>
              <a:latin typeface="Arial"/>
              <a:ea typeface="Arial"/>
              <a:cs typeface="Arial"/>
              <a:sym typeface="Arial"/>
            </a:endParaRPr>
          </a:p>
        </p:txBody>
      </p:sp>
      <p:sp>
        <p:nvSpPr>
          <p:cNvPr id="155" name="Google Shape;155;p3"/>
          <p:cNvSpPr txBox="1"/>
          <p:nvPr/>
        </p:nvSpPr>
        <p:spPr>
          <a:xfrm>
            <a:off x="5402263" y="4201584"/>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b="0" i="0" sz="1400" u="none" cap="none" strike="noStrike">
              <a:solidFill>
                <a:srgbClr val="000000"/>
              </a:solidFill>
              <a:latin typeface="Arial"/>
              <a:ea typeface="Arial"/>
              <a:cs typeface="Arial"/>
              <a:sym typeface="Arial"/>
            </a:endParaRPr>
          </a:p>
        </p:txBody>
      </p:sp>
      <p:cxnSp>
        <p:nvCxnSpPr>
          <p:cNvPr id="156" name="Google Shape;156;p3"/>
          <p:cNvCxnSpPr/>
          <p:nvPr/>
        </p:nvCxnSpPr>
        <p:spPr>
          <a:xfrm>
            <a:off x="6000750" y="4239684"/>
            <a:ext cx="0" cy="522816"/>
          </a:xfrm>
          <a:prstGeom prst="straightConnector1">
            <a:avLst/>
          </a:prstGeom>
          <a:noFill/>
          <a:ln cap="rnd" cmpd="sng" w="9525">
            <a:solidFill>
              <a:srgbClr val="FFFFFF"/>
            </a:solidFill>
            <a:prstDash val="solid"/>
            <a:round/>
            <a:headEnd len="sm" w="sm" type="none"/>
            <a:tailEnd len="sm" w="sm" type="none"/>
          </a:ln>
        </p:spPr>
      </p:cxnSp>
      <p:sp>
        <p:nvSpPr>
          <p:cNvPr id="157" name="Google Shape;157;p3"/>
          <p:cNvSpPr txBox="1"/>
          <p:nvPr/>
        </p:nvSpPr>
        <p:spPr>
          <a:xfrm>
            <a:off x="6056312" y="4125386"/>
            <a:ext cx="1454151"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Edukačné materiály</a:t>
            </a:r>
            <a:endParaRPr/>
          </a:p>
        </p:txBody>
      </p:sp>
      <p:sp>
        <p:nvSpPr>
          <p:cNvPr id="158" name="Google Shape;158;p3"/>
          <p:cNvSpPr txBox="1"/>
          <p:nvPr/>
        </p:nvSpPr>
        <p:spPr>
          <a:xfrm>
            <a:off x="5402263" y="5175251"/>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b="0" i="0" sz="1400" u="none" cap="none" strike="noStrike">
              <a:solidFill>
                <a:srgbClr val="000000"/>
              </a:solidFill>
              <a:latin typeface="Arial"/>
              <a:ea typeface="Arial"/>
              <a:cs typeface="Arial"/>
              <a:sym typeface="Arial"/>
            </a:endParaRPr>
          </a:p>
        </p:txBody>
      </p:sp>
      <p:cxnSp>
        <p:nvCxnSpPr>
          <p:cNvPr id="159" name="Google Shape;159;p3"/>
          <p:cNvCxnSpPr/>
          <p:nvPr/>
        </p:nvCxnSpPr>
        <p:spPr>
          <a:xfrm>
            <a:off x="6000750" y="5213352"/>
            <a:ext cx="0" cy="524933"/>
          </a:xfrm>
          <a:prstGeom prst="straightConnector1">
            <a:avLst/>
          </a:prstGeom>
          <a:noFill/>
          <a:ln cap="rnd" cmpd="sng" w="9525">
            <a:solidFill>
              <a:srgbClr val="FFFFFF"/>
            </a:solidFill>
            <a:prstDash val="solid"/>
            <a:round/>
            <a:headEnd len="sm" w="sm" type="none"/>
            <a:tailEnd len="sm" w="sm" type="none"/>
          </a:ln>
        </p:spPr>
      </p:cxnSp>
      <p:sp>
        <p:nvSpPr>
          <p:cNvPr id="160" name="Google Shape;160;p3"/>
          <p:cNvSpPr txBox="1"/>
          <p:nvPr/>
        </p:nvSpPr>
        <p:spPr>
          <a:xfrm>
            <a:off x="6056313" y="5101169"/>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Edukačné materiály</a:t>
            </a:r>
            <a:endParaRPr b="0" i="0" sz="1400" u="none" cap="none" strike="noStrike">
              <a:solidFill>
                <a:srgbClr val="FFFFFF"/>
              </a:solidFill>
              <a:latin typeface="Arial"/>
              <a:ea typeface="Arial"/>
              <a:cs typeface="Arial"/>
              <a:sym typeface="Arial"/>
            </a:endParaRPr>
          </a:p>
        </p:txBody>
      </p:sp>
      <p:sp>
        <p:nvSpPr>
          <p:cNvPr id="161" name="Google Shape;161;p3"/>
          <p:cNvSpPr/>
          <p:nvPr/>
        </p:nvSpPr>
        <p:spPr>
          <a:xfrm flipH="1">
            <a:off x="5311775" y="2012952"/>
            <a:ext cx="90488" cy="397086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62" name="Google Shape;162;p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SzPts val="800"/>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pic>
        <p:nvPicPr>
          <p:cNvPr descr="Erasmus+ logo EN.jpg" id="163" name="Google Shape;163;p3"/>
          <p:cNvPicPr preferRelativeResize="0"/>
          <p:nvPr/>
        </p:nvPicPr>
        <p:blipFill rotWithShape="1">
          <a:blip r:embed="rId3">
            <a:alphaModFix/>
          </a:blip>
          <a:srcRect b="0" l="0" r="0" t="0"/>
          <a:stretch/>
        </p:blipFill>
        <p:spPr>
          <a:xfrm>
            <a:off x="1713083" y="399163"/>
            <a:ext cx="2954015" cy="867765"/>
          </a:xfrm>
          <a:prstGeom prst="rect">
            <a:avLst/>
          </a:prstGeom>
          <a:noFill/>
          <a:ln>
            <a:noFill/>
          </a:ln>
        </p:spPr>
      </p:pic>
      <p:sp>
        <p:nvSpPr>
          <p:cNvPr id="164" name="Google Shape;164;p3"/>
          <p:cNvSpPr/>
          <p:nvPr/>
        </p:nvSpPr>
        <p:spPr>
          <a:xfrm>
            <a:off x="1981201"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4"/>
          <p:cNvSpPr txBox="1"/>
          <p:nvPr>
            <p:ph type="ctrTitle"/>
          </p:nvPr>
        </p:nvSpPr>
        <p:spPr>
          <a:xfrm>
            <a:off x="5804640" y="4612352"/>
            <a:ext cx="4505325" cy="8545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lang="sk-SK">
                <a:latin typeface="Arial"/>
                <a:ea typeface="Arial"/>
                <a:cs typeface="Arial"/>
                <a:sym typeface="Arial"/>
              </a:rPr>
              <a:t>Triedenie</a:t>
            </a:r>
            <a:endParaRPr>
              <a:latin typeface="Arial"/>
              <a:ea typeface="Arial"/>
              <a:cs typeface="Arial"/>
              <a:sym typeface="Arial"/>
            </a:endParaRPr>
          </a:p>
        </p:txBody>
      </p:sp>
      <p:sp>
        <p:nvSpPr>
          <p:cNvPr id="170" name="Google Shape;170;p4"/>
          <p:cNvSpPr txBox="1"/>
          <p:nvPr>
            <p:ph idx="1" type="subTitle"/>
          </p:nvPr>
        </p:nvSpPr>
        <p:spPr>
          <a:xfrm>
            <a:off x="5947608" y="5466919"/>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171" name="Google Shape;171;p4"/>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172" name="Google Shape;17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73" name="Google Shape;173;p4"/>
          <p:cNvSpPr txBox="1"/>
          <p:nvPr/>
        </p:nvSpPr>
        <p:spPr>
          <a:xfrm>
            <a:off x="1918494" y="5503863"/>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74" name="Google Shape;174;p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5"/>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p>
        </p:txBody>
      </p:sp>
      <p:sp>
        <p:nvSpPr>
          <p:cNvPr id="180" name="Google Shape;180;p5"/>
          <p:cNvSpPr txBox="1"/>
          <p:nvPr>
            <p:ph idx="1" type="body"/>
          </p:nvPr>
        </p:nvSpPr>
        <p:spPr>
          <a:xfrm>
            <a:off x="1032542" y="2272504"/>
            <a:ext cx="8558700" cy="4083900"/>
          </a:xfrm>
          <a:prstGeom prst="rect">
            <a:avLst/>
          </a:prstGeom>
          <a:noFill/>
          <a:ln>
            <a:noFill/>
          </a:ln>
        </p:spPr>
        <p:txBody>
          <a:bodyPr anchorCtr="0" anchor="t" bIns="45700" lIns="91425" spcFirstLastPara="1" rIns="91425" wrap="square" tIns="45700">
            <a:noAutofit/>
          </a:bodyPr>
          <a:lstStyle/>
          <a:p>
            <a:pPr indent="-342900" lvl="0" marL="571500" rtl="0" algn="l">
              <a:lnSpc>
                <a:spcPct val="90000"/>
              </a:lnSpc>
              <a:spcBef>
                <a:spcPts val="600"/>
              </a:spcBef>
              <a:spcAft>
                <a:spcPts val="0"/>
              </a:spcAft>
              <a:buClr>
                <a:srgbClr val="114454"/>
              </a:buClr>
              <a:buSzPts val="2800"/>
              <a:buChar char="▪"/>
            </a:pPr>
            <a:r>
              <a:rPr lang="sk-SK" sz="2400">
                <a:solidFill>
                  <a:srgbClr val="114454"/>
                </a:solidFill>
                <a:latin typeface="Arial"/>
                <a:ea typeface="Arial"/>
                <a:cs typeface="Arial"/>
                <a:sym typeface="Arial"/>
              </a:rPr>
              <a:t>pri triedení sa nám údaje v tabuľkách zoraďujú podľa nami zvolených kritérií</a:t>
            </a:r>
            <a:endParaRPr/>
          </a:p>
          <a:p>
            <a:pPr indent="-285750" lvl="0" marL="514350" rtl="0" algn="l">
              <a:lnSpc>
                <a:spcPct val="90000"/>
              </a:lnSpc>
              <a:spcBef>
                <a:spcPts val="1200"/>
              </a:spcBef>
              <a:spcAft>
                <a:spcPts val="0"/>
              </a:spcAft>
              <a:buClr>
                <a:srgbClr val="114454"/>
              </a:buClr>
              <a:buSzPts val="2800"/>
              <a:buChar char="▪"/>
            </a:pPr>
            <a:r>
              <a:rPr lang="sk-SK" sz="2400">
                <a:solidFill>
                  <a:srgbClr val="114454"/>
                </a:solidFill>
                <a:latin typeface="Arial"/>
                <a:ea typeface="Arial"/>
                <a:cs typeface="Arial"/>
                <a:sym typeface="Arial"/>
              </a:rPr>
              <a:t>zoraďovať môžeme:</a:t>
            </a:r>
            <a:endParaRPr/>
          </a:p>
          <a:p>
            <a:pPr indent="-342900" lvl="1" marL="1028700" rtl="0" algn="l">
              <a:lnSpc>
                <a:spcPct val="90000"/>
              </a:lnSpc>
              <a:spcBef>
                <a:spcPts val="600"/>
              </a:spcBef>
              <a:spcAft>
                <a:spcPts val="0"/>
              </a:spcAft>
              <a:buClr>
                <a:srgbClr val="114454"/>
              </a:buClr>
              <a:buSzPts val="2800"/>
              <a:buFont typeface="Arial"/>
              <a:buChar char="•"/>
            </a:pPr>
            <a:r>
              <a:rPr lang="sk-SK" sz="2400">
                <a:solidFill>
                  <a:srgbClr val="114454"/>
                </a:solidFill>
                <a:latin typeface="Arial"/>
                <a:ea typeface="Arial"/>
                <a:cs typeface="Arial"/>
                <a:sym typeface="Arial"/>
              </a:rPr>
              <a:t>od A po Z (vzostupne)</a:t>
            </a:r>
            <a:endParaRPr/>
          </a:p>
          <a:p>
            <a:pPr indent="-342900" lvl="1" marL="1028700" rtl="0" algn="l">
              <a:lnSpc>
                <a:spcPct val="90000"/>
              </a:lnSpc>
              <a:spcBef>
                <a:spcPts val="600"/>
              </a:spcBef>
              <a:spcAft>
                <a:spcPts val="0"/>
              </a:spcAft>
              <a:buClr>
                <a:srgbClr val="114454"/>
              </a:buClr>
              <a:buSzPts val="2800"/>
              <a:buFont typeface="Arial"/>
              <a:buChar char="•"/>
            </a:pPr>
            <a:r>
              <a:rPr lang="sk-SK" sz="2400">
                <a:solidFill>
                  <a:srgbClr val="114454"/>
                </a:solidFill>
                <a:latin typeface="Arial"/>
                <a:ea typeface="Arial"/>
                <a:cs typeface="Arial"/>
                <a:sym typeface="Arial"/>
              </a:rPr>
              <a:t>od Z po A (zostupne)</a:t>
            </a:r>
            <a:endParaRPr/>
          </a:p>
          <a:p>
            <a:pPr indent="-342900" lvl="1" marL="1028700" rtl="0" algn="l">
              <a:lnSpc>
                <a:spcPct val="90000"/>
              </a:lnSpc>
              <a:spcBef>
                <a:spcPts val="600"/>
              </a:spcBef>
              <a:spcAft>
                <a:spcPts val="0"/>
              </a:spcAft>
              <a:buClr>
                <a:srgbClr val="114454"/>
              </a:buClr>
              <a:buSzPts val="2800"/>
              <a:buFont typeface="Arial"/>
              <a:buChar char="•"/>
            </a:pPr>
            <a:r>
              <a:rPr lang="sk-SK" sz="2400">
                <a:solidFill>
                  <a:srgbClr val="114454"/>
                </a:solidFill>
                <a:latin typeface="Arial"/>
                <a:ea typeface="Arial"/>
                <a:cs typeface="Arial"/>
                <a:sym typeface="Arial"/>
              </a:rPr>
              <a:t>vlastné (vyberáme vlastné kritériá, podľa ktorých potrebujeme dáta zoradiť)</a:t>
            </a:r>
            <a:endParaRPr/>
          </a:p>
          <a:p>
            <a:pPr indent="-107950" lvl="0" marL="514350" rtl="0" algn="l">
              <a:lnSpc>
                <a:spcPct val="90000"/>
              </a:lnSpc>
              <a:spcBef>
                <a:spcPts val="1200"/>
              </a:spcBef>
              <a:spcAft>
                <a:spcPts val="600"/>
              </a:spcAft>
              <a:buClr>
                <a:srgbClr val="114454"/>
              </a:buClr>
              <a:buSzPts val="2800"/>
              <a:buNone/>
            </a:pPr>
            <a:r>
              <a:t/>
            </a:r>
            <a:endParaRPr sz="2400">
              <a:solidFill>
                <a:srgbClr val="114454"/>
              </a:solidFill>
              <a:latin typeface="Arial"/>
              <a:ea typeface="Arial"/>
              <a:cs typeface="Arial"/>
              <a:sym typeface="Arial"/>
            </a:endParaRPr>
          </a:p>
        </p:txBody>
      </p:sp>
      <p:grpSp>
        <p:nvGrpSpPr>
          <p:cNvPr id="181" name="Google Shape;181;p5"/>
          <p:cNvGrpSpPr/>
          <p:nvPr/>
        </p:nvGrpSpPr>
        <p:grpSpPr>
          <a:xfrm>
            <a:off x="1847852" y="1616077"/>
            <a:ext cx="366713" cy="366713"/>
            <a:chOff x="1923675" y="1633650"/>
            <a:chExt cx="436000" cy="435975"/>
          </a:xfrm>
        </p:grpSpPr>
        <p:sp>
          <p:nvSpPr>
            <p:cNvPr id="182" name="Google Shape;182;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3" name="Google Shape;183;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4" name="Google Shape;184;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5" name="Google Shape;185;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6" name="Google Shape;186;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7" name="Google Shape;187;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188" name="Google Shape;188;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89" name="Google Shape;189;p5"/>
          <p:cNvSpPr txBox="1"/>
          <p:nvPr/>
        </p:nvSpPr>
        <p:spPr>
          <a:xfrm>
            <a:off x="818888" y="619283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90" name="Google Shape;190;p5"/>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6"/>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lang="sk-SK">
                <a:latin typeface="Arial"/>
                <a:ea typeface="Arial"/>
                <a:cs typeface="Arial"/>
                <a:sym typeface="Arial"/>
              </a:rPr>
              <a:t>Filtrovanie</a:t>
            </a:r>
            <a:endParaRPr>
              <a:latin typeface="Arial"/>
              <a:ea typeface="Arial"/>
              <a:cs typeface="Arial"/>
              <a:sym typeface="Arial"/>
            </a:endParaRPr>
          </a:p>
        </p:txBody>
      </p:sp>
      <p:sp>
        <p:nvSpPr>
          <p:cNvPr id="196" name="Google Shape;196;p6"/>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197" name="Google Shape;197;p6"/>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198" name="Google Shape;19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199" name="Google Shape;199;p6"/>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00" name="Google Shape;200;p6"/>
          <p:cNvPicPr preferRelativeResize="0"/>
          <p:nvPr/>
        </p:nvPicPr>
        <p:blipFill rotWithShape="1">
          <a:blip r:embed="rId3">
            <a:alphaModFix/>
          </a:blip>
          <a:srcRect b="0" l="0" r="0" t="0"/>
          <a:stretch/>
        </p:blipFill>
        <p:spPr>
          <a:xfrm>
            <a:off x="1738315" y="1000125"/>
            <a:ext cx="2593975" cy="571500"/>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7"/>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latin typeface="Arial"/>
              <a:ea typeface="Arial"/>
              <a:cs typeface="Arial"/>
              <a:sym typeface="Arial"/>
            </a:endParaRPr>
          </a:p>
        </p:txBody>
      </p:sp>
      <p:sp>
        <p:nvSpPr>
          <p:cNvPr id="206" name="Google Shape;206;p7"/>
          <p:cNvSpPr txBox="1"/>
          <p:nvPr>
            <p:ph idx="1" type="body"/>
          </p:nvPr>
        </p:nvSpPr>
        <p:spPr>
          <a:xfrm>
            <a:off x="1460064" y="2299407"/>
            <a:ext cx="7991846" cy="3159125"/>
          </a:xfrm>
          <a:prstGeom prst="rect">
            <a:avLst/>
          </a:prstGeom>
          <a:noFill/>
          <a:ln>
            <a:noFill/>
          </a:ln>
        </p:spPr>
        <p:txBody>
          <a:bodyPr anchorCtr="0" anchor="t" bIns="45700" lIns="91425" spcFirstLastPara="1" rIns="91425" wrap="square" tIns="45700">
            <a:noAutofit/>
          </a:bodyPr>
          <a:lstStyle/>
          <a:p>
            <a:pPr indent="-406400" lvl="0" marL="457200" rtl="0" algn="just">
              <a:lnSpc>
                <a:spcPct val="100000"/>
              </a:lnSpc>
              <a:spcBef>
                <a:spcPts val="0"/>
              </a:spcBef>
              <a:spcAft>
                <a:spcPts val="0"/>
              </a:spcAft>
              <a:buSzPts val="2800"/>
              <a:buChar char="▪"/>
            </a:pPr>
            <a:r>
              <a:rPr lang="sk-SK" sz="2000">
                <a:solidFill>
                  <a:srgbClr val="114454"/>
                </a:solidFill>
                <a:latin typeface="Arial"/>
                <a:ea typeface="Arial"/>
                <a:cs typeface="Arial"/>
                <a:sym typeface="Arial"/>
              </a:rPr>
              <a:t>pri filtrovaní sa nám údaje, ktoré nespadajú do nami zadaného kritéria skryjú</a:t>
            </a:r>
            <a:endParaRPr/>
          </a:p>
          <a:p>
            <a:pPr indent="0" lvl="0" marL="50800" rtl="0" algn="just">
              <a:lnSpc>
                <a:spcPct val="100000"/>
              </a:lnSpc>
              <a:spcBef>
                <a:spcPts val="0"/>
              </a:spcBef>
              <a:spcAft>
                <a:spcPts val="0"/>
              </a:spcAft>
              <a:buSzPts val="2800"/>
              <a:buNone/>
            </a:pPr>
            <a:r>
              <a:t/>
            </a:r>
            <a:endParaRPr sz="2000">
              <a:latin typeface="Arial"/>
              <a:ea typeface="Arial"/>
              <a:cs typeface="Arial"/>
              <a:sym typeface="Arial"/>
            </a:endParaRPr>
          </a:p>
          <a:p>
            <a:pPr indent="-228600" lvl="0" marL="457200" rtl="0" algn="just">
              <a:lnSpc>
                <a:spcPct val="100000"/>
              </a:lnSpc>
              <a:spcBef>
                <a:spcPts val="0"/>
              </a:spcBef>
              <a:spcAft>
                <a:spcPts val="0"/>
              </a:spcAft>
              <a:buSzPts val="2800"/>
              <a:buNone/>
            </a:pPr>
            <a:r>
              <a:t/>
            </a:r>
            <a:endParaRPr sz="2000">
              <a:latin typeface="Arial"/>
              <a:ea typeface="Arial"/>
              <a:cs typeface="Arial"/>
              <a:sym typeface="Arial"/>
            </a:endParaRPr>
          </a:p>
        </p:txBody>
      </p:sp>
      <p:grpSp>
        <p:nvGrpSpPr>
          <p:cNvPr id="207" name="Google Shape;207;p7"/>
          <p:cNvGrpSpPr/>
          <p:nvPr/>
        </p:nvGrpSpPr>
        <p:grpSpPr>
          <a:xfrm>
            <a:off x="1847852" y="1616077"/>
            <a:ext cx="366713" cy="366713"/>
            <a:chOff x="1923675" y="1633650"/>
            <a:chExt cx="436000" cy="435975"/>
          </a:xfrm>
        </p:grpSpPr>
        <p:sp>
          <p:nvSpPr>
            <p:cNvPr id="208" name="Google Shape;208;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9" name="Google Shape;209;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0" name="Google Shape;210;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1" name="Google Shape;211;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2" name="Google Shape;212;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3" name="Google Shape;213;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14" name="Google Shape;214;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15" name="Google Shape;215;p7"/>
          <p:cNvSpPr txBox="1"/>
          <p:nvPr/>
        </p:nvSpPr>
        <p:spPr>
          <a:xfrm>
            <a:off x="1751014" y="5874681"/>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16" name="Google Shape;216;p7"/>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pic>
        <p:nvPicPr>
          <p:cNvPr id="217" name="Google Shape;217;p7"/>
          <p:cNvPicPr preferRelativeResize="0"/>
          <p:nvPr/>
        </p:nvPicPr>
        <p:blipFill rotWithShape="1">
          <a:blip r:embed="rId4">
            <a:alphaModFix/>
          </a:blip>
          <a:srcRect b="0" l="0" r="0" t="0"/>
          <a:stretch/>
        </p:blipFill>
        <p:spPr>
          <a:xfrm>
            <a:off x="5001172" y="2779374"/>
            <a:ext cx="4807846" cy="3422332"/>
          </a:xfrm>
          <a:prstGeom prst="rect">
            <a:avLst/>
          </a:prstGeom>
          <a:noFill/>
          <a:ln>
            <a:noFill/>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8"/>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sz="4000">
                <a:latin typeface="Arial"/>
                <a:ea typeface="Arial"/>
                <a:cs typeface="Arial"/>
                <a:sym typeface="Arial"/>
              </a:rPr>
              <a:t>Edukačné materiály</a:t>
            </a:r>
            <a:endParaRPr sz="4000">
              <a:latin typeface="Arial"/>
              <a:ea typeface="Arial"/>
              <a:cs typeface="Arial"/>
              <a:sym typeface="Arial"/>
            </a:endParaRPr>
          </a:p>
        </p:txBody>
      </p:sp>
      <p:sp>
        <p:nvSpPr>
          <p:cNvPr id="223" name="Google Shape;223;p8"/>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24" name="Google Shape;224;p8"/>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225" name="Google Shape;225;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26" name="Google Shape;226;p8"/>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27" name="Google Shape;227;p8"/>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Edukačné materiály</a:t>
            </a:r>
            <a:endParaRPr>
              <a:latin typeface="Arial"/>
              <a:ea typeface="Arial"/>
              <a:cs typeface="Arial"/>
              <a:sym typeface="Arial"/>
            </a:endParaRPr>
          </a:p>
        </p:txBody>
      </p:sp>
      <p:sp>
        <p:nvSpPr>
          <p:cNvPr id="233" name="Google Shape;233;p11"/>
          <p:cNvSpPr txBox="1"/>
          <p:nvPr>
            <p:ph idx="1" type="body"/>
          </p:nvPr>
        </p:nvSpPr>
        <p:spPr>
          <a:xfrm>
            <a:off x="2038893" y="2500823"/>
            <a:ext cx="8101287"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2000">
                <a:solidFill>
                  <a:srgbClr val="114454"/>
                </a:solidFill>
                <a:latin typeface="Arial"/>
                <a:ea typeface="Arial"/>
                <a:cs typeface="Arial"/>
                <a:sym typeface="Arial"/>
              </a:rPr>
              <a:t>Žiaci vypracujú </a:t>
            </a:r>
            <a:r>
              <a:rPr lang="sk-SK" sz="2000" u="sng">
                <a:solidFill>
                  <a:srgbClr val="114454"/>
                </a:solidFill>
                <a:latin typeface="Arial"/>
                <a:ea typeface="Arial"/>
                <a:cs typeface="Arial"/>
                <a:sym typeface="Arial"/>
                <a:hlinkClick r:id="rId3">
                  <a:extLst>
                    <a:ext uri="{A12FA001-AC4F-418D-AE19-62706E023703}">
                      <ahyp:hlinkClr val="tx"/>
                    </a:ext>
                  </a:extLst>
                </a:hlinkClick>
              </a:rPr>
              <a:t>pracovný list </a:t>
            </a:r>
            <a:r>
              <a:rPr lang="sk-SK" sz="2000">
                <a:solidFill>
                  <a:srgbClr val="114454"/>
                </a:solidFill>
                <a:latin typeface="Arial"/>
                <a:ea typeface="Arial"/>
                <a:cs typeface="Arial"/>
                <a:sym typeface="Arial"/>
              </a:rPr>
              <a:t>podľa priloženého </a:t>
            </a:r>
            <a:r>
              <a:rPr lang="sk-SK" sz="2000" u="sng">
                <a:solidFill>
                  <a:srgbClr val="114454"/>
                </a:solidFill>
                <a:latin typeface="Arial"/>
                <a:ea typeface="Arial"/>
                <a:cs typeface="Arial"/>
                <a:sym typeface="Arial"/>
                <a:hlinkClick r:id="rId4">
                  <a:extLst>
                    <a:ext uri="{A12FA001-AC4F-418D-AE19-62706E023703}">
                      <ahyp:hlinkClr val="tx"/>
                    </a:ext>
                  </a:extLst>
                </a:hlinkClick>
              </a:rPr>
              <a:t>videa</a:t>
            </a:r>
            <a:r>
              <a:rPr lang="sk-SK" sz="2000">
                <a:solidFill>
                  <a:srgbClr val="114454"/>
                </a:solidFill>
                <a:latin typeface="Arial"/>
                <a:ea typeface="Arial"/>
                <a:cs typeface="Arial"/>
                <a:sym typeface="Arial"/>
              </a:rPr>
              <a:t>.</a:t>
            </a:r>
            <a:endParaRPr/>
          </a:p>
          <a:p>
            <a:pPr indent="0" lvl="0" marL="50800" rtl="0" algn="l">
              <a:lnSpc>
                <a:spcPct val="150000"/>
              </a:lnSpc>
              <a:spcBef>
                <a:spcPts val="600"/>
              </a:spcBef>
              <a:spcAft>
                <a:spcPts val="0"/>
              </a:spcAft>
              <a:buClr>
                <a:srgbClr val="114454"/>
              </a:buClr>
              <a:buSzPts val="1616"/>
              <a:buNone/>
            </a:pPr>
            <a:r>
              <a:rPr lang="sk-SK" sz="2000">
                <a:solidFill>
                  <a:srgbClr val="114454"/>
                </a:solidFill>
                <a:latin typeface="Arial"/>
                <a:ea typeface="Arial"/>
                <a:cs typeface="Arial"/>
                <a:sym typeface="Arial"/>
              </a:rPr>
              <a:t>Následne si skúsia </a:t>
            </a:r>
            <a:r>
              <a:rPr lang="sk-SK" sz="2000" u="sng">
                <a:solidFill>
                  <a:srgbClr val="114454"/>
                </a:solidFill>
                <a:latin typeface="Arial"/>
                <a:ea typeface="Arial"/>
                <a:cs typeface="Arial"/>
                <a:sym typeface="Arial"/>
                <a:hlinkClick r:id="rId5">
                  <a:extLst>
                    <a:ext uri="{A12FA001-AC4F-418D-AE19-62706E023703}">
                      <ahyp:hlinkClr val="tx"/>
                    </a:ext>
                  </a:extLst>
                </a:hlinkClick>
              </a:rPr>
              <a:t>doplňovačku</a:t>
            </a:r>
            <a:r>
              <a:rPr lang="sk-SK" sz="2000">
                <a:solidFill>
                  <a:srgbClr val="114454"/>
                </a:solidFill>
                <a:latin typeface="Arial"/>
                <a:ea typeface="Arial"/>
                <a:cs typeface="Arial"/>
                <a:sym typeface="Arial"/>
              </a:rPr>
              <a:t> v Learningapps.</a:t>
            </a:r>
            <a:endParaRPr/>
          </a:p>
        </p:txBody>
      </p:sp>
      <p:grpSp>
        <p:nvGrpSpPr>
          <p:cNvPr id="234" name="Google Shape;234;p11"/>
          <p:cNvGrpSpPr/>
          <p:nvPr/>
        </p:nvGrpSpPr>
        <p:grpSpPr>
          <a:xfrm>
            <a:off x="1847852" y="1616077"/>
            <a:ext cx="366713" cy="366713"/>
            <a:chOff x="1923675" y="1633650"/>
            <a:chExt cx="436000" cy="435975"/>
          </a:xfrm>
        </p:grpSpPr>
        <p:sp>
          <p:nvSpPr>
            <p:cNvPr id="235" name="Google Shape;235;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6" name="Google Shape;236;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7" name="Google Shape;237;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8" name="Google Shape;238;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9" name="Google Shape;239;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0" name="Google Shape;240;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41" name="Google Shape;241;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42" name="Google Shape;242;p11"/>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43" name="Google Shape;243;p11"/>
          <p:cNvPicPr preferRelativeResize="0"/>
          <p:nvPr/>
        </p:nvPicPr>
        <p:blipFill rotWithShape="1">
          <a:blip r:embed="rId6">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2021-07-19T14:58:12Z</dcterms:created>
  <dc:creator>Jano Filovkin</dc:creator>
</cp:coreProperties>
</file>