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gFPiVsl/T1Ca2Rl+DurkBpnfkv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9" name="Google Shape;22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2" name="Google Shape;25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1" name="Google Shape;26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8" name="Google Shape;28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7" name="Google Shape;21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s://www.youtube.com/watch?v=dPq7UnwMzHk&amp;t=46s" TargetMode="Externa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wordwall.net/cs/resource/19459198" TargetMode="External"/><Relationship Id="rId4" Type="http://schemas.openxmlformats.org/officeDocument/2006/relationships/hyperlink" Target="https://drive.google.com/file/d/1Ankex394LjA6YLuT6nNs20vjJqTz6CC2/view?usp=sharing" TargetMode="External"/><Relationship Id="rId5"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5.jpg"/><Relationship Id="rId4" Type="http://schemas.openxmlformats.org/officeDocument/2006/relationships/hyperlink" Target="https://drive.google.com/file/d/1AXABn1QeGY2ctzfYYpFBJlavNh2bjzOv/view?usp=sharing" TargetMode="External"/><Relationship Id="rId5"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 Id="rId4" Type="http://schemas.openxmlformats.org/officeDocument/2006/relationships/hyperlink" Target="https://wordwall.net/cs/resource/19456575" TargetMode="External"/><Relationship Id="rId5"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hyperlink" Target="https://drive.google.com/file/d/1xjvxTxonvZSOoyhsDdICCXjiAACJYITh/view?usp=sharing" TargetMode="External"/><Relationship Id="rId4" Type="http://schemas.openxmlformats.org/officeDocument/2006/relationships/hyperlink" Target="https://wordwall.net/cs/resource/19458770" TargetMode="External"/><Relationship Id="rId5" Type="http://schemas.openxmlformats.org/officeDocument/2006/relationships/image" Target="../media/image5.jpg"/><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Roboto Slab"/>
                <a:ea typeface="Roboto Slab"/>
                <a:cs typeface="Roboto Slab"/>
                <a:sym typeface="Roboto Slab"/>
              </a:rPr>
              <a:t>Digi school DEJEPIS</a:t>
            </a:r>
            <a:br>
              <a:rPr b="1" lang="sk-SK">
                <a:solidFill>
                  <a:srgbClr val="FFFFFF"/>
                </a:solidFill>
                <a:latin typeface="Roboto Slab"/>
                <a:ea typeface="Roboto Slab"/>
                <a:cs typeface="Roboto Slab"/>
                <a:sym typeface="Roboto Slab"/>
              </a:rPr>
            </a:br>
            <a:endParaRPr b="1">
              <a:solidFill>
                <a:srgbClr val="FFFFFF"/>
              </a:solidFill>
              <a:latin typeface="Roboto Slab"/>
              <a:ea typeface="Roboto Slab"/>
              <a:cs typeface="Roboto Slab"/>
              <a:sym typeface="Roboto Slab"/>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0"/>
          <p:cNvSpPr txBox="1"/>
          <p:nvPr>
            <p:ph type="ctrTitle"/>
          </p:nvPr>
        </p:nvSpPr>
        <p:spPr>
          <a:xfrm>
            <a:off x="4139952" y="2859782"/>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Zánik Veľkej Moravy</a:t>
            </a:r>
            <a:endParaRPr/>
          </a:p>
        </p:txBody>
      </p:sp>
      <p:sp>
        <p:nvSpPr>
          <p:cNvPr id="232" name="Google Shape;232;p10"/>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sz="20000">
              <a:solidFill>
                <a:srgbClr val="18637B"/>
              </a:solidFill>
              <a:latin typeface="Roboto Slab"/>
              <a:ea typeface="Roboto Slab"/>
              <a:cs typeface="Roboto Slab"/>
              <a:sym typeface="Roboto Slab"/>
            </a:endParaRPr>
          </a:p>
        </p:txBody>
      </p:sp>
      <p:sp>
        <p:nvSpPr>
          <p:cNvPr id="233" name="Google Shape;233;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34" name="Google Shape;234;p10"/>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35" name="Google Shape;235;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Zánik Veľkej Moravy</a:t>
            </a:r>
            <a:endParaRPr b="1" sz="1800">
              <a:solidFill>
                <a:srgbClr val="FFFFFF"/>
              </a:solidFill>
              <a:latin typeface="Roboto Slab"/>
              <a:ea typeface="Roboto Slab"/>
              <a:cs typeface="Roboto Slab"/>
              <a:sym typeface="Roboto Slab"/>
            </a:endParaRPr>
          </a:p>
        </p:txBody>
      </p:sp>
      <p:sp>
        <p:nvSpPr>
          <p:cNvPr id="241" name="Google Shape;241;p11"/>
          <p:cNvSpPr txBox="1"/>
          <p:nvPr>
            <p:ph idx="1" type="body"/>
          </p:nvPr>
        </p:nvSpPr>
        <p:spPr>
          <a:xfrm>
            <a:off x="1115625" y="1435900"/>
            <a:ext cx="7540500" cy="2936100"/>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a:solidFill>
                  <a:schemeClr val="dk1"/>
                </a:solidFill>
                <a:latin typeface="Arial"/>
                <a:ea typeface="Arial"/>
                <a:cs typeface="Arial"/>
                <a:sym typeface="Arial"/>
              </a:rPr>
              <a:t> </a:t>
            </a:r>
            <a:r>
              <a:rPr lang="sk-SK" sz="2000">
                <a:solidFill>
                  <a:schemeClr val="dk1"/>
                </a:solidFill>
                <a:latin typeface="Arial"/>
                <a:ea typeface="Arial"/>
                <a:cs typeface="Arial"/>
                <a:sym typeface="Arial"/>
              </a:rPr>
              <a:t>894 - smrť Svätopluka</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legenda o troch prútoch - </a:t>
            </a:r>
            <a:r>
              <a:rPr lang="sk-SK" sz="2000" u="sng">
                <a:solidFill>
                  <a:schemeClr val="dk1"/>
                </a:solidFill>
                <a:latin typeface="Arial"/>
                <a:ea typeface="Arial"/>
                <a:cs typeface="Arial"/>
                <a:sym typeface="Arial"/>
                <a:hlinkClick r:id="rId3">
                  <a:extLst>
                    <a:ext uri="{A12FA001-AC4F-418D-AE19-62706E023703}">
                      <ahyp:hlinkClr val="tx"/>
                    </a:ext>
                  </a:extLst>
                </a:hlinkClick>
              </a:rPr>
              <a:t>Tri prúty kráľa Svätopluka</a:t>
            </a:r>
            <a:endParaRPr sz="2000">
              <a:solidFill>
                <a:schemeClr val="dk1"/>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postupná strata území</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starí Maďari</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konflikty s Franskou ríšou</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907 - bitka pri Bratislave - VM sa už nespomína</a:t>
            </a:r>
            <a:endParaRPr>
              <a:solidFill>
                <a:schemeClr val="dk1"/>
              </a:solidFill>
              <a:latin typeface="Arial"/>
              <a:ea typeface="Arial"/>
              <a:cs typeface="Arial"/>
              <a:sym typeface="Arial"/>
            </a:endParaRPr>
          </a:p>
        </p:txBody>
      </p:sp>
      <p:sp>
        <p:nvSpPr>
          <p:cNvPr id="242" name="Google Shape;242;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43" name="Google Shape;243;p11"/>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44" name="Google Shape;244;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grpSp>
        <p:nvGrpSpPr>
          <p:cNvPr id="245" name="Google Shape;245;p11"/>
          <p:cNvGrpSpPr/>
          <p:nvPr/>
        </p:nvGrpSpPr>
        <p:grpSpPr>
          <a:xfrm>
            <a:off x="539552" y="915566"/>
            <a:ext cx="296862" cy="252412"/>
            <a:chOff x="1934025" y="1001650"/>
            <a:chExt cx="415300" cy="355600"/>
          </a:xfrm>
        </p:grpSpPr>
        <p:sp>
          <p:nvSpPr>
            <p:cNvPr id="246" name="Google Shape;246;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47" name="Google Shape;247;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48" name="Google Shape;248;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49" name="Google Shape;249;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2"/>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Edukačné materiály</a:t>
            </a:r>
            <a:endParaRPr/>
          </a:p>
        </p:txBody>
      </p:sp>
      <p:sp>
        <p:nvSpPr>
          <p:cNvPr id="255" name="Google Shape;255;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4</a:t>
            </a:r>
            <a:endParaRPr sz="20000">
              <a:solidFill>
                <a:srgbClr val="18637B"/>
              </a:solidFill>
              <a:latin typeface="Roboto Slab"/>
              <a:ea typeface="Roboto Slab"/>
              <a:cs typeface="Roboto Slab"/>
              <a:sym typeface="Roboto Slab"/>
            </a:endParaRPr>
          </a:p>
        </p:txBody>
      </p:sp>
      <p:sp>
        <p:nvSpPr>
          <p:cNvPr id="256" name="Google Shape;256;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7" name="Google Shape;257;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58" name="Google Shape;258;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a:solidFill>
                  <a:srgbClr val="114454"/>
                </a:solidFill>
                <a:latin typeface="Arial"/>
                <a:ea typeface="Arial"/>
                <a:cs typeface="Arial"/>
                <a:sym typeface="Arial"/>
              </a:rPr>
              <a:t> </a:t>
            </a:r>
            <a:r>
              <a:rPr lang="sk-SK" u="sng">
                <a:solidFill>
                  <a:srgbClr val="114454"/>
                </a:solidFill>
                <a:latin typeface="Arial"/>
                <a:ea typeface="Arial"/>
                <a:cs typeface="Arial"/>
                <a:sym typeface="Arial"/>
                <a:hlinkClick r:id="rId3">
                  <a:extLst>
                    <a:ext uri="{A12FA001-AC4F-418D-AE19-62706E023703}">
                      <ahyp:hlinkClr val="tx"/>
                    </a:ext>
                  </a:extLst>
                </a:hlinkClick>
              </a:rPr>
              <a:t>Osemsmerovka wordwall.ch</a:t>
            </a:r>
            <a:endParaRPr>
              <a:solidFill>
                <a:srgbClr val="114454"/>
              </a:solidFill>
              <a:latin typeface="Arial"/>
              <a:ea typeface="Arial"/>
              <a:cs typeface="Arial"/>
              <a:sym typeface="Arial"/>
            </a:endParaRPr>
          </a:p>
        </p:txBody>
      </p:sp>
      <p:sp>
        <p:nvSpPr>
          <p:cNvPr id="264" name="Google Shape;264;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Edukačné materiály</a:t>
            </a:r>
            <a:endParaRPr b="1" sz="1800">
              <a:solidFill>
                <a:srgbClr val="FFFFFF"/>
              </a:solidFill>
              <a:latin typeface="Roboto Slab"/>
              <a:ea typeface="Roboto Slab"/>
              <a:cs typeface="Roboto Slab"/>
              <a:sym typeface="Roboto Slab"/>
            </a:endParaRPr>
          </a:p>
        </p:txBody>
      </p:sp>
      <p:sp>
        <p:nvSpPr>
          <p:cNvPr id="265" name="Google Shape;265;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127000" lvl="0" marL="0" rtl="0" algn="ctr">
              <a:spcBef>
                <a:spcPts val="600"/>
              </a:spcBef>
              <a:spcAft>
                <a:spcPts val="0"/>
              </a:spcAft>
              <a:buClr>
                <a:srgbClr val="114454"/>
              </a:buClr>
              <a:buSzPts val="2000"/>
              <a:buFont typeface="Noto Sans Symbols"/>
              <a:buChar char="⮚"/>
            </a:pPr>
            <a:r>
              <a:rPr lang="sk-SK">
                <a:solidFill>
                  <a:srgbClr val="114454"/>
                </a:solidFill>
                <a:latin typeface="Arial"/>
                <a:ea typeface="Arial"/>
                <a:cs typeface="Arial"/>
                <a:sym typeface="Arial"/>
              </a:rPr>
              <a:t> </a:t>
            </a:r>
            <a:r>
              <a:rPr lang="sk-SK" u="sng">
                <a:solidFill>
                  <a:srgbClr val="114454"/>
                </a:solidFill>
                <a:latin typeface="Arial"/>
                <a:ea typeface="Arial"/>
                <a:cs typeface="Arial"/>
                <a:sym typeface="Arial"/>
                <a:hlinkClick r:id="rId4">
                  <a:extLst>
                    <a:ext uri="{A12FA001-AC4F-418D-AE19-62706E023703}">
                      <ahyp:hlinkClr val="tx"/>
                    </a:ext>
                  </a:extLst>
                </a:hlinkClick>
              </a:rPr>
              <a:t>Veľká Morava za Svätopluka, jej zánik</a:t>
            </a:r>
            <a:endParaRPr>
              <a:solidFill>
                <a:srgbClr val="114454"/>
              </a:solidFill>
              <a:latin typeface="Arial"/>
              <a:ea typeface="Arial"/>
              <a:cs typeface="Arial"/>
              <a:sym typeface="Arial"/>
            </a:endParaRPr>
          </a:p>
        </p:txBody>
      </p:sp>
      <p:sp>
        <p:nvSpPr>
          <p:cNvPr id="266" name="Google Shape;266;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67" name="Google Shape;267;p13"/>
          <p:cNvSpPr/>
          <p:nvPr/>
        </p:nvSpPr>
        <p:spPr>
          <a:xfrm>
            <a:off x="251520"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Erasmus+ logo EN.jpg" id="268" name="Google Shape;268;p13"/>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69" name="Google Shape;269;p13"/>
          <p:cNvGrpSpPr/>
          <p:nvPr/>
        </p:nvGrpSpPr>
        <p:grpSpPr>
          <a:xfrm>
            <a:off x="539552" y="843558"/>
            <a:ext cx="290513" cy="355600"/>
            <a:chOff x="596350" y="929175"/>
            <a:chExt cx="407950" cy="497475"/>
          </a:xfrm>
        </p:grpSpPr>
        <p:sp>
          <p:nvSpPr>
            <p:cNvPr id="270" name="Google Shape;270;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1" name="Google Shape;271;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2" name="Google Shape;272;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3" name="Google Shape;273;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4" name="Google Shape;274;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5" name="Google Shape;275;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276" name="Google Shape;276;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sp>
        <p:nvSpPr>
          <p:cNvPr id="277" name="Google Shape;277;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Roboto Slab"/>
                <a:ea typeface="Roboto Slab"/>
                <a:cs typeface="Roboto Slab"/>
                <a:sym typeface="Roboto Slab"/>
              </a:rPr>
              <a:t>ZDROJE:</a:t>
            </a:r>
            <a:endParaRPr/>
          </a:p>
          <a:p>
            <a:pPr indent="-342900" lvl="1" marL="800100" rtl="0" algn="just">
              <a:spcBef>
                <a:spcPts val="0"/>
              </a:spcBef>
              <a:spcAft>
                <a:spcPts val="0"/>
              </a:spcAft>
              <a:buSzPts val="2000"/>
              <a:buNone/>
            </a:pPr>
            <a:r>
              <a:rPr lang="sk-SK">
                <a:latin typeface="Arial"/>
                <a:ea typeface="Arial"/>
                <a:cs typeface="Arial"/>
                <a:sym typeface="Arial"/>
              </a:rPr>
              <a:t>Elschek, Kristian- Hunka, Ján. 2009. Slovenské dejiny I. Bratislava: Eurolitera, 2009. 258 s. ISBN: 978-80-970193-0-3.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83" name="Google Shape;283;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4" name="Google Shape;284;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5" name="Google Shape;285;p14"/>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1" name="Google Shape;291;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2" name="Google Shape;292;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3" name="Google Shape;293;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4" name="Google Shape;294;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5" name="Google Shape;295;p1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Predmet: Dejepis</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Špecifikácia: Seminár z dejepisu</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Veková skupina: 16- 17 rokov</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hodina: 45 minút</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Veľká Morava za Svätopluka</a:t>
            </a:r>
            <a:endParaRPr b="0" i="0" sz="10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Svätopluk a Metod</a:t>
            </a:r>
            <a:endParaRPr b="0" i="0" sz="10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Zánik Veľkej Moravy</a:t>
            </a:r>
            <a:endParaRPr b="0" i="0" sz="10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Edukačné materiály</a:t>
            </a:r>
            <a:endParaRPr b="0" i="0" sz="10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203848" y="2499742"/>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203848" y="1635646"/>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39952" y="2859782"/>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Veľká Morava za Svätopluka</a:t>
            </a:r>
            <a:endParaRPr b="1">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1115616" y="1275606"/>
            <a:ext cx="6696744" cy="2880320"/>
          </a:xfrm>
          <a:prstGeom prst="rect">
            <a:avLst/>
          </a:prstGeom>
          <a:noFill/>
          <a:ln>
            <a:noFill/>
          </a:ln>
        </p:spPr>
        <p:txBody>
          <a:bodyPr anchorCtr="0" anchor="ctr" bIns="91425" lIns="91425" spcFirstLastPara="1" rIns="91425" wrap="square" tIns="91425">
            <a:noAutofit/>
          </a:bodyPr>
          <a:lstStyle/>
          <a:p>
            <a:pPr indent="-355600" lvl="0" marL="457200" rtl="0" algn="ctr">
              <a:spcBef>
                <a:spcPts val="600"/>
              </a:spcBef>
              <a:spcAft>
                <a:spcPts val="0"/>
              </a:spcAft>
              <a:buSzPts val="2000"/>
              <a:buNone/>
            </a:pPr>
            <a:r>
              <a:t/>
            </a:r>
            <a:endParaRPr/>
          </a:p>
          <a:p>
            <a:pPr indent="-228600" lvl="0" marL="457200" rtl="0" algn="ctr">
              <a:spcBef>
                <a:spcPts val="600"/>
              </a:spcBef>
              <a:spcAft>
                <a:spcPts val="0"/>
              </a:spcAft>
              <a:buClr>
                <a:srgbClr val="FFFFFF"/>
              </a:buClr>
              <a:buSzPts val="2000"/>
              <a:buNone/>
            </a:pPr>
            <a:r>
              <a:t/>
            </a:r>
            <a:endParaRPr/>
          </a:p>
          <a:p>
            <a:pPr indent="-355600" lvl="0" marL="457200" rtl="0" algn="ctr">
              <a:spcBef>
                <a:spcPts val="600"/>
              </a:spcBef>
              <a:spcAft>
                <a:spcPts val="0"/>
              </a:spcAft>
              <a:buSzPts val="2000"/>
              <a:buNone/>
            </a:pPr>
            <a:r>
              <a:t/>
            </a:r>
            <a:endParaRPr/>
          </a:p>
          <a:p>
            <a:pPr indent="-228600" lvl="0" marL="457200" rtl="0" algn="ctr">
              <a:spcBef>
                <a:spcPts val="600"/>
              </a:spcBef>
              <a:spcAft>
                <a:spcPts val="0"/>
              </a:spcAft>
              <a:buClr>
                <a:srgbClr val="FFFFFF"/>
              </a:buClr>
              <a:buSzPts val="2000"/>
              <a:buNone/>
            </a:pPr>
            <a:r>
              <a:t/>
            </a:r>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731990"/>
            <a:ext cx="4359275" cy="411510"/>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
        <p:nvSpPr>
          <p:cNvPr id="174" name="Google Shape;174;p5"/>
          <p:cNvSpPr txBox="1"/>
          <p:nvPr/>
        </p:nvSpPr>
        <p:spPr>
          <a:xfrm>
            <a:off x="179512" y="1419622"/>
            <a:ext cx="7128792" cy="163121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rgbClr val="000000"/>
              </a:buClr>
              <a:buSzPts val="2000"/>
              <a:buFont typeface="Noto Sans Symbols"/>
              <a:buNone/>
            </a:pPr>
            <a:r>
              <a:t/>
            </a:r>
            <a:endParaRPr b="0" i="0" sz="2000" u="none" cap="none" strike="noStrike">
              <a:solidFill>
                <a:schemeClr val="lt1"/>
              </a:solidFill>
              <a:latin typeface="Arial"/>
              <a:ea typeface="Arial"/>
              <a:cs typeface="Arial"/>
              <a:sym typeface="Arial"/>
            </a:endParaRPr>
          </a:p>
          <a:p>
            <a:pPr indent="0" lvl="0" marL="0" marR="0" rtl="0" algn="just">
              <a:spcBef>
                <a:spcPts val="0"/>
              </a:spcBef>
              <a:spcAft>
                <a:spcPts val="0"/>
              </a:spcAft>
              <a:buNone/>
            </a:pPr>
            <a:r>
              <a:t/>
            </a:r>
            <a:endParaRPr b="0" i="0" sz="2000" u="none" cap="none" strike="noStrike">
              <a:solidFill>
                <a:schemeClr val="lt1"/>
              </a:solidFill>
              <a:latin typeface="Arial"/>
              <a:ea typeface="Arial"/>
              <a:cs typeface="Arial"/>
              <a:sym typeface="Arial"/>
            </a:endParaRPr>
          </a:p>
          <a:p>
            <a:pPr indent="0" lvl="0" marL="0" marR="0" rtl="0" algn="just">
              <a:spcBef>
                <a:spcPts val="0"/>
              </a:spcBef>
              <a:spcAft>
                <a:spcPts val="0"/>
              </a:spcAft>
              <a:buClr>
                <a:srgbClr val="000000"/>
              </a:buClr>
              <a:buSzPts val="2000"/>
              <a:buFont typeface="Noto Sans Symbols"/>
              <a:buNone/>
            </a:pPr>
            <a:r>
              <a:t/>
            </a:r>
            <a:endParaRPr b="0" i="0" sz="2000" u="none" cap="none" strike="noStrike">
              <a:solidFill>
                <a:schemeClr val="lt1"/>
              </a:solidFill>
              <a:latin typeface="Arial"/>
              <a:ea typeface="Arial"/>
              <a:cs typeface="Arial"/>
              <a:sym typeface="Arial"/>
            </a:endParaRPr>
          </a:p>
          <a:p>
            <a:pPr indent="0" lvl="0" marL="0" marR="0" rtl="0" algn="just">
              <a:spcBef>
                <a:spcPts val="0"/>
              </a:spcBef>
              <a:spcAft>
                <a:spcPts val="0"/>
              </a:spcAft>
              <a:buClr>
                <a:srgbClr val="000000"/>
              </a:buClr>
              <a:buSzPts val="2000"/>
              <a:buFont typeface="Noto Sans Symbols"/>
              <a:buNone/>
            </a:pPr>
            <a:r>
              <a:t/>
            </a:r>
            <a:endParaRPr b="0" i="0" sz="2000" u="none" cap="none" strike="noStrike">
              <a:solidFill>
                <a:schemeClr val="lt1"/>
              </a:solidFill>
              <a:latin typeface="Arial"/>
              <a:ea typeface="Arial"/>
              <a:cs typeface="Arial"/>
              <a:sym typeface="Arial"/>
            </a:endParaRPr>
          </a:p>
          <a:p>
            <a:pPr indent="-127000" lvl="0" marL="0" marR="0" rtl="0" algn="just">
              <a:spcBef>
                <a:spcPts val="0"/>
              </a:spcBef>
              <a:spcAft>
                <a:spcPts val="0"/>
              </a:spcAft>
              <a:buClr>
                <a:schemeClr val="lt1"/>
              </a:buClr>
              <a:buSzPts val="2000"/>
              <a:buFont typeface="Noto Sans Symbols"/>
              <a:buChar char="⮚"/>
            </a:pPr>
            <a:r>
              <a:rPr b="0" i="0" lang="sk-SK" sz="2000" u="none" cap="none" strike="noStrike">
                <a:solidFill>
                  <a:schemeClr val="lt1"/>
                </a:solidFill>
                <a:latin typeface="Arial"/>
                <a:ea typeface="Arial"/>
                <a:cs typeface="Arial"/>
                <a:sym typeface="Arial"/>
              </a:rPr>
              <a:t> </a:t>
            </a:r>
            <a:r>
              <a:rPr b="0" i="0" lang="sk-SK" sz="2000" u="sng" cap="none" strike="noStrike">
                <a:solidFill>
                  <a:schemeClr val="lt1"/>
                </a:solidFill>
                <a:latin typeface="Arial"/>
                <a:ea typeface="Arial"/>
                <a:cs typeface="Arial"/>
                <a:sym typeface="Arial"/>
                <a:hlinkClick r:id="rId4">
                  <a:extLst>
                    <a:ext uri="{A12FA001-AC4F-418D-AE19-62706E023703}">
                      <ahyp:hlinkClr val="tx"/>
                    </a:ext>
                  </a:extLst>
                </a:hlinkClick>
              </a:rPr>
              <a:t>Svätopluk - myšlienková mapa</a:t>
            </a:r>
            <a:endParaRPr b="0" i="0" sz="2000" u="none" cap="none" strike="noStrike">
              <a:solidFill>
                <a:schemeClr val="lt1"/>
              </a:solidFill>
              <a:latin typeface="Arial"/>
              <a:ea typeface="Arial"/>
              <a:cs typeface="Arial"/>
              <a:sym typeface="Arial"/>
            </a:endParaRPr>
          </a:p>
        </p:txBody>
      </p:sp>
      <p:pic>
        <p:nvPicPr>
          <p:cNvPr descr="C:\Users\admin\Desktop\DIGI ŠKOLA\Veľká Morava- mapa.jpg" id="175" name="Google Shape;175;p5"/>
          <p:cNvPicPr preferRelativeResize="0"/>
          <p:nvPr/>
        </p:nvPicPr>
        <p:blipFill rotWithShape="1">
          <a:blip r:embed="rId5">
            <a:alphaModFix/>
          </a:blip>
          <a:srcRect b="0" l="0" r="0" t="0"/>
          <a:stretch/>
        </p:blipFill>
        <p:spPr>
          <a:xfrm>
            <a:off x="4067944" y="627534"/>
            <a:ext cx="4896544" cy="3744416"/>
          </a:xfrm>
          <a:prstGeom prst="rect">
            <a:avLst/>
          </a:prstGeom>
          <a:noFill/>
          <a:ln>
            <a:noFill/>
          </a:ln>
        </p:spPr>
      </p:pic>
      <p:sp>
        <p:nvSpPr>
          <p:cNvPr id="176" name="Google Shape;176;p5"/>
          <p:cNvSpPr/>
          <p:nvPr/>
        </p:nvSpPr>
        <p:spPr>
          <a:xfrm>
            <a:off x="539552" y="3291830"/>
            <a:ext cx="8496944"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rPr lang="sk-SK" sz="800">
                <a:solidFill>
                  <a:schemeClr val="accent1"/>
                </a:solidFill>
                <a:latin typeface="Arial"/>
                <a:ea typeface="Arial"/>
                <a:cs typeface="Arial"/>
                <a:sym typeface="Arial"/>
              </a:rPr>
              <a:t>                                                                                                                   http://www.shopkabinet.sk/sk/Oddelenia/Zavesne-tabule-a-mapy/PVC-Mapy-160-x-120-cm/Velka-Morava.html</a:t>
            </a:r>
            <a:endParaRPr sz="800">
              <a:solidFill>
                <a:schemeClr val="accent1"/>
              </a:solidFill>
              <a:latin typeface="Arial"/>
              <a:ea typeface="Arial"/>
              <a:cs typeface="Arial"/>
              <a:sym typeface="Aria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b="1" lang="sk-SK" sz="1800">
                <a:solidFill>
                  <a:schemeClr val="lt1"/>
                </a:solidFill>
                <a:latin typeface="Roboto Slab"/>
                <a:ea typeface="Roboto Slab"/>
                <a:cs typeface="Roboto Slab"/>
                <a:sym typeface="Roboto Slab"/>
              </a:rPr>
              <a:t>Veľká Morava za Svätopluka</a:t>
            </a:r>
            <a:endParaRPr b="1" sz="1800">
              <a:solidFill>
                <a:schemeClr val="lt1"/>
              </a:solidFill>
              <a:latin typeface="Roboto Slab"/>
              <a:ea typeface="Roboto Slab"/>
              <a:cs typeface="Roboto Slab"/>
              <a:sym typeface="Roboto Slab"/>
            </a:endParaRPr>
          </a:p>
        </p:txBody>
      </p:sp>
      <p:sp>
        <p:nvSpPr>
          <p:cNvPr id="182" name="Google Shape;182;p6"/>
          <p:cNvSpPr txBox="1"/>
          <p:nvPr>
            <p:ph idx="1" type="body"/>
          </p:nvPr>
        </p:nvSpPr>
        <p:spPr>
          <a:xfrm>
            <a:off x="899592" y="1635647"/>
            <a:ext cx="7787233" cy="2952328"/>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správa  VM - Engelšalk a Viliam    vzbura Slovanov</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Svätopluk vo väzení      spojenie s Karolmanom</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v čele vojska proti VM      dohoda so Slavomírom</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porážka Frankov - Devín</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874 - mier vo Forchheime</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a:t>
            </a:r>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http://www.shopkabinet.sk/sk/Oddelenia/Portrety-osobnosti-1/Portrety-100-x-140-cm/Svatopluk.html</a:t>
            </a:r>
            <a:endParaRPr/>
          </a:p>
          <a:p>
            <a:pPr indent="-228600" lvl="0" marL="457200" rtl="0" algn="just">
              <a:spcBef>
                <a:spcPts val="600"/>
              </a:spcBef>
              <a:spcAft>
                <a:spcPts val="0"/>
              </a:spcAft>
              <a:buSzPts val="2800"/>
              <a:buFont typeface="Noto Sans Symbols"/>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t/>
            </a:r>
            <a:endParaRPr sz="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800">
                <a:solidFill>
                  <a:schemeClr val="dk1"/>
                </a:solidFill>
                <a:latin typeface="Arial"/>
                <a:ea typeface="Arial"/>
                <a:cs typeface="Arial"/>
                <a:sym typeface="Arial"/>
              </a:rPr>
              <a:t>                           </a:t>
            </a:r>
            <a:endParaRPr/>
          </a:p>
        </p:txBody>
      </p:sp>
      <p:sp>
        <p:nvSpPr>
          <p:cNvPr id="183" name="Google Shape;183;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grpSp>
        <p:nvGrpSpPr>
          <p:cNvPr id="184" name="Google Shape;184;p6"/>
          <p:cNvGrpSpPr/>
          <p:nvPr/>
        </p:nvGrpSpPr>
        <p:grpSpPr>
          <a:xfrm>
            <a:off x="467544" y="843558"/>
            <a:ext cx="334963" cy="334963"/>
            <a:chOff x="5941025" y="3634400"/>
            <a:chExt cx="467650" cy="467650"/>
          </a:xfrm>
        </p:grpSpPr>
        <p:sp>
          <p:nvSpPr>
            <p:cNvPr id="185" name="Google Shape;185;p6"/>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6" name="Google Shape;186;p6"/>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7" name="Google Shape;187;p6"/>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8" name="Google Shape;188;p6"/>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89" name="Google Shape;189;p6"/>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190" name="Google Shape;190;p6"/>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grpSp>
      <p:pic>
        <p:nvPicPr>
          <p:cNvPr descr="Erasmus+ logo EN.jpg" id="191" name="Google Shape;191;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92" name="Google Shape;192;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cxnSp>
        <p:nvCxnSpPr>
          <p:cNvPr id="193" name="Google Shape;193;p6"/>
          <p:cNvCxnSpPr/>
          <p:nvPr/>
        </p:nvCxnSpPr>
        <p:spPr>
          <a:xfrm>
            <a:off x="3822787" y="2484301"/>
            <a:ext cx="360000" cy="0"/>
          </a:xfrm>
          <a:prstGeom prst="straightConnector1">
            <a:avLst/>
          </a:prstGeom>
          <a:noFill/>
          <a:ln cap="flat" cmpd="sng" w="9525">
            <a:solidFill>
              <a:srgbClr val="0E4253"/>
            </a:solidFill>
            <a:prstDash val="solid"/>
            <a:round/>
            <a:headEnd len="sm" w="sm" type="none"/>
            <a:tailEnd len="med" w="med" type="stealth"/>
          </a:ln>
        </p:spPr>
      </p:cxnSp>
      <p:cxnSp>
        <p:nvCxnSpPr>
          <p:cNvPr id="194" name="Google Shape;194;p6"/>
          <p:cNvCxnSpPr/>
          <p:nvPr/>
        </p:nvCxnSpPr>
        <p:spPr>
          <a:xfrm>
            <a:off x="3994786" y="3005091"/>
            <a:ext cx="360000" cy="0"/>
          </a:xfrm>
          <a:prstGeom prst="straightConnector1">
            <a:avLst/>
          </a:prstGeom>
          <a:noFill/>
          <a:ln cap="flat" cmpd="sng" w="9525">
            <a:solidFill>
              <a:srgbClr val="0E4253"/>
            </a:solidFill>
            <a:prstDash val="solid"/>
            <a:round/>
            <a:headEnd len="sm" w="sm" type="none"/>
            <a:tailEnd len="med" w="med" type="stealth"/>
          </a:ln>
        </p:spPr>
      </p:cxnSp>
      <p:cxnSp>
        <p:nvCxnSpPr>
          <p:cNvPr id="195" name="Google Shape;195;p6"/>
          <p:cNvCxnSpPr/>
          <p:nvPr/>
        </p:nvCxnSpPr>
        <p:spPr>
          <a:xfrm>
            <a:off x="5004048" y="1995686"/>
            <a:ext cx="288032" cy="0"/>
          </a:xfrm>
          <a:prstGeom prst="straightConnector1">
            <a:avLst/>
          </a:prstGeom>
          <a:noFill/>
          <a:ln cap="flat" cmpd="sng" w="9525">
            <a:solidFill>
              <a:srgbClr val="0E4253"/>
            </a:solidFill>
            <a:prstDash val="solid"/>
            <a:round/>
            <a:headEnd len="sm" w="sm" type="none"/>
            <a:tailEnd len="med" w="med" type="stealth"/>
          </a:ln>
        </p:spPr>
      </p:cxnSp>
      <p:pic>
        <p:nvPicPr>
          <p:cNvPr descr="C:\Users\admin\Desktop\DIGI ŠKOLA\Svätopluk.jpg" id="196" name="Google Shape;196;p6"/>
          <p:cNvPicPr preferRelativeResize="0"/>
          <p:nvPr/>
        </p:nvPicPr>
        <p:blipFill rotWithShape="1">
          <a:blip r:embed="rId4">
            <a:alphaModFix/>
          </a:blip>
          <a:srcRect b="0" l="0" r="0" t="0"/>
          <a:stretch/>
        </p:blipFill>
        <p:spPr>
          <a:xfrm>
            <a:off x="7093750" y="2838325"/>
            <a:ext cx="1869050" cy="2211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02" name="Google Shape;202;p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03" name="Google Shape;203;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b="1" sz="2000">
              <a:solidFill>
                <a:schemeClr val="lt1"/>
              </a:solidFill>
              <a:latin typeface="Arial"/>
              <a:ea typeface="Arial"/>
              <a:cs typeface="Arial"/>
              <a:sym typeface="Arial"/>
            </a:endParaRPr>
          </a:p>
        </p:txBody>
      </p:sp>
      <p:sp>
        <p:nvSpPr>
          <p:cNvPr id="204" name="Google Shape;204;p7"/>
          <p:cNvSpPr txBox="1"/>
          <p:nvPr/>
        </p:nvSpPr>
        <p:spPr>
          <a:xfrm>
            <a:off x="683568" y="987574"/>
            <a:ext cx="8064896" cy="452431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177800" lvl="0" marL="0" marR="0" rtl="0" algn="just">
              <a:spcBef>
                <a:spcPts val="0"/>
              </a:spcBef>
              <a:spcAft>
                <a:spcPts val="0"/>
              </a:spcAft>
              <a:buClr>
                <a:srgbClr val="000000"/>
              </a:buClr>
              <a:buSzPts val="2800"/>
              <a:buFont typeface="Noto Sans Symbols"/>
              <a:buChar char="⮚"/>
            </a:pPr>
            <a:r>
              <a:rPr lang="sk-SK" sz="2800">
                <a:solidFill>
                  <a:srgbClr val="000000"/>
                </a:solidFill>
                <a:latin typeface="Arial"/>
                <a:ea typeface="Arial"/>
                <a:cs typeface="Arial"/>
                <a:sym typeface="Arial"/>
              </a:rPr>
              <a:t> </a:t>
            </a:r>
            <a:r>
              <a:rPr lang="sk-SK" sz="2000">
                <a:solidFill>
                  <a:schemeClr val="dk1"/>
                </a:solidFill>
                <a:latin typeface="Arial"/>
                <a:ea typeface="Arial"/>
                <a:cs typeface="Arial"/>
                <a:sym typeface="Arial"/>
              </a:rPr>
              <a:t>VM - suverénny, nezávislý štát</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udržiavanie vojenských družín</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decentralizácia</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rešpekt panovníkov aj pápeža</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úspešné rozširovanie krajiny</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a:solidFill>
                  <a:schemeClr val="dk1"/>
                </a:solidFill>
                <a:latin typeface="Arial"/>
                <a:ea typeface="Arial"/>
                <a:cs typeface="Arial"/>
                <a:sym typeface="Arial"/>
              </a:rPr>
              <a:t>Svätoplukova ríša</a:t>
            </a:r>
            <a:endParaRPr/>
          </a:p>
          <a:p>
            <a:pPr indent="-177800" lvl="0" marL="0" marR="0" rtl="0" algn="just">
              <a:spcBef>
                <a:spcPts val="0"/>
              </a:spcBef>
              <a:spcAft>
                <a:spcPts val="0"/>
              </a:spcAft>
              <a:buClr>
                <a:schemeClr val="dk1"/>
              </a:buClr>
              <a:buSzPts val="2800"/>
              <a:buFont typeface="Noto Sans Symbols"/>
              <a:buChar char="⮚"/>
            </a:pPr>
            <a:r>
              <a:rPr lang="sk-SK" sz="2800">
                <a:solidFill>
                  <a:schemeClr val="dk1"/>
                </a:solidFill>
                <a:latin typeface="Arial"/>
                <a:ea typeface="Arial"/>
                <a:cs typeface="Arial"/>
                <a:sym typeface="Arial"/>
              </a:rPr>
              <a:t> </a:t>
            </a:r>
            <a:r>
              <a:rPr lang="sk-SK" sz="2000" u="sng">
                <a:solidFill>
                  <a:schemeClr val="dk1"/>
                </a:solidFill>
                <a:latin typeface="Arial"/>
                <a:ea typeface="Arial"/>
                <a:cs typeface="Arial"/>
                <a:sym typeface="Arial"/>
                <a:hlinkClick r:id="rId4">
                  <a:extLst>
                    <a:ext uri="{A12FA001-AC4F-418D-AE19-62706E023703}">
                      <ahyp:hlinkClr val="tx"/>
                    </a:ext>
                  </a:extLst>
                </a:hlinkClick>
              </a:rPr>
              <a:t>Rozmotaj to! wordwall.ch</a:t>
            </a:r>
            <a:endParaRPr sz="2000">
              <a:solidFill>
                <a:schemeClr val="dk1"/>
              </a:solidFill>
              <a:latin typeface="Arial"/>
              <a:ea typeface="Arial"/>
              <a:cs typeface="Arial"/>
              <a:sym typeface="Arial"/>
            </a:endParaRPr>
          </a:p>
          <a:p>
            <a:pPr indent="0" lvl="0" marL="0" marR="0" rtl="0" algn="just">
              <a:spcBef>
                <a:spcPts val="0"/>
              </a:spcBef>
              <a:spcAft>
                <a:spcPts val="0"/>
              </a:spcAft>
              <a:buNone/>
            </a:pPr>
            <a:r>
              <a:t/>
            </a:r>
            <a:endParaRPr sz="2000">
              <a:solidFill>
                <a:schemeClr val="dk1"/>
              </a:solidFill>
              <a:latin typeface="Arial"/>
              <a:ea typeface="Arial"/>
              <a:cs typeface="Arial"/>
              <a:sym typeface="Arial"/>
            </a:endParaRPr>
          </a:p>
          <a:p>
            <a:pPr indent="0" lvl="0" marL="0" marR="0" rtl="0" algn="just">
              <a:spcBef>
                <a:spcPts val="0"/>
              </a:spcBef>
              <a:spcAft>
                <a:spcPts val="0"/>
              </a:spcAft>
              <a:buNone/>
            </a:pPr>
            <a:r>
              <a:rPr lang="sk-SK" sz="800">
                <a:solidFill>
                  <a:srgbClr val="000000"/>
                </a:solidFill>
                <a:latin typeface="Arial"/>
                <a:ea typeface="Arial"/>
                <a:cs typeface="Arial"/>
                <a:sym typeface="Arial"/>
              </a:rPr>
              <a:t>                                                     https://www.hrnko.sk/2009/11/12/317/comment-page-10/</a:t>
            </a:r>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t/>
            </a:r>
            <a:endParaRPr sz="800">
              <a:solidFill>
                <a:srgbClr val="000000"/>
              </a:solidFill>
              <a:latin typeface="Arial"/>
              <a:ea typeface="Arial"/>
              <a:cs typeface="Arial"/>
              <a:sym typeface="Arial"/>
            </a:endParaRPr>
          </a:p>
          <a:p>
            <a:pPr indent="0" lvl="0" marL="0" marR="0" rtl="0" algn="l">
              <a:spcBef>
                <a:spcPts val="0"/>
              </a:spcBef>
              <a:spcAft>
                <a:spcPts val="0"/>
              </a:spcAft>
              <a:buNone/>
            </a:pPr>
            <a:r>
              <a:rPr lang="sk-SK" sz="800">
                <a:solidFill>
                  <a:srgbClr val="000000"/>
                </a:solidFill>
                <a:latin typeface="Arial"/>
                <a:ea typeface="Arial"/>
                <a:cs typeface="Arial"/>
                <a:sym typeface="Arial"/>
              </a:rPr>
              <a:t> </a:t>
            </a:r>
            <a:endParaRPr/>
          </a:p>
        </p:txBody>
      </p:sp>
      <p:pic>
        <p:nvPicPr>
          <p:cNvPr descr="C:\Users\admin\Desktop\DIGI ŠKOLA\Územie Veľkej Moravy.jpg" id="205" name="Google Shape;205;p7"/>
          <p:cNvPicPr preferRelativeResize="0"/>
          <p:nvPr/>
        </p:nvPicPr>
        <p:blipFill rotWithShape="1">
          <a:blip r:embed="rId5">
            <a:alphaModFix/>
          </a:blip>
          <a:srcRect b="0" l="0" r="0" t="0"/>
          <a:stretch/>
        </p:blipFill>
        <p:spPr>
          <a:xfrm>
            <a:off x="4860032" y="483518"/>
            <a:ext cx="4127500" cy="46085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8"/>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Svätopluk a Metod</a:t>
            </a:r>
            <a:endParaRPr/>
          </a:p>
        </p:txBody>
      </p:sp>
      <p:sp>
        <p:nvSpPr>
          <p:cNvPr id="211" name="Google Shape;211;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212" name="Google Shape;212;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13" name="Google Shape;213;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14" name="Google Shape;214;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9"/>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Svätopluk a Metod</a:t>
            </a:r>
            <a:endParaRPr b="1" sz="1800">
              <a:solidFill>
                <a:srgbClr val="FFFFFF"/>
              </a:solidFill>
              <a:latin typeface="Roboto Slab"/>
              <a:ea typeface="Roboto Slab"/>
              <a:cs typeface="Roboto Slab"/>
              <a:sym typeface="Roboto Slab"/>
            </a:endParaRPr>
          </a:p>
        </p:txBody>
      </p:sp>
      <p:sp>
        <p:nvSpPr>
          <p:cNvPr id="220" name="Google Shape;220;p9"/>
          <p:cNvSpPr txBox="1"/>
          <p:nvPr>
            <p:ph idx="1" type="body"/>
          </p:nvPr>
        </p:nvSpPr>
        <p:spPr>
          <a:xfrm>
            <a:off x="1043608" y="1995686"/>
            <a:ext cx="7684641" cy="2016224"/>
          </a:xfrm>
          <a:prstGeom prst="rect">
            <a:avLst/>
          </a:prstGeom>
          <a:noFill/>
          <a:ln>
            <a:noFill/>
          </a:ln>
        </p:spPr>
        <p:txBody>
          <a:bodyPr anchorCtr="0" anchor="t" bIns="91425" lIns="91425" spcFirstLastPara="1" rIns="91425" wrap="square" tIns="91425">
            <a:noAutofit/>
          </a:bodyPr>
          <a:lstStyle/>
          <a:p>
            <a:pPr indent="-406400" lvl="0" marL="457200" rtl="0" algn="just">
              <a:spcBef>
                <a:spcPts val="0"/>
              </a:spcBef>
              <a:spcAft>
                <a:spcPts val="0"/>
              </a:spcAft>
              <a:buClr>
                <a:srgbClr val="114454"/>
              </a:buClr>
              <a:buSzPts val="2800"/>
              <a:buFont typeface="Noto Sans Symbols"/>
              <a:buChar char="⮚"/>
            </a:pPr>
            <a:r>
              <a:rPr lang="sk-SK">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arcibiskup Metod</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pápež Ján VIII.            </a:t>
            </a:r>
            <a:r>
              <a:rPr lang="sk-SK" sz="600">
                <a:solidFill>
                  <a:srgbClr val="114454"/>
                </a:solidFill>
                <a:latin typeface="Arial"/>
                <a:ea typeface="Arial"/>
                <a:cs typeface="Arial"/>
                <a:sym typeface="Arial"/>
              </a:rPr>
              <a:t>http://www.biskupstvo-nitra.sk/1140-vyrocie-od-vydania-buly-industriae-tuae-prvej-pisomnej-zmienky-o-nitrianskom- biskupstve/                 </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rozširovanie územia = šírenie kresťanstva</a:t>
            </a:r>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Industriae tuae - </a:t>
            </a:r>
            <a:r>
              <a:rPr lang="sk-SK" sz="2000" u="sng">
                <a:solidFill>
                  <a:srgbClr val="114454"/>
                </a:solidFill>
                <a:latin typeface="Arial"/>
                <a:ea typeface="Arial"/>
                <a:cs typeface="Arial"/>
                <a:sym typeface="Arial"/>
                <a:hlinkClick r:id="rId3">
                  <a:extLst>
                    <a:ext uri="{A12FA001-AC4F-418D-AE19-62706E023703}">
                      <ahyp:hlinkClr val="tx"/>
                    </a:ext>
                  </a:extLst>
                </a:hlinkClick>
              </a:rPr>
              <a:t>Industriae tuae - text</a:t>
            </a:r>
            <a:endParaRPr sz="2000">
              <a:solidFill>
                <a:srgbClr val="114454"/>
              </a:solidFill>
              <a:latin typeface="Arial"/>
              <a:ea typeface="Arial"/>
              <a:cs typeface="Arial"/>
              <a:sym typeface="Arial"/>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a:t>
            </a:r>
            <a:r>
              <a:rPr lang="sk-SK" sz="2000" u="sng">
                <a:solidFill>
                  <a:srgbClr val="114454"/>
                </a:solidFill>
                <a:latin typeface="Arial"/>
                <a:ea typeface="Arial"/>
                <a:cs typeface="Arial"/>
                <a:sym typeface="Arial"/>
                <a:hlinkClick r:id="rId4">
                  <a:extLst>
                    <a:ext uri="{A12FA001-AC4F-418D-AE19-62706E023703}">
                      <ahyp:hlinkClr val="tx"/>
                    </a:ext>
                  </a:extLst>
                </a:hlinkClick>
              </a:rPr>
              <a:t>Otázky k textu wordwall.ch</a:t>
            </a:r>
            <a:endParaRPr sz="2000">
              <a:solidFill>
                <a:srgbClr val="114454"/>
              </a:solidFill>
              <a:latin typeface="Arial"/>
              <a:ea typeface="Arial"/>
              <a:cs typeface="Arial"/>
              <a:sym typeface="Arial"/>
            </a:endParaRPr>
          </a:p>
          <a:p>
            <a:pPr indent="-406400" lvl="0" marL="457200" rtl="0" algn="just">
              <a:spcBef>
                <a:spcPts val="0"/>
              </a:spcBef>
              <a:spcAft>
                <a:spcPts val="0"/>
              </a:spcAft>
              <a:buClr>
                <a:srgbClr val="114454"/>
              </a:buClr>
              <a:buSzPts val="2800"/>
              <a:buFont typeface="Noto Sans Symbols"/>
              <a:buChar char="⮚"/>
            </a:pPr>
            <a:r>
              <a:rPr lang="sk-SK" sz="2000">
                <a:solidFill>
                  <a:srgbClr val="114454"/>
                </a:solidFill>
                <a:latin typeface="Arial"/>
                <a:ea typeface="Arial"/>
                <a:cs typeface="Arial"/>
                <a:sym typeface="Arial"/>
              </a:rPr>
              <a:t> Wiching - nitriansky biskup     arcibiskup</a:t>
            </a:r>
            <a:endParaRPr>
              <a:solidFill>
                <a:srgbClr val="114454"/>
              </a:solidFill>
              <a:latin typeface="Arial"/>
              <a:ea typeface="Arial"/>
              <a:cs typeface="Arial"/>
              <a:sym typeface="Arial"/>
            </a:endParaRPr>
          </a:p>
          <a:p>
            <a:pPr indent="-228600" lvl="0" marL="457200" rtl="0" algn="just">
              <a:spcBef>
                <a:spcPts val="0"/>
              </a:spcBef>
              <a:spcAft>
                <a:spcPts val="0"/>
              </a:spcAft>
              <a:buClr>
                <a:srgbClr val="114454"/>
              </a:buClr>
              <a:buSzPts val="2800"/>
              <a:buFont typeface="Noto Sans Symbols"/>
              <a:buNone/>
            </a:pPr>
            <a:r>
              <a:t/>
            </a:r>
            <a:endParaRPr>
              <a:solidFill>
                <a:srgbClr val="114454"/>
              </a:solidFill>
              <a:latin typeface="Arial"/>
              <a:ea typeface="Arial"/>
              <a:cs typeface="Arial"/>
              <a:sym typeface="Arial"/>
            </a:endParaRPr>
          </a:p>
        </p:txBody>
      </p:sp>
      <p:sp>
        <p:nvSpPr>
          <p:cNvPr id="221" name="Google Shape;221;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22" name="Google Shape;222;p9"/>
          <p:cNvPicPr preferRelativeResize="0"/>
          <p:nvPr/>
        </p:nvPicPr>
        <p:blipFill rotWithShape="1">
          <a:blip r:embed="rId5">
            <a:alphaModFix/>
          </a:blip>
          <a:srcRect b="0" l="0" r="0" t="0"/>
          <a:stretch/>
        </p:blipFill>
        <p:spPr>
          <a:xfrm>
            <a:off x="284709" y="123478"/>
            <a:ext cx="2593975" cy="571500"/>
          </a:xfrm>
          <a:prstGeom prst="rect">
            <a:avLst/>
          </a:prstGeom>
          <a:noFill/>
          <a:ln>
            <a:noFill/>
          </a:ln>
        </p:spPr>
      </p:pic>
      <p:sp>
        <p:nvSpPr>
          <p:cNvPr id="223" name="Google Shape;223;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
        <p:nvSpPr>
          <p:cNvPr id="224" name="Google Shape;224;p9"/>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cxnSp>
        <p:nvCxnSpPr>
          <p:cNvPr id="225" name="Google Shape;225;p9"/>
          <p:cNvCxnSpPr/>
          <p:nvPr/>
        </p:nvCxnSpPr>
        <p:spPr>
          <a:xfrm>
            <a:off x="4688329" y="4497102"/>
            <a:ext cx="288000" cy="0"/>
          </a:xfrm>
          <a:prstGeom prst="straightConnector1">
            <a:avLst/>
          </a:prstGeom>
          <a:noFill/>
          <a:ln cap="flat" cmpd="sng" w="9525">
            <a:solidFill>
              <a:srgbClr val="0E4253"/>
            </a:solidFill>
            <a:prstDash val="solid"/>
            <a:round/>
            <a:headEnd len="sm" w="sm" type="none"/>
            <a:tailEnd len="med" w="med" type="stealth"/>
          </a:ln>
        </p:spPr>
      </p:cxnSp>
      <p:pic>
        <p:nvPicPr>
          <p:cNvPr descr="C:\Users\admin\Desktop\DIGI ŠKOLA\Bula IT.jpg" id="226" name="Google Shape;226;p9"/>
          <p:cNvPicPr preferRelativeResize="0"/>
          <p:nvPr/>
        </p:nvPicPr>
        <p:blipFill rotWithShape="1">
          <a:blip r:embed="rId6">
            <a:alphaModFix/>
          </a:blip>
          <a:srcRect b="0" l="0" r="0" t="0"/>
          <a:stretch/>
        </p:blipFill>
        <p:spPr>
          <a:xfrm>
            <a:off x="4788024" y="627534"/>
            <a:ext cx="4211960" cy="1995686"/>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