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0" roundtripDataSignature="AMtx7mgrRgPKJymwsSE/D3NMnHR3P6Kn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uqkdzog321" TargetMode="External"/><Relationship Id="rId4" Type="http://schemas.openxmlformats.org/officeDocument/2006/relationships/hyperlink" Target="https://learningapps.org/display?v=p2igfmtvt21" TargetMode="External"/><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drive/folders/15p6yeAalG81D91UmIFMUnaF6SVDDXPiw" TargetMode="External"/><Relationship Id="rId4" Type="http://schemas.openxmlformats.org/officeDocument/2006/relationships/image" Target="../media/image15.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Arial"/>
                <a:ea typeface="Arial"/>
                <a:cs typeface="Arial"/>
                <a:sym typeface="Arial"/>
              </a:rPr>
              <a:t>Digi school Informatika</a:t>
            </a:r>
            <a:endParaRPr>
              <a:latin typeface="Arial"/>
              <a:ea typeface="Arial"/>
              <a:cs typeface="Arial"/>
              <a:sym typeface="Arial"/>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ctrTitle"/>
          </p:nvPr>
        </p:nvSpPr>
        <p:spPr>
          <a:xfrm>
            <a:off x="5637215" y="3735388"/>
            <a:ext cx="5223618"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Arial"/>
                <a:ea typeface="Arial"/>
                <a:cs typeface="Arial"/>
                <a:sym typeface="Arial"/>
              </a:rPr>
              <a:t>Edukačné materiály</a:t>
            </a:r>
            <a:endParaRPr>
              <a:latin typeface="Arial"/>
              <a:ea typeface="Arial"/>
              <a:cs typeface="Arial"/>
              <a:sym typeface="Arial"/>
            </a:endParaRPr>
          </a:p>
        </p:txBody>
      </p:sp>
      <p:sp>
        <p:nvSpPr>
          <p:cNvPr id="257" name="Google Shape;257;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8" name="Google Shape;258;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59" name="Google Shape;2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0" name="Google Shape;260;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61" name="Google Shape;261;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Edukačné materiály</a:t>
            </a:r>
            <a:endParaRPr>
              <a:latin typeface="Arial"/>
              <a:ea typeface="Arial"/>
              <a:cs typeface="Arial"/>
              <a:sym typeface="Arial"/>
            </a:endParaRPr>
          </a:p>
        </p:txBody>
      </p:sp>
      <p:sp>
        <p:nvSpPr>
          <p:cNvPr id="267" name="Google Shape;267;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800">
                <a:solidFill>
                  <a:srgbClr val="114454"/>
                </a:solidFill>
                <a:latin typeface="Arial"/>
                <a:ea typeface="Arial"/>
                <a:cs typeface="Arial"/>
                <a:sym typeface="Arial"/>
              </a:rPr>
              <a:t>Žiaci na upevnenie učiva vypracujú:</a:t>
            </a:r>
            <a:endParaRPr sz="3000"/>
          </a:p>
          <a:p>
            <a:pPr indent="-419100" lvl="1" marL="914400" rtl="0" algn="l">
              <a:lnSpc>
                <a:spcPct val="150000"/>
              </a:lnSpc>
              <a:spcBef>
                <a:spcPts val="600"/>
              </a:spcBef>
              <a:spcAft>
                <a:spcPts val="0"/>
              </a:spcAft>
              <a:buClr>
                <a:srgbClr val="114454"/>
              </a:buClr>
              <a:buSzPts val="1816"/>
              <a:buFont typeface="Noto Sans Symbols"/>
              <a:buChar char="⮚"/>
            </a:pPr>
            <a:r>
              <a:rPr lang="sk-SK" sz="1800" u="sng">
                <a:solidFill>
                  <a:srgbClr val="114454"/>
                </a:solidFill>
                <a:latin typeface="Arial"/>
                <a:ea typeface="Arial"/>
                <a:cs typeface="Arial"/>
                <a:sym typeface="Arial"/>
                <a:hlinkClick r:id="rId3">
                  <a:extLst>
                    <a:ext uri="{A12FA001-AC4F-418D-AE19-62706E023703}">
                      <ahyp:hlinkClr val="tx"/>
                    </a:ext>
                  </a:extLst>
                </a:hlinkClick>
              </a:rPr>
              <a:t>doplňovačku </a:t>
            </a:r>
            <a:r>
              <a:rPr lang="sk-SK" sz="1800">
                <a:solidFill>
                  <a:srgbClr val="114454"/>
                </a:solidFill>
                <a:latin typeface="Arial"/>
                <a:ea typeface="Arial"/>
                <a:cs typeface="Arial"/>
                <a:sym typeface="Arial"/>
              </a:rPr>
              <a:t>v Learningapps</a:t>
            </a:r>
            <a:endParaRPr sz="1800">
              <a:solidFill>
                <a:srgbClr val="114454"/>
              </a:solidFill>
              <a:latin typeface="Arial"/>
              <a:ea typeface="Arial"/>
              <a:cs typeface="Arial"/>
              <a:sym typeface="Arial"/>
            </a:endParaRPr>
          </a:p>
          <a:p>
            <a:pPr indent="-419100" lvl="1" marL="914400" rtl="0" algn="l">
              <a:lnSpc>
                <a:spcPct val="150000"/>
              </a:lnSpc>
              <a:spcBef>
                <a:spcPts val="600"/>
              </a:spcBef>
              <a:spcAft>
                <a:spcPts val="0"/>
              </a:spcAft>
              <a:buClr>
                <a:srgbClr val="114454"/>
              </a:buClr>
              <a:buSzPts val="1816"/>
              <a:buFont typeface="Noto Sans Symbols"/>
              <a:buChar char="⮚"/>
            </a:pPr>
            <a:r>
              <a:rPr lang="sk-SK" sz="1800" u="sng">
                <a:solidFill>
                  <a:srgbClr val="114454"/>
                </a:solidFill>
                <a:latin typeface="Arial"/>
                <a:ea typeface="Arial"/>
                <a:cs typeface="Arial"/>
                <a:sym typeface="Arial"/>
                <a:hlinkClick r:id="rId4">
                  <a:extLst>
                    <a:ext uri="{A12FA001-AC4F-418D-AE19-62706E023703}">
                      <ahyp:hlinkClr val="tx"/>
                    </a:ext>
                  </a:extLst>
                </a:hlinkClick>
              </a:rPr>
              <a:t>test</a:t>
            </a:r>
            <a:r>
              <a:rPr lang="sk-SK" sz="1800">
                <a:solidFill>
                  <a:srgbClr val="114454"/>
                </a:solidFill>
                <a:latin typeface="Arial"/>
                <a:ea typeface="Arial"/>
                <a:cs typeface="Arial"/>
                <a:sym typeface="Arial"/>
              </a:rPr>
              <a:t> v Learningapps</a:t>
            </a:r>
            <a:endParaRPr sz="1800">
              <a:solidFill>
                <a:srgbClr val="114454"/>
              </a:solidFill>
              <a:latin typeface="Arial"/>
              <a:ea typeface="Arial"/>
              <a:cs typeface="Arial"/>
              <a:sym typeface="Arial"/>
            </a:endParaRPr>
          </a:p>
          <a:p>
            <a:pPr indent="0" lvl="1" marL="508000" rtl="0" algn="l">
              <a:lnSpc>
                <a:spcPct val="150000"/>
              </a:lnSpc>
              <a:spcBef>
                <a:spcPts val="600"/>
              </a:spcBef>
              <a:spcAft>
                <a:spcPts val="0"/>
              </a:spcAft>
              <a:buClr>
                <a:srgbClr val="114454"/>
              </a:buClr>
              <a:buSzPts val="1616"/>
              <a:buNone/>
            </a:pPr>
            <a:r>
              <a:t/>
            </a:r>
            <a:endParaRPr sz="1600">
              <a:solidFill>
                <a:srgbClr val="114454"/>
              </a:solidFill>
              <a:latin typeface="Arial"/>
              <a:ea typeface="Arial"/>
              <a:cs typeface="Arial"/>
              <a:sym typeface="Arial"/>
            </a:endParaRPr>
          </a:p>
        </p:txBody>
      </p:sp>
      <p:grpSp>
        <p:nvGrpSpPr>
          <p:cNvPr id="268" name="Google Shape;268;p11"/>
          <p:cNvGrpSpPr/>
          <p:nvPr/>
        </p:nvGrpSpPr>
        <p:grpSpPr>
          <a:xfrm>
            <a:off x="1847852" y="1616077"/>
            <a:ext cx="366713" cy="366713"/>
            <a:chOff x="1923675" y="1633650"/>
            <a:chExt cx="436000" cy="435975"/>
          </a:xfrm>
        </p:grpSpPr>
        <p:sp>
          <p:nvSpPr>
            <p:cNvPr id="269" name="Google Shape;269;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5" name="Google Shape;2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76" name="Google Shape;276;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77" name="Google Shape;277;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Edukačné materiály</a:t>
            </a:r>
            <a:endParaRPr b="1" sz="1800">
              <a:solidFill>
                <a:srgbClr val="FFFFFF"/>
              </a:solidFill>
              <a:latin typeface="Arial"/>
              <a:ea typeface="Arial"/>
              <a:cs typeface="Arial"/>
              <a:sym typeface="Arial"/>
            </a:endParaRPr>
          </a:p>
        </p:txBody>
      </p:sp>
      <p:sp>
        <p:nvSpPr>
          <p:cNvPr id="283" name="Google Shape;283;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Arial"/>
                <a:ea typeface="Arial"/>
                <a:cs typeface="Arial"/>
                <a:sym typeface="Arial"/>
                <a:hlinkClick r:id="rId3"/>
              </a:rPr>
              <a:t>Poznámky</a:t>
            </a:r>
            <a:endParaRPr sz="2000">
              <a:latin typeface="Arial"/>
              <a:ea typeface="Arial"/>
              <a:cs typeface="Arial"/>
              <a:sym typeface="Arial"/>
            </a:endParaRPr>
          </a:p>
        </p:txBody>
      </p:sp>
      <p:grpSp>
        <p:nvGrpSpPr>
          <p:cNvPr id="284" name="Google Shape;284;p12"/>
          <p:cNvGrpSpPr/>
          <p:nvPr/>
        </p:nvGrpSpPr>
        <p:grpSpPr>
          <a:xfrm>
            <a:off x="1847852" y="1616077"/>
            <a:ext cx="366713" cy="366713"/>
            <a:chOff x="1923675" y="1633650"/>
            <a:chExt cx="436000" cy="435975"/>
          </a:xfrm>
        </p:grpSpPr>
        <p:sp>
          <p:nvSpPr>
            <p:cNvPr id="285" name="Google Shape;28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91" name="Google Shape;2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92" name="Google Shape;292;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93" name="Google Shape;293;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4" name="Google Shape;294;p12"/>
          <p:cNvPicPr preferRelativeResize="0"/>
          <p:nvPr/>
        </p:nvPicPr>
        <p:blipFill rotWithShape="1">
          <a:blip r:embed="rId5">
            <a:alphaModFix/>
          </a:blip>
          <a:srcRect b="3306" l="29974" r="29974" t="7754"/>
          <a:stretch/>
        </p:blipFill>
        <p:spPr>
          <a:xfrm>
            <a:off x="4062362"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4294967295" type="ctrTitle"/>
          </p:nvPr>
        </p:nvSpPr>
        <p:spPr>
          <a:xfrm>
            <a:off x="4524375" y="1456742"/>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Arial"/>
                <a:ea typeface="Arial"/>
                <a:cs typeface="Arial"/>
                <a:sym typeface="Arial"/>
              </a:rPr>
              <a:t>ZDROJE</a:t>
            </a:r>
            <a:endParaRPr b="0" i="0" sz="4400" u="none" cap="none" strike="noStrike">
              <a:solidFill>
                <a:schemeClr val="dk1"/>
              </a:solidFill>
              <a:latin typeface="Arial"/>
              <a:ea typeface="Arial"/>
              <a:cs typeface="Arial"/>
              <a:sym typeface="Arial"/>
            </a:endParaRPr>
          </a:p>
        </p:txBody>
      </p:sp>
      <p:sp>
        <p:nvSpPr>
          <p:cNvPr id="300" name="Google Shape;300;p13"/>
          <p:cNvSpPr txBox="1"/>
          <p:nvPr>
            <p:ph idx="4294967295" type="subTitle"/>
          </p:nvPr>
        </p:nvSpPr>
        <p:spPr>
          <a:xfrm>
            <a:off x="1738315" y="2286002"/>
            <a:ext cx="8029575" cy="18287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Skalka, J. – Klimeš, C. – Lovászová, G. – Švec, P.: Informatika na maturity a prijímacie skúšky, Enigma Publishing, 2017, ISBN 978-80-89132-49-2</a:t>
            </a:r>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Arial"/>
              <a:ea typeface="Arial"/>
              <a:cs typeface="Arial"/>
              <a:sym typeface="Arial"/>
            </a:endParaRPr>
          </a:p>
        </p:txBody>
      </p:sp>
      <p:sp>
        <p:nvSpPr>
          <p:cNvPr id="301" name="Google Shape;30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02" name="Google Shape;302;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03" name="Google Shape;303;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09" name="Google Shape;309;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0" name="Google Shape;3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1" name="Google Shape;311;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2" name="Google Shape;312;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3" name="Google Shape;313;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INFORMATIKA</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Vírusy</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16-17</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Arial"/>
                <a:ea typeface="Arial"/>
                <a:cs typeface="Arial"/>
                <a:sym typeface="Arial"/>
              </a:rPr>
              <a:t>Or use diagrams to explain complex ideas</a:t>
            </a:r>
            <a:endParaRPr b="1" sz="1800">
              <a:solidFill>
                <a:srgbClr val="124057"/>
              </a:solidFill>
              <a:latin typeface="Arial"/>
              <a:ea typeface="Arial"/>
              <a:cs typeface="Arial"/>
              <a:sym typeface="Arial"/>
            </a:endParaRPr>
          </a:p>
        </p:txBody>
      </p:sp>
      <p:sp>
        <p:nvSpPr>
          <p:cNvPr id="139" name="Google Shape;139;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Vírusy</a:t>
            </a:r>
            <a:endParaRPr b="1" i="0" sz="1600" u="none" cap="none" strike="noStrike">
              <a:solidFill>
                <a:srgbClr val="FFFFFF"/>
              </a:solidFill>
              <a:latin typeface="Arial"/>
              <a:ea typeface="Arial"/>
              <a:cs typeface="Arial"/>
              <a:sym typeface="Arial"/>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34269"/>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Rozdelenie</a:t>
            </a:r>
            <a:r>
              <a:rPr b="1" i="0" lang="sk-SK" sz="1200" u="none" cap="none" strike="noStrike">
                <a:solidFill>
                  <a:srgbClr val="FFFFFF"/>
                </a:solidFill>
                <a:latin typeface="Arial"/>
                <a:ea typeface="Arial"/>
                <a:cs typeface="Arial"/>
                <a:sym typeface="Arial"/>
              </a:rPr>
              <a:t> </a:t>
            </a:r>
            <a:r>
              <a:rPr b="1" i="0" lang="sk-SK" sz="1600" u="none" cap="none" strike="noStrike">
                <a:solidFill>
                  <a:srgbClr val="FFFFFF"/>
                </a:solidFill>
                <a:latin typeface="Arial"/>
                <a:ea typeface="Arial"/>
                <a:cs typeface="Arial"/>
                <a:sym typeface="Arial"/>
              </a:rPr>
              <a:t>vírusov</a:t>
            </a:r>
            <a:endParaRPr b="0" i="0" sz="1600" u="none" cap="none" strike="noStrike">
              <a:solidFill>
                <a:srgbClr val="000000"/>
              </a:solidFill>
              <a:latin typeface="Arial"/>
              <a:ea typeface="Arial"/>
              <a:cs typeface="Arial"/>
              <a:sym typeface="Arial"/>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454151"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Prevencia</a:t>
            </a:r>
            <a:endParaRPr b="0" i="0" sz="1600" u="none" cap="none" strike="noStrike">
              <a:solidFill>
                <a:srgbClr val="FFFFFF"/>
              </a:solidFill>
              <a:latin typeface="Arial"/>
              <a:ea typeface="Arial"/>
              <a:cs typeface="Arial"/>
              <a:sym typeface="Arial"/>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56312"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Edukačné materiály</a:t>
            </a:r>
            <a:endParaRPr b="0" i="0" sz="1600" u="none" cap="none" strike="noStrike">
              <a:solidFill>
                <a:srgbClr val="FFFFFF"/>
              </a:solidFill>
              <a:latin typeface="Arial"/>
              <a:ea typeface="Arial"/>
              <a:cs typeface="Arial"/>
              <a:sym typeface="Arial"/>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Vírusy</a:t>
            </a:r>
            <a:endParaRPr>
              <a:latin typeface="Arial"/>
              <a:ea typeface="Arial"/>
              <a:cs typeface="Arial"/>
              <a:sym typeface="Arial"/>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rot="-1059513">
            <a:off x="4984274" y="706543"/>
            <a:ext cx="4191613" cy="2790042"/>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Základné informácie</a:t>
            </a:r>
            <a:endParaRPr>
              <a:latin typeface="Arial"/>
              <a:ea typeface="Arial"/>
              <a:cs typeface="Arial"/>
              <a:sym typeface="Arial"/>
            </a:endParaRPr>
          </a:p>
        </p:txBody>
      </p:sp>
      <p:sp>
        <p:nvSpPr>
          <p:cNvPr id="184" name="Google Shape;184;p5"/>
          <p:cNvSpPr txBox="1"/>
          <p:nvPr>
            <p:ph idx="1" type="body"/>
          </p:nvPr>
        </p:nvSpPr>
        <p:spPr>
          <a:xfrm>
            <a:off x="1032542" y="2118529"/>
            <a:ext cx="8558783" cy="40838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600"/>
              </a:spcBef>
              <a:spcAft>
                <a:spcPts val="0"/>
              </a:spcAft>
              <a:buClr>
                <a:schemeClr val="dk1"/>
              </a:buClr>
              <a:buSzPts val="2800"/>
              <a:buNone/>
            </a:pPr>
            <a:r>
              <a:t/>
            </a:r>
            <a:endParaRPr sz="1800">
              <a:latin typeface="Arial"/>
              <a:ea typeface="Arial"/>
              <a:cs typeface="Arial"/>
              <a:sym typeface="Arial"/>
            </a:endParaRPr>
          </a:p>
          <a:p>
            <a:pPr indent="-285750" lvl="0" marL="514350" rtl="0" algn="l">
              <a:lnSpc>
                <a:spcPct val="90000"/>
              </a:lnSpc>
              <a:spcBef>
                <a:spcPts val="600"/>
              </a:spcBef>
              <a:spcAft>
                <a:spcPts val="0"/>
              </a:spcAft>
              <a:buClr>
                <a:srgbClr val="114454"/>
              </a:buClr>
              <a:buSzPts val="2800"/>
              <a:buChar char="▪"/>
            </a:pPr>
            <a:r>
              <a:rPr lang="sk-SK" sz="2000">
                <a:solidFill>
                  <a:srgbClr val="114454"/>
                </a:solidFill>
                <a:latin typeface="Arial"/>
                <a:ea typeface="Arial"/>
                <a:cs typeface="Arial"/>
                <a:sym typeface="Arial"/>
              </a:rPr>
              <a:t>malý, relatívne jednoduchý program, ktorý je schopný sa sám šíriť a vykonáva činnosť, pre ktorú bol napísaný</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neoprávnený vstup do systému, jeho modifikácia, získavanie a poškodzovanie cudzích údajov - </a:t>
            </a:r>
            <a:r>
              <a:rPr i="1" lang="sk-SK" sz="2000">
                <a:solidFill>
                  <a:srgbClr val="114454"/>
                </a:solidFill>
                <a:latin typeface="Arial"/>
                <a:ea typeface="Arial"/>
                <a:cs typeface="Arial"/>
                <a:sym typeface="Arial"/>
              </a:rPr>
              <a:t>počítačová infiltrácia</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proces šírenia vírusu - nákaza alebo </a:t>
            </a:r>
            <a:r>
              <a:rPr i="1" lang="sk-SK" sz="2000">
                <a:solidFill>
                  <a:srgbClr val="114454"/>
                </a:solidFill>
                <a:latin typeface="Arial"/>
                <a:ea typeface="Arial"/>
                <a:cs typeface="Arial"/>
                <a:sym typeface="Arial"/>
              </a:rPr>
              <a:t>infekcia</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napadnutý súbor - </a:t>
            </a:r>
            <a:r>
              <a:rPr i="1" lang="sk-SK" sz="2000">
                <a:solidFill>
                  <a:srgbClr val="114454"/>
                </a:solidFill>
                <a:latin typeface="Arial"/>
                <a:ea typeface="Arial"/>
                <a:cs typeface="Arial"/>
                <a:sym typeface="Arial"/>
              </a:rPr>
              <a:t>hostiteľ</a:t>
            </a:r>
            <a:r>
              <a:rPr lang="sk-SK" sz="2000">
                <a:solidFill>
                  <a:srgbClr val="114454"/>
                </a:solidFill>
                <a:latin typeface="Arial"/>
                <a:ea typeface="Arial"/>
                <a:cs typeface="Arial"/>
                <a:sym typeface="Arial"/>
              </a:rPr>
              <a:t> a jeho stav – </a:t>
            </a:r>
            <a:r>
              <a:rPr i="1" lang="sk-SK" sz="2000">
                <a:solidFill>
                  <a:srgbClr val="114454"/>
                </a:solidFill>
                <a:latin typeface="Arial"/>
                <a:ea typeface="Arial"/>
                <a:cs typeface="Arial"/>
                <a:sym typeface="Arial"/>
              </a:rPr>
              <a:t>infikovaný</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uchovanie napadnutého súboru bez odstránenia vírusu - </a:t>
            </a:r>
            <a:r>
              <a:rPr i="1" lang="sk-SK" sz="2000">
                <a:solidFill>
                  <a:srgbClr val="114454"/>
                </a:solidFill>
                <a:latin typeface="Arial"/>
                <a:ea typeface="Arial"/>
                <a:cs typeface="Arial"/>
                <a:sym typeface="Arial"/>
              </a:rPr>
              <a:t>karanténa.</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600"/>
              </a:spcAft>
              <a:buClr>
                <a:srgbClr val="114454"/>
              </a:buClr>
              <a:buSzPts val="2800"/>
              <a:buChar char="▪"/>
            </a:pPr>
            <a:r>
              <a:rPr lang="sk-SK" sz="2000">
                <a:solidFill>
                  <a:srgbClr val="114454"/>
                </a:solidFill>
                <a:latin typeface="Arial"/>
                <a:ea typeface="Arial"/>
                <a:cs typeface="Arial"/>
                <a:sym typeface="Arial"/>
              </a:rPr>
              <a:t>odstránenie vírusu - </a:t>
            </a:r>
            <a:r>
              <a:rPr i="1" lang="sk-SK" sz="2000">
                <a:solidFill>
                  <a:srgbClr val="114454"/>
                </a:solidFill>
                <a:latin typeface="Arial"/>
                <a:ea typeface="Arial"/>
                <a:cs typeface="Arial"/>
                <a:sym typeface="Arial"/>
              </a:rPr>
              <a:t>liečenie</a:t>
            </a:r>
            <a:endParaRPr sz="2000">
              <a:solidFill>
                <a:srgbClr val="114454"/>
              </a:solidFill>
              <a:latin typeface="Arial"/>
              <a:ea typeface="Arial"/>
              <a:cs typeface="Arial"/>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2" name="Google Shape;19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94" name="Google Shape;194;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5" name="Google Shape;195;p5"/>
          <p:cNvPicPr preferRelativeResize="0"/>
          <p:nvPr/>
        </p:nvPicPr>
        <p:blipFill rotWithShape="1">
          <a:blip r:embed="rId4">
            <a:alphaModFix/>
          </a:blip>
          <a:srcRect b="0" l="0" r="0" t="0"/>
          <a:stretch/>
        </p:blipFill>
        <p:spPr>
          <a:xfrm>
            <a:off x="9457356" y="2514939"/>
            <a:ext cx="2315253" cy="2315253"/>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Rozdelenie vírusov</a:t>
            </a:r>
            <a:endParaRPr>
              <a:latin typeface="Arial"/>
              <a:ea typeface="Arial"/>
              <a:cs typeface="Arial"/>
              <a:sym typeface="Arial"/>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6" name="Google Shape;206;p6"/>
          <p:cNvPicPr preferRelativeResize="0"/>
          <p:nvPr/>
        </p:nvPicPr>
        <p:blipFill rotWithShape="1">
          <a:blip r:embed="rId4">
            <a:alphaModFix/>
          </a:blip>
          <a:srcRect b="0" l="0" r="0" t="0"/>
          <a:stretch/>
        </p:blipFill>
        <p:spPr>
          <a:xfrm>
            <a:off x="8806723" y="412285"/>
            <a:ext cx="3001523" cy="2373753"/>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14454"/>
                </a:solidFill>
                <a:latin typeface="Arial"/>
                <a:ea typeface="Arial"/>
                <a:cs typeface="Arial"/>
                <a:sym typeface="Arial"/>
              </a:rPr>
              <a:t>Základné informácie</a:t>
            </a:r>
            <a:endParaRPr>
              <a:solidFill>
                <a:srgbClr val="114454"/>
              </a:solidFill>
              <a:latin typeface="Arial"/>
              <a:ea typeface="Arial"/>
              <a:cs typeface="Arial"/>
              <a:sym typeface="Arial"/>
            </a:endParaRPr>
          </a:p>
        </p:txBody>
      </p:sp>
      <p:sp>
        <p:nvSpPr>
          <p:cNvPr id="212" name="Google Shape;212;p7"/>
          <p:cNvSpPr txBox="1"/>
          <p:nvPr>
            <p:ph idx="1" type="body"/>
          </p:nvPr>
        </p:nvSpPr>
        <p:spPr>
          <a:xfrm>
            <a:off x="591199" y="2299400"/>
            <a:ext cx="8860800" cy="3159000"/>
          </a:xfrm>
          <a:prstGeom prst="rect">
            <a:avLst/>
          </a:prstGeom>
          <a:noFill/>
          <a:ln>
            <a:noFill/>
          </a:ln>
        </p:spPr>
        <p:txBody>
          <a:bodyPr anchorCtr="0" anchor="t" bIns="45700" lIns="91425" spcFirstLastPara="1" rIns="91425" wrap="square" tIns="45700">
            <a:noAutofit/>
          </a:bodyPr>
          <a:lstStyle/>
          <a:p>
            <a:pPr indent="0" lvl="0" marL="50800" rtl="0" algn="just">
              <a:lnSpc>
                <a:spcPct val="150000"/>
              </a:lnSpc>
              <a:spcBef>
                <a:spcPts val="0"/>
              </a:spcBef>
              <a:spcAft>
                <a:spcPts val="0"/>
              </a:spcAft>
              <a:buSzPts val="2800"/>
              <a:buNone/>
            </a:pPr>
            <a:r>
              <a:rPr b="1" lang="sk-SK" sz="2000">
                <a:solidFill>
                  <a:srgbClr val="114454"/>
                </a:solidFill>
                <a:latin typeface="Arial"/>
                <a:ea typeface="Arial"/>
                <a:cs typeface="Arial"/>
                <a:sym typeface="Arial"/>
              </a:rPr>
              <a:t>Rozdelenie vírusov: </a:t>
            </a:r>
            <a:endParaRPr sz="2000">
              <a:solidFill>
                <a:srgbClr val="114454"/>
              </a:solidFill>
              <a:latin typeface="Arial"/>
              <a:ea typeface="Arial"/>
              <a:cs typeface="Arial"/>
              <a:sym typeface="Arial"/>
            </a:endParaRPr>
          </a:p>
          <a:p>
            <a:pPr indent="-292100" lvl="1" marL="8001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podľa miesta, kam sa vírusy ukladajú  </a:t>
            </a:r>
            <a:endParaRPr sz="2000"/>
          </a:p>
          <a:p>
            <a:pPr indent="-292100" lvl="1" marL="8001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podľa spôsobu umiestnenia v pamäti  </a:t>
            </a:r>
            <a:endParaRPr sz="2000"/>
          </a:p>
          <a:p>
            <a:pPr indent="-292100" lvl="1" marL="8001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podľa spôsobu deštruktívnosti </a:t>
            </a:r>
            <a:endParaRPr sz="2000"/>
          </a:p>
          <a:p>
            <a:pPr indent="-292100" lvl="1" marL="8001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podľa schopností maskovať sa pred antivírusovým programom</a:t>
            </a:r>
            <a:endParaRPr sz="2000"/>
          </a:p>
          <a:p>
            <a:pPr indent="0" lvl="0" marL="50800" rtl="0" algn="just">
              <a:lnSpc>
                <a:spcPct val="150000"/>
              </a:lnSpc>
              <a:spcBef>
                <a:spcPts val="0"/>
              </a:spcBef>
              <a:spcAft>
                <a:spcPts val="0"/>
              </a:spcAft>
              <a:buSzPts val="2800"/>
              <a:buNone/>
            </a:pPr>
            <a:r>
              <a:rPr b="1" lang="sk-SK" sz="2000">
                <a:solidFill>
                  <a:srgbClr val="114454"/>
                </a:solidFill>
                <a:latin typeface="Arial"/>
                <a:ea typeface="Arial"/>
                <a:cs typeface="Arial"/>
                <a:sym typeface="Arial"/>
              </a:rPr>
              <a:t>Malware – pokračovatelia vírusov:</a:t>
            </a:r>
            <a:endParaRPr sz="2000"/>
          </a:p>
          <a:p>
            <a:pPr indent="-355600" lvl="1" marL="9144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trójske kone</a:t>
            </a:r>
            <a:endParaRPr sz="2000"/>
          </a:p>
          <a:p>
            <a:pPr indent="-355600" lvl="1" marL="9144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počítačové červy </a:t>
            </a:r>
            <a:endParaRPr sz="2000"/>
          </a:p>
          <a:p>
            <a:pPr indent="-355600" lvl="1" marL="914400" rtl="0" algn="just">
              <a:lnSpc>
                <a:spcPct val="150000"/>
              </a:lnSpc>
              <a:spcBef>
                <a:spcPts val="0"/>
              </a:spcBef>
              <a:spcAft>
                <a:spcPts val="0"/>
              </a:spcAft>
              <a:buSzPts val="2000"/>
              <a:buFont typeface="Arial"/>
              <a:buChar char="•"/>
            </a:pPr>
            <a:r>
              <a:rPr lang="sk-SK" sz="2000">
                <a:solidFill>
                  <a:srgbClr val="114454"/>
                </a:solidFill>
                <a:latin typeface="Arial"/>
                <a:ea typeface="Arial"/>
                <a:cs typeface="Arial"/>
                <a:sym typeface="Arial"/>
              </a:rPr>
              <a:t>spammery – napadnutý PC sa stáva odosielateľom spamu</a:t>
            </a:r>
            <a:endParaRPr sz="2000"/>
          </a:p>
          <a:p>
            <a:pPr indent="-228600" lvl="0" marL="457200" rtl="0" algn="just">
              <a:lnSpc>
                <a:spcPct val="100000"/>
              </a:lnSpc>
              <a:spcBef>
                <a:spcPts val="0"/>
              </a:spcBef>
              <a:spcAft>
                <a:spcPts val="0"/>
              </a:spcAft>
              <a:buSzPts val="2800"/>
              <a:buNone/>
            </a:pPr>
            <a:r>
              <a:t/>
            </a:r>
            <a:endParaRPr sz="2000">
              <a:solidFill>
                <a:srgbClr val="114454"/>
              </a:solidFill>
              <a:latin typeface="Arial"/>
              <a:ea typeface="Arial"/>
              <a:cs typeface="Arial"/>
              <a:sym typeface="Arial"/>
            </a:endParaRPr>
          </a:p>
        </p:txBody>
      </p:sp>
      <p:grpSp>
        <p:nvGrpSpPr>
          <p:cNvPr id="213" name="Google Shape;213;p7"/>
          <p:cNvGrpSpPr/>
          <p:nvPr/>
        </p:nvGrpSpPr>
        <p:grpSpPr>
          <a:xfrm>
            <a:off x="1847852" y="1616077"/>
            <a:ext cx="366713" cy="366713"/>
            <a:chOff x="1923675" y="1633650"/>
            <a:chExt cx="436000" cy="435975"/>
          </a:xfrm>
        </p:grpSpPr>
        <p:sp>
          <p:nvSpPr>
            <p:cNvPr id="214" name="Google Shape;214;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5" name="Google Shape;215;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6" name="Google Shape;216;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7" name="Google Shape;217;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8" name="Google Shape;218;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9" name="Google Shape;219;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grpSp>
      <p:sp>
        <p:nvSpPr>
          <p:cNvPr id="220" name="Google Shape;2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114454"/>
                </a:solidFill>
                <a:latin typeface="Arial"/>
                <a:ea typeface="Arial"/>
                <a:cs typeface="Arial"/>
                <a:sym typeface="Arial"/>
              </a:rPr>
              <a:t>‹#›</a:t>
            </a:fld>
            <a:endParaRPr sz="800">
              <a:solidFill>
                <a:srgbClr val="114454"/>
              </a:solidFill>
              <a:latin typeface="Arial"/>
              <a:ea typeface="Arial"/>
              <a:cs typeface="Arial"/>
              <a:sym typeface="Arial"/>
            </a:endParaRPr>
          </a:p>
        </p:txBody>
      </p:sp>
      <p:sp>
        <p:nvSpPr>
          <p:cNvPr id="221" name="Google Shape;221;p7"/>
          <p:cNvSpPr txBox="1"/>
          <p:nvPr/>
        </p:nvSpPr>
        <p:spPr>
          <a:xfrm>
            <a:off x="332114" y="6530981"/>
            <a:ext cx="2711400" cy="327000"/>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22" name="Google Shape;222;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3" name="Google Shape;223;p7"/>
          <p:cNvPicPr preferRelativeResize="0"/>
          <p:nvPr/>
        </p:nvPicPr>
        <p:blipFill rotWithShape="1">
          <a:blip r:embed="rId4">
            <a:alphaModFix/>
          </a:blip>
          <a:srcRect b="0" l="0" r="0" t="0"/>
          <a:stretch/>
        </p:blipFill>
        <p:spPr>
          <a:xfrm rot="898912">
            <a:off x="8375904" y="2088793"/>
            <a:ext cx="2768123" cy="198689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Arial"/>
                <a:ea typeface="Arial"/>
                <a:cs typeface="Arial"/>
                <a:sym typeface="Arial"/>
              </a:rPr>
              <a:t>Prevencia</a:t>
            </a:r>
            <a:endParaRPr sz="4000">
              <a:latin typeface="Arial"/>
              <a:ea typeface="Arial"/>
              <a:cs typeface="Arial"/>
              <a:sym typeface="Arial"/>
            </a:endParaRPr>
          </a:p>
        </p:txBody>
      </p:sp>
      <p:sp>
        <p:nvSpPr>
          <p:cNvPr id="229" name="Google Shape;229;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0" name="Google Shape;230;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1" name="Google Shape;2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32" name="Google Shape;232;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33" name="Google Shape;233;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4" name="Google Shape;234;p8"/>
          <p:cNvPicPr preferRelativeResize="0"/>
          <p:nvPr/>
        </p:nvPicPr>
        <p:blipFill rotWithShape="1">
          <a:blip r:embed="rId4">
            <a:alphaModFix/>
          </a:blip>
          <a:srcRect b="0" l="0" r="0" t="0"/>
          <a:stretch/>
        </p:blipFill>
        <p:spPr>
          <a:xfrm>
            <a:off x="9044028" y="2124395"/>
            <a:ext cx="2197023" cy="1575969"/>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Základné informácie</a:t>
            </a:r>
            <a:endParaRPr>
              <a:latin typeface="Arial"/>
              <a:ea typeface="Arial"/>
              <a:cs typeface="Arial"/>
              <a:sym typeface="Arial"/>
            </a:endParaRPr>
          </a:p>
        </p:txBody>
      </p:sp>
      <p:sp>
        <p:nvSpPr>
          <p:cNvPr id="240" name="Google Shape;240;p31"/>
          <p:cNvSpPr txBox="1"/>
          <p:nvPr>
            <p:ph idx="1" type="body"/>
          </p:nvPr>
        </p:nvSpPr>
        <p:spPr>
          <a:xfrm>
            <a:off x="876832" y="2589982"/>
            <a:ext cx="8613000" cy="31590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600"/>
              </a:spcBef>
              <a:spcAft>
                <a:spcPts val="0"/>
              </a:spcAft>
              <a:buSzPts val="2800"/>
              <a:buNone/>
            </a:pPr>
            <a:r>
              <a:rPr b="1" lang="sk-SK" sz="2000">
                <a:solidFill>
                  <a:srgbClr val="114454"/>
                </a:solidFill>
                <a:latin typeface="Arial"/>
                <a:ea typeface="Arial"/>
                <a:cs typeface="Arial"/>
                <a:sym typeface="Arial"/>
              </a:rPr>
              <a:t>Prevencia: </a:t>
            </a:r>
            <a:endParaRPr sz="2000">
              <a:solidFill>
                <a:srgbClr val="114454"/>
              </a:solidFill>
              <a:latin typeface="Arial"/>
              <a:ea typeface="Arial"/>
              <a:cs typeface="Arial"/>
              <a:sym typeface="Arial"/>
            </a:endParaRPr>
          </a:p>
          <a:p>
            <a:pPr indent="-298450" lvl="0" marL="285750" rtl="0" algn="just">
              <a:lnSpc>
                <a:spcPct val="100000"/>
              </a:lnSpc>
              <a:spcBef>
                <a:spcPts val="600"/>
              </a:spcBef>
              <a:spcAft>
                <a:spcPts val="0"/>
              </a:spcAft>
              <a:buClr>
                <a:srgbClr val="114454"/>
              </a:buClr>
              <a:buSzPts val="1820"/>
              <a:buFont typeface="Noto Sans Symbols"/>
              <a:buChar char="▪"/>
            </a:pPr>
            <a:r>
              <a:rPr i="1" lang="sk-SK" sz="2000">
                <a:solidFill>
                  <a:srgbClr val="114454"/>
                </a:solidFill>
                <a:latin typeface="Arial"/>
                <a:ea typeface="Arial"/>
                <a:cs typeface="Arial"/>
                <a:sym typeface="Arial"/>
              </a:rPr>
              <a:t>pasívna ochrana:</a:t>
            </a:r>
            <a:endParaRPr sz="2000">
              <a:solidFill>
                <a:srgbClr val="114454"/>
              </a:solidFill>
              <a:latin typeface="Arial"/>
              <a:ea typeface="Arial"/>
              <a:cs typeface="Arial"/>
              <a:sym typeface="Arial"/>
            </a:endParaRPr>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používať legálny SW </a:t>
            </a:r>
            <a:endParaRPr sz="3000"/>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pravidelne aktualizovať OS a aplikácie </a:t>
            </a:r>
            <a:endParaRPr sz="3000"/>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používať firewall </a:t>
            </a:r>
            <a:endParaRPr sz="3000"/>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neotvárať spam, e-mail od neznámych</a:t>
            </a:r>
            <a:endParaRPr sz="3000"/>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nenavštevovať stránky s pochybným obsahom </a:t>
            </a:r>
            <a:endParaRPr sz="3000"/>
          </a:p>
          <a:p>
            <a:pPr indent="-298450" lvl="1" marL="742950" rtl="0" algn="just">
              <a:lnSpc>
                <a:spcPct val="10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zálohovať</a:t>
            </a:r>
            <a:endParaRPr sz="2000">
              <a:solidFill>
                <a:srgbClr val="114454"/>
              </a:solidFill>
              <a:latin typeface="Arial"/>
              <a:ea typeface="Arial"/>
              <a:cs typeface="Arial"/>
              <a:sym typeface="Arial"/>
            </a:endParaRPr>
          </a:p>
          <a:p>
            <a:pPr indent="-298450" lvl="0" marL="285750" rtl="0" algn="just">
              <a:lnSpc>
                <a:spcPct val="100000"/>
              </a:lnSpc>
              <a:spcBef>
                <a:spcPts val="600"/>
              </a:spcBef>
              <a:spcAft>
                <a:spcPts val="0"/>
              </a:spcAft>
              <a:buClr>
                <a:srgbClr val="114454"/>
              </a:buClr>
              <a:buSzPts val="1820"/>
              <a:buFont typeface="Noto Sans Symbols"/>
              <a:buChar char="▪"/>
            </a:pPr>
            <a:r>
              <a:rPr i="1" lang="sk-SK" sz="2000">
                <a:solidFill>
                  <a:srgbClr val="114454"/>
                </a:solidFill>
                <a:latin typeface="Arial"/>
                <a:ea typeface="Arial"/>
                <a:cs typeface="Arial"/>
                <a:sym typeface="Arial"/>
              </a:rPr>
              <a:t>aktívna ochrana: </a:t>
            </a:r>
            <a:endParaRPr sz="2000">
              <a:solidFill>
                <a:srgbClr val="114454"/>
              </a:solidFill>
              <a:latin typeface="Arial"/>
              <a:ea typeface="Arial"/>
              <a:cs typeface="Arial"/>
              <a:sym typeface="Arial"/>
            </a:endParaRPr>
          </a:p>
          <a:p>
            <a:pPr indent="-298450" lvl="8" marL="742950" rtl="0" algn="just">
              <a:lnSpc>
                <a:spcPct val="9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antivírusové programy </a:t>
            </a:r>
            <a:endParaRPr sz="3000"/>
          </a:p>
          <a:p>
            <a:pPr indent="-298450" lvl="6" marL="742950" rtl="0" algn="just">
              <a:lnSpc>
                <a:spcPct val="90000"/>
              </a:lnSpc>
              <a:spcBef>
                <a:spcPts val="0"/>
              </a:spcBef>
              <a:spcAft>
                <a:spcPts val="0"/>
              </a:spcAft>
              <a:buClr>
                <a:srgbClr val="114454"/>
              </a:buClr>
              <a:buSzPts val="1820"/>
              <a:buFont typeface="Arial"/>
              <a:buChar char="•"/>
            </a:pPr>
            <a:r>
              <a:rPr lang="sk-SK" sz="2000">
                <a:solidFill>
                  <a:srgbClr val="114454"/>
                </a:solidFill>
                <a:latin typeface="Arial"/>
                <a:ea typeface="Arial"/>
                <a:cs typeface="Arial"/>
                <a:sym typeface="Arial"/>
              </a:rPr>
              <a:t>programy na detekciu malware – identifikujú spyware, adware</a:t>
            </a:r>
            <a:endParaRPr sz="2000">
              <a:solidFill>
                <a:srgbClr val="114454"/>
              </a:solidFill>
              <a:latin typeface="Arial"/>
              <a:ea typeface="Arial"/>
              <a:cs typeface="Arial"/>
              <a:sym typeface="Arial"/>
            </a:endParaRPr>
          </a:p>
          <a:p>
            <a:pPr indent="-107950" lvl="1" marL="742950" rtl="0" algn="just">
              <a:lnSpc>
                <a:spcPct val="100000"/>
              </a:lnSpc>
              <a:spcBef>
                <a:spcPts val="0"/>
              </a:spcBef>
              <a:spcAft>
                <a:spcPts val="0"/>
              </a:spcAft>
              <a:buSzPts val="2800"/>
              <a:buFont typeface="Arial"/>
              <a:buNone/>
            </a:pPr>
            <a:r>
              <a:t/>
            </a:r>
            <a:endParaRPr sz="1800">
              <a:solidFill>
                <a:srgbClr val="114454"/>
              </a:solidFill>
              <a:latin typeface="Arial"/>
              <a:ea typeface="Arial"/>
              <a:cs typeface="Arial"/>
              <a:sym typeface="Arial"/>
            </a:endParaRPr>
          </a:p>
        </p:txBody>
      </p:sp>
      <p:grpSp>
        <p:nvGrpSpPr>
          <p:cNvPr id="241" name="Google Shape;241;p31"/>
          <p:cNvGrpSpPr/>
          <p:nvPr/>
        </p:nvGrpSpPr>
        <p:grpSpPr>
          <a:xfrm>
            <a:off x="1847852" y="1616077"/>
            <a:ext cx="366713" cy="366713"/>
            <a:chOff x="1923675" y="1633650"/>
            <a:chExt cx="436000" cy="435975"/>
          </a:xfrm>
        </p:grpSpPr>
        <p:sp>
          <p:nvSpPr>
            <p:cNvPr id="242" name="Google Shape;242;p3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3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3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3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6" name="Google Shape;246;p3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3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48" name="Google Shape;24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49" name="Google Shape;249;p31"/>
          <p:cNvSpPr txBox="1"/>
          <p:nvPr/>
        </p:nvSpPr>
        <p:spPr>
          <a:xfrm>
            <a:off x="336313" y="6530977"/>
            <a:ext cx="2711400" cy="327000"/>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50" name="Google Shape;250;p31"/>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1" name="Google Shape;251;p31"/>
          <p:cNvPicPr preferRelativeResize="0"/>
          <p:nvPr/>
        </p:nvPicPr>
        <p:blipFill rotWithShape="1">
          <a:blip r:embed="rId4">
            <a:alphaModFix/>
          </a:blip>
          <a:srcRect b="0" l="0" r="0" t="0"/>
          <a:stretch/>
        </p:blipFill>
        <p:spPr>
          <a:xfrm>
            <a:off x="6825436" y="1357313"/>
            <a:ext cx="4362590" cy="281821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