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4" r:id="rId7"/>
    <p:sldMasterId id="214748365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Lst>
  <p:sldSz cy="5143500" cx="9144000"/>
  <p:notesSz cx="6858000" cy="9144000"/>
  <p:embeddedFontLst>
    <p:embeddedFont>
      <p:font typeface="Roboto Slab"/>
      <p:regular r:id="rId21"/>
      <p:bold r:id="rId22"/>
    </p:embeddedFont>
    <p:embeddedFont>
      <p:font typeface="Nixie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4" roundtripDataSignature="AMtx7mjV7hT90gJf/4uWYsQeoe948DTn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11" Type="http://schemas.openxmlformats.org/officeDocument/2006/relationships/slide" Target="slides/slide2.xml"/><Relationship Id="rId22" Type="http://schemas.openxmlformats.org/officeDocument/2006/relationships/font" Target="fonts/RobotoSlab-bold.fntdata"/><Relationship Id="rId10" Type="http://schemas.openxmlformats.org/officeDocument/2006/relationships/slide" Target="slides/slide1.xml"/><Relationship Id="rId21" Type="http://schemas.openxmlformats.org/officeDocument/2006/relationships/font" Target="fonts/RobotoSlab-regular.fntdata"/><Relationship Id="rId13" Type="http://schemas.openxmlformats.org/officeDocument/2006/relationships/slide" Target="slides/slide4.xml"/><Relationship Id="rId24" Type="http://customschemas.google.com/relationships/presentationmetadata" Target="metadata"/><Relationship Id="rId12" Type="http://schemas.openxmlformats.org/officeDocument/2006/relationships/slide" Target="slides/slide3.xml"/><Relationship Id="rId23" Type="http://schemas.openxmlformats.org/officeDocument/2006/relationships/font" Target="fonts/NixieOn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5" Type="http://schemas.openxmlformats.org/officeDocument/2006/relationships/slideMaster" Target="slideMasters/slideMaster2.xml"/><Relationship Id="rId19" Type="http://schemas.openxmlformats.org/officeDocument/2006/relationships/slide" Target="slides/slide10.xml"/><Relationship Id="rId6" Type="http://schemas.openxmlformats.org/officeDocument/2006/relationships/slideMaster" Target="slideMasters/slideMaster3.xml"/><Relationship Id="rId18" Type="http://schemas.openxmlformats.org/officeDocument/2006/relationships/slide" Target="slides/slide9.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3"/>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19"/>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19"/>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2"/>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2"/>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2"/>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2"/>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2"/>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4"/>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4"/>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14"/>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4"/>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4"/>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1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1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6"/>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16"/>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16"/>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16"/>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16"/>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1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1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18"/>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18"/>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18"/>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18"/>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18"/>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1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1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20"/>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https://www.youtube.com/watch?v=QtirIbl-kRs&amp;ab_channel=FWU-Bildungsmedi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hyperlink" Target="https://jamboard.google.com/d/1puIOUaZbPbsgoPSnGOalJtnPIJ-vgx_0BYZXbiCKNUs/edit?usp=sharing" TargetMode="External"/><Relationship Id="rId5" Type="http://schemas.openxmlformats.org/officeDocument/2006/relationships/hyperlink" Target="https://jamboard.google.com/d/1puIOUaZbPbsgoPSnGOalJtnPIJ-vgx_0BYZXbiCKNUs/edit?usp=sharing" TargetMode="External"/><Relationship Id="rId6" Type="http://schemas.openxmlformats.org/officeDocument/2006/relationships/hyperlink" Target="https://www.youtube.com/watch?v=QtirIbl-kRs&amp;ab_channel=FWU-Bildungsmedien" TargetMode="External"/><Relationship Id="rId7"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hyperlink" Target="https://wordwall.net/resource/19274628" TargetMode="External"/><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s://learningapps.org/20881512" TargetMode="External"/><Relationship Id="rId5" Type="http://schemas.openxmlformats.org/officeDocument/2006/relationships/hyperlink" Target="https://learningapps.org/20881512" TargetMode="External"/><Relationship Id="rId6" Type="http://schemas.openxmlformats.org/officeDocument/2006/relationships/hyperlink" Target="https://learningapps.org/20881512" TargetMode="External"/><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85800" y="2601912"/>
            <a:ext cx="581025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Nixie One"/>
                <a:ea typeface="Nixie One"/>
                <a:cs typeface="Nixie One"/>
                <a:sym typeface="Nixie One"/>
              </a:rPr>
              <a:t>Digi school DEUTSCH</a:t>
            </a:r>
            <a:endParaRPr/>
          </a:p>
        </p:txBody>
      </p:sp>
      <p:pic>
        <p:nvPicPr>
          <p:cNvPr id="59" name="Google Shape;59;p1"/>
          <p:cNvPicPr preferRelativeResize="0"/>
          <p:nvPr/>
        </p:nvPicPr>
        <p:blipFill rotWithShape="1">
          <a:blip r:embed="rId3">
            <a:alphaModFix/>
          </a:blip>
          <a:srcRect b="0" l="0" r="0" t="0"/>
          <a:stretch/>
        </p:blipFill>
        <p:spPr>
          <a:xfrm>
            <a:off x="2857500" y="785812"/>
            <a:ext cx="1158875" cy="652462"/>
          </a:xfrm>
          <a:prstGeom prst="rect">
            <a:avLst/>
          </a:prstGeom>
          <a:noFill/>
          <a:ln>
            <a:noFill/>
          </a:ln>
        </p:spPr>
      </p:pic>
      <p:sp>
        <p:nvSpPr>
          <p:cNvPr id="60" name="Google Shape;60;p1"/>
          <p:cNvSpPr txBox="1"/>
          <p:nvPr/>
        </p:nvSpPr>
        <p:spPr>
          <a:xfrm>
            <a:off x="212725" y="4638675"/>
            <a:ext cx="4535487" cy="504825"/>
          </a:xfrm>
          <a:prstGeom prst="rect">
            <a:avLst/>
          </a:prstGeom>
          <a:solidFill>
            <a:srgbClr val="94BF6E"/>
          </a:solidFill>
          <a:ln cap="flat" cmpd="sng" w="25400">
            <a:solidFill>
              <a:srgbClr val="6B8C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Nixie One"/>
              <a:buNone/>
            </a:pPr>
            <a:r>
              <a:rPr b="1" i="0" lang="en-US" sz="2000" u="none">
                <a:solidFill>
                  <a:srgbClr val="FFFFFF"/>
                </a:solidFill>
                <a:latin typeface="Nixie One"/>
                <a:ea typeface="Nixie One"/>
                <a:cs typeface="Nixie One"/>
                <a:sym typeface="Nixie One"/>
              </a:rPr>
              <a:t>2020-1-SK01-KA226-SCH-094350</a:t>
            </a:r>
            <a:endParaRPr/>
          </a:p>
        </p:txBody>
      </p:sp>
      <p:pic>
        <p:nvPicPr>
          <p:cNvPr descr="Erasmus+ logo EN.jpg" id="61" name="Google Shape;61;p1"/>
          <p:cNvPicPr preferRelativeResize="0"/>
          <p:nvPr/>
        </p:nvPicPr>
        <p:blipFill rotWithShape="1">
          <a:blip r:embed="rId4">
            <a:alphaModFix/>
          </a:blip>
          <a:srcRect b="0" l="0" r="0" t="0"/>
          <a:stretch/>
        </p:blipFill>
        <p:spPr>
          <a:xfrm>
            <a:off x="142875" y="785812"/>
            <a:ext cx="2593975" cy="571500"/>
          </a:xfrm>
          <a:prstGeom prst="rect">
            <a:avLst/>
          </a:prstGeom>
          <a:noFill/>
          <a:ln>
            <a:noFill/>
          </a:ln>
        </p:spPr>
      </p:pic>
      <p:pic>
        <p:nvPicPr>
          <p:cNvPr id="62" name="Google Shape;62;p1"/>
          <p:cNvPicPr preferRelativeResize="0"/>
          <p:nvPr/>
        </p:nvPicPr>
        <p:blipFill rotWithShape="1">
          <a:blip r:embed="rId5">
            <a:alphaModFix/>
          </a:blip>
          <a:srcRect b="0" l="0" r="0" t="0"/>
          <a:stretch/>
        </p:blipFill>
        <p:spPr>
          <a:xfrm>
            <a:off x="4643437" y="752475"/>
            <a:ext cx="4098925" cy="2932112"/>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R E S O U R C E S </a:t>
            </a:r>
            <a:endParaRPr/>
          </a:p>
        </p:txBody>
      </p:sp>
      <p:sp>
        <p:nvSpPr>
          <p:cNvPr id="185" name="Google Shape;185;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86" name="Google Shape;186;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87" name="Google Shape;187;p1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88" name="Google Shape;188;p10"/>
          <p:cNvSpPr txBox="1"/>
          <p:nvPr/>
        </p:nvSpPr>
        <p:spPr>
          <a:xfrm>
            <a:off x="428625" y="1500187"/>
            <a:ext cx="8143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https://jamboard.google.com/</a:t>
            </a:r>
            <a:endParaRPr/>
          </a:p>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https://learningapps.org/</a:t>
            </a:r>
            <a:endParaRPr/>
          </a:p>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https://wordwall.net/</a:t>
            </a:r>
            <a:endParaRPr>
              <a:solidFill>
                <a:schemeClr val="lt1"/>
              </a:solidFill>
            </a:endParaRPr>
          </a:p>
          <a:p>
            <a:pPr indent="0" lvl="0" marL="0" marR="0" rtl="0" algn="l">
              <a:lnSpc>
                <a:spcPct val="150000"/>
              </a:lnSpc>
              <a:spcBef>
                <a:spcPts val="0"/>
              </a:spcBef>
              <a:spcAft>
                <a:spcPts val="0"/>
              </a:spcAft>
              <a:buClr>
                <a:schemeClr val="lt1"/>
              </a:buClr>
              <a:buSzPts val="1400"/>
              <a:buFont typeface="Nixie One"/>
              <a:buNone/>
            </a:pPr>
            <a:r>
              <a:rPr lang="en-US" u="sng">
                <a:solidFill>
                  <a:schemeClr val="lt1"/>
                </a:solidFill>
                <a:latin typeface="Nixie One"/>
                <a:ea typeface="Nixie One"/>
                <a:cs typeface="Nixie One"/>
                <a:sym typeface="Nixie One"/>
                <a:hlinkClick r:id="rId4">
                  <a:extLst>
                    <a:ext uri="{A12FA001-AC4F-418D-AE19-62706E023703}">
                      <ahyp:hlinkClr val="tx"/>
                    </a:ext>
                  </a:extLst>
                </a:hlinkClick>
              </a:rPr>
              <a:t>https://www.youtube.com/watch?v=QtirIbl-kRs&amp;ab_channel=FWU-Bildungsmedien</a:t>
            </a:r>
            <a:r>
              <a:rPr lang="en-US">
                <a:solidFill>
                  <a:schemeClr val="lt1"/>
                </a:solidFill>
                <a:latin typeface="Nixie One"/>
                <a:ea typeface="Nixie One"/>
                <a:cs typeface="Nixie One"/>
                <a:sym typeface="Nixie One"/>
              </a:rPr>
              <a:t> </a:t>
            </a:r>
            <a:endParaRPr>
              <a:solidFill>
                <a:schemeClr val="lt1"/>
              </a:solidFill>
            </a:endParaRPr>
          </a:p>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https://www.pexels.com/</a:t>
            </a:r>
            <a:endParaRPr>
              <a:solidFill>
                <a:schemeClr val="lt1"/>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4" name="Google Shape;194;p11"/>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Nixie One"/>
                <a:ea typeface="Nixie One"/>
                <a:cs typeface="Nixie One"/>
                <a:sym typeface="Nixie One"/>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195" name="Google Shape;195;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6" name="Google Shape;196;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7" name="Google Shape;197;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98" name="Google Shape;198;p11"/>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Nixie One"/>
              <a:buNone/>
            </a:pPr>
            <a:r>
              <a:rPr b="0" i="0" lang="en-US" sz="1200" u="none">
                <a:solidFill>
                  <a:schemeClr val="lt1"/>
                </a:solidFill>
                <a:latin typeface="Nixie One"/>
                <a:ea typeface="Nixie One"/>
                <a:cs typeface="Nixie One"/>
                <a:sym typeface="Nixie One"/>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8" name="Google Shape;68;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69" name="Google Shape;69;p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70" name="Google Shape;70;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71" name="Google Shape;71;p2"/>
          <p:cNvSpPr txBox="1"/>
          <p:nvPr/>
        </p:nvSpPr>
        <p:spPr>
          <a:xfrm>
            <a:off x="428625" y="1500187"/>
            <a:ext cx="8143875" cy="16002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THEMA: VORBILDER UND IDOLE</a:t>
            </a:r>
            <a:endParaRPr/>
          </a:p>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SPRACHNIVEAU: A2</a:t>
            </a:r>
            <a:endParaRPr/>
          </a:p>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ALTER: 17 JAHRE</a:t>
            </a:r>
            <a:endParaRPr/>
          </a:p>
          <a:p>
            <a:pPr indent="0" lvl="0" marL="0" marR="0" rtl="0" algn="l">
              <a:lnSpc>
                <a:spcPct val="100000"/>
              </a:lnSpc>
              <a:spcBef>
                <a:spcPts val="0"/>
              </a:spcBef>
              <a:spcAft>
                <a:spcPts val="0"/>
              </a:spcAft>
              <a:buNone/>
            </a:pPr>
            <a:r>
              <a:t/>
            </a:r>
            <a:endParaRPr b="0" i="0" sz="1400" u="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INHALT</a:t>
            </a:r>
            <a:endParaRPr/>
          </a:p>
        </p:txBody>
      </p:sp>
      <p:sp>
        <p:nvSpPr>
          <p:cNvPr id="77" name="Google Shape;77;p3"/>
          <p:cNvSpPr/>
          <p:nvPr/>
        </p:nvSpPr>
        <p:spPr>
          <a:xfrm>
            <a:off x="3759200" y="2886075"/>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8" name="Google Shape;78;p3"/>
          <p:cNvSpPr/>
          <p:nvPr/>
        </p:nvSpPr>
        <p:spPr>
          <a:xfrm>
            <a:off x="3759200" y="2141537"/>
            <a:ext cx="3765550" cy="749300"/>
          </a:xfrm>
          <a:prstGeom prst="homePlate">
            <a:avLst>
              <a:gd fmla="val 20076"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9" name="Google Shape;79;p3"/>
          <p:cNvSpPr/>
          <p:nvPr/>
        </p:nvSpPr>
        <p:spPr>
          <a:xfrm>
            <a:off x="3759200" y="1390650"/>
            <a:ext cx="3333750" cy="750887"/>
          </a:xfrm>
          <a:prstGeom prst="homePlate">
            <a:avLst>
              <a:gd fmla="val 19879"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0" name="Google Shape;80;p3"/>
          <p:cNvSpPr/>
          <p:nvPr/>
        </p:nvSpPr>
        <p:spPr>
          <a:xfrm>
            <a:off x="2898775" y="1195387"/>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1" name="Google Shape;81;p3"/>
          <p:cNvSpPr/>
          <p:nvPr/>
        </p:nvSpPr>
        <p:spPr>
          <a:xfrm>
            <a:off x="2892425" y="2014537"/>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2" name="Google Shape;82;p3"/>
          <p:cNvSpPr/>
          <p:nvPr/>
        </p:nvSpPr>
        <p:spPr>
          <a:xfrm flipH="1" rot="10800000">
            <a:off x="2892425" y="2890837"/>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3" name="Google Shape;83;p3"/>
          <p:cNvSpPr/>
          <p:nvPr/>
        </p:nvSpPr>
        <p:spPr>
          <a:xfrm flipH="1">
            <a:off x="2017712" y="2009775"/>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4" name="Google Shape;84;p3"/>
          <p:cNvSpPr/>
          <p:nvPr/>
        </p:nvSpPr>
        <p:spPr>
          <a:xfrm flipH="1">
            <a:off x="2016125" y="1196975"/>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5" name="Google Shape;85;p3"/>
          <p:cNvSpPr/>
          <p:nvPr/>
        </p:nvSpPr>
        <p:spPr>
          <a:xfrm rot="10800000">
            <a:off x="2020887" y="2886075"/>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6" name="Google Shape;86;p3"/>
          <p:cNvSpPr/>
          <p:nvPr/>
        </p:nvSpPr>
        <p:spPr>
          <a:xfrm>
            <a:off x="1985962" y="1295400"/>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7" name="Google Shape;87;p3"/>
          <p:cNvSpPr txBox="1"/>
          <p:nvPr/>
        </p:nvSpPr>
        <p:spPr>
          <a:xfrm>
            <a:off x="3878262" y="1536700"/>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01</a:t>
            </a:r>
            <a:endParaRPr/>
          </a:p>
        </p:txBody>
      </p:sp>
      <p:cxnSp>
        <p:nvCxnSpPr>
          <p:cNvPr id="88" name="Google Shape;88;p3"/>
          <p:cNvCxnSpPr/>
          <p:nvPr/>
        </p:nvCxnSpPr>
        <p:spPr>
          <a:xfrm>
            <a:off x="4476750" y="1565275"/>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89" name="Google Shape;89;p3"/>
          <p:cNvSpPr txBox="1"/>
          <p:nvPr/>
        </p:nvSpPr>
        <p:spPr>
          <a:xfrm>
            <a:off x="4532312" y="1549400"/>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0" name="Google Shape;90;p3"/>
          <p:cNvSpPr txBox="1"/>
          <p:nvPr/>
        </p:nvSpPr>
        <p:spPr>
          <a:xfrm>
            <a:off x="3878262" y="22748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02</a:t>
            </a:r>
            <a:endParaRPr/>
          </a:p>
        </p:txBody>
      </p:sp>
      <p:cxnSp>
        <p:nvCxnSpPr>
          <p:cNvPr id="91" name="Google Shape;91;p3"/>
          <p:cNvCxnSpPr/>
          <p:nvPr/>
        </p:nvCxnSpPr>
        <p:spPr>
          <a:xfrm>
            <a:off x="4476750" y="23034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2" name="Google Shape;92;p3"/>
          <p:cNvSpPr txBox="1"/>
          <p:nvPr/>
        </p:nvSpPr>
        <p:spPr>
          <a:xfrm>
            <a:off x="4532312" y="2292350"/>
            <a:ext cx="2560637"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POSITIVE UND NEGATIVE EIGENSCHAFTEN</a:t>
            </a:r>
            <a:endParaRPr/>
          </a:p>
        </p:txBody>
      </p:sp>
      <p:sp>
        <p:nvSpPr>
          <p:cNvPr id="93" name="Google Shape;93;p3"/>
          <p:cNvSpPr txBox="1"/>
          <p:nvPr/>
        </p:nvSpPr>
        <p:spPr>
          <a:xfrm>
            <a:off x="3878262" y="303371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03</a:t>
            </a:r>
            <a:endParaRPr/>
          </a:p>
        </p:txBody>
      </p:sp>
      <p:cxnSp>
        <p:nvCxnSpPr>
          <p:cNvPr id="94" name="Google Shape;94;p3"/>
          <p:cNvCxnSpPr/>
          <p:nvPr/>
        </p:nvCxnSpPr>
        <p:spPr>
          <a:xfrm>
            <a:off x="4476750" y="306228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5" name="Google Shape;95;p3"/>
          <p:cNvSpPr txBox="1"/>
          <p:nvPr/>
        </p:nvSpPr>
        <p:spPr>
          <a:xfrm>
            <a:off x="4532312" y="2976562"/>
            <a:ext cx="21272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MASTERPLAN DER LIEBE</a:t>
            </a:r>
            <a:endParaRPr/>
          </a:p>
        </p:txBody>
      </p:sp>
      <p:sp>
        <p:nvSpPr>
          <p:cNvPr id="96" name="Google Shape;96;p3"/>
          <p:cNvSpPr txBox="1"/>
          <p:nvPr/>
        </p:nvSpPr>
        <p:spPr>
          <a:xfrm>
            <a:off x="3878262" y="376396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04</a:t>
            </a:r>
            <a:endParaRPr/>
          </a:p>
        </p:txBody>
      </p:sp>
      <p:cxnSp>
        <p:nvCxnSpPr>
          <p:cNvPr id="97" name="Google Shape;97;p3"/>
          <p:cNvCxnSpPr/>
          <p:nvPr/>
        </p:nvCxnSpPr>
        <p:spPr>
          <a:xfrm>
            <a:off x="4476750" y="3792537"/>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98" name="Google Shape;98;p3"/>
          <p:cNvSpPr/>
          <p:nvPr/>
        </p:nvSpPr>
        <p:spPr>
          <a:xfrm flipH="1">
            <a:off x="3787775" y="1392237"/>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9" name="Google Shape;99;p3"/>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0" name="Google Shape;100;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01" name="Google Shape;101;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02" name="Google Shape;102;p3"/>
          <p:cNvSpPr txBox="1"/>
          <p:nvPr/>
        </p:nvSpPr>
        <p:spPr>
          <a:xfrm>
            <a:off x="4500562" y="1525587"/>
            <a:ext cx="2087562"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VORBILDER UND IDOLE</a:t>
            </a:r>
            <a:endParaRPr/>
          </a:p>
        </p:txBody>
      </p:sp>
      <p:pic>
        <p:nvPicPr>
          <p:cNvPr descr="Erasmus+ logo EN.jpg" id="103" name="Google Shape;103;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grpSp>
        <p:nvGrpSpPr>
          <p:cNvPr id="104" name="Google Shape;104;p3"/>
          <p:cNvGrpSpPr/>
          <p:nvPr/>
        </p:nvGrpSpPr>
        <p:grpSpPr>
          <a:xfrm>
            <a:off x="3132137" y="1501775"/>
            <a:ext cx="365125" cy="446087"/>
            <a:chOff x="606645" y="1011196"/>
            <a:chExt cx="588520" cy="720096"/>
          </a:xfrm>
        </p:grpSpPr>
        <p:sp>
          <p:nvSpPr>
            <p:cNvPr id="105" name="Google Shape;105;p3"/>
            <p:cNvSpPr/>
            <p:nvPr/>
          </p:nvSpPr>
          <p:spPr>
            <a:xfrm>
              <a:off x="660379" y="1518594"/>
              <a:ext cx="455463" cy="212698"/>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rgbClr val="2E6E4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6" name="Google Shape;106;p3"/>
            <p:cNvSpPr/>
            <p:nvPr/>
          </p:nvSpPr>
          <p:spPr>
            <a:xfrm>
              <a:off x="606645" y="1354587"/>
              <a:ext cx="560373" cy="153757"/>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rgbClr val="0F3D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7" name="Google Shape;107;p3"/>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8" name="Google Shape;108;p3"/>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09" name="Google Shape;109;p3"/>
          <p:cNvGrpSpPr/>
          <p:nvPr/>
        </p:nvGrpSpPr>
        <p:grpSpPr>
          <a:xfrm>
            <a:off x="3179762" y="2278062"/>
            <a:ext cx="365125" cy="446087"/>
            <a:chOff x="606645" y="1011196"/>
            <a:chExt cx="588520" cy="720096"/>
          </a:xfrm>
        </p:grpSpPr>
        <p:sp>
          <p:nvSpPr>
            <p:cNvPr id="110" name="Google Shape;110;p3"/>
            <p:cNvSpPr/>
            <p:nvPr/>
          </p:nvSpPr>
          <p:spPr>
            <a:xfrm>
              <a:off x="660379" y="1518595"/>
              <a:ext cx="455463" cy="212697"/>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rgbClr val="2E6E4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1" name="Google Shape;111;p3"/>
            <p:cNvSpPr/>
            <p:nvPr/>
          </p:nvSpPr>
          <p:spPr>
            <a:xfrm>
              <a:off x="606645" y="1354587"/>
              <a:ext cx="560373" cy="153757"/>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rgbClr val="0F3D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2" name="Google Shape;112;p3"/>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3" name="Google Shape;113;p3"/>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14" name="Google Shape;114;p3"/>
          <p:cNvGrpSpPr/>
          <p:nvPr/>
        </p:nvGrpSpPr>
        <p:grpSpPr>
          <a:xfrm>
            <a:off x="3179762" y="3067050"/>
            <a:ext cx="365125" cy="446087"/>
            <a:chOff x="606645" y="1011196"/>
            <a:chExt cx="588520" cy="720096"/>
          </a:xfrm>
        </p:grpSpPr>
        <p:sp>
          <p:nvSpPr>
            <p:cNvPr id="115" name="Google Shape;115;p3"/>
            <p:cNvSpPr/>
            <p:nvPr/>
          </p:nvSpPr>
          <p:spPr>
            <a:xfrm>
              <a:off x="660379" y="1518594"/>
              <a:ext cx="455463" cy="212698"/>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rgbClr val="2E6E4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6" name="Google Shape;116;p3"/>
            <p:cNvSpPr/>
            <p:nvPr/>
          </p:nvSpPr>
          <p:spPr>
            <a:xfrm>
              <a:off x="606645" y="1354587"/>
              <a:ext cx="560373" cy="153757"/>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rgbClr val="0F3D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7" name="Google Shape;117;p3"/>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8" name="Google Shape;118;p3"/>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Vorbilder und Idole</a:t>
            </a:r>
            <a:endParaRPr/>
          </a:p>
        </p:txBody>
      </p:sp>
      <p:sp>
        <p:nvSpPr>
          <p:cNvPr id="124" name="Google Shape;124;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25" name="Google Shape;125;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26" name="Google Shape;126;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27" name="Google Shape;127;p4"/>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28" name="Google Shape;128;p4"/>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VORBILDER UND IDOLE</a:t>
            </a:r>
            <a:endParaRPr/>
          </a:p>
        </p:txBody>
      </p:sp>
      <p:sp>
        <p:nvSpPr>
          <p:cNvPr id="134" name="Google Shape;134;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5" name="Google Shape;135;p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6" name="Google Shape;136;p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37" name="Google Shape;137;p5"/>
          <p:cNvSpPr txBox="1"/>
          <p:nvPr/>
        </p:nvSpPr>
        <p:spPr>
          <a:xfrm>
            <a:off x="611187" y="2424112"/>
            <a:ext cx="33273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Wie kann man den Begriff </a:t>
            </a:r>
            <a:r>
              <a:rPr b="1" i="0" lang="en-US" sz="2400" u="sng">
                <a:solidFill>
                  <a:schemeClr val="lt1"/>
                </a:solidFill>
                <a:latin typeface="Roboto Slab"/>
                <a:ea typeface="Roboto Slab"/>
                <a:cs typeface="Roboto Slab"/>
                <a:sym typeface="Roboto Slab"/>
              </a:rPr>
              <a:t>den Begriff </a:t>
            </a:r>
            <a:r>
              <a:rPr b="1" i="0" lang="en-US" sz="2400" u="sng">
                <a:solidFill>
                  <a:schemeClr val="lt1"/>
                </a:solidFill>
                <a:latin typeface="Arial"/>
                <a:ea typeface="Arial"/>
                <a:cs typeface="Arial"/>
                <a:sym typeface="Arial"/>
                <a:hlinkClick r:id="rId5">
                  <a:extLst>
                    <a:ext uri="{A12FA001-AC4F-418D-AE19-62706E023703}">
                      <ahyp:hlinkClr val="tx"/>
                    </a:ext>
                  </a:extLst>
                </a:hlinkClick>
              </a:rPr>
              <a:t>„Das Vorbild" definieren?</a:t>
            </a:r>
            <a:endParaRPr>
              <a:solidFill>
                <a:schemeClr val="lt1"/>
              </a:solidFill>
            </a:endParaRPr>
          </a:p>
        </p:txBody>
      </p:sp>
      <p:sp>
        <p:nvSpPr>
          <p:cNvPr id="138" name="Google Shape;138;p5"/>
          <p:cNvSpPr txBox="1"/>
          <p:nvPr/>
        </p:nvSpPr>
        <p:spPr>
          <a:xfrm>
            <a:off x="681387" y="1773262"/>
            <a:ext cx="3327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6">
                  <a:extLst>
                    <a:ext uri="{A12FA001-AC4F-418D-AE19-62706E023703}">
                      <ahyp:hlinkClr val="tx"/>
                    </a:ext>
                  </a:extLst>
                </a:hlinkClick>
              </a:rPr>
              <a:t>Vorbilder</a:t>
            </a:r>
            <a:endParaRPr>
              <a:solidFill>
                <a:schemeClr val="lt1"/>
              </a:solidFill>
            </a:endParaRPr>
          </a:p>
        </p:txBody>
      </p:sp>
      <p:pic>
        <p:nvPicPr>
          <p:cNvPr id="139" name="Google Shape;139;p5"/>
          <p:cNvPicPr preferRelativeResize="0"/>
          <p:nvPr/>
        </p:nvPicPr>
        <p:blipFill rotWithShape="1">
          <a:blip r:embed="rId7">
            <a:alphaModFix/>
          </a:blip>
          <a:srcRect b="0" l="0" r="0" t="0"/>
          <a:stretch/>
        </p:blipFill>
        <p:spPr>
          <a:xfrm>
            <a:off x="4572000" y="1258887"/>
            <a:ext cx="3552825" cy="236855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ctrTitle"/>
          </p:nvPr>
        </p:nvSpPr>
        <p:spPr>
          <a:xfrm>
            <a:off x="3779837" y="1779587"/>
            <a:ext cx="4838700" cy="2259012"/>
          </a:xfrm>
          <a:prstGeom prst="rect">
            <a:avLst/>
          </a:prstGeom>
          <a:noFill/>
          <a:ln>
            <a:noFill/>
          </a:ln>
        </p:spPr>
        <p:txBody>
          <a:bodyPr anchorCtr="0" anchor="b" bIns="91425" lIns="91425" spcFirstLastPara="1" rIns="91425" wrap="square" tIns="91425">
            <a:noAutofit/>
          </a:bodyPr>
          <a:lstStyle/>
          <a:p>
            <a:pPr indent="0" lvl="0" marL="0" rtl="0" algn="l">
              <a:lnSpc>
                <a:spcPct val="83000"/>
              </a:lnSpc>
              <a:spcBef>
                <a:spcPts val="0"/>
              </a:spcBef>
              <a:spcAft>
                <a:spcPts val="0"/>
              </a:spcAft>
              <a:buSzPts val="4800"/>
              <a:buNone/>
            </a:pPr>
            <a:r>
              <a:rPr b="1" i="0" lang="en-US" sz="4800" u="none">
                <a:solidFill>
                  <a:srgbClr val="114454"/>
                </a:solidFill>
                <a:latin typeface="Nixie One"/>
                <a:ea typeface="Nixie One"/>
                <a:cs typeface="Nixie One"/>
                <a:sym typeface="Nixie One"/>
              </a:rPr>
              <a:t>Positive und negative Eigenschaften</a:t>
            </a:r>
            <a:endParaRPr/>
          </a:p>
        </p:txBody>
      </p:sp>
      <p:sp>
        <p:nvSpPr>
          <p:cNvPr id="145" name="Google Shape;145;p6"/>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46" name="Google Shape;146;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47" name="Google Shape;147;p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48" name="Google Shape;148;p6"/>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49" name="Google Shape;149;p6"/>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idx="4294967295" type="ctrTitle"/>
          </p:nvPr>
        </p:nvSpPr>
        <p:spPr>
          <a:xfrm>
            <a:off x="2987675" y="555625"/>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WORTSCHATZ - EIGENSCHAFTEN</a:t>
            </a:r>
            <a:endParaRPr/>
          </a:p>
        </p:txBody>
      </p:sp>
      <p:sp>
        <p:nvSpPr>
          <p:cNvPr id="155" name="Google Shape;155;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56" name="Google Shape;156;p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57" name="Google Shape;157;p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58" name="Google Shape;158;p7"/>
          <p:cNvSpPr txBox="1"/>
          <p:nvPr/>
        </p:nvSpPr>
        <p:spPr>
          <a:xfrm>
            <a:off x="820737" y="1785937"/>
            <a:ext cx="3327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Gegenteile</a:t>
            </a:r>
            <a:endParaRPr>
              <a:solidFill>
                <a:schemeClr val="lt1"/>
              </a:solidFill>
            </a:endParaRPr>
          </a:p>
        </p:txBody>
      </p:sp>
      <p:pic>
        <p:nvPicPr>
          <p:cNvPr id="159" name="Google Shape;159;p7"/>
          <p:cNvPicPr preferRelativeResize="0"/>
          <p:nvPr/>
        </p:nvPicPr>
        <p:blipFill rotWithShape="1">
          <a:blip r:embed="rId5">
            <a:alphaModFix/>
          </a:blip>
          <a:srcRect b="0" l="0" r="0" t="0"/>
          <a:stretch/>
        </p:blipFill>
        <p:spPr>
          <a:xfrm>
            <a:off x="4643437" y="1274762"/>
            <a:ext cx="1584325" cy="2376487"/>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Masterplan der Liebe</a:t>
            </a:r>
            <a:endParaRPr/>
          </a:p>
        </p:txBody>
      </p:sp>
      <p:sp>
        <p:nvSpPr>
          <p:cNvPr id="165" name="Google Shape;165;p8"/>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166" name="Google Shape;166;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67" name="Google Shape;167;p8"/>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68" name="Google Shape;168;p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69" name="Google Shape;169;p8"/>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idx="4294967295" type="ctrTitle"/>
          </p:nvPr>
        </p:nvSpPr>
        <p:spPr>
          <a:xfrm>
            <a:off x="2987675" y="555625"/>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MASTERPLAN DER LIEBE</a:t>
            </a:r>
            <a:endParaRPr/>
          </a:p>
        </p:txBody>
      </p:sp>
      <p:sp>
        <p:nvSpPr>
          <p:cNvPr id="175" name="Google Shape;175;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76" name="Google Shape;176;p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77" name="Google Shape;177;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78" name="Google Shape;178;p9"/>
          <p:cNvSpPr txBox="1"/>
          <p:nvPr/>
        </p:nvSpPr>
        <p:spPr>
          <a:xfrm>
            <a:off x="684212" y="2025650"/>
            <a:ext cx="3327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Lücke</a:t>
            </a:r>
            <a:r>
              <a:rPr b="1" i="0" lang="en-US" sz="2400" u="sng">
                <a:solidFill>
                  <a:schemeClr val="lt1"/>
                </a:solidFill>
                <a:latin typeface="Roboto Slab"/>
                <a:ea typeface="Roboto Slab"/>
                <a:cs typeface="Roboto Slab"/>
                <a:sym typeface="Roboto Slab"/>
              </a:rPr>
              <a:t>Lücke</a:t>
            </a:r>
            <a:r>
              <a:rPr b="1" i="0" lang="en-US" sz="2400" u="sng">
                <a:solidFill>
                  <a:schemeClr val="lt1"/>
                </a:solidFill>
                <a:latin typeface="Arial"/>
                <a:ea typeface="Arial"/>
                <a:cs typeface="Arial"/>
                <a:sym typeface="Arial"/>
                <a:hlinkClick r:id="rId5">
                  <a:extLst>
                    <a:ext uri="{A12FA001-AC4F-418D-AE19-62706E023703}">
                      <ahyp:hlinkClr val="tx"/>
                    </a:ext>
                  </a:extLst>
                </a:hlinkClick>
              </a:rPr>
              <a:t>n</a:t>
            </a:r>
            <a:r>
              <a:rPr b="1" i="0" lang="en-US" sz="2400" u="sng">
                <a:solidFill>
                  <a:schemeClr val="lt1"/>
                </a:solidFill>
                <a:latin typeface="Roboto Slab"/>
                <a:ea typeface="Roboto Slab"/>
                <a:cs typeface="Roboto Slab"/>
                <a:sym typeface="Roboto Slab"/>
              </a:rPr>
              <a:t>Lücken</a:t>
            </a:r>
            <a:r>
              <a:rPr b="1" i="0" lang="en-US" sz="2400" u="sng">
                <a:solidFill>
                  <a:schemeClr val="lt1"/>
                </a:solidFill>
                <a:latin typeface="Arial"/>
                <a:ea typeface="Arial"/>
                <a:cs typeface="Arial"/>
                <a:sym typeface="Arial"/>
                <a:hlinkClick r:id="rId6">
                  <a:extLst>
                    <a:ext uri="{A12FA001-AC4F-418D-AE19-62706E023703}">
                      <ahyp:hlinkClr val="tx"/>
                    </a:ext>
                  </a:extLst>
                </a:hlinkClick>
              </a:rPr>
              <a:t>text</a:t>
            </a:r>
            <a:endParaRPr>
              <a:solidFill>
                <a:schemeClr val="lt1"/>
              </a:solidFill>
            </a:endParaRPr>
          </a:p>
        </p:txBody>
      </p:sp>
      <p:pic>
        <p:nvPicPr>
          <p:cNvPr id="179" name="Google Shape;179;p9"/>
          <p:cNvPicPr preferRelativeResize="0"/>
          <p:nvPr/>
        </p:nvPicPr>
        <p:blipFill rotWithShape="1">
          <a:blip r:embed="rId7">
            <a:alphaModFix/>
          </a:blip>
          <a:srcRect b="0" l="0" r="0" t="0"/>
          <a:stretch/>
        </p:blipFill>
        <p:spPr>
          <a:xfrm>
            <a:off x="4140200" y="1419225"/>
            <a:ext cx="3533775" cy="23558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