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2" r:id="rId4"/>
    <p:sldMasterId id="2147483653" r:id="rId5"/>
    <p:sldMasterId id="2147483654" r:id="rId6"/>
    <p:sldMasterId id="2147483655" r:id="rId7"/>
    <p:sldMasterId id="214748365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y="5143500" cx="9144000"/>
  <p:notesSz cx="6858000" cy="9144000"/>
  <p:embeddedFontLst>
    <p:embeddedFont>
      <p:font typeface="Roboto Slab"/>
      <p:regular r:id="rId27"/>
      <p:bold r:id="rId28"/>
    </p:embeddedFont>
    <p:embeddedFont>
      <p:font typeface="Nixie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NixieOne-regular.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4" name="Shape 24"/>
        <p:cNvGrpSpPr/>
        <p:nvPr/>
      </p:nvGrpSpPr>
      <p:grpSpPr>
        <a:xfrm>
          <a:off x="0" y="0"/>
          <a:ext cx="0" cy="0"/>
          <a:chOff x="0" y="0"/>
          <a:chExt cx="0" cy="0"/>
        </a:xfrm>
      </p:grpSpPr>
      <p:sp>
        <p:nvSpPr>
          <p:cNvPr id="25" name="Google Shape;25;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6" name="Shape 46"/>
        <p:cNvGrpSpPr/>
        <p:nvPr/>
      </p:nvGrpSpPr>
      <p:grpSpPr>
        <a:xfrm>
          <a:off x="0" y="0"/>
          <a:ext cx="0" cy="0"/>
          <a:chOff x="0" y="0"/>
          <a:chExt cx="0" cy="0"/>
        </a:xfrm>
      </p:grpSpPr>
      <p:sp>
        <p:nvSpPr>
          <p:cNvPr id="47" name="Google Shape;47;p8"/>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8" name="Google Shape;48;p8"/>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9" name="Google Shape;49;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1"/>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1"/>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1"/>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1"/>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1"/>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3"/>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3"/>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3"/>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3"/>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3"/>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 name="Google Shape;21;p3"/>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3"/>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5"/>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 name="Google Shape;28;p5"/>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 name="Google Shape;29;p5"/>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 name="Google Shape;30;p5"/>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5"/>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5"/>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5"/>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0"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7"/>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 name="Google Shape;39;p7"/>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 name="Google Shape;40;p7"/>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 name="Google Shape;41;p7"/>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7"/>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7"/>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7"/>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9"/>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9"/>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hyperlink" Target="https://studio.gometa.io/discover/m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s://play.google.com/store/apps/details?id=com.gometa.metaverse&amp;hl=ca&amp;gl=US" TargetMode="External"/><Relationship Id="rId5" Type="http://schemas.openxmlformats.org/officeDocument/2006/relationships/hyperlink" Target="https://apps.apple.com/us/app/metaverse-experience-browser/id1159155137" TargetMode="External"/><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1.jp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0"/>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k-SK" sz="1800" u="none" cap="none" strike="noStrike">
                <a:solidFill>
                  <a:srgbClr val="124057"/>
                </a:solidFill>
                <a:latin typeface="Roboto Slab"/>
                <a:ea typeface="Roboto Slab"/>
                <a:cs typeface="Roboto Slab"/>
                <a:sym typeface="Roboto Slab"/>
              </a:rPr>
              <a:t>C O N T E N T </a:t>
            </a:r>
            <a:endParaRPr/>
          </a:p>
        </p:txBody>
      </p:sp>
      <p:sp>
        <p:nvSpPr>
          <p:cNvPr id="59" name="Google Shape;59;p10"/>
          <p:cNvSpPr/>
          <p:nvPr/>
        </p:nvSpPr>
        <p:spPr>
          <a:xfrm>
            <a:off x="1985962" y="1412875"/>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0" name="Google Shape;60;p10"/>
          <p:cNvSpPr txBox="1"/>
          <p:nvPr/>
        </p:nvSpPr>
        <p:spPr>
          <a:xfrm>
            <a:off x="3878262" y="388143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sk-SK" sz="2400" u="none">
                <a:solidFill>
                  <a:srgbClr val="FFFFFF"/>
                </a:solidFill>
                <a:latin typeface="Nixie One"/>
                <a:ea typeface="Nixie One"/>
                <a:cs typeface="Nixie One"/>
                <a:sym typeface="Nixie One"/>
              </a:rPr>
              <a:t>04</a:t>
            </a:r>
            <a:endParaRPr/>
          </a:p>
        </p:txBody>
      </p:sp>
      <p:cxnSp>
        <p:nvCxnSpPr>
          <p:cNvPr id="61" name="Google Shape;61;p10"/>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62" name="Google Shape;62;p10"/>
          <p:cNvSpPr txBox="1"/>
          <p:nvPr/>
        </p:nvSpPr>
        <p:spPr>
          <a:xfrm>
            <a:off x="4532312"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sk-SK" sz="1200" u="none">
                <a:solidFill>
                  <a:srgbClr val="FFFFFF"/>
                </a:solidFill>
                <a:latin typeface="Nixie One"/>
                <a:ea typeface="Nixie One"/>
                <a:cs typeface="Nixie One"/>
                <a:sym typeface="Nixie One"/>
              </a:rPr>
              <a:t>EDUCATIONAL MATERIALS</a:t>
            </a:r>
            <a:endParaRPr/>
          </a:p>
        </p:txBody>
      </p:sp>
      <p:sp>
        <p:nvSpPr>
          <p:cNvPr id="63" name="Google Shape;63;p10"/>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4" name="Google Shape;64;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65" name="Google Shape;65;p1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sp>
        <p:nvSpPr>
          <p:cNvPr id="66" name="Google Shape;66;p10"/>
          <p:cNvSpPr/>
          <p:nvPr/>
        </p:nvSpPr>
        <p:spPr>
          <a:xfrm>
            <a:off x="3143250" y="4071937"/>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descr="Erasmus+ logo EN.jpg" id="67" name="Google Shape;67;p10"/>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pic>
        <p:nvPicPr>
          <p:cNvPr id="68" name="Google Shape;68;p10"/>
          <p:cNvPicPr preferRelativeResize="0"/>
          <p:nvPr/>
        </p:nvPicPr>
        <p:blipFill rotWithShape="1">
          <a:blip r:embed="rId4">
            <a:alphaModFix/>
          </a:blip>
          <a:srcRect b="0" l="0" r="0" t="0"/>
          <a:stretch/>
        </p:blipFill>
        <p:spPr>
          <a:xfrm>
            <a:off x="1524000" y="520700"/>
            <a:ext cx="6096000" cy="4102100"/>
          </a:xfrm>
          <a:prstGeom prst="rect">
            <a:avLst/>
          </a:prstGeom>
          <a:noFill/>
          <a:ln>
            <a:noFill/>
          </a:ln>
        </p:spPr>
      </p:pic>
      <p:pic>
        <p:nvPicPr>
          <p:cNvPr descr="Icon&#10;&#10;Description automatically generated" id="69" name="Google Shape;69;p10"/>
          <p:cNvPicPr preferRelativeResize="0"/>
          <p:nvPr/>
        </p:nvPicPr>
        <p:blipFill rotWithShape="1">
          <a:blip r:embed="rId5">
            <a:alphaModFix/>
          </a:blip>
          <a:srcRect b="0" l="0" r="0" t="0"/>
          <a:stretch/>
        </p:blipFill>
        <p:spPr>
          <a:xfrm>
            <a:off x="2771775" y="134937"/>
            <a:ext cx="708025" cy="5842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Little Boy</a:t>
            </a:r>
            <a:endParaRPr/>
          </a:p>
        </p:txBody>
      </p:sp>
      <p:sp>
        <p:nvSpPr>
          <p:cNvPr id="170" name="Google Shape;170;p19"/>
          <p:cNvSpPr txBox="1"/>
          <p:nvPr>
            <p:ph idx="1" type="subTitle"/>
          </p:nvPr>
        </p:nvSpPr>
        <p:spPr>
          <a:xfrm>
            <a:off x="4211637" y="3894137"/>
            <a:ext cx="4505325"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THE BOMB</a:t>
            </a:r>
            <a:endParaRPr/>
          </a:p>
        </p:txBody>
      </p:sp>
      <p:sp>
        <p:nvSpPr>
          <p:cNvPr id="171" name="Google Shape;171;p19"/>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5</a:t>
            </a:r>
            <a:endParaRPr/>
          </a:p>
        </p:txBody>
      </p:sp>
      <p:sp>
        <p:nvSpPr>
          <p:cNvPr id="172" name="Google Shape;172;p1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173" name="Google Shape;173;p19"/>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74" name="Google Shape;174;p1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Icon&#10;&#10;Description automatically generated" id="175" name="Google Shape;175;p19"/>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pic>
        <p:nvPicPr>
          <p:cNvPr id="176" name="Google Shape;176;p19"/>
          <p:cNvPicPr preferRelativeResize="0"/>
          <p:nvPr/>
        </p:nvPicPr>
        <p:blipFill rotWithShape="1">
          <a:blip r:embed="rId5">
            <a:alphaModFix/>
          </a:blip>
          <a:srcRect b="0" l="0" r="0" t="0"/>
          <a:stretch/>
        </p:blipFill>
        <p:spPr>
          <a:xfrm>
            <a:off x="5764212" y="692150"/>
            <a:ext cx="1790700" cy="17526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ph type="ctrTitle"/>
          </p:nvPr>
        </p:nvSpPr>
        <p:spPr>
          <a:xfrm>
            <a:off x="4140200" y="3187700"/>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Nazi Holocaust</a:t>
            </a:r>
            <a:endParaRPr/>
          </a:p>
        </p:txBody>
      </p:sp>
      <p:sp>
        <p:nvSpPr>
          <p:cNvPr id="182" name="Google Shape;182;p20"/>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6</a:t>
            </a:r>
            <a:endParaRPr/>
          </a:p>
        </p:txBody>
      </p:sp>
      <p:sp>
        <p:nvSpPr>
          <p:cNvPr id="183" name="Google Shape;183;p2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184" name="Google Shape;184;p2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85" name="Google Shape;185;p20"/>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Icon&#10;&#10;Description automatically generated" id="186" name="Google Shape;186;p20"/>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pic>
        <p:nvPicPr>
          <p:cNvPr id="187" name="Google Shape;187;p20"/>
          <p:cNvPicPr preferRelativeResize="0"/>
          <p:nvPr/>
        </p:nvPicPr>
        <p:blipFill rotWithShape="1">
          <a:blip r:embed="rId5">
            <a:alphaModFix/>
          </a:blip>
          <a:srcRect b="0" l="0" r="0" t="0"/>
          <a:stretch/>
        </p:blipFill>
        <p:spPr>
          <a:xfrm>
            <a:off x="6140450" y="630237"/>
            <a:ext cx="1803400" cy="1765300"/>
          </a:xfrm>
          <a:prstGeom prst="rect">
            <a:avLst/>
          </a:prstGeom>
          <a:noFill/>
          <a:ln>
            <a:noFill/>
          </a:ln>
        </p:spPr>
      </p:pic>
      <p:sp>
        <p:nvSpPr>
          <p:cNvPr id="188" name="Google Shape;188;p20"/>
          <p:cNvSpPr txBox="1"/>
          <p:nvPr>
            <p:ph idx="1" type="subTitle"/>
          </p:nvPr>
        </p:nvSpPr>
        <p:spPr>
          <a:xfrm>
            <a:off x="4211637" y="4160837"/>
            <a:ext cx="4505325"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THE HORROR</a:t>
            </a: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ctrTitle"/>
          </p:nvPr>
        </p:nvSpPr>
        <p:spPr>
          <a:xfrm>
            <a:off x="4140200" y="3187700"/>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Save the World</a:t>
            </a:r>
            <a:endParaRPr/>
          </a:p>
        </p:txBody>
      </p:sp>
      <p:sp>
        <p:nvSpPr>
          <p:cNvPr id="194" name="Google Shape;194;p21"/>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7</a:t>
            </a:r>
            <a:endParaRPr/>
          </a:p>
        </p:txBody>
      </p:sp>
      <p:sp>
        <p:nvSpPr>
          <p:cNvPr id="195" name="Google Shape;195;p2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196" name="Google Shape;196;p21"/>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97" name="Google Shape;197;p2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Icon&#10;&#10;Description automatically generated" id="198" name="Google Shape;198;p21"/>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pic>
        <p:nvPicPr>
          <p:cNvPr id="199" name="Google Shape;199;p21"/>
          <p:cNvPicPr preferRelativeResize="0"/>
          <p:nvPr/>
        </p:nvPicPr>
        <p:blipFill rotWithShape="1">
          <a:blip r:embed="rId5">
            <a:alphaModFix/>
          </a:blip>
          <a:srcRect b="0" l="0" r="0" t="0"/>
          <a:stretch/>
        </p:blipFill>
        <p:spPr>
          <a:xfrm>
            <a:off x="6392862" y="642937"/>
            <a:ext cx="1778000" cy="1752600"/>
          </a:xfrm>
          <a:prstGeom prst="rect">
            <a:avLst/>
          </a:prstGeom>
          <a:noFill/>
          <a:ln>
            <a:noFill/>
          </a:ln>
        </p:spPr>
      </p:pic>
      <p:sp>
        <p:nvSpPr>
          <p:cNvPr id="200" name="Google Shape;200;p21"/>
          <p:cNvSpPr txBox="1"/>
          <p:nvPr>
            <p:ph idx="1" type="subTitle"/>
          </p:nvPr>
        </p:nvSpPr>
        <p:spPr>
          <a:xfrm>
            <a:off x="4211637" y="4197350"/>
            <a:ext cx="4505325"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YOU DECIDE</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2"/>
          <p:cNvSpPr txBox="1"/>
          <p:nvPr>
            <p:ph type="ctrTitle"/>
          </p:nvPr>
        </p:nvSpPr>
        <p:spPr>
          <a:xfrm>
            <a:off x="4140200" y="3187700"/>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Spanish lesson</a:t>
            </a:r>
            <a:endParaRPr/>
          </a:p>
        </p:txBody>
      </p:sp>
      <p:sp>
        <p:nvSpPr>
          <p:cNvPr id="206" name="Google Shape;206;p22"/>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8</a:t>
            </a:r>
            <a:endParaRPr/>
          </a:p>
        </p:txBody>
      </p:sp>
      <p:sp>
        <p:nvSpPr>
          <p:cNvPr id="207" name="Google Shape;207;p2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208" name="Google Shape;208;p2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09" name="Google Shape;209;p2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Icon&#10;&#10;Description automatically generated" id="210" name="Google Shape;210;p22"/>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pic>
        <p:nvPicPr>
          <p:cNvPr id="211" name="Google Shape;211;p22"/>
          <p:cNvPicPr preferRelativeResize="0"/>
          <p:nvPr/>
        </p:nvPicPr>
        <p:blipFill rotWithShape="1">
          <a:blip r:embed="rId5">
            <a:alphaModFix/>
          </a:blip>
          <a:srcRect b="0" l="0" r="0" t="0"/>
          <a:stretch/>
        </p:blipFill>
        <p:spPr>
          <a:xfrm>
            <a:off x="6300787" y="492125"/>
            <a:ext cx="1790700" cy="1790700"/>
          </a:xfrm>
          <a:prstGeom prst="rect">
            <a:avLst/>
          </a:prstGeom>
          <a:noFill/>
          <a:ln>
            <a:noFill/>
          </a:ln>
        </p:spPr>
      </p:pic>
      <p:sp>
        <p:nvSpPr>
          <p:cNvPr id="212" name="Google Shape;212;p22"/>
          <p:cNvSpPr txBox="1"/>
          <p:nvPr>
            <p:ph idx="1" type="subTitle"/>
          </p:nvPr>
        </p:nvSpPr>
        <p:spPr>
          <a:xfrm>
            <a:off x="4140200" y="4197350"/>
            <a:ext cx="4505325"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LEARNING WORDS IN SPANISH</a:t>
            </a:r>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ctrTitle"/>
          </p:nvPr>
        </p:nvSpPr>
        <p:spPr>
          <a:xfrm>
            <a:off x="3851275" y="915987"/>
            <a:ext cx="4865687"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Creating part I: </a:t>
            </a:r>
            <a:r>
              <a:rPr b="1" i="0" lang="sk-SK" sz="3200" u="none">
                <a:solidFill>
                  <a:srgbClr val="114454"/>
                </a:solidFill>
                <a:latin typeface="Nixie One"/>
                <a:ea typeface="Nixie One"/>
                <a:cs typeface="Nixie One"/>
                <a:sym typeface="Nixie One"/>
              </a:rPr>
              <a:t>UNITED NATIONS ORGANIZATION</a:t>
            </a:r>
            <a:endParaRPr/>
          </a:p>
        </p:txBody>
      </p:sp>
      <p:sp>
        <p:nvSpPr>
          <p:cNvPr id="218" name="Google Shape;218;p23"/>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9</a:t>
            </a:r>
            <a:endParaRPr/>
          </a:p>
        </p:txBody>
      </p:sp>
      <p:sp>
        <p:nvSpPr>
          <p:cNvPr id="219" name="Google Shape;219;p2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220" name="Google Shape;220;p2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21" name="Google Shape;221;p23"/>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Icon&#10;&#10;Description automatically generated" id="222" name="Google Shape;222;p23"/>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sp>
        <p:nvSpPr>
          <p:cNvPr id="223" name="Google Shape;223;p23"/>
          <p:cNvSpPr txBox="1"/>
          <p:nvPr/>
        </p:nvSpPr>
        <p:spPr>
          <a:xfrm>
            <a:off x="3690937" y="2211387"/>
            <a:ext cx="52578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k-SK" sz="1400" u="none">
                <a:solidFill>
                  <a:srgbClr val="000000"/>
                </a:solidFill>
                <a:latin typeface="Arial"/>
                <a:ea typeface="Arial"/>
                <a:cs typeface="Arial"/>
                <a:sym typeface="Arial"/>
              </a:rPr>
              <a:t>*In the next two lessons you have to create your own Metaverse</a:t>
            </a:r>
            <a:endParaRPr/>
          </a:p>
          <a:p>
            <a:pPr indent="0" lvl="0" marL="0" marR="0" rtl="0" algn="l">
              <a:lnSpc>
                <a:spcPct val="100000"/>
              </a:lnSpc>
              <a:spcBef>
                <a:spcPts val="0"/>
              </a:spcBef>
              <a:spcAft>
                <a:spcPts val="0"/>
              </a:spcAft>
              <a:buClr>
                <a:srgbClr val="000000"/>
              </a:buClr>
              <a:buSzPts val="1400"/>
              <a:buFont typeface="Arial"/>
              <a:buNone/>
            </a:pPr>
            <a:r>
              <a:rPr b="0" i="0" lang="sk-SK" sz="1400" u="none">
                <a:solidFill>
                  <a:srgbClr val="000000"/>
                </a:solidFill>
                <a:latin typeface="Arial"/>
                <a:ea typeface="Arial"/>
                <a:cs typeface="Arial"/>
                <a:sym typeface="Arial"/>
              </a:rPr>
              <a:t>Experience.</a:t>
            </a:r>
            <a:endParaRPr/>
          </a:p>
          <a:p>
            <a:pPr indent="0" lvl="0" marL="0" marR="0" rtl="0" algn="l">
              <a:lnSpc>
                <a:spcPct val="100000"/>
              </a:lnSpc>
              <a:spcBef>
                <a:spcPts val="0"/>
              </a:spcBef>
              <a:spcAft>
                <a:spcPts val="0"/>
              </a:spcAft>
              <a:buClr>
                <a:srgbClr val="000000"/>
              </a:buClr>
              <a:buSzPts val="1400"/>
              <a:buFont typeface="Arial"/>
              <a:buNone/>
            </a:pPr>
            <a:r>
              <a:rPr b="0" i="0" lang="sk-SK" sz="1400" u="none">
                <a:solidFill>
                  <a:srgbClr val="000000"/>
                </a:solidFill>
                <a:latin typeface="Arial"/>
                <a:ea typeface="Arial"/>
                <a:cs typeface="Arial"/>
                <a:sym typeface="Arial"/>
              </a:rPr>
              <a:t>So, you must to create an account and loggin</a:t>
            </a:r>
            <a:r>
              <a:rPr lang="sk-SK"/>
              <a:t>g</a:t>
            </a:r>
            <a:r>
              <a:rPr b="0" i="0" lang="sk-SK" sz="1400" u="none">
                <a:solidFill>
                  <a:srgbClr val="000000"/>
                </a:solidFill>
                <a:latin typeface="Arial"/>
                <a:ea typeface="Arial"/>
                <a:cs typeface="Arial"/>
                <a:sym typeface="Arial"/>
              </a:rPr>
              <a:t> to</a:t>
            </a:r>
            <a:endParaRPr/>
          </a:p>
          <a:p>
            <a:pPr indent="0" lvl="0" marL="0" marR="0" rtl="0" algn="l">
              <a:lnSpc>
                <a:spcPct val="100000"/>
              </a:lnSpc>
              <a:spcBef>
                <a:spcPts val="0"/>
              </a:spcBef>
              <a:spcAft>
                <a:spcPts val="0"/>
              </a:spcAft>
              <a:buClr>
                <a:srgbClr val="000000"/>
              </a:buClr>
              <a:buSzPts val="1400"/>
              <a:buFont typeface="Arial"/>
              <a:buNone/>
            </a:pPr>
            <a:r>
              <a:rPr b="0" i="0" lang="sk-SK" sz="1400" u="sng">
                <a:solidFill>
                  <a:schemeClr val="hlink"/>
                </a:solidFill>
                <a:latin typeface="Arial"/>
                <a:ea typeface="Arial"/>
                <a:cs typeface="Arial"/>
                <a:sym typeface="Arial"/>
                <a:hlinkClick r:id="rId5"/>
              </a:rPr>
              <a:t>https://studio.gometa.io/discover/me</a:t>
            </a:r>
            <a:endParaRPr/>
          </a:p>
          <a:p>
            <a:pPr indent="0" lvl="0" marL="0" marR="0" rtl="0" algn="l">
              <a:lnSpc>
                <a:spcPct val="100000"/>
              </a:lnSpc>
              <a:spcBef>
                <a:spcPts val="0"/>
              </a:spcBef>
              <a:spcAft>
                <a:spcPts val="0"/>
              </a:spcAft>
              <a:buClr>
                <a:srgbClr val="000000"/>
              </a:buClr>
              <a:buSzPts val="1400"/>
              <a:buFont typeface="Arial"/>
              <a:buNone/>
            </a:pPr>
            <a:r>
              <a:rPr b="0" i="0" lang="sk-SK" sz="1400" u="none">
                <a:solidFill>
                  <a:srgbClr val="000000"/>
                </a:solidFill>
                <a:latin typeface="Arial"/>
                <a:ea typeface="Arial"/>
                <a:cs typeface="Arial"/>
                <a:sym typeface="Arial"/>
              </a:rPr>
              <a:t> </a:t>
            </a:r>
            <a:endParaRPr/>
          </a:p>
        </p:txBody>
      </p:sp>
      <p:sp>
        <p:nvSpPr>
          <p:cNvPr id="224" name="Google Shape;224;p23"/>
          <p:cNvSpPr txBox="1"/>
          <p:nvPr>
            <p:ph idx="1" type="subTitle"/>
          </p:nvPr>
        </p:nvSpPr>
        <p:spPr>
          <a:xfrm>
            <a:off x="4211637" y="3894137"/>
            <a:ext cx="4505325"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BE CREATIVE</a:t>
            </a:r>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4"/>
          <p:cNvSpPr txBox="1"/>
          <p:nvPr>
            <p:ph type="ctrTitle"/>
          </p:nvPr>
        </p:nvSpPr>
        <p:spPr>
          <a:xfrm>
            <a:off x="3643312" y="268287"/>
            <a:ext cx="5238750" cy="15906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Creating part II: </a:t>
            </a:r>
            <a:r>
              <a:rPr b="1" i="0" lang="sk-SK" sz="3200" u="none">
                <a:solidFill>
                  <a:srgbClr val="114454"/>
                </a:solidFill>
                <a:latin typeface="Nixie One"/>
                <a:ea typeface="Nixie One"/>
                <a:cs typeface="Nixie One"/>
                <a:sym typeface="Nixie One"/>
              </a:rPr>
              <a:t>Marshan Plan</a:t>
            </a:r>
            <a:endParaRPr/>
          </a:p>
        </p:txBody>
      </p:sp>
      <p:sp>
        <p:nvSpPr>
          <p:cNvPr id="230" name="Google Shape;230;p2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10</a:t>
            </a:r>
            <a:endParaRPr/>
          </a:p>
        </p:txBody>
      </p:sp>
      <p:sp>
        <p:nvSpPr>
          <p:cNvPr id="231" name="Google Shape;231;p2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232" name="Google Shape;232;p2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33" name="Google Shape;233;p2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Icon&#10;&#10;Description automatically generated" id="234" name="Google Shape;234;p24"/>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sp>
        <p:nvSpPr>
          <p:cNvPr id="235" name="Google Shape;235;p24"/>
          <p:cNvSpPr txBox="1"/>
          <p:nvPr>
            <p:ph idx="1" type="subTitle"/>
          </p:nvPr>
        </p:nvSpPr>
        <p:spPr>
          <a:xfrm>
            <a:off x="4211637" y="3894137"/>
            <a:ext cx="4505325"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BE MORE CREATIVE</a:t>
            </a:r>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5"/>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k-SK" sz="1800" u="none" cap="none" strike="noStrike">
                <a:solidFill>
                  <a:srgbClr val="FFFFFF"/>
                </a:solidFill>
                <a:latin typeface="Nixie One"/>
                <a:ea typeface="Nixie One"/>
                <a:cs typeface="Nixie One"/>
                <a:sym typeface="Nixie One"/>
              </a:rPr>
              <a:t>R E S O U R C E S </a:t>
            </a:r>
            <a:endParaRPr/>
          </a:p>
        </p:txBody>
      </p:sp>
      <p:sp>
        <p:nvSpPr>
          <p:cNvPr id="241" name="Google Shape;241;p2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242" name="Google Shape;242;p25"/>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43" name="Google Shape;243;p25"/>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44" name="Google Shape;244;p25"/>
          <p:cNvSpPr txBox="1"/>
          <p:nvPr/>
        </p:nvSpPr>
        <p:spPr>
          <a:xfrm>
            <a:off x="1000125" y="1768475"/>
            <a:ext cx="8143875" cy="12763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400"/>
              <a:buFont typeface="Arial"/>
              <a:buNone/>
            </a:pPr>
            <a:r>
              <a:rPr b="0" i="0" lang="sk-SK" sz="1400" u="none" cap="none" strike="noStrike">
                <a:solidFill>
                  <a:schemeClr val="lt1"/>
                </a:solidFill>
                <a:latin typeface="Nixie One"/>
                <a:ea typeface="Nixie One"/>
                <a:cs typeface="Nixie One"/>
                <a:sym typeface="Nixie One"/>
              </a:rPr>
              <a:t>www.wikipedia.com	        </a:t>
            </a:r>
            <a:r>
              <a:rPr b="0" i="0" lang="sk-SK" sz="1400" u="none" cap="none" strike="noStrike">
                <a:solidFill>
                  <a:srgbClr val="FF0000"/>
                </a:solidFill>
                <a:highlight>
                  <a:srgbClr val="FFFF00"/>
                </a:highlight>
                <a:latin typeface="Nixie One"/>
                <a:ea typeface="Nixie One"/>
                <a:cs typeface="Nixie One"/>
                <a:sym typeface="Nixie One"/>
              </a:rPr>
              <a:t>WWII information.</a:t>
            </a:r>
            <a:endParaRPr/>
          </a:p>
          <a:p>
            <a:pPr indent="0" lvl="0" marL="0" marR="0" rtl="0" algn="l">
              <a:lnSpc>
                <a:spcPct val="150000"/>
              </a:lnSpc>
              <a:spcBef>
                <a:spcPts val="0"/>
              </a:spcBef>
              <a:spcAft>
                <a:spcPts val="0"/>
              </a:spcAft>
              <a:buClr>
                <a:schemeClr val="lt1"/>
              </a:buClr>
              <a:buSzPts val="1400"/>
              <a:buFont typeface="Arial"/>
              <a:buNone/>
            </a:pPr>
            <a:r>
              <a:rPr b="0" i="0" lang="sk-SK" sz="1400" u="none" cap="none" strike="noStrike">
                <a:solidFill>
                  <a:schemeClr val="lt1"/>
                </a:solidFill>
                <a:latin typeface="Nixie One"/>
                <a:ea typeface="Nixie One"/>
                <a:cs typeface="Nixie One"/>
                <a:sym typeface="Nixie One"/>
              </a:rPr>
              <a:t>www.youtube.com	         </a:t>
            </a:r>
            <a:r>
              <a:rPr b="0" i="0" lang="sk-SK" sz="1400" u="none" cap="none" strike="noStrike">
                <a:solidFill>
                  <a:srgbClr val="FF0000"/>
                </a:solidFill>
                <a:highlight>
                  <a:srgbClr val="FFFF00"/>
                </a:highlight>
                <a:latin typeface="Nixie One"/>
                <a:ea typeface="Nixie One"/>
                <a:cs typeface="Nixie One"/>
                <a:sym typeface="Nixie One"/>
              </a:rPr>
              <a:t>Linked videos.</a:t>
            </a:r>
            <a:endParaRPr/>
          </a:p>
          <a:p>
            <a:pPr indent="0" lvl="0" marL="0" marR="0" rtl="0" algn="l">
              <a:lnSpc>
                <a:spcPct val="150000"/>
              </a:lnSpc>
              <a:spcBef>
                <a:spcPts val="0"/>
              </a:spcBef>
              <a:spcAft>
                <a:spcPts val="0"/>
              </a:spcAft>
              <a:buClr>
                <a:schemeClr val="lt1"/>
              </a:buClr>
              <a:buSzPts val="1400"/>
              <a:buFont typeface="Arial"/>
              <a:buNone/>
            </a:pPr>
            <a:r>
              <a:rPr b="0" i="0" lang="sk-SK" sz="1400" u="none" cap="none" strike="noStrike">
                <a:solidFill>
                  <a:schemeClr val="lt1"/>
                </a:solidFill>
                <a:latin typeface="Nixie One"/>
                <a:ea typeface="Nixie One"/>
                <a:cs typeface="Nixie One"/>
                <a:sym typeface="Nixie One"/>
              </a:rPr>
              <a:t>www.pixabay.com             </a:t>
            </a:r>
            <a:r>
              <a:rPr b="0" i="0" lang="sk-SK" sz="1400" u="none" cap="none" strike="noStrike">
                <a:solidFill>
                  <a:srgbClr val="FF0000"/>
                </a:solidFill>
                <a:highlight>
                  <a:srgbClr val="FFFF00"/>
                </a:highlight>
                <a:latin typeface="Nixie One"/>
                <a:ea typeface="Nixie One"/>
                <a:cs typeface="Nixie One"/>
                <a:sym typeface="Nixie One"/>
              </a:rPr>
              <a:t>Linked images (copyright free).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con&#10;&#10;Description automatically generated" id="245" name="Google Shape;245;p25"/>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k-SK" sz="1800" u="none" cap="none" strike="noStrike">
                <a:solidFill>
                  <a:srgbClr val="FFFFFF"/>
                </a:solidFill>
                <a:latin typeface="Roboto Slab"/>
                <a:ea typeface="Roboto Slab"/>
                <a:cs typeface="Roboto Slab"/>
                <a:sym typeface="Roboto Slab"/>
              </a:rPr>
              <a:t>DIGI-SCHOOL        DIGI-PROJECT</a:t>
            </a:r>
            <a:endParaRPr/>
          </a:p>
        </p:txBody>
      </p:sp>
      <p:sp>
        <p:nvSpPr>
          <p:cNvPr id="251" name="Google Shape;251;p26"/>
          <p:cNvSpPr txBox="1"/>
          <p:nvPr>
            <p:ph idx="4294967295" type="subTitle"/>
          </p:nvPr>
        </p:nvSpPr>
        <p:spPr>
          <a:xfrm>
            <a:off x="249237" y="20002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sk-SK" sz="1200" u="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252" name="Google Shape;252;p2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253" name="Google Shape;253;p2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54" name="Google Shape;254;p2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Icon&#10;&#10;Description automatically generated" id="255" name="Google Shape;255;p26"/>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1"/>
          <p:cNvSpPr txBox="1"/>
          <p:nvPr>
            <p:ph type="ctrTitle"/>
          </p:nvPr>
        </p:nvSpPr>
        <p:spPr>
          <a:xfrm>
            <a:off x="685800" y="2601900"/>
            <a:ext cx="6231300" cy="1158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FFFFFF"/>
                </a:solidFill>
                <a:latin typeface="Nixie One"/>
                <a:ea typeface="Nixie One"/>
                <a:cs typeface="Nixie One"/>
                <a:sym typeface="Nixie One"/>
              </a:rPr>
              <a:t>Digi school HISTORY-SPANI</a:t>
            </a:r>
            <a:r>
              <a:rPr b="1" lang="sk-SK">
                <a:solidFill>
                  <a:srgbClr val="FFFFFF"/>
                </a:solidFill>
                <a:latin typeface="Nixie One"/>
                <a:ea typeface="Nixie One"/>
                <a:cs typeface="Nixie One"/>
                <a:sym typeface="Nixie One"/>
              </a:rPr>
              <a:t>S</a:t>
            </a:r>
            <a:r>
              <a:rPr b="1" i="0" lang="sk-SK" sz="4800" u="none">
                <a:solidFill>
                  <a:srgbClr val="FFFFFF"/>
                </a:solidFill>
                <a:latin typeface="Nixie One"/>
                <a:ea typeface="Nixie One"/>
                <a:cs typeface="Nixie One"/>
                <a:sym typeface="Nixie One"/>
              </a:rPr>
              <a:t>H</a:t>
            </a:r>
            <a:endParaRPr/>
          </a:p>
        </p:txBody>
      </p:sp>
      <p:sp>
        <p:nvSpPr>
          <p:cNvPr id="75" name="Google Shape;75;p11"/>
          <p:cNvSpPr txBox="1"/>
          <p:nvPr/>
        </p:nvSpPr>
        <p:spPr>
          <a:xfrm>
            <a:off x="212725" y="4638675"/>
            <a:ext cx="4535487" cy="504825"/>
          </a:xfrm>
          <a:prstGeom prst="rect">
            <a:avLst/>
          </a:prstGeom>
          <a:solidFill>
            <a:srgbClr val="94BF6E"/>
          </a:solidFill>
          <a:ln cap="flat" cmpd="sng" w="25400">
            <a:solidFill>
              <a:srgbClr val="6B8C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sk-SK" sz="2000" u="none">
                <a:solidFill>
                  <a:srgbClr val="FFFFFF"/>
                </a:solidFill>
                <a:latin typeface="Arial"/>
                <a:ea typeface="Arial"/>
                <a:cs typeface="Arial"/>
                <a:sym typeface="Arial"/>
              </a:rPr>
              <a:t>2020-1-SK01-KA226-SCH-094350</a:t>
            </a:r>
            <a:endParaRPr/>
          </a:p>
        </p:txBody>
      </p:sp>
      <p:pic>
        <p:nvPicPr>
          <p:cNvPr descr="Erasmus+ logo EN.jpg" id="76" name="Google Shape;76;p11"/>
          <p:cNvPicPr preferRelativeResize="0"/>
          <p:nvPr/>
        </p:nvPicPr>
        <p:blipFill rotWithShape="1">
          <a:blip r:embed="rId3">
            <a:alphaModFix/>
          </a:blip>
          <a:srcRect b="0" l="0" r="0" t="0"/>
          <a:stretch/>
        </p:blipFill>
        <p:spPr>
          <a:xfrm>
            <a:off x="142875" y="785812"/>
            <a:ext cx="2593975" cy="571500"/>
          </a:xfrm>
          <a:prstGeom prst="rect">
            <a:avLst/>
          </a:prstGeom>
          <a:noFill/>
          <a:ln>
            <a:noFill/>
          </a:ln>
        </p:spPr>
      </p:pic>
      <p:pic>
        <p:nvPicPr>
          <p:cNvPr descr="A person in a military uniform&#10;&#10;Description automatically generated with medium confidence" id="77" name="Google Shape;77;p11"/>
          <p:cNvPicPr preferRelativeResize="0"/>
          <p:nvPr/>
        </p:nvPicPr>
        <p:blipFill rotWithShape="1">
          <a:blip r:embed="rId4">
            <a:alphaModFix/>
          </a:blip>
          <a:srcRect b="0" l="0" r="0" t="0"/>
          <a:stretch/>
        </p:blipFill>
        <p:spPr>
          <a:xfrm>
            <a:off x="7354900" y="506037"/>
            <a:ext cx="1789114" cy="2678112"/>
          </a:xfrm>
          <a:prstGeom prst="rect">
            <a:avLst/>
          </a:prstGeom>
          <a:noFill/>
          <a:ln>
            <a:noFill/>
          </a:ln>
        </p:spPr>
      </p:pic>
      <p:pic>
        <p:nvPicPr>
          <p:cNvPr descr="Icon&#10;&#10;Description automatically generated" id="78" name="Google Shape;78;p11"/>
          <p:cNvPicPr preferRelativeResize="0"/>
          <p:nvPr/>
        </p:nvPicPr>
        <p:blipFill rotWithShape="1">
          <a:blip r:embed="rId5">
            <a:alphaModFix/>
          </a:blip>
          <a:srcRect b="0" l="0" r="0" t="0"/>
          <a:stretch/>
        </p:blipFill>
        <p:spPr>
          <a:xfrm>
            <a:off x="2736850" y="763587"/>
            <a:ext cx="708025" cy="584200"/>
          </a:xfrm>
          <a:prstGeom prst="rect">
            <a:avLst/>
          </a:prstGeom>
          <a:noFill/>
          <a:ln>
            <a:noFill/>
          </a:ln>
        </p:spPr>
      </p:pic>
      <p:pic>
        <p:nvPicPr>
          <p:cNvPr descr="A picture containing wall, indoor&#10;&#10;Description automatically generated" id="79" name="Google Shape;79;p11"/>
          <p:cNvPicPr preferRelativeResize="0"/>
          <p:nvPr/>
        </p:nvPicPr>
        <p:blipFill rotWithShape="1">
          <a:blip r:embed="rId6">
            <a:alphaModFix/>
          </a:blip>
          <a:srcRect b="0" l="0" r="0" t="0"/>
          <a:stretch/>
        </p:blipFill>
        <p:spPr>
          <a:xfrm>
            <a:off x="5141925" y="506025"/>
            <a:ext cx="2212973" cy="147637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2"/>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k-SK" sz="1800" u="none" cap="none" strike="noStrike">
                <a:solidFill>
                  <a:srgbClr val="FFFFFF"/>
                </a:solidFill>
                <a:latin typeface="Nixie One"/>
                <a:ea typeface="Nixie One"/>
                <a:cs typeface="Nixie One"/>
                <a:sym typeface="Nixie One"/>
              </a:rPr>
              <a:t>WORLD WAR II</a:t>
            </a:r>
            <a:endParaRPr/>
          </a:p>
        </p:txBody>
      </p:sp>
      <p:sp>
        <p:nvSpPr>
          <p:cNvPr id="85" name="Google Shape;85;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86" name="Google Shape;86;p1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87" name="Google Shape;87;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88" name="Google Shape;88;p12"/>
          <p:cNvSpPr txBox="1"/>
          <p:nvPr/>
        </p:nvSpPr>
        <p:spPr>
          <a:xfrm>
            <a:off x="395287" y="1216025"/>
            <a:ext cx="8143800" cy="3755700"/>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a:solidFill>
                  <a:schemeClr val="lt1"/>
                </a:solidFill>
                <a:latin typeface="Nixie One"/>
                <a:ea typeface="Nixie One"/>
                <a:cs typeface="Nixie One"/>
                <a:sym typeface="Nixie One"/>
              </a:rPr>
              <a:t>SUBJECT: HISTORY AND SPANISH LANGUAGE </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a:solidFill>
                  <a:schemeClr val="lt1"/>
                </a:solidFill>
                <a:latin typeface="Nixie One"/>
                <a:ea typeface="Nixie One"/>
                <a:cs typeface="Nixie One"/>
                <a:sym typeface="Nixie One"/>
              </a:rPr>
              <a:t>SPECIFICATION: in ENGLISH via CLIL method (level in languages) introducing spanish words.</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a:solidFill>
                  <a:schemeClr val="lt1"/>
                </a:solidFill>
                <a:latin typeface="Nixie One"/>
                <a:ea typeface="Nixie One"/>
                <a:cs typeface="Nixie One"/>
                <a:sym typeface="Nixie One"/>
              </a:rPr>
              <a:t>AGE OF STUDENTS: 15-16</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a:solidFill>
                  <a:schemeClr val="lt1"/>
                </a:solidFill>
                <a:latin typeface="Nixie One"/>
                <a:ea typeface="Nixie One"/>
                <a:cs typeface="Nixie One"/>
                <a:sym typeface="Nixie One"/>
              </a:rPr>
              <a:t>1 LESSON : 55 min</a:t>
            </a:r>
            <a:endParaRPr/>
          </a:p>
          <a:p>
            <a:pPr indent="-88900" lvl="0" marL="0" marR="0" rtl="0" algn="l">
              <a:lnSpc>
                <a:spcPct val="200000"/>
              </a:lnSpc>
              <a:spcBef>
                <a:spcPts val="0"/>
              </a:spcBef>
              <a:spcAft>
                <a:spcPts val="0"/>
              </a:spcAft>
              <a:buClr>
                <a:schemeClr val="lt1"/>
              </a:buClr>
              <a:buSzPts val="1400"/>
              <a:buFont typeface="Noto Sans Symbols"/>
              <a:buChar char="⮚"/>
            </a:pPr>
            <a:r>
              <a:rPr b="1" lang="sk-SK" u="sng">
                <a:solidFill>
                  <a:schemeClr val="lt1"/>
                </a:solidFill>
                <a:latin typeface="Nixie One"/>
                <a:ea typeface="Nixie One"/>
                <a:cs typeface="Nixie One"/>
                <a:sym typeface="Nixie One"/>
              </a:rPr>
              <a:t>*</a:t>
            </a:r>
            <a:r>
              <a:rPr b="1" i="0" lang="sk-SK" sz="1400" u="sng">
                <a:solidFill>
                  <a:schemeClr val="lt1"/>
                </a:solidFill>
                <a:latin typeface="Nixie One"/>
                <a:ea typeface="Nixie One"/>
                <a:cs typeface="Nixie One"/>
                <a:sym typeface="Nixie One"/>
              </a:rPr>
              <a:t>YOU NEED METAVERSE APP </a:t>
            </a:r>
            <a:r>
              <a:rPr b="0" i="0" lang="sk-SK" sz="1400" u="none">
                <a:solidFill>
                  <a:schemeClr val="lt1"/>
                </a:solidFill>
                <a:latin typeface="Nixie One"/>
                <a:ea typeface="Nixie One"/>
                <a:cs typeface="Nixie One"/>
                <a:sym typeface="Nixie One"/>
              </a:rPr>
              <a:t>(</a:t>
            </a:r>
            <a:r>
              <a:rPr b="0" i="0" lang="sk-SK" sz="1400" u="sng">
                <a:solidFill>
                  <a:schemeClr val="hlink"/>
                </a:solidFill>
                <a:highlight>
                  <a:srgbClr val="00FF00"/>
                </a:highlight>
                <a:latin typeface="Nixie One"/>
                <a:ea typeface="Nixie One"/>
                <a:cs typeface="Nixie One"/>
                <a:sym typeface="Nixie One"/>
                <a:hlinkClick r:id="rId4"/>
              </a:rPr>
              <a:t>ANDROID</a:t>
            </a:r>
            <a:r>
              <a:rPr b="0" i="0" lang="sk-SK" sz="1400" u="none">
                <a:solidFill>
                  <a:schemeClr val="lt1"/>
                </a:solidFill>
                <a:latin typeface="Nixie One"/>
                <a:ea typeface="Nixie One"/>
                <a:cs typeface="Nixie One"/>
                <a:sym typeface="Nixie One"/>
              </a:rPr>
              <a:t> &amp; </a:t>
            </a:r>
            <a:r>
              <a:rPr b="0" i="0" lang="sk-SK" sz="1400" u="sng">
                <a:solidFill>
                  <a:schemeClr val="hlink"/>
                </a:solidFill>
                <a:highlight>
                  <a:srgbClr val="00FF00"/>
                </a:highlight>
                <a:latin typeface="Nixie One"/>
                <a:ea typeface="Nixie One"/>
                <a:cs typeface="Nixie One"/>
                <a:sym typeface="Nixie One"/>
                <a:hlinkClick r:id="rId5"/>
              </a:rPr>
              <a:t>IOS</a:t>
            </a:r>
            <a:r>
              <a:rPr b="0" i="0" lang="sk-SK" sz="1400" u="none">
                <a:solidFill>
                  <a:schemeClr val="lt1"/>
                </a:solidFill>
                <a:latin typeface="Nixie One"/>
                <a:ea typeface="Nixie One"/>
                <a:cs typeface="Nixie One"/>
                <a:sym typeface="Nixie One"/>
              </a:rPr>
              <a:t>) AND SCAN EVERY QR CODE YOU WILL FIND IN EACH LESSON</a:t>
            </a:r>
            <a:r>
              <a:rPr lang="sk-SK">
                <a:solidFill>
                  <a:schemeClr val="lt1"/>
                </a:solidFill>
                <a:latin typeface="Nixie One"/>
                <a:ea typeface="Nixie One"/>
                <a:cs typeface="Nixie One"/>
                <a:sym typeface="Nixie One"/>
              </a:rPr>
              <a:t> </a:t>
            </a:r>
            <a:r>
              <a:rPr b="1" lang="sk-SK">
                <a:solidFill>
                  <a:schemeClr val="lt1"/>
                </a:solidFill>
                <a:latin typeface="Nixie One"/>
                <a:ea typeface="Nixie One"/>
                <a:cs typeface="Nixie One"/>
                <a:sym typeface="Nixie One"/>
              </a:rPr>
              <a:t>WITH THE APP (not with your phone camera)</a:t>
            </a:r>
            <a:r>
              <a:rPr lang="sk-SK">
                <a:solidFill>
                  <a:schemeClr val="lt1"/>
                </a:solidFill>
                <a:latin typeface="Nixie One"/>
                <a:ea typeface="Nixie One"/>
                <a:cs typeface="Nixie One"/>
                <a:sym typeface="Nixie One"/>
              </a:rPr>
              <a:t>.</a:t>
            </a:r>
            <a:endParaRPr/>
          </a:p>
          <a:p>
            <a:pPr indent="0" lvl="0" marL="0" marR="0" rtl="0" algn="l">
              <a:lnSpc>
                <a:spcPct val="200000"/>
              </a:lnSpc>
              <a:spcBef>
                <a:spcPts val="0"/>
              </a:spcBef>
              <a:spcAft>
                <a:spcPts val="0"/>
              </a:spcAft>
              <a:buClr>
                <a:srgbClr val="000000"/>
              </a:buClr>
              <a:buSzPts val="1400"/>
              <a:buFont typeface="Noto Sans Symbols"/>
              <a:buNone/>
            </a:pPr>
            <a:r>
              <a:t/>
            </a:r>
            <a:endParaRPr b="0" i="0" sz="1400" u="none">
              <a:solidFill>
                <a:schemeClr val="lt1"/>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0" i="0" sz="1400" u="none">
              <a:solidFill>
                <a:schemeClr val="lt1"/>
              </a:solidFill>
              <a:latin typeface="Nixie One"/>
              <a:ea typeface="Nixie One"/>
              <a:cs typeface="Nixie One"/>
              <a:sym typeface="Nixie One"/>
            </a:endParaRPr>
          </a:p>
        </p:txBody>
      </p:sp>
      <p:pic>
        <p:nvPicPr>
          <p:cNvPr descr="Icon&#10;&#10;Description automatically generated" id="89" name="Google Shape;89;p12"/>
          <p:cNvPicPr preferRelativeResize="0"/>
          <p:nvPr/>
        </p:nvPicPr>
        <p:blipFill rotWithShape="1">
          <a:blip r:embed="rId6">
            <a:alphaModFix/>
          </a:blip>
          <a:srcRect b="0" l="0" r="0" t="0"/>
          <a:stretch/>
        </p:blipFill>
        <p:spPr>
          <a:xfrm>
            <a:off x="2700337" y="134937"/>
            <a:ext cx="706437" cy="5842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k-SK" sz="1800" u="none" cap="none" strike="noStrike">
                <a:solidFill>
                  <a:srgbClr val="FFFFFF"/>
                </a:solidFill>
                <a:latin typeface="Roboto Slab"/>
                <a:ea typeface="Roboto Slab"/>
                <a:cs typeface="Roboto Slab"/>
                <a:sym typeface="Roboto Slab"/>
              </a:rPr>
              <a:t>THE BEGINNINGS</a:t>
            </a:r>
            <a:endParaRPr/>
          </a:p>
        </p:txBody>
      </p:sp>
      <p:sp>
        <p:nvSpPr>
          <p:cNvPr id="95" name="Google Shape;95;p13"/>
          <p:cNvSpPr txBox="1"/>
          <p:nvPr>
            <p:ph idx="4294967295" type="subTitle"/>
          </p:nvPr>
        </p:nvSpPr>
        <p:spPr>
          <a:xfrm>
            <a:off x="214312" y="1428750"/>
            <a:ext cx="5653087" cy="2725737"/>
          </a:xfrm>
          <a:prstGeom prst="rect">
            <a:avLst/>
          </a:prstGeom>
          <a:noFill/>
          <a:ln>
            <a:noFill/>
          </a:ln>
        </p:spPr>
        <p:txBody>
          <a:bodyPr anchorCtr="0" anchor="ctr" bIns="91425" lIns="91425" spcFirstLastPara="1" rIns="91425" wrap="square" tIns="91425">
            <a:noAutofit/>
          </a:bodyPr>
          <a:lstStyle/>
          <a:p>
            <a:pPr indent="-342900" lvl="0" marL="342900" marR="0" rtl="0" algn="l">
              <a:lnSpc>
                <a:spcPct val="100000"/>
              </a:lnSpc>
              <a:spcBef>
                <a:spcPts val="0"/>
              </a:spcBef>
              <a:spcAft>
                <a:spcPts val="0"/>
              </a:spcAft>
              <a:buClr>
                <a:srgbClr val="000000"/>
              </a:buClr>
              <a:buSzPts val="2400"/>
              <a:buFont typeface="Arial"/>
              <a:buNone/>
            </a:pPr>
            <a:r>
              <a:rPr b="0" i="0" lang="sk-SK" sz="2400" u="none" cap="none" strike="noStrike">
                <a:solidFill>
                  <a:schemeClr val="lt1"/>
                </a:solidFill>
                <a:latin typeface="Nixie One"/>
                <a:ea typeface="Nixie One"/>
                <a:cs typeface="Nixie One"/>
                <a:sym typeface="Nixie One"/>
              </a:rPr>
              <a:t>WWII lessons presented here:</a:t>
            </a:r>
            <a:endParaRPr/>
          </a:p>
          <a:p>
            <a:pPr indent="-336550" lvl="0" marL="342900" marR="0" rtl="0" algn="l">
              <a:lnSpc>
                <a:spcPct val="100000"/>
              </a:lnSpc>
              <a:spcBef>
                <a:spcPts val="600"/>
              </a:spcBef>
              <a:spcAft>
                <a:spcPts val="0"/>
              </a:spcAft>
              <a:buClr>
                <a:schemeClr val="lt1"/>
              </a:buClr>
              <a:buSzPts val="100"/>
              <a:buFont typeface="Noto Sans Symbols"/>
              <a:buNone/>
            </a:pPr>
            <a:r>
              <a:t/>
            </a:r>
            <a:endParaRPr b="0" i="0" sz="2000" u="none" cap="none" strike="noStrike">
              <a:solidFill>
                <a:schemeClr val="lt1"/>
              </a:solidFill>
              <a:latin typeface="Nixie One"/>
              <a:ea typeface="Nixie One"/>
              <a:cs typeface="Nixie One"/>
              <a:sym typeface="Nixie One"/>
            </a:endParaRPr>
          </a:p>
          <a:p>
            <a:pPr indent="-342900" lvl="0" marL="342900" marR="0" rtl="0" algn="l">
              <a:lnSpc>
                <a:spcPct val="100000"/>
              </a:lnSpc>
              <a:spcBef>
                <a:spcPts val="600"/>
              </a:spcBef>
              <a:spcAft>
                <a:spcPts val="0"/>
              </a:spcAft>
              <a:buClr>
                <a:schemeClr val="lt1"/>
              </a:buClr>
              <a:buSzPts val="100"/>
              <a:buFont typeface="Noto Sans Symbols"/>
              <a:buChar char="⮚"/>
            </a:pPr>
            <a:r>
              <a:rPr lang="sk-SK" sz="2000">
                <a:solidFill>
                  <a:schemeClr val="lt1"/>
                </a:solidFill>
                <a:latin typeface="Nixie One"/>
                <a:ea typeface="Nixie One"/>
                <a:cs typeface="Nixie One"/>
                <a:sym typeface="Nixie One"/>
              </a:rPr>
              <a:t>You can learn about WWII and spanish language by yourself with this app.</a:t>
            </a:r>
            <a:endParaRPr sz="2000">
              <a:solidFill>
                <a:schemeClr val="lt1"/>
              </a:solidFill>
              <a:latin typeface="Nixie One"/>
              <a:ea typeface="Nixie One"/>
              <a:cs typeface="Nixie One"/>
              <a:sym typeface="Nixie One"/>
            </a:endParaRPr>
          </a:p>
          <a:p>
            <a:pPr indent="-342900" lvl="0" marL="342900" marR="0" rtl="0" algn="l">
              <a:lnSpc>
                <a:spcPct val="100000"/>
              </a:lnSpc>
              <a:spcBef>
                <a:spcPts val="600"/>
              </a:spcBef>
              <a:spcAft>
                <a:spcPts val="0"/>
              </a:spcAft>
              <a:buClr>
                <a:schemeClr val="lt1"/>
              </a:buClr>
              <a:buSzPts val="100"/>
              <a:buFont typeface="Noto Sans Symbols"/>
              <a:buChar char="⮚"/>
            </a:pPr>
            <a:r>
              <a:rPr b="0" i="0" lang="sk-SK" sz="2000" u="none" cap="none" strike="noStrike">
                <a:solidFill>
                  <a:schemeClr val="lt1"/>
                </a:solidFill>
                <a:latin typeface="Nixie One"/>
                <a:ea typeface="Nixie One"/>
                <a:cs typeface="Nixie One"/>
                <a:sym typeface="Nixie One"/>
              </a:rPr>
              <a:t>English is the means of communication to learn the WWII content. </a:t>
            </a:r>
            <a:r>
              <a:rPr b="0" i="0" lang="sk-SK" sz="2000" u="none" cap="none" strike="noStrike">
                <a:solidFill>
                  <a:srgbClr val="114454"/>
                </a:solidFill>
                <a:latin typeface="Nixie One"/>
                <a:ea typeface="Nixie One"/>
                <a:cs typeface="Nixie One"/>
                <a:sym typeface="Nixie One"/>
              </a:rPr>
              <a:t>.</a:t>
            </a:r>
            <a:endParaRPr/>
          </a:p>
          <a:p>
            <a:pPr indent="-215900" lvl="0" marL="342900" marR="0" rtl="0" algn="l">
              <a:spcBef>
                <a:spcPts val="0"/>
              </a:spcBef>
              <a:spcAft>
                <a:spcPts val="0"/>
              </a:spcAft>
              <a:buClr>
                <a:srgbClr val="000000"/>
              </a:buClr>
              <a:buSzPts val="2000"/>
              <a:buFont typeface="Arial"/>
              <a:buNone/>
            </a:pPr>
            <a:r>
              <a:t/>
            </a:r>
            <a:endParaRPr b="0" i="0" sz="2000" u="none">
              <a:solidFill>
                <a:srgbClr val="114454"/>
              </a:solidFill>
              <a:latin typeface="Nixie One"/>
              <a:ea typeface="Nixie One"/>
              <a:cs typeface="Nixie One"/>
              <a:sym typeface="Nixie One"/>
            </a:endParaRPr>
          </a:p>
        </p:txBody>
      </p:sp>
      <p:sp>
        <p:nvSpPr>
          <p:cNvPr id="96" name="Google Shape;96;p1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97" name="Google Shape;97;p1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98" name="Google Shape;98;p13"/>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A person in a military uniform&#10;&#10;Description automatically generated with medium confidence" id="99" name="Google Shape;99;p13"/>
          <p:cNvPicPr preferRelativeResize="0"/>
          <p:nvPr/>
        </p:nvPicPr>
        <p:blipFill rotWithShape="1">
          <a:blip r:embed="rId4">
            <a:alphaModFix/>
          </a:blip>
          <a:srcRect b="0" l="0" r="0" t="0"/>
          <a:stretch/>
        </p:blipFill>
        <p:spPr>
          <a:xfrm>
            <a:off x="6637337" y="1609725"/>
            <a:ext cx="1285875" cy="1924050"/>
          </a:xfrm>
          <a:prstGeom prst="rect">
            <a:avLst/>
          </a:prstGeom>
          <a:noFill/>
          <a:ln>
            <a:noFill/>
          </a:ln>
        </p:spPr>
      </p:pic>
      <p:pic>
        <p:nvPicPr>
          <p:cNvPr descr="Icon&#10;&#10;Description automatically generated" id="100" name="Google Shape;100;p13"/>
          <p:cNvPicPr preferRelativeResize="0"/>
          <p:nvPr/>
        </p:nvPicPr>
        <p:blipFill rotWithShape="1">
          <a:blip r:embed="rId5">
            <a:alphaModFix/>
          </a:blip>
          <a:srcRect b="0" l="0" r="0" t="0"/>
          <a:stretch/>
        </p:blipFill>
        <p:spPr>
          <a:xfrm>
            <a:off x="2700337" y="134937"/>
            <a:ext cx="706437" cy="5842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k-SK" sz="1800" u="none" cap="none" strike="noStrike">
                <a:solidFill>
                  <a:srgbClr val="124057"/>
                </a:solidFill>
                <a:latin typeface="Roboto Slab"/>
                <a:ea typeface="Roboto Slab"/>
                <a:cs typeface="Roboto Slab"/>
                <a:sym typeface="Roboto Slab"/>
              </a:rPr>
              <a:t>C O N T E N T </a:t>
            </a:r>
            <a:endParaRPr/>
          </a:p>
        </p:txBody>
      </p:sp>
      <p:sp>
        <p:nvSpPr>
          <p:cNvPr id="106" name="Google Shape;106;p14"/>
          <p:cNvSpPr/>
          <p:nvPr/>
        </p:nvSpPr>
        <p:spPr>
          <a:xfrm>
            <a:off x="1985962" y="1412875"/>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7" name="Google Shape;107;p14"/>
          <p:cNvSpPr txBox="1"/>
          <p:nvPr/>
        </p:nvSpPr>
        <p:spPr>
          <a:xfrm>
            <a:off x="3878262" y="388143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sk-SK" sz="2400" u="none">
                <a:solidFill>
                  <a:srgbClr val="FFFFFF"/>
                </a:solidFill>
                <a:latin typeface="Nixie One"/>
                <a:ea typeface="Nixie One"/>
                <a:cs typeface="Nixie One"/>
                <a:sym typeface="Nixie One"/>
              </a:rPr>
              <a:t>04</a:t>
            </a:r>
            <a:endParaRPr/>
          </a:p>
        </p:txBody>
      </p:sp>
      <p:cxnSp>
        <p:nvCxnSpPr>
          <p:cNvPr id="108" name="Google Shape;108;p14"/>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109" name="Google Shape;109;p14"/>
          <p:cNvSpPr txBox="1"/>
          <p:nvPr/>
        </p:nvSpPr>
        <p:spPr>
          <a:xfrm>
            <a:off x="4532312"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sk-SK" sz="1200" u="none">
                <a:solidFill>
                  <a:srgbClr val="FFFFFF"/>
                </a:solidFill>
                <a:latin typeface="Nixie One"/>
                <a:ea typeface="Nixie One"/>
                <a:cs typeface="Nixie One"/>
                <a:sym typeface="Nixie One"/>
              </a:rPr>
              <a:t>EDUCATIONAL MATERIALS</a:t>
            </a:r>
            <a:endParaRPr/>
          </a:p>
        </p:txBody>
      </p:sp>
      <p:sp>
        <p:nvSpPr>
          <p:cNvPr id="110" name="Google Shape;110;p14"/>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1" name="Google Shape;111;p1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112" name="Google Shape;112;p1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sp>
        <p:nvSpPr>
          <p:cNvPr id="113" name="Google Shape;113;p14"/>
          <p:cNvSpPr/>
          <p:nvPr/>
        </p:nvSpPr>
        <p:spPr>
          <a:xfrm>
            <a:off x="3143250" y="4071937"/>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descr="Erasmus+ logo EN.jpg" id="114" name="Google Shape;114;p14"/>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pic>
        <p:nvPicPr>
          <p:cNvPr id="115" name="Google Shape;115;p14"/>
          <p:cNvPicPr preferRelativeResize="0"/>
          <p:nvPr/>
        </p:nvPicPr>
        <p:blipFill rotWithShape="1">
          <a:blip r:embed="rId4">
            <a:alphaModFix/>
          </a:blip>
          <a:srcRect b="0" l="0" r="0" t="0"/>
          <a:stretch/>
        </p:blipFill>
        <p:spPr>
          <a:xfrm>
            <a:off x="1524000" y="520700"/>
            <a:ext cx="6096000" cy="4102100"/>
          </a:xfrm>
          <a:prstGeom prst="rect">
            <a:avLst/>
          </a:prstGeom>
          <a:noFill/>
          <a:ln>
            <a:noFill/>
          </a:ln>
        </p:spPr>
      </p:pic>
      <p:pic>
        <p:nvPicPr>
          <p:cNvPr descr="Icon&#10;&#10;Description automatically generated" id="116" name="Google Shape;116;p14"/>
          <p:cNvPicPr preferRelativeResize="0"/>
          <p:nvPr/>
        </p:nvPicPr>
        <p:blipFill rotWithShape="1">
          <a:blip r:embed="rId5">
            <a:alphaModFix/>
          </a:blip>
          <a:srcRect b="0" l="0" r="0" t="0"/>
          <a:stretch/>
        </p:blipFill>
        <p:spPr>
          <a:xfrm>
            <a:off x="2771775" y="134937"/>
            <a:ext cx="708025" cy="5842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The beginnings</a:t>
            </a:r>
            <a:endParaRPr/>
          </a:p>
        </p:txBody>
      </p:sp>
      <p:sp>
        <p:nvSpPr>
          <p:cNvPr id="122" name="Google Shape;122;p15"/>
          <p:cNvSpPr txBox="1"/>
          <p:nvPr>
            <p:ph idx="1" type="subTitle"/>
          </p:nvPr>
        </p:nvSpPr>
        <p:spPr>
          <a:xfrm>
            <a:off x="4113212" y="3983037"/>
            <a:ext cx="4887912" cy="8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WWII BEGINNINGS</a:t>
            </a:r>
            <a:endParaRPr/>
          </a:p>
        </p:txBody>
      </p:sp>
      <p:sp>
        <p:nvSpPr>
          <p:cNvPr id="123" name="Google Shape;123;p15"/>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1</a:t>
            </a:r>
            <a:endParaRPr/>
          </a:p>
        </p:txBody>
      </p:sp>
      <p:sp>
        <p:nvSpPr>
          <p:cNvPr id="124" name="Google Shape;124;p1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125" name="Google Shape;125;p15"/>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26" name="Google Shape;126;p15"/>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pic>
        <p:nvPicPr>
          <p:cNvPr descr="Icon&#10;&#10;Description automatically generated" id="127" name="Google Shape;127;p15"/>
          <p:cNvPicPr preferRelativeResize="0"/>
          <p:nvPr/>
        </p:nvPicPr>
        <p:blipFill rotWithShape="1">
          <a:blip r:embed="rId4">
            <a:alphaModFix/>
          </a:blip>
          <a:srcRect b="0" l="0" r="0" t="0"/>
          <a:stretch/>
        </p:blipFill>
        <p:spPr>
          <a:xfrm>
            <a:off x="2808287" y="136525"/>
            <a:ext cx="708025" cy="584200"/>
          </a:xfrm>
          <a:prstGeom prst="rect">
            <a:avLst/>
          </a:prstGeom>
          <a:noFill/>
          <a:ln>
            <a:noFill/>
          </a:ln>
        </p:spPr>
      </p:pic>
      <p:pic>
        <p:nvPicPr>
          <p:cNvPr id="128" name="Google Shape;128;p15"/>
          <p:cNvPicPr preferRelativeResize="0"/>
          <p:nvPr/>
        </p:nvPicPr>
        <p:blipFill rotWithShape="1">
          <a:blip r:embed="rId5">
            <a:alphaModFix/>
          </a:blip>
          <a:srcRect b="0" l="0" r="0" t="0"/>
          <a:stretch/>
        </p:blipFill>
        <p:spPr>
          <a:xfrm>
            <a:off x="5918200" y="1112837"/>
            <a:ext cx="1930400" cy="191770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6"/>
          <p:cNvSpPr txBox="1"/>
          <p:nvPr>
            <p:ph type="ctrTitle"/>
          </p:nvPr>
        </p:nvSpPr>
        <p:spPr>
          <a:xfrm>
            <a:off x="3779837" y="308768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The shooting of the Axis</a:t>
            </a:r>
            <a:endParaRPr/>
          </a:p>
        </p:txBody>
      </p:sp>
      <p:sp>
        <p:nvSpPr>
          <p:cNvPr id="134" name="Google Shape;134;p16"/>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2</a:t>
            </a:r>
            <a:endParaRPr/>
          </a:p>
        </p:txBody>
      </p:sp>
      <p:sp>
        <p:nvSpPr>
          <p:cNvPr id="135" name="Google Shape;135;p1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136" name="Google Shape;136;p1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37" name="Google Shape;137;p16"/>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pic>
        <p:nvPicPr>
          <p:cNvPr descr="Icon&#10;&#10;Description automatically generated" id="138" name="Google Shape;138;p16"/>
          <p:cNvPicPr preferRelativeResize="0"/>
          <p:nvPr/>
        </p:nvPicPr>
        <p:blipFill rotWithShape="1">
          <a:blip r:embed="rId4">
            <a:alphaModFix/>
          </a:blip>
          <a:srcRect b="0" l="0" r="0" t="0"/>
          <a:stretch/>
        </p:blipFill>
        <p:spPr>
          <a:xfrm>
            <a:off x="2771775" y="134937"/>
            <a:ext cx="708025" cy="584200"/>
          </a:xfrm>
          <a:prstGeom prst="rect">
            <a:avLst/>
          </a:prstGeom>
          <a:noFill/>
          <a:ln>
            <a:noFill/>
          </a:ln>
        </p:spPr>
      </p:pic>
      <p:pic>
        <p:nvPicPr>
          <p:cNvPr id="139" name="Google Shape;139;p16"/>
          <p:cNvPicPr preferRelativeResize="0"/>
          <p:nvPr/>
        </p:nvPicPr>
        <p:blipFill rotWithShape="1">
          <a:blip r:embed="rId5">
            <a:alphaModFix/>
          </a:blip>
          <a:srcRect b="0" l="0" r="0" t="0"/>
          <a:stretch/>
        </p:blipFill>
        <p:spPr>
          <a:xfrm>
            <a:off x="6032500" y="747712"/>
            <a:ext cx="1854200" cy="1892300"/>
          </a:xfrm>
          <a:prstGeom prst="rect">
            <a:avLst/>
          </a:prstGeom>
          <a:noFill/>
          <a:ln>
            <a:noFill/>
          </a:ln>
        </p:spPr>
      </p:pic>
      <p:sp>
        <p:nvSpPr>
          <p:cNvPr id="140" name="Google Shape;140;p16"/>
          <p:cNvSpPr txBox="1"/>
          <p:nvPr>
            <p:ph idx="1" type="subTitle"/>
          </p:nvPr>
        </p:nvSpPr>
        <p:spPr>
          <a:xfrm>
            <a:off x="3835400" y="4267200"/>
            <a:ext cx="4635500" cy="60483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MORE POWER</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7"/>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The defeat of the Axis</a:t>
            </a:r>
            <a:endParaRPr/>
          </a:p>
        </p:txBody>
      </p:sp>
      <p:sp>
        <p:nvSpPr>
          <p:cNvPr id="146" name="Google Shape;146;p17"/>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THE RESSISTANCE</a:t>
            </a:r>
            <a:endParaRPr/>
          </a:p>
        </p:txBody>
      </p:sp>
      <p:sp>
        <p:nvSpPr>
          <p:cNvPr id="147" name="Google Shape;147;p17"/>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3</a:t>
            </a:r>
            <a:endParaRPr/>
          </a:p>
        </p:txBody>
      </p:sp>
      <p:sp>
        <p:nvSpPr>
          <p:cNvPr id="148" name="Google Shape;148;p1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149" name="Google Shape;149;p17"/>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50" name="Google Shape;150;p1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Icon&#10;&#10;Description automatically generated" id="151" name="Google Shape;151;p17"/>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pic>
        <p:nvPicPr>
          <p:cNvPr id="152" name="Google Shape;152;p17"/>
          <p:cNvPicPr preferRelativeResize="0"/>
          <p:nvPr/>
        </p:nvPicPr>
        <p:blipFill rotWithShape="1">
          <a:blip r:embed="rId5">
            <a:alphaModFix/>
          </a:blip>
          <a:srcRect b="0" l="0" r="0" t="0"/>
          <a:stretch/>
        </p:blipFill>
        <p:spPr>
          <a:xfrm>
            <a:off x="6335712" y="528637"/>
            <a:ext cx="1879600" cy="18415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8"/>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sk-SK" sz="4800" u="none">
                <a:solidFill>
                  <a:srgbClr val="114454"/>
                </a:solidFill>
                <a:latin typeface="Nixie One"/>
                <a:ea typeface="Nixie One"/>
                <a:cs typeface="Nixie One"/>
                <a:sym typeface="Nixie One"/>
              </a:rPr>
              <a:t>The war in Asia and The Pacific</a:t>
            </a:r>
            <a:endParaRPr/>
          </a:p>
        </p:txBody>
      </p:sp>
      <p:sp>
        <p:nvSpPr>
          <p:cNvPr id="158" name="Google Shape;158;p18"/>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sk-SK" sz="1800" u="none">
                <a:solidFill>
                  <a:srgbClr val="94BF6E"/>
                </a:solidFill>
                <a:latin typeface="Nixie One"/>
                <a:ea typeface="Nixie One"/>
                <a:cs typeface="Nixie One"/>
                <a:sym typeface="Nixie One"/>
              </a:rPr>
              <a:t>PEARL HARBOUR</a:t>
            </a:r>
            <a:endParaRPr/>
          </a:p>
        </p:txBody>
      </p:sp>
      <p:sp>
        <p:nvSpPr>
          <p:cNvPr id="159" name="Google Shape;159;p18"/>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sk-SK" sz="20000" u="none">
                <a:solidFill>
                  <a:srgbClr val="18637B"/>
                </a:solidFill>
                <a:latin typeface="Roboto Slab"/>
                <a:ea typeface="Roboto Slab"/>
                <a:cs typeface="Roboto Slab"/>
                <a:sym typeface="Roboto Slab"/>
              </a:rPr>
              <a:t>4</a:t>
            </a:r>
            <a:endParaRPr/>
          </a:p>
        </p:txBody>
      </p:sp>
      <p:sp>
        <p:nvSpPr>
          <p:cNvPr id="160" name="Google Shape;160;p1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sk-SK" sz="800" u="none">
                <a:solidFill>
                  <a:srgbClr val="FFFFFF"/>
                </a:solidFill>
                <a:latin typeface="Roboto Slab"/>
                <a:ea typeface="Roboto Slab"/>
                <a:cs typeface="Roboto Slab"/>
                <a:sym typeface="Roboto Slab"/>
              </a:rPr>
              <a:t>‹#›</a:t>
            </a:fld>
            <a:endParaRPr/>
          </a:p>
        </p:txBody>
      </p:sp>
      <p:sp>
        <p:nvSpPr>
          <p:cNvPr id="161" name="Google Shape;161;p18"/>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62" name="Google Shape;162;p18"/>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Icon&#10;&#10;Description automatically generated" id="163" name="Google Shape;163;p18"/>
          <p:cNvPicPr preferRelativeResize="0"/>
          <p:nvPr/>
        </p:nvPicPr>
        <p:blipFill rotWithShape="1">
          <a:blip r:embed="rId4">
            <a:alphaModFix/>
          </a:blip>
          <a:srcRect b="0" l="0" r="0" t="0"/>
          <a:stretch/>
        </p:blipFill>
        <p:spPr>
          <a:xfrm>
            <a:off x="2700337" y="134937"/>
            <a:ext cx="706437" cy="584200"/>
          </a:xfrm>
          <a:prstGeom prst="rect">
            <a:avLst/>
          </a:prstGeom>
          <a:noFill/>
          <a:ln>
            <a:noFill/>
          </a:ln>
        </p:spPr>
      </p:pic>
      <p:pic>
        <p:nvPicPr>
          <p:cNvPr id="164" name="Google Shape;164;p18"/>
          <p:cNvPicPr preferRelativeResize="0"/>
          <p:nvPr/>
        </p:nvPicPr>
        <p:blipFill rotWithShape="1">
          <a:blip r:embed="rId5">
            <a:alphaModFix/>
          </a:blip>
          <a:srcRect b="0" l="0" r="0" t="0"/>
          <a:stretch/>
        </p:blipFill>
        <p:spPr>
          <a:xfrm>
            <a:off x="6365875" y="142875"/>
            <a:ext cx="1854200" cy="18542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