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</p:sldMasterIdLst>
  <p:notesMasterIdLst>
    <p:notesMasterId r:id="rId27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x="9144000" cy="5143500" type="screen16x9"/>
  <p:notesSz cx="6858000" cy="9144000"/>
  <p:embeddedFontLst>
    <p:embeddedFont>
      <p:font typeface="Nixie One" panose="02000503080000020004" pitchFamily="2" charset="0"/>
      <p:regular r:id="rId28"/>
    </p:embeddedFont>
    <p:embeddedFont>
      <p:font typeface="Roboto Slab" pitchFamily="2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NLXzl9wMYGZqDK6+9YfJvEhVE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customschemas.google.com/relationships/presentationmetadata" Target="meta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Google Shape;2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Google Shape;2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Google Shape;30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 style 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 algn="l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 algn="l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 algn="l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 algn="l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algn="l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algn="l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algn="l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algn="l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sldNum" idx="12"/>
          </p:nvPr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2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algn="l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2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algn="l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algn="l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algn="l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sldNum" idx="12"/>
          </p:nvPr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/>
        </p:nvSpPr>
        <p:spPr>
          <a:xfrm>
            <a:off x="0" y="4287837"/>
            <a:ext cx="9144000" cy="24765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9"/>
          <p:cNvSpPr txBox="1"/>
          <p:nvPr/>
        </p:nvSpPr>
        <p:spPr>
          <a:xfrm>
            <a:off x="0" y="0"/>
            <a:ext cx="9144000" cy="5302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9"/>
          <p:cNvSpPr txBox="1"/>
          <p:nvPr/>
        </p:nvSpPr>
        <p:spPr>
          <a:xfrm>
            <a:off x="0" y="500062"/>
            <a:ext cx="9144000" cy="3824287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9"/>
          <p:cNvSpPr txBox="1"/>
          <p:nvPr/>
        </p:nvSpPr>
        <p:spPr>
          <a:xfrm>
            <a:off x="0" y="4494212"/>
            <a:ext cx="9144000" cy="117475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9"/>
          <p:cNvSpPr txBox="1"/>
          <p:nvPr/>
        </p:nvSpPr>
        <p:spPr>
          <a:xfrm>
            <a:off x="0" y="4584700"/>
            <a:ext cx="9144000" cy="5588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1146175" y="530225"/>
            <a:ext cx="3208337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1146175" y="1766887"/>
            <a:ext cx="7540625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/>
        </p:nvSpPr>
        <p:spPr>
          <a:xfrm>
            <a:off x="0" y="1147762"/>
            <a:ext cx="9144000" cy="2847975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1"/>
          <p:cNvSpPr txBox="1"/>
          <p:nvPr/>
        </p:nvSpPr>
        <p:spPr>
          <a:xfrm>
            <a:off x="0" y="0"/>
            <a:ext cx="9144000" cy="5302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1"/>
          <p:cNvSpPr txBox="1"/>
          <p:nvPr/>
        </p:nvSpPr>
        <p:spPr>
          <a:xfrm>
            <a:off x="0" y="500062"/>
            <a:ext cx="9144000" cy="731837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1"/>
          <p:cNvSpPr txBox="1"/>
          <p:nvPr/>
        </p:nvSpPr>
        <p:spPr>
          <a:xfrm>
            <a:off x="0" y="3962400"/>
            <a:ext cx="9144000" cy="369887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1"/>
          <p:cNvSpPr txBox="1"/>
          <p:nvPr/>
        </p:nvSpPr>
        <p:spPr>
          <a:xfrm>
            <a:off x="0" y="4333875"/>
            <a:ext cx="9144000" cy="809625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1146175" y="530225"/>
            <a:ext cx="3208337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1146175" y="1766887"/>
            <a:ext cx="7540625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sldNum" idx="12"/>
          </p:nvPr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/>
          <p:nvPr/>
        </p:nvSpPr>
        <p:spPr>
          <a:xfrm>
            <a:off x="0" y="0"/>
            <a:ext cx="247650" cy="5302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3"/>
          <p:cNvSpPr txBox="1"/>
          <p:nvPr/>
        </p:nvSpPr>
        <p:spPr>
          <a:xfrm>
            <a:off x="0" y="500062"/>
            <a:ext cx="247650" cy="1058862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3"/>
          <p:cNvSpPr txBox="1"/>
          <p:nvPr/>
        </p:nvSpPr>
        <p:spPr>
          <a:xfrm>
            <a:off x="0" y="1554162"/>
            <a:ext cx="247650" cy="1531937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3"/>
          <p:cNvSpPr txBox="1"/>
          <p:nvPr/>
        </p:nvSpPr>
        <p:spPr>
          <a:xfrm>
            <a:off x="0" y="3086100"/>
            <a:ext cx="247650" cy="604837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3"/>
          <p:cNvSpPr txBox="1"/>
          <p:nvPr/>
        </p:nvSpPr>
        <p:spPr>
          <a:xfrm>
            <a:off x="0" y="3690937"/>
            <a:ext cx="247650" cy="1452562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1146175" y="530225"/>
            <a:ext cx="3208337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1146175" y="1766887"/>
            <a:ext cx="7540625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/>
        </p:nvSpPr>
        <p:spPr>
          <a:xfrm>
            <a:off x="0" y="4287837"/>
            <a:ext cx="3475037" cy="24765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5"/>
          <p:cNvSpPr txBox="1"/>
          <p:nvPr/>
        </p:nvSpPr>
        <p:spPr>
          <a:xfrm>
            <a:off x="0" y="0"/>
            <a:ext cx="3475037" cy="5302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5"/>
          <p:cNvSpPr txBox="1"/>
          <p:nvPr/>
        </p:nvSpPr>
        <p:spPr>
          <a:xfrm>
            <a:off x="0" y="500062"/>
            <a:ext cx="3475037" cy="3824287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5"/>
          <p:cNvSpPr txBox="1"/>
          <p:nvPr/>
        </p:nvSpPr>
        <p:spPr>
          <a:xfrm>
            <a:off x="0" y="4494212"/>
            <a:ext cx="3475037" cy="117475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5"/>
          <p:cNvSpPr txBox="1"/>
          <p:nvPr/>
        </p:nvSpPr>
        <p:spPr>
          <a:xfrm>
            <a:off x="0" y="4584700"/>
            <a:ext cx="3475037" cy="5588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1146175" y="530225"/>
            <a:ext cx="3208337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1146175" y="1766887"/>
            <a:ext cx="7540625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/>
          <p:nvPr/>
        </p:nvSpPr>
        <p:spPr>
          <a:xfrm>
            <a:off x="0" y="0"/>
            <a:ext cx="247650" cy="5302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7"/>
          <p:cNvSpPr txBox="1"/>
          <p:nvPr/>
        </p:nvSpPr>
        <p:spPr>
          <a:xfrm>
            <a:off x="0" y="500062"/>
            <a:ext cx="4572000" cy="1058862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7"/>
          <p:cNvSpPr txBox="1"/>
          <p:nvPr/>
        </p:nvSpPr>
        <p:spPr>
          <a:xfrm>
            <a:off x="0" y="1554162"/>
            <a:ext cx="247650" cy="1531937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7"/>
          <p:cNvSpPr txBox="1"/>
          <p:nvPr/>
        </p:nvSpPr>
        <p:spPr>
          <a:xfrm>
            <a:off x="0" y="3086100"/>
            <a:ext cx="247650" cy="604837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7"/>
          <p:cNvSpPr txBox="1"/>
          <p:nvPr/>
        </p:nvSpPr>
        <p:spPr>
          <a:xfrm>
            <a:off x="0" y="3690937"/>
            <a:ext cx="247650" cy="1452562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27"/>
          <p:cNvCxnSpPr/>
          <p:nvPr/>
        </p:nvCxnSpPr>
        <p:spPr>
          <a:xfrm>
            <a:off x="1038225" y="809625"/>
            <a:ext cx="0" cy="471487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1146175" y="530225"/>
            <a:ext cx="3208337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1146175" y="1766887"/>
            <a:ext cx="7540625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/>
          <p:nvPr/>
        </p:nvSpPr>
        <p:spPr>
          <a:xfrm>
            <a:off x="0" y="0"/>
            <a:ext cx="247650" cy="5302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 txBox="1"/>
          <p:nvPr/>
        </p:nvSpPr>
        <p:spPr>
          <a:xfrm>
            <a:off x="0" y="500062"/>
            <a:ext cx="4572000" cy="1058862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9"/>
          <p:cNvSpPr txBox="1"/>
          <p:nvPr/>
        </p:nvSpPr>
        <p:spPr>
          <a:xfrm>
            <a:off x="0" y="1554162"/>
            <a:ext cx="247650" cy="1531937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9"/>
          <p:cNvSpPr txBox="1"/>
          <p:nvPr/>
        </p:nvSpPr>
        <p:spPr>
          <a:xfrm>
            <a:off x="0" y="3086100"/>
            <a:ext cx="247650" cy="604837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9"/>
          <p:cNvSpPr txBox="1"/>
          <p:nvPr/>
        </p:nvSpPr>
        <p:spPr>
          <a:xfrm>
            <a:off x="0" y="3690937"/>
            <a:ext cx="247650" cy="1452562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29"/>
          <p:cNvCxnSpPr/>
          <p:nvPr/>
        </p:nvCxnSpPr>
        <p:spPr>
          <a:xfrm>
            <a:off x="1038225" y="809625"/>
            <a:ext cx="0" cy="471487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1146175" y="530225"/>
            <a:ext cx="3208337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>
            <a:off x="1146175" y="1766887"/>
            <a:ext cx="7540625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1"/>
          <p:cNvSpPr txBox="1"/>
          <p:nvPr/>
        </p:nvSpPr>
        <p:spPr>
          <a:xfrm>
            <a:off x="0" y="0"/>
            <a:ext cx="247650" cy="5302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1"/>
          <p:cNvSpPr txBox="1"/>
          <p:nvPr/>
        </p:nvSpPr>
        <p:spPr>
          <a:xfrm>
            <a:off x="0" y="500062"/>
            <a:ext cx="4572000" cy="1058862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1"/>
          <p:cNvSpPr txBox="1"/>
          <p:nvPr/>
        </p:nvSpPr>
        <p:spPr>
          <a:xfrm>
            <a:off x="0" y="1554162"/>
            <a:ext cx="247650" cy="1531937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1"/>
          <p:cNvSpPr txBox="1"/>
          <p:nvPr/>
        </p:nvSpPr>
        <p:spPr>
          <a:xfrm>
            <a:off x="0" y="3086100"/>
            <a:ext cx="247650" cy="604837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1"/>
          <p:cNvSpPr txBox="1"/>
          <p:nvPr/>
        </p:nvSpPr>
        <p:spPr>
          <a:xfrm>
            <a:off x="0" y="3690937"/>
            <a:ext cx="247650" cy="1452562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Google Shape;85;p31"/>
          <p:cNvCxnSpPr/>
          <p:nvPr/>
        </p:nvCxnSpPr>
        <p:spPr>
          <a:xfrm>
            <a:off x="1038225" y="809625"/>
            <a:ext cx="0" cy="471487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1146175" y="530225"/>
            <a:ext cx="3208337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"/>
          </p:nvPr>
        </p:nvSpPr>
        <p:spPr>
          <a:xfrm>
            <a:off x="1146175" y="1766887"/>
            <a:ext cx="7540625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sldNum" idx="12"/>
          </p:nvPr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3"/>
          <p:cNvSpPr txBox="1">
            <a:spLocks noGrp="1"/>
          </p:cNvSpPr>
          <p:nvPr>
            <p:ph type="title"/>
          </p:nvPr>
        </p:nvSpPr>
        <p:spPr>
          <a:xfrm>
            <a:off x="1146175" y="530225"/>
            <a:ext cx="3208337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body" idx="1"/>
          </p:nvPr>
        </p:nvSpPr>
        <p:spPr>
          <a:xfrm>
            <a:off x="1146175" y="1766887"/>
            <a:ext cx="7540625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sldNum" idx="12"/>
          </p:nvPr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  <a:defRPr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685800" y="2829925"/>
            <a:ext cx="6687300" cy="11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 b="1" i="0" u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Digi school ENGLISH-SPANI</a:t>
            </a:r>
            <a:r>
              <a:rPr lang="en-US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S</a:t>
            </a:r>
            <a:r>
              <a:rPr lang="en-US" sz="4800" b="1" i="0" u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H</a:t>
            </a:r>
            <a:endParaRPr/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0" y="785812"/>
            <a:ext cx="1158875" cy="65246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212725" y="4638675"/>
            <a:ext cx="4535487" cy="504825"/>
          </a:xfrm>
          <a:prstGeom prst="rect">
            <a:avLst/>
          </a:prstGeom>
          <a:solidFill>
            <a:srgbClr val="94BF6E"/>
          </a:solidFill>
          <a:ln w="25400" cap="flat" cmpd="sng">
            <a:solidFill>
              <a:srgbClr val="6B8C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2020-1-SK01-KA226-SCH-094350</a:t>
            </a:r>
            <a:endParaRPr/>
          </a:p>
        </p:txBody>
      </p:sp>
      <p:pic>
        <p:nvPicPr>
          <p:cNvPr id="106" name="Google Shape;106;p1" descr="Erasmus+ logo E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75" y="785812"/>
            <a:ext cx="25939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5">
            <a:alphaModFix/>
          </a:blip>
          <a:srcRect l="-1" r="1129"/>
          <a:stretch/>
        </p:blipFill>
        <p:spPr>
          <a:xfrm rot="-1080001">
            <a:off x="4496586" y="690650"/>
            <a:ext cx="4438649" cy="20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>
            <a:spLocks noGrp="1"/>
          </p:cNvSpPr>
          <p:nvPr>
            <p:ph type="title"/>
          </p:nvPr>
        </p:nvSpPr>
        <p:spPr>
          <a:xfrm>
            <a:off x="1042987" y="550862"/>
            <a:ext cx="3208337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 i="0" u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How the app works.</a:t>
            </a:r>
            <a:endParaRPr/>
          </a:p>
        </p:txBody>
      </p:sp>
      <p:sp>
        <p:nvSpPr>
          <p:cNvPr id="200" name="Google Shape;200;p10"/>
          <p:cNvSpPr txBox="1">
            <a:spLocks noGrp="1"/>
          </p:cNvSpPr>
          <p:nvPr>
            <p:ph type="body" idx="1"/>
          </p:nvPr>
        </p:nvSpPr>
        <p:spPr>
          <a:xfrm>
            <a:off x="1146175" y="1766887"/>
            <a:ext cx="7540625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616"/>
              <a:buFont typeface="Noto Sans Symbols"/>
              <a:buChar char="⮚"/>
            </a:pPr>
            <a:r>
              <a:rPr lang="en-US" sz="1600" dirty="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T</a:t>
            </a:r>
            <a:r>
              <a:rPr lang="en-US" sz="1600" b="0" i="0" u="none" dirty="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he student, through reading clues and observing a drawing, must write the words previously studied.</a:t>
            </a:r>
            <a:endParaRPr dirty="0"/>
          </a:p>
          <a:p>
            <a:pPr marL="457200" lvl="0" indent="-4064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616"/>
              <a:buFont typeface="Noto Sans Symbols"/>
              <a:buChar char="⮚"/>
            </a:pPr>
            <a:r>
              <a:rPr lang="en-US" sz="1600" b="0" i="0" u="none" dirty="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There will be a total of between 8 and 10 words. When the student correctly writes one word he will go on to observe the clues and drawing for the next one.</a:t>
            </a:r>
            <a:endParaRPr dirty="0"/>
          </a:p>
        </p:txBody>
      </p:sp>
      <p:sp>
        <p:nvSpPr>
          <p:cNvPr id="201" name="Google Shape;201;p10"/>
          <p:cNvSpPr txBox="1"/>
          <p:nvPr/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</a:pPr>
            <a:fld id="{00000000-1234-1234-1234-123412341234}" type="slidenum">
              <a:rPr lang="en-US"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10</a:t>
            </a:fld>
            <a:endParaRPr/>
          </a:p>
        </p:txBody>
      </p:sp>
      <p:sp>
        <p:nvSpPr>
          <p:cNvPr id="202" name="Google Shape;202;p10"/>
          <p:cNvSpPr txBox="1"/>
          <p:nvPr/>
        </p:nvSpPr>
        <p:spPr>
          <a:xfrm>
            <a:off x="214312" y="4816475"/>
            <a:ext cx="2711450" cy="327025"/>
          </a:xfrm>
          <a:prstGeom prst="rect">
            <a:avLst/>
          </a:prstGeom>
          <a:solidFill>
            <a:srgbClr val="6E9D4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2020-1-SK01-KA226-SCH-094350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203" name="Google Shape;203;p10" descr="Erasmus+ logo 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214312"/>
            <a:ext cx="25939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" descr="Engranajes Industrial Mecánico - Gráficos vectoriales gratis e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340000" flipH="1">
            <a:off x="509587" y="827087"/>
            <a:ext cx="392112" cy="7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>
            <a:spLocks noGrp="1"/>
          </p:cNvSpPr>
          <p:nvPr>
            <p:ph type="title"/>
          </p:nvPr>
        </p:nvSpPr>
        <p:spPr>
          <a:xfrm>
            <a:off x="1143000" y="571500"/>
            <a:ext cx="3208337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 i="0" u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How the app works.</a:t>
            </a:r>
            <a:endParaRPr/>
          </a:p>
        </p:txBody>
      </p:sp>
      <p:sp>
        <p:nvSpPr>
          <p:cNvPr id="210" name="Google Shape;210;p11"/>
          <p:cNvSpPr txBox="1"/>
          <p:nvPr/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</a:pPr>
            <a:fld id="{00000000-1234-1234-1234-123412341234}" type="slidenum">
              <a:rPr lang="en-US"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11</a:t>
            </a:fld>
            <a:endParaRPr/>
          </a:p>
        </p:txBody>
      </p:sp>
      <p:sp>
        <p:nvSpPr>
          <p:cNvPr id="211" name="Google Shape;211;p11"/>
          <p:cNvSpPr txBox="1"/>
          <p:nvPr/>
        </p:nvSpPr>
        <p:spPr>
          <a:xfrm>
            <a:off x="500062" y="4643437"/>
            <a:ext cx="2711450" cy="327025"/>
          </a:xfrm>
          <a:prstGeom prst="rect">
            <a:avLst/>
          </a:prstGeom>
          <a:solidFill>
            <a:srgbClr val="6E9D4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2020-1-SK01-KA226-SCH-094350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212" name="Google Shape;212;p11" descr="gif note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7" y="785812"/>
            <a:ext cx="595312" cy="59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1" descr="Erasmus+ logo E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50" y="142875"/>
            <a:ext cx="25939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 txBox="1">
            <a:spLocks noGrp="1"/>
          </p:cNvSpPr>
          <p:nvPr>
            <p:ph type="body" idx="1"/>
          </p:nvPr>
        </p:nvSpPr>
        <p:spPr>
          <a:xfrm>
            <a:off x="1146175" y="1766887"/>
            <a:ext cx="7540625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616"/>
              <a:buFont typeface="Noto Sans Symbols"/>
              <a:buChar char="⮚"/>
            </a:pPr>
            <a:r>
              <a:rPr lang="en-US" sz="1600" b="0" i="0" u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If the student makes a mistake when writing a word, he must go back to the beginning, to the first word. In this way, when he goes back to the beginning he goes over the previous words again to review them.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616"/>
              <a:buFont typeface="Noto Sans Symbols"/>
              <a:buChar char="⮚"/>
            </a:pPr>
            <a:r>
              <a:rPr lang="en-US" sz="1600" b="0" i="0" u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When the student gets to write all the words correctly, the activity is finished.</a:t>
            </a:r>
            <a:endParaRPr/>
          </a:p>
        </p:txBody>
      </p:sp>
      <p:pic>
        <p:nvPicPr>
          <p:cNvPr id="215" name="Google Shape;215;p11" descr="Engranajes Industrial Mecánico - Gráficos vectoriales gratis e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340000" flipH="1">
            <a:off x="509587" y="827087"/>
            <a:ext cx="392112" cy="7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>
            <a:spLocks noGrp="1"/>
          </p:cNvSpPr>
          <p:nvPr>
            <p:ph type="title"/>
          </p:nvPr>
        </p:nvSpPr>
        <p:spPr>
          <a:xfrm>
            <a:off x="1146175" y="530225"/>
            <a:ext cx="3208337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 i="0" u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How the app works.</a:t>
            </a:r>
            <a:endParaRPr/>
          </a:p>
        </p:txBody>
      </p:sp>
      <p:sp>
        <p:nvSpPr>
          <p:cNvPr id="221" name="Google Shape;221;p12"/>
          <p:cNvSpPr txBox="1"/>
          <p:nvPr/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</a:pPr>
            <a:fld id="{00000000-1234-1234-1234-123412341234}" type="slidenum">
              <a:rPr lang="en-US"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12</a:t>
            </a:fld>
            <a:endParaRPr/>
          </a:p>
        </p:txBody>
      </p:sp>
      <p:sp>
        <p:nvSpPr>
          <p:cNvPr id="222" name="Google Shape;222;p12"/>
          <p:cNvSpPr txBox="1"/>
          <p:nvPr/>
        </p:nvSpPr>
        <p:spPr>
          <a:xfrm>
            <a:off x="500062" y="4643437"/>
            <a:ext cx="2711450" cy="327025"/>
          </a:xfrm>
          <a:prstGeom prst="rect">
            <a:avLst/>
          </a:prstGeom>
          <a:solidFill>
            <a:srgbClr val="6E9D4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2020-1-SK01-KA226-SCH-094350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223" name="Google Shape;223;p12" descr="Erasmus+ logo 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7" y="142875"/>
            <a:ext cx="25939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2"/>
          <p:cNvSpPr txBox="1">
            <a:spLocks noGrp="1"/>
          </p:cNvSpPr>
          <p:nvPr>
            <p:ph type="body" idx="1"/>
          </p:nvPr>
        </p:nvSpPr>
        <p:spPr>
          <a:xfrm>
            <a:off x="1146175" y="1766887"/>
            <a:ext cx="7540625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616"/>
              <a:buFont typeface="Noto Sans Symbols"/>
              <a:buChar char="⮚"/>
            </a:pPr>
            <a:r>
              <a:rPr lang="en-US" sz="1600" b="0" i="0" u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The student must download the app on his/her device (mobile phone, tablet, chromebook, laptop ...)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616"/>
              <a:buFont typeface="Noto Sans Symbols"/>
              <a:buChar char="⮚"/>
            </a:pPr>
            <a:r>
              <a:rPr lang="en-US" sz="1600" b="0" i="0" u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The app generates a QR code that the student reads with his/her device and then t</a:t>
            </a:r>
            <a:r>
              <a:rPr lang="en-US" sz="16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h</a:t>
            </a:r>
            <a:r>
              <a:rPr lang="en-US" sz="1600" b="0" i="0" u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ey can carry out the activity.</a:t>
            </a:r>
            <a:endParaRPr/>
          </a:p>
        </p:txBody>
      </p:sp>
      <p:pic>
        <p:nvPicPr>
          <p:cNvPr id="225" name="Google Shape;225;p12" descr="Engranajes Industrial Mecánico - Gráficos vectoriales gratis e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340000" flipH="1">
            <a:off x="509587" y="827087"/>
            <a:ext cx="392112" cy="7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>
            <a:spLocks noGrp="1"/>
          </p:cNvSpPr>
          <p:nvPr>
            <p:ph type="ctrTitle"/>
          </p:nvPr>
        </p:nvSpPr>
        <p:spPr>
          <a:xfrm>
            <a:off x="4113212" y="2878137"/>
            <a:ext cx="4505325" cy="116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 b="1" i="0" u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Blocks of contents</a:t>
            </a:r>
            <a:endParaRPr/>
          </a:p>
        </p:txBody>
      </p:sp>
      <p:sp>
        <p:nvSpPr>
          <p:cNvPr id="231" name="Google Shape;231;p13"/>
          <p:cNvSpPr txBox="1"/>
          <p:nvPr/>
        </p:nvSpPr>
        <p:spPr>
          <a:xfrm>
            <a:off x="0" y="503237"/>
            <a:ext cx="3500437" cy="378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37B"/>
              </a:buClr>
              <a:buSzPts val="20000"/>
              <a:buFont typeface="Roboto Slab"/>
              <a:buNone/>
            </a:pPr>
            <a:r>
              <a:rPr lang="en-US" sz="20000" b="0" i="0" u="none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/>
          </a:p>
        </p:txBody>
      </p:sp>
      <p:sp>
        <p:nvSpPr>
          <p:cNvPr id="232" name="Google Shape;232;p13"/>
          <p:cNvSpPr txBox="1"/>
          <p:nvPr/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</a:pPr>
            <a:fld id="{00000000-1234-1234-1234-123412341234}" type="slidenum">
              <a:rPr lang="en-US"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13</a:t>
            </a:fld>
            <a:endParaRPr/>
          </a:p>
        </p:txBody>
      </p:sp>
      <p:sp>
        <p:nvSpPr>
          <p:cNvPr id="233" name="Google Shape;233;p13"/>
          <p:cNvSpPr txBox="1"/>
          <p:nvPr/>
        </p:nvSpPr>
        <p:spPr>
          <a:xfrm>
            <a:off x="500062" y="4643437"/>
            <a:ext cx="2711450" cy="327025"/>
          </a:xfrm>
          <a:prstGeom prst="rect">
            <a:avLst/>
          </a:prstGeom>
          <a:solidFill>
            <a:srgbClr val="6E9D4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2020-1-SK01-KA226-SCH-094350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234" name="Google Shape;234;p13" descr="Erasmus+ logo 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142875"/>
            <a:ext cx="25939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3337" y="2312987"/>
            <a:ext cx="2273300" cy="1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/>
          <p:cNvPicPr preferRelativeResize="0"/>
          <p:nvPr/>
        </p:nvPicPr>
        <p:blipFill rotWithShape="1">
          <a:blip r:embed="rId4">
            <a:alphaModFix/>
          </a:blip>
          <a:srcRect b="8757"/>
          <a:stretch/>
        </p:blipFill>
        <p:spPr>
          <a:xfrm>
            <a:off x="3492500" y="2312987"/>
            <a:ext cx="2286000" cy="184308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4"/>
          <p:cNvSpPr txBox="1">
            <a:spLocks noGrp="1"/>
          </p:cNvSpPr>
          <p:nvPr>
            <p:ph type="title"/>
          </p:nvPr>
        </p:nvSpPr>
        <p:spPr>
          <a:xfrm>
            <a:off x="1146175" y="530225"/>
            <a:ext cx="3208337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 i="0" u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Vocabulary blocks</a:t>
            </a:r>
            <a:endParaRPr/>
          </a:p>
        </p:txBody>
      </p:sp>
      <p:sp>
        <p:nvSpPr>
          <p:cNvPr id="242" name="Google Shape;242;p14"/>
          <p:cNvSpPr txBox="1"/>
          <p:nvPr/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</a:pPr>
            <a:fld id="{00000000-1234-1234-1234-123412341234}" type="slidenum">
              <a:rPr lang="en-US"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14</a:t>
            </a:fld>
            <a:endParaRPr/>
          </a:p>
        </p:txBody>
      </p:sp>
      <p:sp>
        <p:nvSpPr>
          <p:cNvPr id="243" name="Google Shape;243;p14"/>
          <p:cNvSpPr txBox="1"/>
          <p:nvPr/>
        </p:nvSpPr>
        <p:spPr>
          <a:xfrm>
            <a:off x="500062" y="4643437"/>
            <a:ext cx="2711450" cy="327025"/>
          </a:xfrm>
          <a:prstGeom prst="rect">
            <a:avLst/>
          </a:prstGeom>
          <a:solidFill>
            <a:srgbClr val="6E9D4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2020-1-SK01-KA226-SCH-094350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244" name="Google Shape;244;p14" descr="Erasmus+ logo E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187" y="142875"/>
            <a:ext cx="2593975" cy="571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14"/>
          <p:cNvGrpSpPr/>
          <p:nvPr/>
        </p:nvGrpSpPr>
        <p:grpSpPr>
          <a:xfrm>
            <a:off x="547687" y="1779587"/>
            <a:ext cx="2439987" cy="2506662"/>
            <a:chOff x="548186" y="1779662"/>
            <a:chExt cx="2439638" cy="2506402"/>
          </a:xfrm>
        </p:grpSpPr>
        <p:sp>
          <p:nvSpPr>
            <p:cNvPr id="246" name="Google Shape;246;p14"/>
            <p:cNvSpPr txBox="1"/>
            <p:nvPr/>
          </p:nvSpPr>
          <p:spPr>
            <a:xfrm>
              <a:off x="612896" y="1865548"/>
              <a:ext cx="23382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4454"/>
                </a:buClr>
                <a:buSzPts val="1400"/>
                <a:buFont typeface="Nixie One"/>
                <a:buNone/>
              </a:pPr>
              <a:r>
                <a:rPr lang="en-US" sz="1400" b="0" i="0" u="none">
                  <a:solidFill>
                    <a:srgbClr val="114454"/>
                  </a:solidFill>
                  <a:latin typeface="Nixie One"/>
                  <a:ea typeface="Nixie One"/>
                  <a:cs typeface="Nixie One"/>
                  <a:sym typeface="Nixie One"/>
                </a:rPr>
                <a:t>1. Families and relatives</a:t>
              </a:r>
              <a:endParaRPr/>
            </a:p>
          </p:txBody>
        </p:sp>
        <p:pic>
          <p:nvPicPr>
            <p:cNvPr id="247" name="Google Shape;247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59899" y="2379983"/>
              <a:ext cx="2286000" cy="1866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14"/>
            <p:cNvSpPr/>
            <p:nvPr/>
          </p:nvSpPr>
          <p:spPr>
            <a:xfrm>
              <a:off x="548186" y="1779662"/>
              <a:ext cx="2439638" cy="2506402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p14"/>
          <p:cNvGrpSpPr/>
          <p:nvPr/>
        </p:nvGrpSpPr>
        <p:grpSpPr>
          <a:xfrm>
            <a:off x="3424237" y="1779587"/>
            <a:ext cx="2439987" cy="2506662"/>
            <a:chOff x="548186" y="1779662"/>
            <a:chExt cx="2439638" cy="2506402"/>
          </a:xfrm>
        </p:grpSpPr>
        <p:sp>
          <p:nvSpPr>
            <p:cNvPr id="250" name="Google Shape;250;p14"/>
            <p:cNvSpPr txBox="1"/>
            <p:nvPr/>
          </p:nvSpPr>
          <p:spPr>
            <a:xfrm>
              <a:off x="612896" y="1865548"/>
              <a:ext cx="23382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4454"/>
                </a:buClr>
                <a:buSzPts val="1400"/>
                <a:buFont typeface="Nixie One"/>
                <a:buNone/>
              </a:pPr>
              <a:r>
                <a:rPr lang="en-US" sz="1400" b="0" i="0" u="none">
                  <a:solidFill>
                    <a:srgbClr val="114454"/>
                  </a:solidFill>
                  <a:latin typeface="Nixie One"/>
                  <a:ea typeface="Nixie One"/>
                  <a:cs typeface="Nixie One"/>
                  <a:sym typeface="Nixie One"/>
                </a:rPr>
                <a:t>2. Daily routine</a:t>
              </a: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548186" y="1779662"/>
              <a:ext cx="2439638" cy="2506402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14"/>
          <p:cNvGrpSpPr/>
          <p:nvPr/>
        </p:nvGrpSpPr>
        <p:grpSpPr>
          <a:xfrm>
            <a:off x="6300787" y="1779587"/>
            <a:ext cx="2438400" cy="2506662"/>
            <a:chOff x="548186" y="1779662"/>
            <a:chExt cx="2439638" cy="2506402"/>
          </a:xfrm>
        </p:grpSpPr>
        <p:sp>
          <p:nvSpPr>
            <p:cNvPr id="253" name="Google Shape;253;p14"/>
            <p:cNvSpPr txBox="1"/>
            <p:nvPr/>
          </p:nvSpPr>
          <p:spPr>
            <a:xfrm>
              <a:off x="612896" y="1865548"/>
              <a:ext cx="23382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4454"/>
                </a:buClr>
                <a:buSzPts val="1400"/>
                <a:buFont typeface="Nixie One"/>
                <a:buNone/>
              </a:pPr>
              <a:r>
                <a:rPr lang="en-US" sz="1400" b="0" i="0" u="none">
                  <a:solidFill>
                    <a:srgbClr val="114454"/>
                  </a:solidFill>
                  <a:latin typeface="Nixie One"/>
                  <a:ea typeface="Nixie One"/>
                  <a:cs typeface="Nixie One"/>
                  <a:sym typeface="Nixie One"/>
                </a:rPr>
                <a:t>3. School</a:t>
              </a: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548186" y="1779662"/>
              <a:ext cx="2439638" cy="2506402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1437" y="2405062"/>
            <a:ext cx="21971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3775" y="2365375"/>
            <a:ext cx="22479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300" y="2403475"/>
            <a:ext cx="22860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5"/>
          <p:cNvSpPr txBox="1">
            <a:spLocks noGrp="1"/>
          </p:cNvSpPr>
          <p:nvPr>
            <p:ph type="title"/>
          </p:nvPr>
        </p:nvSpPr>
        <p:spPr>
          <a:xfrm>
            <a:off x="1146175" y="530225"/>
            <a:ext cx="3208337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 i="0" u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Vocabulary blocks</a:t>
            </a:r>
            <a:endParaRPr/>
          </a:p>
        </p:txBody>
      </p:sp>
      <p:sp>
        <p:nvSpPr>
          <p:cNvPr id="263" name="Google Shape;263;p15"/>
          <p:cNvSpPr txBox="1"/>
          <p:nvPr/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</a:pPr>
            <a:fld id="{00000000-1234-1234-1234-123412341234}" type="slidenum">
              <a:rPr lang="en-US"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15</a:t>
            </a:fld>
            <a:endParaRPr/>
          </a:p>
        </p:txBody>
      </p:sp>
      <p:sp>
        <p:nvSpPr>
          <p:cNvPr id="264" name="Google Shape;264;p15"/>
          <p:cNvSpPr txBox="1"/>
          <p:nvPr/>
        </p:nvSpPr>
        <p:spPr>
          <a:xfrm>
            <a:off x="500062" y="4643437"/>
            <a:ext cx="2711450" cy="327025"/>
          </a:xfrm>
          <a:prstGeom prst="rect">
            <a:avLst/>
          </a:prstGeom>
          <a:solidFill>
            <a:srgbClr val="6E9D4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2020-1-SK01-KA226-SCH-094350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265" name="Google Shape;265;p15" descr="Erasmus+ logo EN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187" y="142875"/>
            <a:ext cx="2593975" cy="571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15"/>
          <p:cNvGrpSpPr/>
          <p:nvPr/>
        </p:nvGrpSpPr>
        <p:grpSpPr>
          <a:xfrm>
            <a:off x="547687" y="1779587"/>
            <a:ext cx="2439987" cy="2506662"/>
            <a:chOff x="548186" y="1779662"/>
            <a:chExt cx="2439638" cy="2506402"/>
          </a:xfrm>
        </p:grpSpPr>
        <p:sp>
          <p:nvSpPr>
            <p:cNvPr id="267" name="Google Shape;267;p15"/>
            <p:cNvSpPr txBox="1"/>
            <p:nvPr/>
          </p:nvSpPr>
          <p:spPr>
            <a:xfrm>
              <a:off x="612896" y="1865548"/>
              <a:ext cx="23382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4454"/>
                </a:buClr>
                <a:buSzPts val="1400"/>
                <a:buFont typeface="Nixie One"/>
                <a:buNone/>
              </a:pPr>
              <a:r>
                <a:rPr lang="en-US" sz="1400" b="0" i="0" u="none">
                  <a:solidFill>
                    <a:srgbClr val="114454"/>
                  </a:solidFill>
                  <a:latin typeface="Nixie One"/>
                  <a:ea typeface="Nixie One"/>
                  <a:cs typeface="Nixie One"/>
                  <a:sym typeface="Nixie One"/>
                </a:rPr>
                <a:t>4. Adjectives</a:t>
              </a: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548186" y="1779662"/>
              <a:ext cx="2439638" cy="2506402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15"/>
          <p:cNvGrpSpPr/>
          <p:nvPr/>
        </p:nvGrpSpPr>
        <p:grpSpPr>
          <a:xfrm>
            <a:off x="3424237" y="1779587"/>
            <a:ext cx="2439987" cy="2506662"/>
            <a:chOff x="548186" y="1779662"/>
            <a:chExt cx="2439638" cy="2506402"/>
          </a:xfrm>
        </p:grpSpPr>
        <p:sp>
          <p:nvSpPr>
            <p:cNvPr id="270" name="Google Shape;270;p15"/>
            <p:cNvSpPr txBox="1"/>
            <p:nvPr/>
          </p:nvSpPr>
          <p:spPr>
            <a:xfrm>
              <a:off x="612896" y="1865548"/>
              <a:ext cx="23382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4454"/>
                </a:buClr>
                <a:buSzPts val="1400"/>
                <a:buFont typeface="Nixie One"/>
                <a:buNone/>
              </a:pPr>
              <a:r>
                <a:rPr lang="en-US" sz="1400" b="0" i="0" u="none">
                  <a:solidFill>
                    <a:srgbClr val="114454"/>
                  </a:solidFill>
                  <a:latin typeface="Nixie One"/>
                  <a:ea typeface="Nixie One"/>
                  <a:cs typeface="Nixie One"/>
                  <a:sym typeface="Nixie One"/>
                </a:rPr>
                <a:t>5. Action verbs</a:t>
              </a: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548186" y="1779662"/>
              <a:ext cx="2439638" cy="2506402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15"/>
          <p:cNvGrpSpPr/>
          <p:nvPr/>
        </p:nvGrpSpPr>
        <p:grpSpPr>
          <a:xfrm>
            <a:off x="6300787" y="1779587"/>
            <a:ext cx="2438400" cy="2506662"/>
            <a:chOff x="548186" y="1779662"/>
            <a:chExt cx="2439638" cy="2506402"/>
          </a:xfrm>
        </p:grpSpPr>
        <p:sp>
          <p:nvSpPr>
            <p:cNvPr id="273" name="Google Shape;273;p15"/>
            <p:cNvSpPr txBox="1"/>
            <p:nvPr/>
          </p:nvSpPr>
          <p:spPr>
            <a:xfrm>
              <a:off x="612896" y="1865548"/>
              <a:ext cx="23382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4454"/>
                </a:buClr>
                <a:buSzPts val="1400"/>
                <a:buFont typeface="Nixie One"/>
                <a:buNone/>
              </a:pPr>
              <a:r>
                <a:rPr lang="en-US" sz="1400" b="0" i="0" u="none">
                  <a:solidFill>
                    <a:srgbClr val="114454"/>
                  </a:solidFill>
                  <a:latin typeface="Nixie One"/>
                  <a:ea typeface="Nixie One"/>
                  <a:cs typeface="Nixie One"/>
                  <a:sym typeface="Nixie One"/>
                </a:rPr>
                <a:t>6. Everyday objects</a:t>
              </a: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548186" y="1779662"/>
              <a:ext cx="2439638" cy="2506402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 txBox="1">
            <a:spLocks noGrp="1"/>
          </p:cNvSpPr>
          <p:nvPr>
            <p:ph type="title"/>
          </p:nvPr>
        </p:nvSpPr>
        <p:spPr>
          <a:xfrm>
            <a:off x="1146175" y="530225"/>
            <a:ext cx="3208337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 i="0" u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Vocabulary blocks</a:t>
            </a:r>
            <a:endParaRPr/>
          </a:p>
        </p:txBody>
      </p:sp>
      <p:sp>
        <p:nvSpPr>
          <p:cNvPr id="280" name="Google Shape;280;p16"/>
          <p:cNvSpPr txBox="1"/>
          <p:nvPr/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</a:pPr>
            <a:fld id="{00000000-1234-1234-1234-123412341234}" type="slidenum">
              <a:rPr lang="en-US"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16</a:t>
            </a:fld>
            <a:endParaRPr/>
          </a:p>
        </p:txBody>
      </p:sp>
      <p:sp>
        <p:nvSpPr>
          <p:cNvPr id="281" name="Google Shape;281;p16"/>
          <p:cNvSpPr txBox="1"/>
          <p:nvPr/>
        </p:nvSpPr>
        <p:spPr>
          <a:xfrm>
            <a:off x="500062" y="4643437"/>
            <a:ext cx="2711450" cy="327025"/>
          </a:xfrm>
          <a:prstGeom prst="rect">
            <a:avLst/>
          </a:prstGeom>
          <a:solidFill>
            <a:srgbClr val="6E9D4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2020-1-SK01-KA226-SCH-094350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282" name="Google Shape;282;p16" descr="Erasmus+ logo 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7" y="142875"/>
            <a:ext cx="2593975" cy="571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16"/>
          <p:cNvGrpSpPr/>
          <p:nvPr/>
        </p:nvGrpSpPr>
        <p:grpSpPr>
          <a:xfrm>
            <a:off x="1692275" y="1779587"/>
            <a:ext cx="2438400" cy="2506662"/>
            <a:chOff x="548186" y="1779662"/>
            <a:chExt cx="2439638" cy="2506402"/>
          </a:xfrm>
        </p:grpSpPr>
        <p:sp>
          <p:nvSpPr>
            <p:cNvPr id="284" name="Google Shape;284;p16"/>
            <p:cNvSpPr txBox="1"/>
            <p:nvPr/>
          </p:nvSpPr>
          <p:spPr>
            <a:xfrm>
              <a:off x="612896" y="1865548"/>
              <a:ext cx="23382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4454"/>
                </a:buClr>
                <a:buSzPts val="1400"/>
                <a:buFont typeface="Nixie One"/>
                <a:buNone/>
              </a:pPr>
              <a:r>
                <a:rPr lang="en-US" sz="1400" b="0" i="0" u="none">
                  <a:solidFill>
                    <a:srgbClr val="114454"/>
                  </a:solidFill>
                  <a:latin typeface="Nixie One"/>
                  <a:ea typeface="Nixie One"/>
                  <a:cs typeface="Nixie One"/>
                  <a:sym typeface="Nixie One"/>
                </a:rPr>
                <a:t>7. Space</a:t>
              </a: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548186" y="1779662"/>
              <a:ext cx="2439638" cy="2506402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16"/>
          <p:cNvGrpSpPr/>
          <p:nvPr/>
        </p:nvGrpSpPr>
        <p:grpSpPr>
          <a:xfrm>
            <a:off x="5287962" y="1779587"/>
            <a:ext cx="2439987" cy="2506662"/>
            <a:chOff x="548186" y="1779662"/>
            <a:chExt cx="2439638" cy="2506402"/>
          </a:xfrm>
        </p:grpSpPr>
        <p:sp>
          <p:nvSpPr>
            <p:cNvPr id="287" name="Google Shape;287;p16"/>
            <p:cNvSpPr txBox="1"/>
            <p:nvPr/>
          </p:nvSpPr>
          <p:spPr>
            <a:xfrm>
              <a:off x="612896" y="1865548"/>
              <a:ext cx="23382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4454"/>
                </a:buClr>
                <a:buSzPts val="1400"/>
                <a:buFont typeface="Nixie One"/>
                <a:buNone/>
              </a:pPr>
              <a:r>
                <a:rPr lang="en-US" sz="1400" b="0" i="0" u="none">
                  <a:solidFill>
                    <a:srgbClr val="114454"/>
                  </a:solidFill>
                  <a:latin typeface="Nixie One"/>
                  <a:ea typeface="Nixie One"/>
                  <a:cs typeface="Nixie One"/>
                  <a:sym typeface="Nixie One"/>
                </a:rPr>
                <a:t>8. Places</a:t>
              </a: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548186" y="1779662"/>
              <a:ext cx="2439638" cy="2506402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9" name="Google Shape;28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8162" y="2339975"/>
            <a:ext cx="2235200" cy="17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4800" y="2352675"/>
            <a:ext cx="2273300" cy="17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>
            <a:spLocks noGrp="1"/>
          </p:cNvSpPr>
          <p:nvPr>
            <p:ph type="title"/>
          </p:nvPr>
        </p:nvSpPr>
        <p:spPr>
          <a:xfrm>
            <a:off x="1146175" y="530225"/>
            <a:ext cx="3208337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 i="0" u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Vocabulary blocks</a:t>
            </a:r>
            <a:endParaRPr/>
          </a:p>
        </p:txBody>
      </p:sp>
      <p:sp>
        <p:nvSpPr>
          <p:cNvPr id="296" name="Google Shape;296;p17"/>
          <p:cNvSpPr txBox="1"/>
          <p:nvPr/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</a:pPr>
            <a:fld id="{00000000-1234-1234-1234-123412341234}" type="slidenum">
              <a:rPr lang="en-US"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17</a:t>
            </a:fld>
            <a:endParaRPr/>
          </a:p>
        </p:txBody>
      </p:sp>
      <p:sp>
        <p:nvSpPr>
          <p:cNvPr id="297" name="Google Shape;297;p17"/>
          <p:cNvSpPr txBox="1"/>
          <p:nvPr/>
        </p:nvSpPr>
        <p:spPr>
          <a:xfrm>
            <a:off x="500062" y="4643437"/>
            <a:ext cx="2711450" cy="327025"/>
          </a:xfrm>
          <a:prstGeom prst="rect">
            <a:avLst/>
          </a:prstGeom>
          <a:solidFill>
            <a:srgbClr val="6E9D4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2020-1-SK01-KA226-SCH-094350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298" name="Google Shape;298;p17" descr="Erasmus+ logo 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7" y="142875"/>
            <a:ext cx="2593975" cy="571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17"/>
          <p:cNvGrpSpPr/>
          <p:nvPr/>
        </p:nvGrpSpPr>
        <p:grpSpPr>
          <a:xfrm>
            <a:off x="1692275" y="1779587"/>
            <a:ext cx="2438400" cy="2506662"/>
            <a:chOff x="548186" y="1779662"/>
            <a:chExt cx="2439638" cy="2506402"/>
          </a:xfrm>
        </p:grpSpPr>
        <p:sp>
          <p:nvSpPr>
            <p:cNvPr id="300" name="Google Shape;300;p17"/>
            <p:cNvSpPr txBox="1"/>
            <p:nvPr/>
          </p:nvSpPr>
          <p:spPr>
            <a:xfrm>
              <a:off x="612896" y="1865548"/>
              <a:ext cx="23382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4454"/>
                </a:buClr>
                <a:buSzPts val="1400"/>
                <a:buFont typeface="Nixie One"/>
                <a:buNone/>
              </a:pPr>
              <a:r>
                <a:rPr lang="en-US" sz="1400" b="0" i="0" u="none">
                  <a:solidFill>
                    <a:srgbClr val="114454"/>
                  </a:solidFill>
                  <a:latin typeface="Nixie One"/>
                  <a:ea typeface="Nixie One"/>
                  <a:cs typeface="Nixie One"/>
                  <a:sym typeface="Nixie One"/>
                </a:rPr>
                <a:t>9. Sports</a:t>
              </a: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548186" y="1779662"/>
              <a:ext cx="2439638" cy="2506402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p17"/>
          <p:cNvGrpSpPr/>
          <p:nvPr/>
        </p:nvGrpSpPr>
        <p:grpSpPr>
          <a:xfrm>
            <a:off x="5287962" y="1779587"/>
            <a:ext cx="2439987" cy="2506662"/>
            <a:chOff x="548186" y="1779662"/>
            <a:chExt cx="2439638" cy="2506402"/>
          </a:xfrm>
        </p:grpSpPr>
        <p:sp>
          <p:nvSpPr>
            <p:cNvPr id="303" name="Google Shape;303;p17"/>
            <p:cNvSpPr txBox="1"/>
            <p:nvPr/>
          </p:nvSpPr>
          <p:spPr>
            <a:xfrm>
              <a:off x="612896" y="1865548"/>
              <a:ext cx="23382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4454"/>
                </a:buClr>
                <a:buSzPts val="1400"/>
                <a:buFont typeface="Nixie One"/>
                <a:buNone/>
              </a:pPr>
              <a:r>
                <a:rPr lang="en-US" sz="1400" b="0" i="0" u="none">
                  <a:solidFill>
                    <a:srgbClr val="114454"/>
                  </a:solidFill>
                  <a:latin typeface="Nixie One"/>
                  <a:ea typeface="Nixie One"/>
                  <a:cs typeface="Nixie One"/>
                  <a:sym typeface="Nixie One"/>
                </a:rPr>
                <a:t>10. Weather</a:t>
              </a: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548186" y="1779662"/>
              <a:ext cx="2439638" cy="2506402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5" name="Google Shape;30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6575" y="2271712"/>
            <a:ext cx="2209800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89562" y="2259012"/>
            <a:ext cx="22352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>
            <a:spLocks noGrp="1"/>
          </p:cNvSpPr>
          <p:nvPr>
            <p:ph type="ctrTitle" idx="4294967295"/>
          </p:nvPr>
        </p:nvSpPr>
        <p:spPr>
          <a:xfrm>
            <a:off x="3000375" y="571500"/>
            <a:ext cx="4279900" cy="68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R E S O U R C E S </a:t>
            </a:r>
            <a:endParaRPr/>
          </a:p>
        </p:txBody>
      </p:sp>
      <p:sp>
        <p:nvSpPr>
          <p:cNvPr id="312" name="Google Shape;312;p18"/>
          <p:cNvSpPr txBox="1"/>
          <p:nvPr/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</a:pPr>
            <a:fld id="{00000000-1234-1234-1234-123412341234}" type="slidenum">
              <a:rPr lang="en-US"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18</a:t>
            </a:fld>
            <a:endParaRPr/>
          </a:p>
        </p:txBody>
      </p:sp>
      <p:sp>
        <p:nvSpPr>
          <p:cNvPr id="313" name="Google Shape;313;p18"/>
          <p:cNvSpPr txBox="1"/>
          <p:nvPr/>
        </p:nvSpPr>
        <p:spPr>
          <a:xfrm>
            <a:off x="500062" y="4643437"/>
            <a:ext cx="2711450" cy="327025"/>
          </a:xfrm>
          <a:prstGeom prst="rect">
            <a:avLst/>
          </a:prstGeom>
          <a:solidFill>
            <a:srgbClr val="6E9D4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2020-1-SK01-KA226-SCH-094350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314" name="Google Shape;314;p18" descr="Erasmus+ logo 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142875"/>
            <a:ext cx="25939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8"/>
          <p:cNvSpPr txBox="1"/>
          <p:nvPr/>
        </p:nvSpPr>
        <p:spPr>
          <a:xfrm>
            <a:off x="428625" y="1500187"/>
            <a:ext cx="8143875" cy="102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ixie One"/>
              <a:buNone/>
            </a:pPr>
            <a:r>
              <a:rPr lang="en-US" sz="1400" b="0" i="0" u="non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Metaverse Studio App. https://studio.gometa.io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ixie One"/>
              <a:buNone/>
            </a:pPr>
            <a:r>
              <a:rPr lang="en-US" sz="1400" b="0" i="0" u="non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Different web pages with royalty free images, gifs ... (of the creative commons type)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ixie One"/>
              <a:buNone/>
            </a:pPr>
            <a:r>
              <a:rPr lang="en-US" sz="1400" b="0" i="0" u="non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youtube.com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ctrTitle" idx="4294967295"/>
          </p:nvPr>
        </p:nvSpPr>
        <p:spPr>
          <a:xfrm>
            <a:off x="3000375" y="571500"/>
            <a:ext cx="4279900" cy="68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English Vocabulary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</a:pPr>
            <a:fld id="{00000000-1234-1234-1234-123412341234}" type="slidenum">
              <a:rPr lang="en-US"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fld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500062" y="4643437"/>
            <a:ext cx="2711450" cy="327025"/>
          </a:xfrm>
          <a:prstGeom prst="rect">
            <a:avLst/>
          </a:prstGeom>
          <a:solidFill>
            <a:srgbClr val="6E9D4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2020-1-SK01-KA226-SCH-094350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115" name="Google Shape;115;p2" descr="Erasmus+ logo 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142875"/>
            <a:ext cx="25939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428625" y="1500187"/>
            <a:ext cx="8143875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8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en-US" sz="1400" b="0" i="0" u="non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SUBJECT: ENGLISH LANGUAGE </a:t>
            </a:r>
            <a:endParaRPr/>
          </a:p>
          <a:p>
            <a:pPr marL="0" marR="0" lvl="0" indent="-8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en-US" sz="1400" b="0" i="0" u="non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SPECIFICATION: in ENGLISH, introducing English vocabulary words.</a:t>
            </a:r>
            <a:endParaRPr/>
          </a:p>
          <a:p>
            <a:pPr marL="0" marR="0" lvl="0" indent="-8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en-US" sz="1400" b="0" i="0" u="non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AGE OF STUDENTS: 13-14</a:t>
            </a:r>
            <a:endParaRPr/>
          </a:p>
          <a:p>
            <a:pPr marL="0" marR="0" lvl="0" indent="-8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en-US" sz="1400" b="0" i="0" u="non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1 LESSON : 45 min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lt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 idx="4294967295"/>
          </p:nvPr>
        </p:nvSpPr>
        <p:spPr>
          <a:xfrm>
            <a:off x="500062" y="785812"/>
            <a:ext cx="2071687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24057"/>
                </a:solidFill>
                <a:latin typeface="Roboto Slab"/>
                <a:ea typeface="Roboto Slab"/>
                <a:cs typeface="Roboto Slab"/>
                <a:sym typeface="Roboto Slab"/>
              </a:rPr>
              <a:t>C O N T E N T </a:t>
            </a: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1985962" y="1412875"/>
            <a:ext cx="477837" cy="3290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gradFill>
            <a:gsLst>
              <a:gs pos="0">
                <a:srgbClr val="FFFFFF">
                  <a:alpha val="9411"/>
                </a:srgbClr>
              </a:gs>
              <a:gs pos="100000">
                <a:srgbClr val="FFFFFF">
                  <a:alpha val="24313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3878262" y="3881437"/>
            <a:ext cx="596900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ixie One"/>
              <a:buNone/>
            </a:pPr>
            <a:r>
              <a:rPr lang="en-US" sz="2400" b="1" i="0" u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04</a:t>
            </a:r>
            <a:endParaRPr/>
          </a:p>
        </p:txBody>
      </p:sp>
      <p:cxnSp>
        <p:nvCxnSpPr>
          <p:cNvPr id="124" name="Google Shape;124;p3"/>
          <p:cNvCxnSpPr/>
          <p:nvPr/>
        </p:nvCxnSpPr>
        <p:spPr>
          <a:xfrm>
            <a:off x="4476750" y="3910012"/>
            <a:ext cx="0" cy="3937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5" name="Google Shape;125;p3"/>
          <p:cNvSpPr txBox="1"/>
          <p:nvPr/>
        </p:nvSpPr>
        <p:spPr>
          <a:xfrm>
            <a:off x="4532312" y="3825875"/>
            <a:ext cx="13843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ixie One"/>
              <a:buNone/>
            </a:pPr>
            <a:r>
              <a:rPr lang="en-US" sz="1200" b="1" i="0" u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EDUCATIONAL MATERIALS</a:t>
            </a:r>
            <a:endParaRPr/>
          </a:p>
        </p:txBody>
      </p:sp>
      <p:sp>
        <p:nvSpPr>
          <p:cNvPr id="126" name="Google Shape;126;p3"/>
          <p:cNvSpPr/>
          <p:nvPr/>
        </p:nvSpPr>
        <p:spPr>
          <a:xfrm flipH="1">
            <a:off x="3787775" y="1509712"/>
            <a:ext cx="90487" cy="2978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gradFill>
            <a:gsLst>
              <a:gs pos="0">
                <a:srgbClr val="FFFFFF">
                  <a:alpha val="9411"/>
                </a:srgbClr>
              </a:gs>
              <a:gs pos="100000">
                <a:srgbClr val="FFFFFF">
                  <a:alpha val="24313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</a:pPr>
            <a:fld id="{00000000-1234-1234-1234-123412341234}" type="slidenum">
              <a:rPr lang="en-US"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fld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500062" y="4643437"/>
            <a:ext cx="2711450" cy="327025"/>
          </a:xfrm>
          <a:prstGeom prst="rect">
            <a:avLst/>
          </a:prstGeom>
          <a:solidFill>
            <a:srgbClr val="6E9D4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2020-1-SK01-KA226-SCH-094350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3143250" y="4071937"/>
            <a:ext cx="247650" cy="285750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3" descr="Erasmus+ logo 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142875"/>
            <a:ext cx="25939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520700"/>
            <a:ext cx="6096000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>
            <a:spLocks noGrp="1"/>
          </p:cNvSpPr>
          <p:nvPr>
            <p:ph type="title" idx="4294967295"/>
          </p:nvPr>
        </p:nvSpPr>
        <p:spPr>
          <a:xfrm>
            <a:off x="500062" y="785812"/>
            <a:ext cx="2071687" cy="50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124057"/>
                </a:solidFill>
                <a:latin typeface="Roboto Slab"/>
                <a:ea typeface="Roboto Slab"/>
                <a:cs typeface="Roboto Slab"/>
                <a:sym typeface="Roboto Slab"/>
              </a:rPr>
              <a:t>C O N T E N T </a:t>
            </a:r>
            <a:endParaRPr/>
          </a:p>
        </p:txBody>
      </p:sp>
      <p:sp>
        <p:nvSpPr>
          <p:cNvPr id="137" name="Google Shape;137;p4"/>
          <p:cNvSpPr/>
          <p:nvPr/>
        </p:nvSpPr>
        <p:spPr>
          <a:xfrm>
            <a:off x="1985962" y="1412875"/>
            <a:ext cx="477837" cy="3290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gradFill>
            <a:gsLst>
              <a:gs pos="0">
                <a:srgbClr val="FFFFFF">
                  <a:alpha val="9411"/>
                </a:srgbClr>
              </a:gs>
              <a:gs pos="100000">
                <a:srgbClr val="FFFFFF">
                  <a:alpha val="24313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3878262" y="3881437"/>
            <a:ext cx="596900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ixie One"/>
              <a:buNone/>
            </a:pPr>
            <a:r>
              <a:rPr lang="en-US" sz="2400" b="1" i="0" u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04</a:t>
            </a:r>
            <a:endParaRPr/>
          </a:p>
        </p:txBody>
      </p:sp>
      <p:cxnSp>
        <p:nvCxnSpPr>
          <p:cNvPr id="139" name="Google Shape;139;p4"/>
          <p:cNvCxnSpPr/>
          <p:nvPr/>
        </p:nvCxnSpPr>
        <p:spPr>
          <a:xfrm>
            <a:off x="4476750" y="3910012"/>
            <a:ext cx="0" cy="393700"/>
          </a:xfrm>
          <a:prstGeom prst="straightConnector1">
            <a:avLst/>
          </a:prstGeom>
          <a:noFill/>
          <a:ln w="9525" cap="rnd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4532312" y="3825875"/>
            <a:ext cx="13843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ixie One"/>
              <a:buNone/>
            </a:pPr>
            <a:r>
              <a:rPr lang="en-US" sz="1200" b="1" i="0" u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EDUCATIONAL MATERIALS</a:t>
            </a:r>
            <a:endParaRPr/>
          </a:p>
        </p:txBody>
      </p:sp>
      <p:sp>
        <p:nvSpPr>
          <p:cNvPr id="141" name="Google Shape;141;p4"/>
          <p:cNvSpPr/>
          <p:nvPr/>
        </p:nvSpPr>
        <p:spPr>
          <a:xfrm flipH="1">
            <a:off x="3787775" y="1509712"/>
            <a:ext cx="90487" cy="2978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5785"/>
                </a:moveTo>
                <a:lnTo>
                  <a:pt x="0" y="3719"/>
                </a:lnTo>
                <a:lnTo>
                  <a:pt x="120000" y="0"/>
                </a:lnTo>
                <a:lnTo>
                  <a:pt x="120000" y="120000"/>
                </a:lnTo>
                <a:lnTo>
                  <a:pt x="0" y="115785"/>
                </a:lnTo>
                <a:close/>
              </a:path>
            </a:pathLst>
          </a:custGeom>
          <a:gradFill>
            <a:gsLst>
              <a:gs pos="0">
                <a:srgbClr val="FFFFFF">
                  <a:alpha val="9411"/>
                </a:srgbClr>
              </a:gs>
              <a:gs pos="100000">
                <a:srgbClr val="FFFFFF">
                  <a:alpha val="24313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</a:pPr>
            <a:fld id="{00000000-1234-1234-1234-123412341234}" type="slidenum">
              <a:rPr lang="en-US"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fld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500062" y="4643437"/>
            <a:ext cx="2711450" cy="327025"/>
          </a:xfrm>
          <a:prstGeom prst="rect">
            <a:avLst/>
          </a:prstGeom>
          <a:solidFill>
            <a:srgbClr val="6E9D4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2020-1-SK01-KA226-SCH-094350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3143250" y="4071937"/>
            <a:ext cx="247650" cy="285750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4" descr="Erasmus+ logo 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142875"/>
            <a:ext cx="25939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520700"/>
            <a:ext cx="6096000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>
            <a:spLocks noGrp="1"/>
          </p:cNvSpPr>
          <p:nvPr>
            <p:ph type="ctrTitle"/>
          </p:nvPr>
        </p:nvSpPr>
        <p:spPr>
          <a:xfrm>
            <a:off x="4113212" y="2878137"/>
            <a:ext cx="4505325" cy="116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 b="1" i="0" u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METAVERSE STUDIO APP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0" y="503237"/>
            <a:ext cx="3500437" cy="378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37B"/>
              </a:buClr>
              <a:buSzPts val="20000"/>
              <a:buFont typeface="Roboto Slab"/>
              <a:buNone/>
            </a:pPr>
            <a:r>
              <a:rPr lang="en-US" sz="20000" b="0" i="0" u="none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</a:pPr>
            <a:fld id="{00000000-1234-1234-1234-123412341234}" type="slidenum">
              <a:rPr lang="en-US"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5</a:t>
            </a:fld>
            <a:endParaRPr/>
          </a:p>
        </p:txBody>
      </p:sp>
      <p:sp>
        <p:nvSpPr>
          <p:cNvPr id="154" name="Google Shape;154;p5"/>
          <p:cNvSpPr txBox="1"/>
          <p:nvPr/>
        </p:nvSpPr>
        <p:spPr>
          <a:xfrm>
            <a:off x="500062" y="4643437"/>
            <a:ext cx="2711450" cy="327025"/>
          </a:xfrm>
          <a:prstGeom prst="rect">
            <a:avLst/>
          </a:prstGeom>
          <a:solidFill>
            <a:srgbClr val="6E9D4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2020-1-SK01-KA226-SCH-094350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155" name="Google Shape;155;p5" descr="Erasmus+ logo 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" y="142875"/>
            <a:ext cx="25939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>
            <a:spLocks noGrp="1"/>
          </p:cNvSpPr>
          <p:nvPr>
            <p:ph type="ctrTitle" idx="4294967295"/>
          </p:nvPr>
        </p:nvSpPr>
        <p:spPr>
          <a:xfrm>
            <a:off x="3000375" y="571500"/>
            <a:ext cx="4279900" cy="68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METAVERSE STUDIO</a:t>
            </a: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subTitle" idx="4294967295"/>
          </p:nvPr>
        </p:nvSpPr>
        <p:spPr>
          <a:xfrm>
            <a:off x="214312" y="1428750"/>
            <a:ext cx="5653087" cy="272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Nixie One"/>
                <a:ea typeface="Nixie One"/>
                <a:cs typeface="Nixie One"/>
                <a:sym typeface="Nixie One"/>
              </a:rPr>
              <a:t>Metaverse Studio, is a free application that allows users to create interactive Augmented Reality experiences without any coding.  Using Metaverse Studio, users can build AR experiences that incorporate technologies such as 3D objects, 360-degree video, photo filters..., in addition to commonly used features of programming like logic, probability, collection of user input, and session management.</a:t>
            </a:r>
            <a:r>
              <a:rPr lang="en-US" sz="16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.</a:t>
            </a:r>
            <a:endParaRPr/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</a:pPr>
            <a:fld id="{00000000-1234-1234-1234-123412341234}" type="slidenum">
              <a:rPr lang="en-US"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6</a:t>
            </a:fld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500062" y="4643437"/>
            <a:ext cx="2711450" cy="327025"/>
          </a:xfrm>
          <a:prstGeom prst="rect">
            <a:avLst/>
          </a:prstGeom>
          <a:solidFill>
            <a:srgbClr val="6E9D4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2020-1-SK01-KA226-SCH-094350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164" name="Google Shape;164;p6" descr="Erasmus+ logo 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142875"/>
            <a:ext cx="25939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 descr="Free Technology for Teachers: Metaverse Studio - Create Your Own Augmented  Reality Learning Experienc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6687" y="1423987"/>
            <a:ext cx="2233612" cy="209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>
            <a:spLocks noGrp="1"/>
          </p:cNvSpPr>
          <p:nvPr>
            <p:ph type="ctrTitle"/>
          </p:nvPr>
        </p:nvSpPr>
        <p:spPr>
          <a:xfrm>
            <a:off x="3575050" y="3446462"/>
            <a:ext cx="5568950" cy="116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400" b="1" i="0" u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English language teaching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0" y="503237"/>
            <a:ext cx="3500437" cy="378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37B"/>
              </a:buClr>
              <a:buSzPts val="20000"/>
              <a:buFont typeface="Roboto Slab"/>
              <a:buNone/>
            </a:pPr>
            <a:r>
              <a:rPr lang="en-US" sz="20000" b="0" i="0" u="none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</a:pPr>
            <a:fld id="{00000000-1234-1234-1234-123412341234}" type="slidenum">
              <a:rPr lang="en-US"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7</a:t>
            </a:fld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500062" y="4643437"/>
            <a:ext cx="2711450" cy="327025"/>
          </a:xfrm>
          <a:prstGeom prst="rect">
            <a:avLst/>
          </a:prstGeom>
          <a:solidFill>
            <a:srgbClr val="6E9D4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2020-1-SK01-KA226-SCH-094350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174" name="Google Shape;174;p7" descr="Erasmus+ logo 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" y="142875"/>
            <a:ext cx="25939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0" y="503237"/>
            <a:ext cx="5043487" cy="230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>
            <a:spLocks noGrp="1"/>
          </p:cNvSpPr>
          <p:nvPr>
            <p:ph type="title"/>
          </p:nvPr>
        </p:nvSpPr>
        <p:spPr>
          <a:xfrm>
            <a:off x="1042987" y="550862"/>
            <a:ext cx="3208337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 i="0" u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GENERAL INFORMATION</a:t>
            </a:r>
            <a:endParaRPr/>
          </a:p>
        </p:txBody>
      </p:sp>
      <p:sp>
        <p:nvSpPr>
          <p:cNvPr id="181" name="Google Shape;181;p8"/>
          <p:cNvSpPr txBox="1">
            <a:spLocks noGrp="1"/>
          </p:cNvSpPr>
          <p:nvPr>
            <p:ph type="body" idx="1"/>
          </p:nvPr>
        </p:nvSpPr>
        <p:spPr>
          <a:xfrm>
            <a:off x="1116012" y="1619250"/>
            <a:ext cx="7540625" cy="315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616"/>
              <a:buFont typeface="Noto Sans Symbols"/>
              <a:buChar char="⮚"/>
            </a:pPr>
            <a:r>
              <a:rPr lang="en-US" sz="1600" b="0" i="0" u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We have incorporated augmented reality into English classes for vocabulary learning.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616"/>
              <a:buFont typeface="Noto Sans Symbols"/>
              <a:buChar char="⮚"/>
            </a:pPr>
            <a:r>
              <a:rPr lang="en-US" sz="1600" b="0" i="0" u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In this way, the student is more motivated to learn English vocabulary.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</a:pPr>
            <a:fld id="{00000000-1234-1234-1234-123412341234}" type="slidenum">
              <a:rPr lang="en-US"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8</a:t>
            </a:fld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214312" y="4816475"/>
            <a:ext cx="2711450" cy="327025"/>
          </a:xfrm>
          <a:prstGeom prst="rect">
            <a:avLst/>
          </a:prstGeom>
          <a:solidFill>
            <a:srgbClr val="6E9D4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2020-1-SK01-KA226-SCH-094350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184" name="Google Shape;184;p8" descr="Erasmus+ logo 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214312"/>
            <a:ext cx="25939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500" y="741362"/>
            <a:ext cx="760412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>
            <a:spLocks noGrp="1"/>
          </p:cNvSpPr>
          <p:nvPr>
            <p:ph type="ctrTitle"/>
          </p:nvPr>
        </p:nvSpPr>
        <p:spPr>
          <a:xfrm>
            <a:off x="4113212" y="2878137"/>
            <a:ext cx="4505325" cy="116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 b="1" i="0" u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rPr>
              <a:t>How does the app work?</a:t>
            </a:r>
            <a:endParaRPr/>
          </a:p>
        </p:txBody>
      </p:sp>
      <p:sp>
        <p:nvSpPr>
          <p:cNvPr id="191" name="Google Shape;191;p9"/>
          <p:cNvSpPr txBox="1"/>
          <p:nvPr/>
        </p:nvSpPr>
        <p:spPr>
          <a:xfrm>
            <a:off x="0" y="503237"/>
            <a:ext cx="3500437" cy="378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37B"/>
              </a:buClr>
              <a:buSzPts val="20000"/>
              <a:buFont typeface="Roboto Slab"/>
              <a:buNone/>
            </a:pPr>
            <a:r>
              <a:rPr lang="en-US" sz="20000" b="0" i="0" u="none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-50800" y="4819650"/>
            <a:ext cx="3492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Slab"/>
              <a:buNone/>
            </a:pPr>
            <a:fld id="{00000000-1234-1234-1234-123412341234}" type="slidenum">
              <a:rPr lang="en-US" sz="800" b="0" i="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9</a:t>
            </a:fld>
            <a:endParaRPr/>
          </a:p>
        </p:txBody>
      </p:sp>
      <p:sp>
        <p:nvSpPr>
          <p:cNvPr id="193" name="Google Shape;193;p9"/>
          <p:cNvSpPr txBox="1"/>
          <p:nvPr/>
        </p:nvSpPr>
        <p:spPr>
          <a:xfrm>
            <a:off x="500062" y="4643437"/>
            <a:ext cx="2711450" cy="327025"/>
          </a:xfrm>
          <a:prstGeom prst="rect">
            <a:avLst/>
          </a:prstGeom>
          <a:solidFill>
            <a:srgbClr val="6E9D4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2020-1-SK01-KA226-SCH-094350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i="0" u="none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194" name="Google Shape;194;p9" descr="Erasmus+ logo 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142875"/>
            <a:ext cx="259397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Macintosh PowerPoint</Application>
  <PresentationFormat>On-screen Show (16:9)</PresentationFormat>
  <Paragraphs>87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Noto Sans Symbols</vt:lpstr>
      <vt:lpstr>Roboto Slab</vt:lpstr>
      <vt:lpstr>Nixie One</vt:lpstr>
      <vt:lpstr>1_Warwick template</vt:lpstr>
      <vt:lpstr>7_Warwick template</vt:lpstr>
      <vt:lpstr>6_Warwick template</vt:lpstr>
      <vt:lpstr>2_Warwick template</vt:lpstr>
      <vt:lpstr>3_Warwick template</vt:lpstr>
      <vt:lpstr>4_Warwick template</vt:lpstr>
      <vt:lpstr>5_Warwick template</vt:lpstr>
      <vt:lpstr>Warwick template</vt:lpstr>
      <vt:lpstr>Digi school ENGLISH-SPANISH</vt:lpstr>
      <vt:lpstr>English Vocabulary</vt:lpstr>
      <vt:lpstr>C O N T E N T </vt:lpstr>
      <vt:lpstr>C O N T E N T </vt:lpstr>
      <vt:lpstr>METAVERSE STUDIO APP</vt:lpstr>
      <vt:lpstr>METAVERSE STUDIO</vt:lpstr>
      <vt:lpstr>English language teaching</vt:lpstr>
      <vt:lpstr>GENERAL INFORMATION</vt:lpstr>
      <vt:lpstr>How does the app work?</vt:lpstr>
      <vt:lpstr>How the app works.</vt:lpstr>
      <vt:lpstr>How the app works.</vt:lpstr>
      <vt:lpstr>How the app works.</vt:lpstr>
      <vt:lpstr>Blocks of contents</vt:lpstr>
      <vt:lpstr>Vocabulary blocks</vt:lpstr>
      <vt:lpstr>Vocabulary blocks</vt:lpstr>
      <vt:lpstr>Vocabulary blocks</vt:lpstr>
      <vt:lpstr>Vocabulary blocks</vt:lpstr>
      <vt:lpstr>R E S O U R C E 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 school ENGLISH-SPANISH</dc:title>
  <dc:creator>Vivien Bielikova</dc:creator>
  <cp:lastModifiedBy>Emili Andrés Sauco</cp:lastModifiedBy>
  <cp:revision>1</cp:revision>
  <dcterms:modified xsi:type="dcterms:W3CDTF">2022-10-03T13:51:56Z</dcterms:modified>
</cp:coreProperties>
</file>