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20"/>
  </p:notesMasterIdLst>
  <p:sldIdLst>
    <p:sldId id="305" r:id="rId5"/>
    <p:sldId id="337" r:id="rId6"/>
    <p:sldId id="268" r:id="rId7"/>
    <p:sldId id="259" r:id="rId8"/>
    <p:sldId id="261" r:id="rId9"/>
    <p:sldId id="304" r:id="rId10"/>
    <p:sldId id="290" r:id="rId11"/>
    <p:sldId id="293" r:id="rId12"/>
    <p:sldId id="291" r:id="rId13"/>
    <p:sldId id="294" r:id="rId14"/>
    <p:sldId id="292" r:id="rId15"/>
    <p:sldId id="263" r:id="rId16"/>
    <p:sldId id="343" r:id="rId17"/>
    <p:sldId id="303" r:id="rId18"/>
    <p:sldId id="302" r:id="rId19"/>
  </p:sldIdLst>
  <p:sldSz cx="9144000" cy="5143500" type="screen16x9"/>
  <p:notesSz cx="6858000" cy="9144000"/>
  <p:embeddedFontLst>
    <p:embeddedFont>
      <p:font typeface="Nixie One" panose="020B0604020202020204" charset="0"/>
      <p:regular r:id="rId21"/>
    </p:embeddedFont>
    <p:embeddedFont>
      <p:font typeface="Roboto Slab" panose="020B0604020202020204" charset="0"/>
      <p:regular r:id="rId22"/>
      <p:bold r:id="rId23"/>
    </p:embeddedFont>
  </p:embeddedFontLst>
  <p:defaultTextStyle>
    <a:defPPr>
      <a:defRPr lang="sk-SK"/>
    </a:defPPr>
    <a:lvl1pPr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varScale="1">
        <p:scale>
          <a:sx n="113" d="100"/>
          <a:sy n="113" d="100"/>
        </p:scale>
        <p:origin x="756"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Google Shape;3;n">
            <a:extLst>
              <a:ext uri="{FF2B5EF4-FFF2-40B4-BE49-F238E27FC236}">
                <a16:creationId xmlns:a16="http://schemas.microsoft.com/office/drawing/2014/main" id="{8F07C900-BD17-4AEC-A572-B4656044725F}"/>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45059" name="Google Shape;4;n">
            <a:extLst>
              <a:ext uri="{FF2B5EF4-FFF2-40B4-BE49-F238E27FC236}">
                <a16:creationId xmlns:a16="http://schemas.microsoft.com/office/drawing/2014/main" id="{C4AD9FD7-FF89-40BF-9789-D429C290EC98}"/>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2DB08458-3555-4347-B3FB-2054DBDB184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B9B1566A-DB96-4D69-96AD-92C54AFBE661}"/>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99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059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Google Shape;189;g35f391192_017:notes">
            <a:extLst>
              <a:ext uri="{FF2B5EF4-FFF2-40B4-BE49-F238E27FC236}">
                <a16:creationId xmlns:a16="http://schemas.microsoft.com/office/drawing/2014/main" id="{0F076545-ED8B-4D50-8A69-42A900FFB4A1}"/>
              </a:ext>
            </a:extLst>
          </p:cNvPr>
          <p:cNvSpPr>
            <a:spLocks noGrp="1" noRot="1" noChangeAspect="1" noTextEdit="1"/>
          </p:cNvSpPr>
          <p:nvPr>
            <p:ph type="sldImg" idx="2"/>
          </p:nvPr>
        </p:nvSpPr>
        <p:spPr>
          <a:ln>
            <a:miter lim="800000"/>
            <a:headEnd/>
            <a:tailEnd/>
          </a:ln>
        </p:spPr>
      </p:sp>
      <p:sp>
        <p:nvSpPr>
          <p:cNvPr id="53251" name="Google Shape;190;g35f391192_017:notes">
            <a:extLst>
              <a:ext uri="{FF2B5EF4-FFF2-40B4-BE49-F238E27FC236}">
                <a16:creationId xmlns:a16="http://schemas.microsoft.com/office/drawing/2014/main" id="{3B954EE1-80CE-4CD8-B337-9074E414815C}"/>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135;g35f391192_04:notes">
            <a:extLst>
              <a:ext uri="{FF2B5EF4-FFF2-40B4-BE49-F238E27FC236}">
                <a16:creationId xmlns:a16="http://schemas.microsoft.com/office/drawing/2014/main" id="{DAEF391A-5D1D-4819-8B8C-6560E9517299}"/>
              </a:ext>
            </a:extLst>
          </p:cNvPr>
          <p:cNvSpPr>
            <a:spLocks noGrp="1" noRot="1" noChangeAspect="1" noTextEdit="1"/>
          </p:cNvSpPr>
          <p:nvPr>
            <p:ph type="sldImg" idx="2"/>
          </p:nvPr>
        </p:nvSpPr>
        <p:spPr>
          <a:ln>
            <a:miter lim="800000"/>
            <a:headEnd/>
            <a:tailEnd/>
          </a:ln>
        </p:spPr>
      </p:sp>
      <p:sp>
        <p:nvSpPr>
          <p:cNvPr id="7171" name="Google Shape;136;g35f391192_04:notes">
            <a:extLst>
              <a:ext uri="{FF2B5EF4-FFF2-40B4-BE49-F238E27FC236}">
                <a16:creationId xmlns:a16="http://schemas.microsoft.com/office/drawing/2014/main" id="{2BF1F588-FD50-41E8-B4D1-AC8DA611BEA7}"/>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01D10D70-218E-4CEC-9E91-AF7DF148A02E}"/>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3D57EE8D-28CD-47A0-B0B9-3B33C2C5E55B}"/>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Google Shape;135;g35f391192_04:notes">
            <a:extLst>
              <a:ext uri="{FF2B5EF4-FFF2-40B4-BE49-F238E27FC236}">
                <a16:creationId xmlns:a16="http://schemas.microsoft.com/office/drawing/2014/main" id="{A9533FEE-4EC4-47F3-9699-28EB80F59512}"/>
              </a:ext>
            </a:extLst>
          </p:cNvPr>
          <p:cNvSpPr>
            <a:spLocks noGrp="1" noRot="1" noChangeAspect="1" noTextEdit="1"/>
          </p:cNvSpPr>
          <p:nvPr>
            <p:ph type="sldImg" idx="2"/>
          </p:nvPr>
        </p:nvSpPr>
        <p:spPr>
          <a:ln>
            <a:miter lim="800000"/>
            <a:headEnd/>
            <a:tailEnd/>
          </a:ln>
        </p:spPr>
      </p:sp>
      <p:sp>
        <p:nvSpPr>
          <p:cNvPr id="13315" name="Google Shape;136;g35f391192_04:notes">
            <a:extLst>
              <a:ext uri="{FF2B5EF4-FFF2-40B4-BE49-F238E27FC236}">
                <a16:creationId xmlns:a16="http://schemas.microsoft.com/office/drawing/2014/main" id="{E3CF765A-C66A-4E89-9C7B-ECF9D0AB163D}"/>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Google Shape;262;gcd36154fc_196_0:notes">
            <a:extLst>
              <a:ext uri="{FF2B5EF4-FFF2-40B4-BE49-F238E27FC236}">
                <a16:creationId xmlns:a16="http://schemas.microsoft.com/office/drawing/2014/main" id="{58CFBA7C-A5B9-4500-8677-E1BF41D09825}"/>
              </a:ext>
            </a:extLst>
          </p:cNvPr>
          <p:cNvSpPr>
            <a:spLocks noGrp="1" noRot="1" noChangeAspect="1" noTextEdit="1"/>
          </p:cNvSpPr>
          <p:nvPr>
            <p:ph type="sldImg" idx="2"/>
          </p:nvPr>
        </p:nvSpPr>
        <p:spPr>
          <a:ln>
            <a:miter lim="800000"/>
            <a:headEnd/>
            <a:tailEnd/>
          </a:ln>
        </p:spPr>
      </p:sp>
      <p:sp>
        <p:nvSpPr>
          <p:cNvPr id="15363" name="Google Shape;263;gcd36154fc_196_0:notes">
            <a:extLst>
              <a:ext uri="{FF2B5EF4-FFF2-40B4-BE49-F238E27FC236}">
                <a16:creationId xmlns:a16="http://schemas.microsoft.com/office/drawing/2014/main" id="{6C15D473-EAD7-40F7-BEB3-CE0193FCEB83}"/>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226BFEF2-85CB-4BA3-A4FD-AC3152CC6E5F}"/>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C7A91240-06DA-4C01-8A2C-12098B2C9433}"/>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16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71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363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C147115B-3CB5-4042-960A-3D5C794418C3}"/>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C22489EF-35EB-4D1A-871B-BE199E90C622}"/>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305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a:extLst>
              <a:ext uri="{FF2B5EF4-FFF2-40B4-BE49-F238E27FC236}">
                <a16:creationId xmlns:a16="http://schemas.microsoft.com/office/drawing/2014/main" id="{E0E29278-0682-44E6-9912-F2B4ED5B3236}"/>
              </a:ext>
            </a:extLst>
          </p:cNvPr>
          <p:cNvSpPr>
            <a:spLocks noChangeArrowheads="1"/>
          </p:cNvSpPr>
          <p:nvPr/>
        </p:nvSpPr>
        <p:spPr bwMode="auto">
          <a:xfrm>
            <a:off x="0" y="4287838"/>
            <a:ext cx="9144000"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11;p2">
            <a:extLst>
              <a:ext uri="{FF2B5EF4-FFF2-40B4-BE49-F238E27FC236}">
                <a16:creationId xmlns:a16="http://schemas.microsoft.com/office/drawing/2014/main" id="{64364FB7-A8A8-43F2-B6A7-153C6D34C654}"/>
              </a:ext>
            </a:extLst>
          </p:cNvPr>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12;p2">
            <a:extLst>
              <a:ext uri="{FF2B5EF4-FFF2-40B4-BE49-F238E27FC236}">
                <a16:creationId xmlns:a16="http://schemas.microsoft.com/office/drawing/2014/main" id="{897A45C8-8BEA-4392-AE14-647B3DBBF4CD}"/>
              </a:ext>
            </a:extLst>
          </p:cNvPr>
          <p:cNvSpPr>
            <a:spLocks noChangeArrowheads="1"/>
          </p:cNvSpPr>
          <p:nvPr/>
        </p:nvSpPr>
        <p:spPr bwMode="auto">
          <a:xfrm>
            <a:off x="0" y="500063"/>
            <a:ext cx="9144000"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13;p2">
            <a:extLst>
              <a:ext uri="{FF2B5EF4-FFF2-40B4-BE49-F238E27FC236}">
                <a16:creationId xmlns:a16="http://schemas.microsoft.com/office/drawing/2014/main" id="{CAD0A5AD-92BF-4498-A9A7-8397A41F1047}"/>
              </a:ext>
            </a:extLst>
          </p:cNvPr>
          <p:cNvSpPr>
            <a:spLocks noChangeArrowheads="1"/>
          </p:cNvSpPr>
          <p:nvPr/>
        </p:nvSpPr>
        <p:spPr bwMode="auto">
          <a:xfrm>
            <a:off x="0" y="4494213"/>
            <a:ext cx="9144000"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14;p2">
            <a:extLst>
              <a:ext uri="{FF2B5EF4-FFF2-40B4-BE49-F238E27FC236}">
                <a16:creationId xmlns:a16="http://schemas.microsoft.com/office/drawing/2014/main" id="{E922A88D-C520-4C70-B194-6AEFF65787E6}"/>
              </a:ext>
            </a:extLst>
          </p:cNvPr>
          <p:cNvSpPr>
            <a:spLocks noChangeArrowheads="1"/>
          </p:cNvSpPr>
          <p:nvPr/>
        </p:nvSpPr>
        <p:spPr bwMode="auto">
          <a:xfrm>
            <a:off x="0" y="4584700"/>
            <a:ext cx="9144000"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21792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a:extLst>
              <a:ext uri="{FF2B5EF4-FFF2-40B4-BE49-F238E27FC236}">
                <a16:creationId xmlns:a16="http://schemas.microsoft.com/office/drawing/2014/main" id="{B2830E73-1BBB-4D9E-BB2F-1A7B009122A2}"/>
              </a:ext>
            </a:extLst>
          </p:cNvPr>
          <p:cNvSpPr>
            <a:spLocks noChangeArrowheads="1"/>
          </p:cNvSpPr>
          <p:nvPr/>
        </p:nvSpPr>
        <p:spPr bwMode="auto">
          <a:xfrm>
            <a:off x="0" y="4287838"/>
            <a:ext cx="3475038"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20;p3">
            <a:extLst>
              <a:ext uri="{FF2B5EF4-FFF2-40B4-BE49-F238E27FC236}">
                <a16:creationId xmlns:a16="http://schemas.microsoft.com/office/drawing/2014/main" id="{4DB6132F-1C6B-4B54-86CE-12D12ECDB010}"/>
              </a:ext>
            </a:extLst>
          </p:cNvPr>
          <p:cNvSpPr>
            <a:spLocks noChangeArrowheads="1"/>
          </p:cNvSpPr>
          <p:nvPr/>
        </p:nvSpPr>
        <p:spPr bwMode="auto">
          <a:xfrm>
            <a:off x="0" y="0"/>
            <a:ext cx="3475038"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6" name="Google Shape;21;p3">
            <a:extLst>
              <a:ext uri="{FF2B5EF4-FFF2-40B4-BE49-F238E27FC236}">
                <a16:creationId xmlns:a16="http://schemas.microsoft.com/office/drawing/2014/main" id="{14B6EF6F-6761-4010-8DBF-B053A28A1541}"/>
              </a:ext>
            </a:extLst>
          </p:cNvPr>
          <p:cNvSpPr>
            <a:spLocks noChangeArrowheads="1"/>
          </p:cNvSpPr>
          <p:nvPr/>
        </p:nvSpPr>
        <p:spPr bwMode="auto">
          <a:xfrm>
            <a:off x="0" y="500063"/>
            <a:ext cx="3475038"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22;p3">
            <a:extLst>
              <a:ext uri="{FF2B5EF4-FFF2-40B4-BE49-F238E27FC236}">
                <a16:creationId xmlns:a16="http://schemas.microsoft.com/office/drawing/2014/main" id="{C5F57F7A-9F9E-4BB4-9411-E963DA36C8E8}"/>
              </a:ext>
            </a:extLst>
          </p:cNvPr>
          <p:cNvSpPr>
            <a:spLocks noChangeArrowheads="1"/>
          </p:cNvSpPr>
          <p:nvPr/>
        </p:nvSpPr>
        <p:spPr bwMode="auto">
          <a:xfrm>
            <a:off x="0" y="4494213"/>
            <a:ext cx="3475038"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23;p3">
            <a:extLst>
              <a:ext uri="{FF2B5EF4-FFF2-40B4-BE49-F238E27FC236}">
                <a16:creationId xmlns:a16="http://schemas.microsoft.com/office/drawing/2014/main" id="{76640E78-C372-4095-A943-A3E71FAD52E4}"/>
              </a:ext>
            </a:extLst>
          </p:cNvPr>
          <p:cNvSpPr>
            <a:spLocks noChangeArrowheads="1"/>
          </p:cNvSpPr>
          <p:nvPr/>
        </p:nvSpPr>
        <p:spPr bwMode="auto">
          <a:xfrm>
            <a:off x="0" y="4584700"/>
            <a:ext cx="3475038"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a:extLst>
              <a:ext uri="{FF2B5EF4-FFF2-40B4-BE49-F238E27FC236}">
                <a16:creationId xmlns:a16="http://schemas.microsoft.com/office/drawing/2014/main" id="{9D4CFFB1-135B-4CB1-87E6-26056AF72162}"/>
              </a:ext>
            </a:extLst>
          </p:cNvPr>
          <p:cNvSpPr txBox="1">
            <a:spLocks noGrp="1"/>
          </p:cNvSpPr>
          <p:nvPr>
            <p:ph type="sldNum" idx="10"/>
          </p:nvPr>
        </p:nvSpPr>
        <p:spPr/>
        <p:txBody>
          <a:bodyPr/>
          <a:lstStyle>
            <a:lvl1pPr>
              <a:defRPr/>
            </a:lvl1pPr>
          </a:lstStyle>
          <a:p>
            <a:fld id="{FFE142E3-9F8A-4D63-BFF9-FD837D550988}" type="slidenum">
              <a:rPr lang="sk-SK" altLang="cs-CZ"/>
              <a:pPr/>
              <a:t>‹#›</a:t>
            </a:fld>
            <a:endParaRPr lang="sk-SK" altLang="cs-CZ"/>
          </a:p>
        </p:txBody>
      </p:sp>
    </p:spTree>
    <p:extLst>
      <p:ext uri="{BB962C8B-B14F-4D97-AF65-F5344CB8AC3E}">
        <p14:creationId xmlns:p14="http://schemas.microsoft.com/office/powerpoint/2010/main" val="242295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a:extLst>
              <a:ext uri="{FF2B5EF4-FFF2-40B4-BE49-F238E27FC236}">
                <a16:creationId xmlns:a16="http://schemas.microsoft.com/office/drawing/2014/main" id="{D61726C4-4216-42E1-B672-49E7AA55DFEF}"/>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36;p5">
            <a:extLst>
              <a:ext uri="{FF2B5EF4-FFF2-40B4-BE49-F238E27FC236}">
                <a16:creationId xmlns:a16="http://schemas.microsoft.com/office/drawing/2014/main" id="{EFB217A2-1E84-4136-B57E-2D122251173C}"/>
              </a:ext>
            </a:extLst>
          </p:cNvPr>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37;p5">
            <a:extLst>
              <a:ext uri="{FF2B5EF4-FFF2-40B4-BE49-F238E27FC236}">
                <a16:creationId xmlns:a16="http://schemas.microsoft.com/office/drawing/2014/main" id="{4221524B-7598-4B0D-9805-4C6F38690529}"/>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38;p5">
            <a:extLst>
              <a:ext uri="{FF2B5EF4-FFF2-40B4-BE49-F238E27FC236}">
                <a16:creationId xmlns:a16="http://schemas.microsoft.com/office/drawing/2014/main" id="{B66823C2-3132-4A75-9E8E-5D870A045C4A}"/>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39;p5">
            <a:extLst>
              <a:ext uri="{FF2B5EF4-FFF2-40B4-BE49-F238E27FC236}">
                <a16:creationId xmlns:a16="http://schemas.microsoft.com/office/drawing/2014/main" id="{00318041-EDF0-4346-B321-8290E5A30576}"/>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9" name="Google Shape;40;p5">
            <a:extLst>
              <a:ext uri="{FF2B5EF4-FFF2-40B4-BE49-F238E27FC236}">
                <a16:creationId xmlns:a16="http://schemas.microsoft.com/office/drawing/2014/main" id="{352CE655-5A18-4B91-8458-D3F5F4C7B3CB}"/>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a:extLst>
              <a:ext uri="{FF2B5EF4-FFF2-40B4-BE49-F238E27FC236}">
                <a16:creationId xmlns:a16="http://schemas.microsoft.com/office/drawing/2014/main" id="{5D495988-5FB5-4A5A-8BDE-A2CD3836AEBD}"/>
              </a:ext>
            </a:extLst>
          </p:cNvPr>
          <p:cNvSpPr txBox="1">
            <a:spLocks noGrp="1"/>
          </p:cNvSpPr>
          <p:nvPr>
            <p:ph type="sldNum" idx="10"/>
          </p:nvPr>
        </p:nvSpPr>
        <p:spPr/>
        <p:txBody>
          <a:bodyPr/>
          <a:lstStyle>
            <a:lvl1pPr>
              <a:defRPr/>
            </a:lvl1pPr>
          </a:lstStyle>
          <a:p>
            <a:fld id="{BC24DB85-DC66-4AB3-9555-A0CCF6AC87CB}" type="slidenum">
              <a:rPr lang="sk-SK" altLang="cs-CZ"/>
              <a:pPr/>
              <a:t>‹#›</a:t>
            </a:fld>
            <a:endParaRPr lang="sk-SK" altLang="cs-CZ"/>
          </a:p>
        </p:txBody>
      </p:sp>
    </p:spTree>
    <p:extLst>
      <p:ext uri="{BB962C8B-B14F-4D97-AF65-F5344CB8AC3E}">
        <p14:creationId xmlns:p14="http://schemas.microsoft.com/office/powerpoint/2010/main" val="300034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44"/>
        <p:cNvGrpSpPr/>
        <p:nvPr/>
      </p:nvGrpSpPr>
      <p:grpSpPr>
        <a:xfrm>
          <a:off x="0" y="0"/>
          <a:ext cx="0" cy="0"/>
          <a:chOff x="0" y="0"/>
          <a:chExt cx="0" cy="0"/>
        </a:xfrm>
      </p:grpSpPr>
      <p:sp>
        <p:nvSpPr>
          <p:cNvPr id="5" name="Google Shape;45;p6">
            <a:extLst>
              <a:ext uri="{FF2B5EF4-FFF2-40B4-BE49-F238E27FC236}">
                <a16:creationId xmlns:a16="http://schemas.microsoft.com/office/drawing/2014/main" id="{2DFE778C-9B4C-4289-866B-DD10DA116D5F}"/>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6" name="Google Shape;46;p6">
            <a:extLst>
              <a:ext uri="{FF2B5EF4-FFF2-40B4-BE49-F238E27FC236}">
                <a16:creationId xmlns:a16="http://schemas.microsoft.com/office/drawing/2014/main" id="{A84643EE-C5E5-4E9D-A94E-3E566BC784E4}"/>
              </a:ext>
            </a:extLst>
          </p:cNvPr>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47;p6">
            <a:extLst>
              <a:ext uri="{FF2B5EF4-FFF2-40B4-BE49-F238E27FC236}">
                <a16:creationId xmlns:a16="http://schemas.microsoft.com/office/drawing/2014/main" id="{1667BB0D-94FD-47B4-A6F1-190587B7825E}"/>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48;p6">
            <a:extLst>
              <a:ext uri="{FF2B5EF4-FFF2-40B4-BE49-F238E27FC236}">
                <a16:creationId xmlns:a16="http://schemas.microsoft.com/office/drawing/2014/main" id="{9CE045E7-D54F-43D9-A473-D42EC1F2A716}"/>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9" name="Google Shape;49;p6">
            <a:extLst>
              <a:ext uri="{FF2B5EF4-FFF2-40B4-BE49-F238E27FC236}">
                <a16:creationId xmlns:a16="http://schemas.microsoft.com/office/drawing/2014/main" id="{DA0B4376-00DD-4FDF-B1FC-0933185B9ED3}"/>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10" name="Google Shape;50;p6">
            <a:extLst>
              <a:ext uri="{FF2B5EF4-FFF2-40B4-BE49-F238E27FC236}">
                <a16:creationId xmlns:a16="http://schemas.microsoft.com/office/drawing/2014/main" id="{1CC054F3-D4B1-4EDD-AB5E-2C2DEC7882C3}"/>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51" name="Google Shape;51;p6"/>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52" name="Google Shape;52;p6"/>
          <p:cNvSpPr txBox="1">
            <a:spLocks noGrp="1"/>
          </p:cNvSpPr>
          <p:nvPr>
            <p:ph type="body" idx="1"/>
          </p:nvPr>
        </p:nvSpPr>
        <p:spPr>
          <a:xfrm>
            <a:off x="1146025" y="1767275"/>
            <a:ext cx="3660300" cy="3158700"/>
          </a:xfrm>
          <a:prstGeom prst="rect">
            <a:avLst/>
          </a:prstGeom>
        </p:spPr>
        <p:txBody>
          <a:bodyPr spcFirstLastPara="1">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53" name="Google Shape;53;p6"/>
          <p:cNvSpPr txBox="1">
            <a:spLocks noGrp="1"/>
          </p:cNvSpPr>
          <p:nvPr>
            <p:ph type="body" idx="2"/>
          </p:nvPr>
        </p:nvSpPr>
        <p:spPr>
          <a:xfrm>
            <a:off x="5026623" y="1767275"/>
            <a:ext cx="3660300" cy="3158700"/>
          </a:xfrm>
          <a:prstGeom prst="rect">
            <a:avLst/>
          </a:prstGeom>
        </p:spPr>
        <p:txBody>
          <a:bodyPr spcFirstLastPara="1">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11" name="Google Shape;54;p6">
            <a:extLst>
              <a:ext uri="{FF2B5EF4-FFF2-40B4-BE49-F238E27FC236}">
                <a16:creationId xmlns:a16="http://schemas.microsoft.com/office/drawing/2014/main" id="{CFFB9017-2BCA-403A-BDE1-ED6E0BEFDACE}"/>
              </a:ext>
            </a:extLst>
          </p:cNvPr>
          <p:cNvSpPr txBox="1">
            <a:spLocks noGrp="1"/>
          </p:cNvSpPr>
          <p:nvPr>
            <p:ph type="sldNum" idx="10"/>
          </p:nvPr>
        </p:nvSpPr>
        <p:spPr/>
        <p:txBody>
          <a:bodyPr/>
          <a:lstStyle>
            <a:lvl1pPr>
              <a:defRPr/>
            </a:lvl1pPr>
          </a:lstStyle>
          <a:p>
            <a:fld id="{A75F0633-D2FE-4A75-9572-5C30AB7EA929}" type="slidenum">
              <a:rPr lang="sk-SK" altLang="cs-CZ"/>
              <a:pPr/>
              <a:t>‹#›</a:t>
            </a:fld>
            <a:endParaRPr lang="sk-SK" altLang="cs-CZ"/>
          </a:p>
        </p:txBody>
      </p:sp>
    </p:spTree>
    <p:extLst>
      <p:ext uri="{BB962C8B-B14F-4D97-AF65-F5344CB8AC3E}">
        <p14:creationId xmlns:p14="http://schemas.microsoft.com/office/powerpoint/2010/main" val="124125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22EE9573-9CE4-45A1-A9E8-11C40962D5D4}"/>
              </a:ext>
            </a:extLst>
          </p:cNvPr>
          <p:cNvSpPr>
            <a:spLocks noChangeArrowheads="1"/>
          </p:cNvSpPr>
          <p:nvPr/>
        </p:nvSpPr>
        <p:spPr bwMode="auto">
          <a:xfrm>
            <a:off x="0" y="1147763"/>
            <a:ext cx="9144000" cy="2847975"/>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3" name="Google Shape;93;p11">
            <a:extLst>
              <a:ext uri="{FF2B5EF4-FFF2-40B4-BE49-F238E27FC236}">
                <a16:creationId xmlns:a16="http://schemas.microsoft.com/office/drawing/2014/main" id="{D1E1DDC0-44BE-4595-A471-ACE61945C483}"/>
              </a:ext>
            </a:extLst>
          </p:cNvPr>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4" name="Google Shape;94;p11">
            <a:extLst>
              <a:ext uri="{FF2B5EF4-FFF2-40B4-BE49-F238E27FC236}">
                <a16:creationId xmlns:a16="http://schemas.microsoft.com/office/drawing/2014/main" id="{E5CADEF9-1191-4B43-B476-A0D2E0315E9C}"/>
              </a:ext>
            </a:extLst>
          </p:cNvPr>
          <p:cNvSpPr>
            <a:spLocks noChangeArrowheads="1"/>
          </p:cNvSpPr>
          <p:nvPr/>
        </p:nvSpPr>
        <p:spPr bwMode="auto">
          <a:xfrm>
            <a:off x="0" y="500063"/>
            <a:ext cx="9144000" cy="73183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95;p11">
            <a:extLst>
              <a:ext uri="{FF2B5EF4-FFF2-40B4-BE49-F238E27FC236}">
                <a16:creationId xmlns:a16="http://schemas.microsoft.com/office/drawing/2014/main" id="{3E197038-A658-4A73-8E10-629485472E86}"/>
              </a:ext>
            </a:extLst>
          </p:cNvPr>
          <p:cNvSpPr>
            <a:spLocks noChangeArrowheads="1"/>
          </p:cNvSpPr>
          <p:nvPr/>
        </p:nvSpPr>
        <p:spPr bwMode="auto">
          <a:xfrm>
            <a:off x="0" y="3962400"/>
            <a:ext cx="9144000" cy="36988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96;p11">
            <a:extLst>
              <a:ext uri="{FF2B5EF4-FFF2-40B4-BE49-F238E27FC236}">
                <a16:creationId xmlns:a16="http://schemas.microsoft.com/office/drawing/2014/main" id="{453E6D56-71BD-403E-B00A-4A19D3EE37F6}"/>
              </a:ext>
            </a:extLst>
          </p:cNvPr>
          <p:cNvSpPr>
            <a:spLocks noChangeArrowheads="1"/>
          </p:cNvSpPr>
          <p:nvPr/>
        </p:nvSpPr>
        <p:spPr bwMode="auto">
          <a:xfrm>
            <a:off x="0" y="4333875"/>
            <a:ext cx="9144000" cy="809625"/>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97;p11">
            <a:extLst>
              <a:ext uri="{FF2B5EF4-FFF2-40B4-BE49-F238E27FC236}">
                <a16:creationId xmlns:a16="http://schemas.microsoft.com/office/drawing/2014/main" id="{4E5B0422-BCBD-4C4C-AA47-1B0BF4B6E4AF}"/>
              </a:ext>
            </a:extLst>
          </p:cNvPr>
          <p:cNvSpPr txBox="1">
            <a:spLocks noGrp="1"/>
          </p:cNvSpPr>
          <p:nvPr>
            <p:ph type="sldNum" idx="10"/>
          </p:nvPr>
        </p:nvSpPr>
        <p:spPr/>
        <p:txBody>
          <a:bodyPr/>
          <a:lstStyle>
            <a:lvl1pPr>
              <a:defRPr/>
            </a:lvl1pPr>
          </a:lstStyle>
          <a:p>
            <a:fld id="{9FF9EFB3-C8E2-411D-AF5D-50D2CE2DEF5F}" type="slidenum">
              <a:rPr lang="sk-SK" altLang="cs-CZ"/>
              <a:pPr/>
              <a:t>‹#›</a:t>
            </a:fld>
            <a:endParaRPr lang="sk-SK" altLang="cs-CZ"/>
          </a:p>
        </p:txBody>
      </p:sp>
    </p:spTree>
    <p:extLst>
      <p:ext uri="{BB962C8B-B14F-4D97-AF65-F5344CB8AC3E}">
        <p14:creationId xmlns:p14="http://schemas.microsoft.com/office/powerpoint/2010/main" val="97003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a:extLst>
              <a:ext uri="{FF2B5EF4-FFF2-40B4-BE49-F238E27FC236}">
                <a16:creationId xmlns:a16="http://schemas.microsoft.com/office/drawing/2014/main" id="{757D0312-2FBF-4932-B84F-68557975728B}"/>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3" name="Google Shape;86;p10">
            <a:extLst>
              <a:ext uri="{FF2B5EF4-FFF2-40B4-BE49-F238E27FC236}">
                <a16:creationId xmlns:a16="http://schemas.microsoft.com/office/drawing/2014/main" id="{F3C6F310-7763-457B-910B-EBF11E180501}"/>
              </a:ext>
            </a:extLst>
          </p:cNvPr>
          <p:cNvSpPr>
            <a:spLocks noChangeArrowheads="1"/>
          </p:cNvSpPr>
          <p:nvPr/>
        </p:nvSpPr>
        <p:spPr bwMode="auto">
          <a:xfrm>
            <a:off x="0" y="500063"/>
            <a:ext cx="24765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87;p10">
            <a:extLst>
              <a:ext uri="{FF2B5EF4-FFF2-40B4-BE49-F238E27FC236}">
                <a16:creationId xmlns:a16="http://schemas.microsoft.com/office/drawing/2014/main" id="{056C4BA7-699F-48C8-B899-D040BC6A401F}"/>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88;p10">
            <a:extLst>
              <a:ext uri="{FF2B5EF4-FFF2-40B4-BE49-F238E27FC236}">
                <a16:creationId xmlns:a16="http://schemas.microsoft.com/office/drawing/2014/main" id="{2A3A5546-A309-4B33-81F9-D199C4E6CC43}"/>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89;p10">
            <a:extLst>
              <a:ext uri="{FF2B5EF4-FFF2-40B4-BE49-F238E27FC236}">
                <a16:creationId xmlns:a16="http://schemas.microsoft.com/office/drawing/2014/main" id="{7342B701-FF1B-456E-962F-71647B0DEC2D}"/>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90;p10">
            <a:extLst>
              <a:ext uri="{FF2B5EF4-FFF2-40B4-BE49-F238E27FC236}">
                <a16:creationId xmlns:a16="http://schemas.microsoft.com/office/drawing/2014/main" id="{531D48DB-6810-4263-A367-08467673DD3D}"/>
              </a:ext>
            </a:extLst>
          </p:cNvPr>
          <p:cNvSpPr txBox="1">
            <a:spLocks noGrp="1"/>
          </p:cNvSpPr>
          <p:nvPr>
            <p:ph type="sldNum" idx="10"/>
          </p:nvPr>
        </p:nvSpPr>
        <p:spPr/>
        <p:txBody>
          <a:bodyPr/>
          <a:lstStyle>
            <a:lvl1pPr>
              <a:defRPr/>
            </a:lvl1pPr>
          </a:lstStyle>
          <a:p>
            <a:fld id="{D1E043A5-33F2-4FEF-A84F-A4728077CB9B}" type="slidenum">
              <a:rPr lang="sk-SK" altLang="cs-CZ"/>
              <a:pPr/>
              <a:t>‹#›</a:t>
            </a:fld>
            <a:endParaRPr lang="sk-SK" altLang="cs-CZ"/>
          </a:p>
        </p:txBody>
      </p:sp>
    </p:spTree>
    <p:extLst>
      <p:ext uri="{BB962C8B-B14F-4D97-AF65-F5344CB8AC3E}">
        <p14:creationId xmlns:p14="http://schemas.microsoft.com/office/powerpoint/2010/main" val="2354386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3B9A0ED9-2030-422D-BA0A-B3D6467E9978}"/>
              </a:ext>
            </a:extLst>
          </p:cNvPr>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cs-CZ" altLang="cs-CZ">
              <a:sym typeface="Arial" panose="020B0604020202020204" pitchFamily="34" charset="0"/>
            </a:endParaRPr>
          </a:p>
        </p:txBody>
      </p:sp>
      <p:sp>
        <p:nvSpPr>
          <p:cNvPr id="1027" name="Google Shape;7;p1">
            <a:extLst>
              <a:ext uri="{FF2B5EF4-FFF2-40B4-BE49-F238E27FC236}">
                <a16:creationId xmlns:a16="http://schemas.microsoft.com/office/drawing/2014/main" id="{4D4CF4DF-3FAF-4B4B-9CA2-E25216DAAAED}"/>
              </a:ext>
            </a:extLst>
          </p:cNvPr>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
        <p:nvSpPr>
          <p:cNvPr id="1028" name="Google Shape;8;p1">
            <a:extLst>
              <a:ext uri="{FF2B5EF4-FFF2-40B4-BE49-F238E27FC236}">
                <a16:creationId xmlns:a16="http://schemas.microsoft.com/office/drawing/2014/main" id="{5945BAAE-E744-4C09-9D7F-97A2DD124AAA}"/>
              </a:ext>
            </a:extLst>
          </p:cNvPr>
          <p:cNvSpPr txBox="1">
            <a:spLocks noGrp="1"/>
          </p:cNvSpPr>
          <p:nvPr>
            <p:ph type="sldNum" idx="12"/>
          </p:nvPr>
        </p:nvSpPr>
        <p:spPr bwMode="auto">
          <a:xfrm>
            <a:off x="-50800" y="4819650"/>
            <a:ext cx="349250" cy="3238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ctr">
              <a:buClr>
                <a:srgbClr val="000000"/>
              </a:buClr>
              <a:buFont typeface="Arial" panose="020B0604020202020204" pitchFamily="34" charset="0"/>
              <a:buNone/>
              <a:defRPr sz="800">
                <a:solidFill>
                  <a:srgbClr val="FFFFFF"/>
                </a:solidFill>
                <a:latin typeface="Roboto Slab" charset="0"/>
                <a:sym typeface="Roboto Slab" charset="0"/>
              </a:defRPr>
            </a:lvl1pPr>
          </a:lstStyle>
          <a:p>
            <a:fld id="{A0A6491F-F58A-4BA5-A686-72BDEF391595}" type="slidenum">
              <a:rPr lang="sk-SK" altLang="cs-CZ"/>
              <a:pPr/>
              <a:t>‹#›</a:t>
            </a:fld>
            <a:endParaRPr lang="sk-SK" altLang="cs-CZ"/>
          </a:p>
        </p:txBody>
      </p:sp>
    </p:spTree>
  </p:cSld>
  <p:clrMap bg1="lt1" tx1="dk1" bg2="dk2" tx2="lt2" accent1="accent1" accent2="accent2" accent3="accent3" accent4="accent4" accent5="accent5" accent6="accent6" hlink="hlink" folHlink="folHlink"/>
  <p:sldLayoutIdLst>
    <p:sldLayoutId id="2147483693" r:id="rId1"/>
    <p:sldLayoutId id="2147483694" r:id="rId2"/>
    <p:sldLayoutId id="2147483696" r:id="rId3"/>
    <p:sldLayoutId id="2147483697" r:id="rId4"/>
    <p:sldLayoutId id="2147483702" r:id="rId5"/>
    <p:sldLayoutId id="2147483703" r:id="rId6"/>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e.kahoot.it/preview/35b71d02-4bd2-4ac4-8e49-f660ec64147c"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create.kahoot.it/share/nomenclature-of-inorganic-chemistry-sulfides-halides/08828568-85f7-457d-9b0e-da1d53664ec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109;p13">
            <a:extLst>
              <a:ext uri="{FF2B5EF4-FFF2-40B4-BE49-F238E27FC236}">
                <a16:creationId xmlns:a16="http://schemas.microsoft.com/office/drawing/2014/main" id="{11FA1761-6151-475C-B303-BC33E9A1CC8A}"/>
              </a:ext>
            </a:extLst>
          </p:cNvPr>
          <p:cNvSpPr txBox="1">
            <a:spLocks noGrp="1"/>
          </p:cNvSpPr>
          <p:nvPr>
            <p:ph type="ctrTitle"/>
          </p:nvPr>
        </p:nvSpPr>
        <p:spPr>
          <a:xfrm>
            <a:off x="685800" y="2249585"/>
            <a:ext cx="7918648" cy="1939974"/>
          </a:xfrm>
        </p:spPr>
        <p:txBody>
          <a:bodyPr/>
          <a:lstStyle/>
          <a:p>
            <a:pPr eaLnBrk="1" hangingPunct="1">
              <a:spcBef>
                <a:spcPct val="0"/>
              </a:spcBef>
              <a:spcAft>
                <a:spcPct val="0"/>
              </a:spcAft>
              <a:buClr>
                <a:srgbClr val="FFFFFF"/>
              </a:buClr>
              <a:buFont typeface="Roboto Slab" charset="0"/>
              <a:buNone/>
            </a:pPr>
            <a:r>
              <a:rPr lang="sk-SK" altLang="cs-CZ" b="1" dirty="0">
                <a:solidFill>
                  <a:srgbClr val="FFFFFF"/>
                </a:solidFill>
                <a:latin typeface="Roboto Slab" charset="0"/>
                <a:cs typeface="Arial" panose="020B0604020202020204" pitchFamily="34" charset="0"/>
                <a:sym typeface="Roboto Slab" charset="0"/>
              </a:rPr>
              <a:t>IUPAC </a:t>
            </a:r>
            <a:r>
              <a:rPr lang="sk-SK" altLang="cs-CZ" b="1" dirty="0" err="1">
                <a:solidFill>
                  <a:srgbClr val="FFFFFF"/>
                </a:solidFill>
                <a:latin typeface="Roboto Slab" charset="0"/>
                <a:cs typeface="Arial" panose="020B0604020202020204" pitchFamily="34" charset="0"/>
                <a:sym typeface="Roboto Slab" charset="0"/>
              </a:rPr>
              <a:t>nomenclature</a:t>
            </a:r>
            <a:r>
              <a:rPr lang="sk-SK" altLang="cs-CZ" b="1" dirty="0">
                <a:solidFill>
                  <a:srgbClr val="FFFFFF"/>
                </a:solidFill>
                <a:latin typeface="Roboto Slab" charset="0"/>
                <a:cs typeface="Arial" panose="020B0604020202020204" pitchFamily="34" charset="0"/>
                <a:sym typeface="Roboto Slab" charset="0"/>
              </a:rPr>
              <a:t> of </a:t>
            </a:r>
            <a:r>
              <a:rPr lang="sk-SK" altLang="cs-CZ" b="1" dirty="0" err="1">
                <a:solidFill>
                  <a:srgbClr val="FFFFFF"/>
                </a:solidFill>
                <a:latin typeface="Roboto Slab" charset="0"/>
                <a:cs typeface="Arial" panose="020B0604020202020204" pitchFamily="34" charset="0"/>
                <a:sym typeface="Roboto Slab" charset="0"/>
              </a:rPr>
              <a:t>inorganic</a:t>
            </a:r>
            <a:r>
              <a:rPr lang="sk-SK" altLang="cs-CZ" b="1" dirty="0">
                <a:solidFill>
                  <a:srgbClr val="FFFFFF"/>
                </a:solidFill>
                <a:latin typeface="Roboto Slab" charset="0"/>
                <a:cs typeface="Arial" panose="020B0604020202020204" pitchFamily="34" charset="0"/>
                <a:sym typeface="Roboto Slab" charset="0"/>
              </a:rPr>
              <a:t> </a:t>
            </a:r>
            <a:r>
              <a:rPr lang="sk-SK" altLang="cs-CZ" b="1" dirty="0" err="1">
                <a:solidFill>
                  <a:srgbClr val="FFFFFF"/>
                </a:solidFill>
                <a:latin typeface="Roboto Slab" charset="0"/>
                <a:cs typeface="Arial" panose="020B0604020202020204" pitchFamily="34" charset="0"/>
                <a:sym typeface="Roboto Slab" charset="0"/>
              </a:rPr>
              <a:t>chemistry</a:t>
            </a:r>
            <a:r>
              <a:rPr lang="sk-SK" altLang="cs-CZ" b="1" dirty="0">
                <a:solidFill>
                  <a:srgbClr val="FFFFFF"/>
                </a:solidFill>
                <a:latin typeface="Roboto Slab" charset="0"/>
                <a:cs typeface="Arial" panose="020B0604020202020204" pitchFamily="34" charset="0"/>
                <a:sym typeface="Roboto Slab" charset="0"/>
              </a:rPr>
              <a:t> 1</a:t>
            </a:r>
          </a:p>
        </p:txBody>
      </p:sp>
      <p:grpSp>
        <p:nvGrpSpPr>
          <p:cNvPr id="13315" name="Google Shape;110;p13">
            <a:extLst>
              <a:ext uri="{FF2B5EF4-FFF2-40B4-BE49-F238E27FC236}">
                <a16:creationId xmlns:a16="http://schemas.microsoft.com/office/drawing/2014/main" id="{CA664334-C2A3-4C43-98AA-5374A056C049}"/>
              </a:ext>
            </a:extLst>
          </p:cNvPr>
          <p:cNvGrpSpPr>
            <a:grpSpLocks/>
          </p:cNvGrpSpPr>
          <p:nvPr/>
        </p:nvGrpSpPr>
        <p:grpSpPr bwMode="auto">
          <a:xfrm>
            <a:off x="752475" y="1030288"/>
            <a:ext cx="965200" cy="1011237"/>
            <a:chOff x="5961125" y="1623900"/>
            <a:chExt cx="427450" cy="448175"/>
          </a:xfrm>
        </p:grpSpPr>
        <p:sp>
          <p:nvSpPr>
            <p:cNvPr id="13316" name="Google Shape;111;p13">
              <a:extLst>
                <a:ext uri="{FF2B5EF4-FFF2-40B4-BE49-F238E27FC236}">
                  <a16:creationId xmlns:a16="http://schemas.microsoft.com/office/drawing/2014/main" id="{D74819B2-6C3A-40AE-98D2-83D44500D002}"/>
                </a:ext>
              </a:extLst>
            </p:cNvPr>
            <p:cNvSpPr>
              <a:spLocks noChangeArrowheads="1"/>
            </p:cNvSpPr>
            <p:nvPr/>
          </p:nvSpPr>
          <p:spPr bwMode="auto">
            <a:xfrm>
              <a:off x="5961125" y="1678700"/>
              <a:ext cx="376925" cy="376925"/>
            </a:xfrm>
            <a:custGeom>
              <a:avLst/>
              <a:gdLst>
                <a:gd name="T0" fmla="*/ 0 w 15077"/>
                <a:gd name="T1" fmla="*/ 0 h 15077"/>
                <a:gd name="T2" fmla="*/ 15077 w 15077"/>
                <a:gd name="T3" fmla="*/ 15077 h 15077"/>
              </a:gdLst>
              <a:ahLst/>
              <a:cxnLst/>
              <a:rect l="T0" t="T1" r="T2" b="T3"/>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7" name="Google Shape;112;p13">
              <a:extLst>
                <a:ext uri="{FF2B5EF4-FFF2-40B4-BE49-F238E27FC236}">
                  <a16:creationId xmlns:a16="http://schemas.microsoft.com/office/drawing/2014/main" id="{3E47C933-0B6B-4771-8888-0230F7BB9E92}"/>
                </a:ext>
              </a:extLst>
            </p:cNvPr>
            <p:cNvSpPr>
              <a:spLocks noChangeArrowheads="1"/>
            </p:cNvSpPr>
            <p:nvPr/>
          </p:nvSpPr>
          <p:spPr bwMode="auto">
            <a:xfrm>
              <a:off x="6009825" y="1727425"/>
              <a:ext cx="279500" cy="279500"/>
            </a:xfrm>
            <a:custGeom>
              <a:avLst/>
              <a:gdLst>
                <a:gd name="T0" fmla="*/ 0 w 11180"/>
                <a:gd name="T1" fmla="*/ 0 h 11180"/>
                <a:gd name="T2" fmla="*/ 11180 w 11180"/>
                <a:gd name="T3" fmla="*/ 11180 h 11180"/>
              </a:gdLst>
              <a:ahLst/>
              <a:cxnLst/>
              <a:rect l="T0" t="T1" r="T2" b="T3"/>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8" name="Google Shape;113;p13">
              <a:extLst>
                <a:ext uri="{FF2B5EF4-FFF2-40B4-BE49-F238E27FC236}">
                  <a16:creationId xmlns:a16="http://schemas.microsoft.com/office/drawing/2014/main" id="{094155C1-0175-496F-979F-AD37852CFA31}"/>
                </a:ext>
              </a:extLst>
            </p:cNvPr>
            <p:cNvSpPr>
              <a:spLocks noChangeArrowheads="1"/>
            </p:cNvSpPr>
            <p:nvPr/>
          </p:nvSpPr>
          <p:spPr bwMode="auto">
            <a:xfrm>
              <a:off x="6107250" y="1824850"/>
              <a:ext cx="84650" cy="84650"/>
            </a:xfrm>
            <a:custGeom>
              <a:avLst/>
              <a:gdLst>
                <a:gd name="T0" fmla="*/ 0 w 3386"/>
                <a:gd name="T1" fmla="*/ 0 h 3386"/>
                <a:gd name="T2" fmla="*/ 3386 w 3386"/>
                <a:gd name="T3" fmla="*/ 3386 h 3386"/>
              </a:gdLst>
              <a:ahLst/>
              <a:cxnLst/>
              <a:rect l="T0" t="T1" r="T2" b="T3"/>
              <a:pathLst>
                <a:path w="3386" h="3386" fill="none" extrusionOk="0">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9" name="Google Shape;114;p13">
              <a:extLst>
                <a:ext uri="{FF2B5EF4-FFF2-40B4-BE49-F238E27FC236}">
                  <a16:creationId xmlns:a16="http://schemas.microsoft.com/office/drawing/2014/main" id="{5C21F481-02CB-4788-A77C-A384C214C6A7}"/>
                </a:ext>
              </a:extLst>
            </p:cNvPr>
            <p:cNvSpPr>
              <a:spLocks noChangeArrowheads="1"/>
            </p:cNvSpPr>
            <p:nvPr/>
          </p:nvSpPr>
          <p:spPr bwMode="auto">
            <a:xfrm>
              <a:off x="6058550" y="1776125"/>
              <a:ext cx="182075" cy="182075"/>
            </a:xfrm>
            <a:custGeom>
              <a:avLst/>
              <a:gdLst>
                <a:gd name="T0" fmla="*/ 0 w 7283"/>
                <a:gd name="T1" fmla="*/ 0 h 7283"/>
                <a:gd name="T2" fmla="*/ 7283 w 7283"/>
                <a:gd name="T3" fmla="*/ 7283 h 7283"/>
              </a:gdLst>
              <a:ahLst/>
              <a:cxnLst/>
              <a:rect l="T0" t="T1" r="T2" b="T3"/>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0" name="Google Shape;115;p13">
              <a:extLst>
                <a:ext uri="{FF2B5EF4-FFF2-40B4-BE49-F238E27FC236}">
                  <a16:creationId xmlns:a16="http://schemas.microsoft.com/office/drawing/2014/main" id="{7C2484A2-7397-4517-BD08-7D09FC8CF324}"/>
                </a:ext>
              </a:extLst>
            </p:cNvPr>
            <p:cNvSpPr>
              <a:spLocks noChangeArrowheads="1"/>
            </p:cNvSpPr>
            <p:nvPr/>
          </p:nvSpPr>
          <p:spPr bwMode="auto">
            <a:xfrm>
              <a:off x="5971475" y="2001400"/>
              <a:ext cx="74925" cy="70675"/>
            </a:xfrm>
            <a:custGeom>
              <a:avLst/>
              <a:gdLst>
                <a:gd name="T0" fmla="*/ 0 w 2997"/>
                <a:gd name="T1" fmla="*/ 0 h 2827"/>
                <a:gd name="T2" fmla="*/ 2997 w 2997"/>
                <a:gd name="T3" fmla="*/ 2827 h 2827"/>
              </a:gdLst>
              <a:ahLst/>
              <a:cxnLst/>
              <a:rect l="T0" t="T1" r="T2" b="T3"/>
              <a:pathLst>
                <a:path w="2997" h="2827" fill="none" extrusionOk="0">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1" name="Google Shape;116;p13">
              <a:extLst>
                <a:ext uri="{FF2B5EF4-FFF2-40B4-BE49-F238E27FC236}">
                  <a16:creationId xmlns:a16="http://schemas.microsoft.com/office/drawing/2014/main" id="{E028FD46-45FA-4EE2-BA12-86F01160CB1B}"/>
                </a:ext>
              </a:extLst>
            </p:cNvPr>
            <p:cNvSpPr>
              <a:spLocks noChangeArrowheads="1"/>
            </p:cNvSpPr>
            <p:nvPr/>
          </p:nvSpPr>
          <p:spPr bwMode="auto">
            <a:xfrm>
              <a:off x="6253375" y="2001400"/>
              <a:ext cx="74325" cy="70675"/>
            </a:xfrm>
            <a:custGeom>
              <a:avLst/>
              <a:gdLst>
                <a:gd name="T0" fmla="*/ 0 w 2973"/>
                <a:gd name="T1" fmla="*/ 0 h 2827"/>
                <a:gd name="T2" fmla="*/ 2973 w 2973"/>
                <a:gd name="T3" fmla="*/ 2827 h 2827"/>
              </a:gdLst>
              <a:ahLst/>
              <a:cxnLst/>
              <a:rect l="T0" t="T1" r="T2" b="T3"/>
              <a:pathLst>
                <a:path w="2973" h="2827" fill="none" extrusionOk="0">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2" name="Google Shape;117;p13">
              <a:extLst>
                <a:ext uri="{FF2B5EF4-FFF2-40B4-BE49-F238E27FC236}">
                  <a16:creationId xmlns:a16="http://schemas.microsoft.com/office/drawing/2014/main" id="{AD5629C7-C5A1-47A0-9DE6-B9D612F00B78}"/>
                </a:ext>
              </a:extLst>
            </p:cNvPr>
            <p:cNvSpPr>
              <a:spLocks noChangeArrowheads="1"/>
            </p:cNvSpPr>
            <p:nvPr/>
          </p:nvSpPr>
          <p:spPr bwMode="auto">
            <a:xfrm>
              <a:off x="6137700" y="1623900"/>
              <a:ext cx="250875" cy="255150"/>
            </a:xfrm>
            <a:custGeom>
              <a:avLst/>
              <a:gdLst>
                <a:gd name="T0" fmla="*/ 0 w 10035"/>
                <a:gd name="T1" fmla="*/ 0 h 10206"/>
                <a:gd name="T2" fmla="*/ 10035 w 10035"/>
                <a:gd name="T3" fmla="*/ 10206 h 10206"/>
              </a:gdLst>
              <a:ahLst/>
              <a:cxnLst/>
              <a:rect l="T0" t="T1" r="T2" b="T3"/>
              <a:pathLst>
                <a:path w="10035" h="10206" fill="none" extrusionOk="0">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pic>
        <p:nvPicPr>
          <p:cNvPr id="3" name="Obrázek 2">
            <a:extLst>
              <a:ext uri="{FF2B5EF4-FFF2-40B4-BE49-F238E27FC236}">
                <a16:creationId xmlns:a16="http://schemas.microsoft.com/office/drawing/2014/main" id="{A37CC20B-F221-4771-AA8F-6AF42DC11034}"/>
              </a:ext>
            </a:extLst>
          </p:cNvPr>
          <p:cNvPicPr>
            <a:picLocks noChangeAspect="1"/>
          </p:cNvPicPr>
          <p:nvPr/>
        </p:nvPicPr>
        <p:blipFill>
          <a:blip r:embed="rId3"/>
          <a:srcRect/>
          <a:stretch/>
        </p:blipFill>
        <p:spPr>
          <a:xfrm>
            <a:off x="7121537" y="887218"/>
            <a:ext cx="1536435" cy="1252483"/>
          </a:xfrm>
          <a:prstGeom prst="rect">
            <a:avLst/>
          </a:prstGeom>
        </p:spPr>
      </p:pic>
      <p:sp>
        <p:nvSpPr>
          <p:cNvPr id="4" name="TextovéPole 3">
            <a:extLst>
              <a:ext uri="{FF2B5EF4-FFF2-40B4-BE49-F238E27FC236}">
                <a16:creationId xmlns:a16="http://schemas.microsoft.com/office/drawing/2014/main" id="{4906C8C6-02E3-4944-9A85-BA49E372331A}"/>
              </a:ext>
            </a:extLst>
          </p:cNvPr>
          <p:cNvSpPr txBox="1"/>
          <p:nvPr/>
        </p:nvSpPr>
        <p:spPr>
          <a:xfrm>
            <a:off x="395536" y="4587974"/>
            <a:ext cx="6054863" cy="523220"/>
          </a:xfrm>
          <a:prstGeom prst="rect">
            <a:avLst/>
          </a:prstGeom>
          <a:noFill/>
        </p:spPr>
        <p:txBody>
          <a:bodyPr wrap="none" rtlCol="0">
            <a:spAutoFit/>
          </a:bodyPr>
          <a:lstStyle/>
          <a:p>
            <a:r>
              <a:rPr lang="cs-CZ" b="1" dirty="0">
                <a:latin typeface="Roboto Slab" pitchFamily="2" charset="0"/>
                <a:ea typeface="Roboto Slab" pitchFamily="2" charset="0"/>
              </a:rPr>
              <a:t>Project </a:t>
            </a:r>
            <a:r>
              <a:rPr lang="cs-CZ" b="1" dirty="0" err="1">
                <a:latin typeface="Roboto Slab" pitchFamily="2" charset="0"/>
                <a:ea typeface="Roboto Slab" pitchFamily="2" charset="0"/>
              </a:rPr>
              <a:t>number</a:t>
            </a:r>
            <a:r>
              <a:rPr lang="cs-CZ" b="1" dirty="0">
                <a:latin typeface="Roboto Slab" pitchFamily="2" charset="0"/>
                <a:ea typeface="Roboto Slab" pitchFamily="2" charset="0"/>
              </a:rPr>
              <a:t> 2020-1-SK01-KA226-SCH-094350</a:t>
            </a:r>
            <a:r>
              <a:rPr lang="cs-CZ" dirty="0"/>
              <a:t> </a:t>
            </a:r>
          </a:p>
          <a:p>
            <a:r>
              <a:rPr lang="cs-CZ" b="1" dirty="0">
                <a:latin typeface="Roboto Slab" pitchFamily="2" charset="0"/>
                <a:ea typeface="Roboto Slab" pitchFamily="2" charset="0"/>
              </a:rPr>
              <a:t>Gymnázium a Jazyková škola s právem státní jazykové zkoušky Zlín</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c) </a:t>
            </a:r>
            <a:r>
              <a:rPr lang="en-GB" altLang="cs-CZ" sz="1800" b="1" dirty="0">
                <a:solidFill>
                  <a:srgbClr val="FFFFFF"/>
                </a:solidFill>
                <a:latin typeface="Roboto Slab" charset="0"/>
                <a:cs typeface="Arial" panose="020B0604020202020204" pitchFamily="34" charset="0"/>
                <a:sym typeface="Roboto Slab" charset="0"/>
              </a:rPr>
              <a:t>Halides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558926"/>
            <a:ext cx="7540625" cy="3367088"/>
          </a:xfrm>
        </p:spPr>
        <p:txBody>
          <a:bodyPr/>
          <a:lstStyle/>
          <a:p>
            <a:pPr eaLnBrk="1" fontAlgn="auto" hangingPunct="1">
              <a:buClr>
                <a:srgbClr val="114454"/>
              </a:buClr>
              <a:buFont typeface="Nixie One"/>
              <a:buChar char="▪"/>
              <a:defRPr/>
            </a:pPr>
            <a:r>
              <a:rPr lang="en-GB" dirty="0">
                <a:solidFill>
                  <a:srgbClr val="114454"/>
                </a:solidFill>
                <a:latin typeface="Roboto Slab" pitchFamily="2" charset="0"/>
                <a:ea typeface="Roboto Slab" pitchFamily="2" charset="0"/>
                <a:cs typeface="Nixie One"/>
                <a:sym typeface="Nixie One"/>
              </a:rPr>
              <a:t>Halides are binary compounds consisting of a halogen –I atom and a more electropositive element</a:t>
            </a:r>
            <a:r>
              <a:rPr lang="cs-CZ" dirty="0">
                <a:solidFill>
                  <a:srgbClr val="114454"/>
                </a:solidFill>
                <a:latin typeface="Roboto Slab" pitchFamily="2" charset="0"/>
                <a:ea typeface="Roboto Slab" pitchFamily="2" charset="0"/>
                <a:cs typeface="Nixie One"/>
                <a:sym typeface="Nixie One"/>
              </a:rPr>
              <a:t>. </a:t>
            </a:r>
          </a:p>
          <a:p>
            <a:pPr eaLnBrk="1" fontAlgn="auto" hangingPunct="1">
              <a:buClr>
                <a:srgbClr val="114454"/>
              </a:buClr>
              <a:buFont typeface="Nixie One"/>
              <a:buChar char="▪"/>
              <a:defRPr/>
            </a:pPr>
            <a:r>
              <a:rPr lang="en-GB" dirty="0">
                <a:solidFill>
                  <a:srgbClr val="114454"/>
                </a:solidFill>
                <a:latin typeface="Roboto Slab" pitchFamily="2" charset="0"/>
                <a:ea typeface="Roboto Slab" pitchFamily="2" charset="0"/>
                <a:cs typeface="Nixie One"/>
                <a:sym typeface="Nixie One"/>
              </a:rPr>
              <a:t>Halide</a:t>
            </a:r>
            <a:r>
              <a:rPr lang="cs-CZ" dirty="0">
                <a:solidFill>
                  <a:srgbClr val="114454"/>
                </a:solidFill>
                <a:latin typeface="Roboto Slab" pitchFamily="2" charset="0"/>
                <a:ea typeface="Roboto Slab" pitchFamily="2" charset="0"/>
                <a:cs typeface="Nixie One"/>
                <a:sym typeface="Nixie One"/>
              </a:rPr>
              <a:t> = </a:t>
            </a:r>
            <a:r>
              <a:rPr lang="en-GB" dirty="0">
                <a:solidFill>
                  <a:srgbClr val="114454"/>
                </a:solidFill>
                <a:latin typeface="Roboto Slab" pitchFamily="2" charset="0"/>
                <a:ea typeface="Roboto Slab" pitchFamily="2" charset="0"/>
                <a:cs typeface="Nixie One"/>
                <a:sym typeface="Nixie One"/>
              </a:rPr>
              <a:t>fluoride</a:t>
            </a:r>
            <a:r>
              <a:rPr lang="cs-CZ" dirty="0">
                <a:solidFill>
                  <a:srgbClr val="114454"/>
                </a:solidFill>
                <a:latin typeface="Roboto Slab" pitchFamily="2" charset="0"/>
                <a:ea typeface="Roboto Slab" pitchFamily="2" charset="0"/>
                <a:cs typeface="Nixie One"/>
                <a:sym typeface="Nixie One"/>
              </a:rPr>
              <a:t>, </a:t>
            </a:r>
            <a:r>
              <a:rPr lang="en-GB" dirty="0">
                <a:solidFill>
                  <a:srgbClr val="114454"/>
                </a:solidFill>
                <a:latin typeface="Roboto Slab" pitchFamily="2" charset="0"/>
                <a:ea typeface="Roboto Slab" pitchFamily="2" charset="0"/>
                <a:cs typeface="Nixie One"/>
                <a:sym typeface="Nixie One"/>
              </a:rPr>
              <a:t>chloride</a:t>
            </a:r>
            <a:r>
              <a:rPr lang="cs-CZ" dirty="0">
                <a:solidFill>
                  <a:srgbClr val="114454"/>
                </a:solidFill>
                <a:latin typeface="Roboto Slab" pitchFamily="2" charset="0"/>
                <a:ea typeface="Roboto Slab" pitchFamily="2" charset="0"/>
                <a:cs typeface="Nixie One"/>
                <a:sym typeface="Nixie One"/>
              </a:rPr>
              <a:t>, </a:t>
            </a:r>
            <a:r>
              <a:rPr lang="en-GB" dirty="0">
                <a:solidFill>
                  <a:srgbClr val="114454"/>
                </a:solidFill>
                <a:latin typeface="Roboto Slab" pitchFamily="2" charset="0"/>
                <a:ea typeface="Roboto Slab" pitchFamily="2" charset="0"/>
                <a:cs typeface="Nixie One"/>
                <a:sym typeface="Nixie One"/>
              </a:rPr>
              <a:t>bromide</a:t>
            </a:r>
            <a:r>
              <a:rPr lang="cs-CZ" dirty="0">
                <a:solidFill>
                  <a:srgbClr val="114454"/>
                </a:solidFill>
                <a:latin typeface="Roboto Slab" pitchFamily="2" charset="0"/>
                <a:ea typeface="Roboto Slab" pitchFamily="2" charset="0"/>
                <a:cs typeface="Nixie One"/>
                <a:sym typeface="Nixie One"/>
              </a:rPr>
              <a:t>, </a:t>
            </a:r>
            <a:r>
              <a:rPr lang="en-GB" dirty="0">
                <a:solidFill>
                  <a:srgbClr val="114454"/>
                </a:solidFill>
                <a:latin typeface="Roboto Slab" pitchFamily="2" charset="0"/>
                <a:ea typeface="Roboto Slab" pitchFamily="2" charset="0"/>
                <a:cs typeface="Nixie One"/>
                <a:sym typeface="Nixie One"/>
              </a:rPr>
              <a:t>iodide</a:t>
            </a:r>
            <a:r>
              <a:rPr lang="cs-CZ" dirty="0">
                <a:solidFill>
                  <a:srgbClr val="114454"/>
                </a:solidFill>
                <a:latin typeface="Roboto Slab" pitchFamily="2" charset="0"/>
                <a:ea typeface="Roboto Slab" pitchFamily="2" charset="0"/>
                <a:cs typeface="Nixie One"/>
                <a:sym typeface="Nixie One"/>
              </a:rPr>
              <a:t>.</a:t>
            </a:r>
          </a:p>
          <a:p>
            <a:pPr eaLnBrk="1" fontAlgn="auto" hangingPunct="1">
              <a:buClr>
                <a:srgbClr val="114454"/>
              </a:buClr>
              <a:buFont typeface="Nixie One"/>
              <a:buChar char="▪"/>
              <a:defRPr/>
            </a:pPr>
            <a:r>
              <a:rPr lang="en-GB" dirty="0">
                <a:solidFill>
                  <a:srgbClr val="114454"/>
                </a:solidFill>
                <a:latin typeface="Roboto Slab" pitchFamily="2" charset="0"/>
                <a:ea typeface="Roboto Slab" pitchFamily="2" charset="0"/>
                <a:cs typeface="Nixie One"/>
                <a:sym typeface="Nixie One"/>
              </a:rPr>
              <a:t>Cation is placed first in the formula</a:t>
            </a:r>
            <a:r>
              <a:rPr lang="cs-CZ" dirty="0">
                <a:solidFill>
                  <a:srgbClr val="114454"/>
                </a:solidFill>
                <a:latin typeface="Roboto Slab" pitchFamily="2" charset="0"/>
                <a:ea typeface="Roboto Slab" pitchFamily="2" charset="0"/>
                <a:cs typeface="Nixie One"/>
                <a:sym typeface="Nixie One"/>
              </a:rPr>
              <a:t>.</a:t>
            </a:r>
          </a:p>
          <a:p>
            <a:pPr marL="50800" indent="0" eaLnBrk="1" fontAlgn="auto" hangingPunct="1">
              <a:buClr>
                <a:srgbClr val="114454"/>
              </a:buClr>
              <a:buNone/>
              <a:defRPr/>
            </a:pPr>
            <a:endParaRPr dirty="0">
              <a:solidFill>
                <a:srgbClr val="114454"/>
              </a:solidFill>
              <a:latin typeface="Nixie One"/>
              <a:ea typeface="Nixie One"/>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10</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2940449951"/>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en-GB" altLang="cs-CZ" sz="1800" b="1" dirty="0">
                <a:solidFill>
                  <a:srgbClr val="FFFFFF"/>
                </a:solidFill>
                <a:latin typeface="Roboto Slab" charset="0"/>
                <a:cs typeface="Arial" panose="020B0604020202020204" pitchFamily="34" charset="0"/>
                <a:sym typeface="Roboto Slab" charset="0"/>
              </a:rPr>
              <a:t>Creating formulas of halides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558926"/>
            <a:ext cx="7540625" cy="3367088"/>
          </a:xfrm>
        </p:spPr>
        <p:txBody>
          <a:bodyPr/>
          <a:lstStyle/>
          <a:p>
            <a:pPr marL="50800" indent="0" eaLnBrk="1" fontAlgn="auto" hangingPunct="1">
              <a:buClr>
                <a:srgbClr val="114454"/>
              </a:buClr>
              <a:buNone/>
              <a:defRPr/>
            </a:pPr>
            <a:r>
              <a:rPr lang="en-GB" dirty="0">
                <a:solidFill>
                  <a:srgbClr val="114454"/>
                </a:solidFill>
                <a:latin typeface="Roboto Slab" pitchFamily="2" charset="0"/>
                <a:ea typeface="Roboto Slab" pitchFamily="2" charset="0"/>
                <a:cs typeface="Nixie One"/>
                <a:sym typeface="Nixie One"/>
              </a:rPr>
              <a:t>Iron chloride</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Fe</a:t>
            </a:r>
            <a:r>
              <a:rPr lang="cs-CZ" baseline="30000" dirty="0" err="1">
                <a:solidFill>
                  <a:srgbClr val="114454"/>
                </a:solidFill>
                <a:latin typeface="Roboto Slab" pitchFamily="2" charset="0"/>
                <a:ea typeface="Roboto Slab" pitchFamily="2" charset="0"/>
                <a:cs typeface="Nixie One"/>
                <a:sym typeface="Nixie One"/>
              </a:rPr>
              <a:t>III</a:t>
            </a:r>
            <a:r>
              <a:rPr lang="cs-CZ" dirty="0">
                <a:solidFill>
                  <a:srgbClr val="114454"/>
                </a:solidFill>
                <a:latin typeface="Roboto Slab" pitchFamily="2" charset="0"/>
                <a:ea typeface="Roboto Slab" pitchFamily="2" charset="0"/>
                <a:cs typeface="Nixie One"/>
                <a:sym typeface="Nixie One"/>
              </a:rPr>
              <a:t>   Cl</a:t>
            </a:r>
            <a:r>
              <a:rPr lang="cs-CZ" baseline="30000" dirty="0">
                <a:solidFill>
                  <a:srgbClr val="114454"/>
                </a:solidFill>
                <a:latin typeface="Roboto Slab" pitchFamily="2" charset="0"/>
                <a:ea typeface="Roboto Slab" pitchFamily="2" charset="0"/>
                <a:cs typeface="Nixie One"/>
                <a:sym typeface="Nixie One"/>
              </a:rPr>
              <a:t>-I</a:t>
            </a:r>
          </a:p>
          <a:p>
            <a:pPr marL="50800" indent="0" eaLnBrk="1" fontAlgn="auto" hangingPunct="1">
              <a:buClr>
                <a:srgbClr val="114454"/>
              </a:buClr>
              <a:buNone/>
              <a:defRPr/>
            </a:pPr>
            <a:endParaRPr lang="cs-CZ"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r>
              <a:rPr lang="cs-CZ" b="1" dirty="0">
                <a:solidFill>
                  <a:srgbClr val="114454"/>
                </a:solidFill>
                <a:latin typeface="Roboto Slab" pitchFamily="2" charset="0"/>
                <a:ea typeface="Roboto Slab" pitchFamily="2" charset="0"/>
                <a:cs typeface="Nixie One"/>
                <a:sym typeface="Nixie One"/>
              </a:rPr>
              <a:t>FeCl</a:t>
            </a:r>
            <a:r>
              <a:rPr lang="cs-CZ" b="1" baseline="-25000" dirty="0">
                <a:solidFill>
                  <a:srgbClr val="114454"/>
                </a:solidFill>
                <a:latin typeface="Roboto Slab" pitchFamily="2" charset="0"/>
                <a:ea typeface="Roboto Slab" pitchFamily="2" charset="0"/>
                <a:cs typeface="Nixie One"/>
                <a:sym typeface="Nixie One"/>
              </a:rPr>
              <a:t>3</a:t>
            </a:r>
            <a:r>
              <a:rPr lang="cs-CZ" baseline="30000" dirty="0">
                <a:solidFill>
                  <a:srgbClr val="114454"/>
                </a:solidFill>
                <a:latin typeface="Roboto Slab" pitchFamily="2" charset="0"/>
                <a:ea typeface="Roboto Slab" pitchFamily="2" charset="0"/>
                <a:cs typeface="Nixie One"/>
                <a:sym typeface="Nixie One"/>
              </a:rPr>
              <a:t>  </a:t>
            </a:r>
          </a:p>
          <a:p>
            <a:pPr marL="50800" indent="0" eaLnBrk="1" fontAlgn="auto" hangingPunct="1">
              <a:buClr>
                <a:srgbClr val="114454"/>
              </a:buClr>
              <a:buNone/>
              <a:defRPr/>
            </a:pPr>
            <a:endParaRPr lang="cs-CZ"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en-GB" dirty="0">
                <a:solidFill>
                  <a:srgbClr val="114454"/>
                </a:solidFill>
                <a:latin typeface="Roboto Slab" pitchFamily="2" charset="0"/>
                <a:ea typeface="Roboto Slab" pitchFamily="2" charset="0"/>
                <a:cs typeface="Nixie One"/>
                <a:sym typeface="Nixie One"/>
              </a:rPr>
              <a:t>Lead iodide</a:t>
            </a:r>
            <a:r>
              <a:rPr lang="cs-CZ" dirty="0">
                <a:solidFill>
                  <a:srgbClr val="114454"/>
                </a:solidFill>
                <a:latin typeface="Roboto Slab" pitchFamily="2" charset="0"/>
                <a:ea typeface="Roboto Slab" pitchFamily="2" charset="0"/>
                <a:cs typeface="Nixie One"/>
                <a:sym typeface="Nixie One"/>
              </a:rPr>
              <a:t>:                </a:t>
            </a:r>
            <a:r>
              <a:rPr lang="en-GB"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Pb</a:t>
            </a:r>
            <a:r>
              <a:rPr lang="cs-CZ" baseline="30000" dirty="0" err="1">
                <a:solidFill>
                  <a:srgbClr val="114454"/>
                </a:solidFill>
                <a:latin typeface="Roboto Slab" pitchFamily="2" charset="0"/>
                <a:ea typeface="Roboto Slab" pitchFamily="2" charset="0"/>
                <a:cs typeface="Nixie One"/>
                <a:sym typeface="Nixie One"/>
              </a:rPr>
              <a:t>II</a:t>
            </a:r>
            <a:r>
              <a:rPr lang="cs-CZ" dirty="0">
                <a:solidFill>
                  <a:srgbClr val="114454"/>
                </a:solidFill>
                <a:latin typeface="Roboto Slab" pitchFamily="2" charset="0"/>
                <a:ea typeface="Roboto Slab" pitchFamily="2" charset="0"/>
                <a:cs typeface="Nixie One"/>
                <a:sym typeface="Nixie One"/>
              </a:rPr>
              <a:t>   I</a:t>
            </a:r>
            <a:r>
              <a:rPr lang="cs-CZ" baseline="30000" dirty="0">
                <a:solidFill>
                  <a:srgbClr val="114454"/>
                </a:solidFill>
                <a:latin typeface="Roboto Slab" pitchFamily="2" charset="0"/>
                <a:ea typeface="Roboto Slab" pitchFamily="2" charset="0"/>
                <a:cs typeface="Nixie One"/>
                <a:sym typeface="Nixie One"/>
              </a:rPr>
              <a:t>-I</a:t>
            </a: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p>
          <a:p>
            <a:pPr marL="50800" indent="0" eaLnBrk="1" fontAlgn="auto" hangingPunct="1">
              <a:buClr>
                <a:srgbClr val="114454"/>
              </a:buClr>
              <a:buNone/>
              <a:defRPr/>
            </a:pPr>
            <a:r>
              <a:rPr lang="cs-CZ" dirty="0">
                <a:solidFill>
                  <a:srgbClr val="114454"/>
                </a:solidFill>
                <a:latin typeface="Roboto Slab" pitchFamily="2" charset="0"/>
                <a:ea typeface="Roboto Slab" pitchFamily="2" charset="0"/>
                <a:cs typeface="Nixie One"/>
                <a:sym typeface="Nixie One"/>
              </a:rPr>
              <a:t>                                                   </a:t>
            </a:r>
            <a:r>
              <a:rPr lang="cs-CZ" b="1" dirty="0">
                <a:solidFill>
                  <a:srgbClr val="114454"/>
                </a:solidFill>
                <a:latin typeface="Roboto Slab" pitchFamily="2" charset="0"/>
                <a:ea typeface="Roboto Slab" pitchFamily="2" charset="0"/>
                <a:cs typeface="Nixie One"/>
                <a:sym typeface="Nixie One"/>
              </a:rPr>
              <a:t>PbI</a:t>
            </a:r>
            <a:r>
              <a:rPr lang="cs-CZ" b="1" baseline="-25000" dirty="0">
                <a:solidFill>
                  <a:srgbClr val="114454"/>
                </a:solidFill>
                <a:latin typeface="Roboto Slab" pitchFamily="2" charset="0"/>
                <a:ea typeface="Roboto Slab" pitchFamily="2" charset="0"/>
                <a:cs typeface="Nixie One"/>
                <a:sym typeface="Nixie One"/>
              </a:rPr>
              <a:t>2</a:t>
            </a:r>
            <a:endParaRPr lang="cs-CZ" b="1"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dirty="0">
                <a:solidFill>
                  <a:srgbClr val="114454"/>
                </a:solidFill>
                <a:latin typeface="Roboto Slab" pitchFamily="2" charset="0"/>
                <a:ea typeface="Roboto Slab" pitchFamily="2" charset="0"/>
                <a:cs typeface="Nixie One"/>
                <a:sym typeface="Nixie One"/>
              </a:rPr>
              <a:t>                                     </a:t>
            </a:r>
            <a:endParaRPr lang="cs-CZ" baseline="30000" dirty="0">
              <a:solidFill>
                <a:srgbClr val="114454"/>
              </a:solidFill>
              <a:latin typeface="Roboto Slab" pitchFamily="2" charset="0"/>
              <a:ea typeface="Roboto Slab" pitchFamily="2" charset="0"/>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11</a:t>
            </a:fld>
            <a:endParaRPr lang="sk-SK" altLang="cs-CZ" sz="800">
              <a:solidFill>
                <a:srgbClr val="FFFFFF"/>
              </a:solidFill>
              <a:latin typeface="Roboto Slab" charset="0"/>
              <a:sym typeface="Roboto Slab" charset="0"/>
            </a:endParaRPr>
          </a:p>
        </p:txBody>
      </p:sp>
      <p:cxnSp>
        <p:nvCxnSpPr>
          <p:cNvPr id="3" name="Přímá spojnice se šipkou 2">
            <a:extLst>
              <a:ext uri="{FF2B5EF4-FFF2-40B4-BE49-F238E27FC236}">
                <a16:creationId xmlns:a16="http://schemas.microsoft.com/office/drawing/2014/main" id="{8620607A-BA3A-4CAA-8997-3FA786FB0FA4}"/>
              </a:ext>
            </a:extLst>
          </p:cNvPr>
          <p:cNvCxnSpPr>
            <a:cxnSpLocks/>
          </p:cNvCxnSpPr>
          <p:nvPr/>
        </p:nvCxnSpPr>
        <p:spPr>
          <a:xfrm>
            <a:off x="5436096" y="1995686"/>
            <a:ext cx="936104"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a:extLst>
              <a:ext uri="{FF2B5EF4-FFF2-40B4-BE49-F238E27FC236}">
                <a16:creationId xmlns:a16="http://schemas.microsoft.com/office/drawing/2014/main" id="{7D22330D-2D7E-4FD2-8069-13722DCB98DF}"/>
              </a:ext>
            </a:extLst>
          </p:cNvPr>
          <p:cNvCxnSpPr>
            <a:cxnSpLocks/>
          </p:cNvCxnSpPr>
          <p:nvPr/>
        </p:nvCxnSpPr>
        <p:spPr>
          <a:xfrm>
            <a:off x="5436096" y="3723878"/>
            <a:ext cx="864096"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64365"/>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Google Shape;193;p20">
            <a:extLst>
              <a:ext uri="{FF2B5EF4-FFF2-40B4-BE49-F238E27FC236}">
                <a16:creationId xmlns:a16="http://schemas.microsoft.com/office/drawing/2014/main" id="{55D30EA9-BD87-434B-9DF2-92110B159EA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en-GB" altLang="cs-CZ" sz="1800" b="1" dirty="0">
                <a:solidFill>
                  <a:srgbClr val="FFFFFF"/>
                </a:solidFill>
                <a:latin typeface="Roboto Slab" charset="0"/>
                <a:cs typeface="Arial" panose="020B0604020202020204" pitchFamily="34" charset="0"/>
                <a:sym typeface="Roboto Slab" charset="0"/>
              </a:rPr>
              <a:t>Practising</a:t>
            </a:r>
            <a:r>
              <a:rPr lang="sk-SK" altLang="cs-CZ" sz="1800" b="1" dirty="0">
                <a:solidFill>
                  <a:srgbClr val="FFFFFF"/>
                </a:solidFill>
                <a:latin typeface="Roboto Slab" charset="0"/>
                <a:cs typeface="Arial" panose="020B0604020202020204" pitchFamily="34" charset="0"/>
                <a:sym typeface="Roboto Slab" charset="0"/>
              </a:rPr>
              <a:t>:</a:t>
            </a:r>
          </a:p>
        </p:txBody>
      </p:sp>
      <p:sp>
        <p:nvSpPr>
          <p:cNvPr id="20484" name="Google Shape;194;p20">
            <a:extLst>
              <a:ext uri="{FF2B5EF4-FFF2-40B4-BE49-F238E27FC236}">
                <a16:creationId xmlns:a16="http://schemas.microsoft.com/office/drawing/2014/main" id="{9518417C-3BF3-4674-9944-D177C65DE597}"/>
              </a:ext>
            </a:extLst>
          </p:cNvPr>
          <p:cNvSpPr txBox="1">
            <a:spLocks noGrp="1"/>
          </p:cNvSpPr>
          <p:nvPr>
            <p:ph type="body" idx="2"/>
          </p:nvPr>
        </p:nvSpPr>
        <p:spPr>
          <a:xfrm>
            <a:off x="1043609" y="1635646"/>
            <a:ext cx="7643192" cy="3290367"/>
          </a:xfrm>
        </p:spPr>
        <p:txBody>
          <a:bodyPr/>
          <a:lstStyle/>
          <a:p>
            <a:pPr marL="0" indent="0" eaLnBrk="1" hangingPunct="1">
              <a:spcAft>
                <a:spcPct val="0"/>
              </a:spcAft>
              <a:buClr>
                <a:srgbClr val="114454"/>
              </a:buClr>
              <a:buFont typeface="Nixie One" charset="0"/>
              <a:buNone/>
            </a:pPr>
            <a:r>
              <a:rPr lang="en-GB" altLang="cs-CZ" dirty="0">
                <a:solidFill>
                  <a:srgbClr val="114454"/>
                </a:solidFill>
                <a:latin typeface="Roboto Slab" pitchFamily="2" charset="0"/>
                <a:ea typeface="Roboto Slab" pitchFamily="2" charset="0"/>
                <a:cs typeface="Arial" panose="020B0604020202020204" pitchFamily="34" charset="0"/>
                <a:sym typeface="Nixie One" charset="0"/>
              </a:rPr>
              <a:t>To practise basic nomenclature, use the following:</a:t>
            </a:r>
          </a:p>
          <a:p>
            <a:pPr marL="0" indent="0" eaLnBrk="1" hangingPunct="1">
              <a:spcAft>
                <a:spcPct val="0"/>
              </a:spcAft>
              <a:buClr>
                <a:srgbClr val="114454"/>
              </a:buClr>
              <a:buFont typeface="Nixie One" charset="0"/>
              <a:buNone/>
            </a:pPr>
            <a:r>
              <a:rPr lang="en-GB" altLang="cs-CZ" dirty="0">
                <a:solidFill>
                  <a:srgbClr val="114454"/>
                </a:solidFill>
                <a:latin typeface="Roboto Slab" pitchFamily="2" charset="0"/>
                <a:ea typeface="Roboto Slab" pitchFamily="2" charset="0"/>
                <a:cs typeface="Arial" panose="020B0604020202020204" pitchFamily="34" charset="0"/>
                <a:sym typeface="Nixie One" charset="0"/>
                <a:hlinkClick r:id="rId3"/>
              </a:rPr>
              <a:t>https://create.kahoot.it/preview/35b71d02-4bd2-4ac4-8e49-f660ec64147c</a:t>
            </a:r>
            <a:endParaRPr lang="en-GB" altLang="cs-CZ"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cs-CZ"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r>
              <a:rPr lang="sk-SK" altLang="cs-CZ" dirty="0">
                <a:solidFill>
                  <a:srgbClr val="114454"/>
                </a:solidFill>
                <a:latin typeface="Roboto Slab" pitchFamily="2" charset="0"/>
                <a:ea typeface="Roboto Slab" pitchFamily="2" charset="0"/>
                <a:cs typeface="Arial" panose="020B0604020202020204" pitchFamily="34" charset="0"/>
                <a:sym typeface="Nixie One" charset="0"/>
                <a:hlinkClick r:id="rId4"/>
              </a:rPr>
              <a:t>https://create.kahoot.it/share/nomenclature-of-inorganic-chemistry-sulfides-halides/08828568-85f7-457d-9b0e-da1d53664ece</a:t>
            </a:r>
            <a:endParaRPr lang="sk-SK" altLang="cs-CZ"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cs-CZ"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cs-CZ" dirty="0">
              <a:solidFill>
                <a:srgbClr val="114454"/>
              </a:solidFill>
              <a:latin typeface="Roboto Slab" pitchFamily="2" charset="0"/>
              <a:ea typeface="Roboto Slab" pitchFamily="2" charset="0"/>
              <a:cs typeface="Arial" panose="020B0604020202020204" pitchFamily="34" charset="0"/>
              <a:sym typeface="Nixie One" charset="0"/>
            </a:endParaRPr>
          </a:p>
        </p:txBody>
      </p:sp>
      <p:grpSp>
        <p:nvGrpSpPr>
          <p:cNvPr id="20485" name="Google Shape;195;p20">
            <a:extLst>
              <a:ext uri="{FF2B5EF4-FFF2-40B4-BE49-F238E27FC236}">
                <a16:creationId xmlns:a16="http://schemas.microsoft.com/office/drawing/2014/main" id="{8881A5FF-3F07-4C01-9B8E-2C21877D9B13}"/>
              </a:ext>
            </a:extLst>
          </p:cNvPr>
          <p:cNvGrpSpPr>
            <a:grpSpLocks/>
          </p:cNvGrpSpPr>
          <p:nvPr/>
        </p:nvGrpSpPr>
        <p:grpSpPr bwMode="auto">
          <a:xfrm>
            <a:off x="333375" y="862013"/>
            <a:ext cx="366713" cy="366712"/>
            <a:chOff x="1923675" y="1633650"/>
            <a:chExt cx="436000" cy="435975"/>
          </a:xfrm>
        </p:grpSpPr>
        <p:sp>
          <p:nvSpPr>
            <p:cNvPr id="20487" name="Google Shape;196;p20">
              <a:extLst>
                <a:ext uri="{FF2B5EF4-FFF2-40B4-BE49-F238E27FC236}">
                  <a16:creationId xmlns:a16="http://schemas.microsoft.com/office/drawing/2014/main" id="{4361341F-0190-4E5E-B199-4A325A10040F}"/>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20488" name="Google Shape;197;p20">
              <a:extLst>
                <a:ext uri="{FF2B5EF4-FFF2-40B4-BE49-F238E27FC236}">
                  <a16:creationId xmlns:a16="http://schemas.microsoft.com/office/drawing/2014/main" id="{A761E286-573B-4209-9C24-414A360953AC}"/>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20489" name="Google Shape;198;p20">
              <a:extLst>
                <a:ext uri="{FF2B5EF4-FFF2-40B4-BE49-F238E27FC236}">
                  <a16:creationId xmlns:a16="http://schemas.microsoft.com/office/drawing/2014/main" id="{A98AFDF0-6D6F-496B-B70C-D9D16A9FC6A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20490" name="Google Shape;199;p20">
              <a:extLst>
                <a:ext uri="{FF2B5EF4-FFF2-40B4-BE49-F238E27FC236}">
                  <a16:creationId xmlns:a16="http://schemas.microsoft.com/office/drawing/2014/main" id="{5039DE75-F5B7-4915-B457-69BDB6DE91DD}"/>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20491" name="Google Shape;200;p20">
              <a:extLst>
                <a:ext uri="{FF2B5EF4-FFF2-40B4-BE49-F238E27FC236}">
                  <a16:creationId xmlns:a16="http://schemas.microsoft.com/office/drawing/2014/main" id="{5C86F50A-4251-4C84-BFB7-ABAADC36353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20492" name="Google Shape;201;p20">
              <a:extLst>
                <a:ext uri="{FF2B5EF4-FFF2-40B4-BE49-F238E27FC236}">
                  <a16:creationId xmlns:a16="http://schemas.microsoft.com/office/drawing/2014/main" id="{337EDB1E-40DB-42C1-A73D-496D0B1CB45F}"/>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20486" name="Google Shape;202;p20">
            <a:extLst>
              <a:ext uri="{FF2B5EF4-FFF2-40B4-BE49-F238E27FC236}">
                <a16:creationId xmlns:a16="http://schemas.microsoft.com/office/drawing/2014/main" id="{F04C76C7-A5EA-4775-AC7F-1C232B2AEF7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2BC1B9A8-3AA4-4549-A861-4FC228681B5C}" type="slidenum">
              <a:rPr lang="sk-SK" altLang="cs-CZ" sz="800">
                <a:solidFill>
                  <a:srgbClr val="FFFFFF"/>
                </a:solidFill>
                <a:latin typeface="Roboto Slab" charset="0"/>
                <a:sym typeface="Roboto Slab" charset="0"/>
              </a:rPr>
              <a:pPr eaLnBrk="1" hangingPunct="1"/>
              <a:t>12</a:t>
            </a:fld>
            <a:endParaRPr lang="sk-SK" altLang="cs-CZ" sz="800">
              <a:solidFill>
                <a:srgbClr val="FFFFFF"/>
              </a:solidFill>
              <a:latin typeface="Roboto Slab" charset="0"/>
              <a:sym typeface="Roboto Slab" charset="0"/>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1C2BFD-844B-4926-A70B-F99DFE201584}"/>
              </a:ext>
            </a:extLst>
          </p:cNvPr>
          <p:cNvSpPr>
            <a:spLocks noGrp="1"/>
          </p:cNvSpPr>
          <p:nvPr>
            <p:ph type="title"/>
          </p:nvPr>
        </p:nvSpPr>
        <p:spPr/>
        <p:txBody>
          <a:bodyPr/>
          <a:lstStyle/>
          <a:p>
            <a:r>
              <a:rPr lang="cs-CZ" sz="2000" b="1" dirty="0">
                <a:solidFill>
                  <a:schemeClr val="bg1"/>
                </a:solidFill>
                <a:latin typeface="Roboto Slab" pitchFamily="2" charset="0"/>
                <a:ea typeface="Roboto Slab" pitchFamily="2" charset="0"/>
              </a:rPr>
              <a:t>Zdroje:</a:t>
            </a:r>
          </a:p>
        </p:txBody>
      </p:sp>
      <p:sp>
        <p:nvSpPr>
          <p:cNvPr id="3" name="Zástupný symbol pro text 2">
            <a:extLst>
              <a:ext uri="{FF2B5EF4-FFF2-40B4-BE49-F238E27FC236}">
                <a16:creationId xmlns:a16="http://schemas.microsoft.com/office/drawing/2014/main" id="{302F99C9-5B5D-4EF0-99C8-DA4010FE5E45}"/>
              </a:ext>
            </a:extLst>
          </p:cNvPr>
          <p:cNvSpPr>
            <a:spLocks noGrp="1"/>
          </p:cNvSpPr>
          <p:nvPr>
            <p:ph type="body" idx="1"/>
          </p:nvPr>
        </p:nvSpPr>
        <p:spPr>
          <a:xfrm>
            <a:off x="539552" y="1767275"/>
            <a:ext cx="8280920" cy="3158700"/>
          </a:xfrm>
        </p:spPr>
        <p:txBody>
          <a:bodyPr/>
          <a:lstStyle/>
          <a:p>
            <a:pPr marL="101600" indent="0">
              <a:buNone/>
            </a:pPr>
            <a:r>
              <a:rPr lang="cs-CZ" dirty="0"/>
              <a:t>1) Mareček A., Honza J.: Chemie pro čtyřletá gymnázia, 1. díl </a:t>
            </a:r>
          </a:p>
          <a:p>
            <a:pPr marL="101600" indent="0">
              <a:buNone/>
            </a:pPr>
            <a:r>
              <a:rPr lang="cs-CZ" dirty="0"/>
              <a:t>2) Benešová M., Pfeiferová E., Satrapová H.: Odmaturuj z chemie</a:t>
            </a:r>
          </a:p>
        </p:txBody>
      </p:sp>
      <p:sp>
        <p:nvSpPr>
          <p:cNvPr id="5" name="Zástupný symbol pro číslo snímku 4">
            <a:extLst>
              <a:ext uri="{FF2B5EF4-FFF2-40B4-BE49-F238E27FC236}">
                <a16:creationId xmlns:a16="http://schemas.microsoft.com/office/drawing/2014/main" id="{F2299CE6-1F69-46CA-9F06-7F51579F4CCB}"/>
              </a:ext>
            </a:extLst>
          </p:cNvPr>
          <p:cNvSpPr>
            <a:spLocks noGrp="1"/>
          </p:cNvSpPr>
          <p:nvPr>
            <p:ph type="sldNum" idx="10"/>
          </p:nvPr>
        </p:nvSpPr>
        <p:spPr/>
        <p:txBody>
          <a:bodyPr/>
          <a:lstStyle/>
          <a:p>
            <a:fld id="{A75F0633-D2FE-4A75-9572-5C30AB7EA929}" type="slidenum">
              <a:rPr lang="sk-SK" altLang="cs-CZ" smtClean="0"/>
              <a:pPr/>
              <a:t>13</a:t>
            </a:fld>
            <a:endParaRPr lang="sk-SK" altLang="cs-CZ"/>
          </a:p>
        </p:txBody>
      </p:sp>
    </p:spTree>
    <p:extLst>
      <p:ext uri="{BB962C8B-B14F-4D97-AF65-F5344CB8AC3E}">
        <p14:creationId xmlns:p14="http://schemas.microsoft.com/office/powerpoint/2010/main" val="241599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Google Shape;139;p15">
            <a:extLst>
              <a:ext uri="{FF2B5EF4-FFF2-40B4-BE49-F238E27FC236}">
                <a16:creationId xmlns:a16="http://schemas.microsoft.com/office/drawing/2014/main" id="{B7D01AD9-7E2E-43E3-B61B-C3F0CFDBF475}"/>
              </a:ext>
            </a:extLst>
          </p:cNvPr>
          <p:cNvSpPr txBox="1">
            <a:spLocks noGrp="1"/>
          </p:cNvSpPr>
          <p:nvPr>
            <p:ph type="subTitle" idx="4294967295"/>
          </p:nvPr>
        </p:nvSpPr>
        <p:spPr>
          <a:xfrm>
            <a:off x="309563" y="1312863"/>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sk-SK" altLang="sk-SK" sz="2400" b="1" dirty="0">
                <a:solidFill>
                  <a:schemeClr val="bg1"/>
                </a:solidFill>
                <a:latin typeface="Roboto Slab" pitchFamily="2" charset="0"/>
                <a:ea typeface="Roboto Slab" pitchFamily="2" charset="0"/>
                <a:cs typeface="Arial" panose="020B0604020202020204" pitchFamily="34" charset="0"/>
                <a:sym typeface="Nixie One" panose="020B0604020202020204" charset="0"/>
              </a:rPr>
              <a:t>2020-1-SK01-KA226-SCH-094350	DIGI SCHOOL</a:t>
            </a:r>
          </a:p>
        </p:txBody>
      </p:sp>
      <p:sp>
        <p:nvSpPr>
          <p:cNvPr id="6147" name="Google Shape;141;p15">
            <a:extLst>
              <a:ext uri="{FF2B5EF4-FFF2-40B4-BE49-F238E27FC236}">
                <a16:creationId xmlns:a16="http://schemas.microsoft.com/office/drawing/2014/main" id="{67781790-A576-4BF8-B316-953B6DEBDD2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9CD2F16F-F822-4CF7-9A18-845BB67487F4}"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14</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45268501-61E9-4399-8785-B2BE8396F784}"/>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10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1000" b="1" dirty="0">
              <a:solidFill>
                <a:srgbClr val="114454"/>
              </a:solidFill>
              <a:latin typeface="Ariel"/>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1000" b="1" dirty="0">
              <a:solidFill>
                <a:srgbClr val="114454"/>
              </a:solidFill>
              <a:latin typeface="Nixie One" charset="0"/>
              <a:cs typeface="Arial" charset="0"/>
              <a:sym typeface="Nixie One" charset="0"/>
            </a:endParaRPr>
          </a:p>
        </p:txBody>
      </p:sp>
      <p:pic>
        <p:nvPicPr>
          <p:cNvPr id="6149" name="Obrázok 7" descr="Erasmus+ logo EN.jpg">
            <a:extLst>
              <a:ext uri="{FF2B5EF4-FFF2-40B4-BE49-F238E27FC236}">
                <a16:creationId xmlns:a16="http://schemas.microsoft.com/office/drawing/2014/main" id="{310E3324-98B1-476F-A253-5AA580D2D0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Obrázek 2">
            <a:extLst>
              <a:ext uri="{FF2B5EF4-FFF2-40B4-BE49-F238E27FC236}">
                <a16:creationId xmlns:a16="http://schemas.microsoft.com/office/drawing/2014/main" id="{DB74979D-2335-46F9-A4B5-751EB8DCA157}"/>
              </a:ext>
            </a:extLst>
          </p:cNvPr>
          <p:cNvPicPr>
            <a:picLocks noChangeAspect="1" noChangeArrowheads="1"/>
          </p:cNvPicPr>
          <p:nvPr/>
        </p:nvPicPr>
        <p:blipFill>
          <a:blip r:embed="rId4"/>
          <a:srcRect/>
          <a:stretch/>
        </p:blipFill>
        <p:spPr bwMode="auto">
          <a:xfrm>
            <a:off x="3271080" y="142875"/>
            <a:ext cx="944491"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4">
            <a:extLst>
              <a:ext uri="{FF2B5EF4-FFF2-40B4-BE49-F238E27FC236}">
                <a16:creationId xmlns:a16="http://schemas.microsoft.com/office/drawing/2014/main" id="{138A5A77-3979-4487-8959-816094EC2B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7988" y="-15875"/>
            <a:ext cx="84137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ovéPole 5">
            <a:extLst>
              <a:ext uri="{FF2B5EF4-FFF2-40B4-BE49-F238E27FC236}">
                <a16:creationId xmlns:a16="http://schemas.microsoft.com/office/drawing/2014/main" id="{9EFB3F56-ADE1-4DA3-B56F-ACF675459B6C}"/>
              </a:ext>
            </a:extLst>
          </p:cNvPr>
          <p:cNvSpPr txBox="1">
            <a:spLocks noChangeArrowheads="1"/>
          </p:cNvSpPr>
          <p:nvPr/>
        </p:nvSpPr>
        <p:spPr bwMode="auto">
          <a:xfrm>
            <a:off x="309563" y="2379663"/>
            <a:ext cx="84264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ClrTx/>
              <a:buFontTx/>
              <a:buNone/>
            </a:pPr>
            <a:r>
              <a:rPr lang="cs-CZ" altLang="cs-CZ" dirty="0">
                <a:solidFill>
                  <a:schemeClr val="bg1"/>
                </a:solidFill>
                <a:latin typeface="Roboto Slab" pitchFamily="2" charset="0"/>
              </a:rPr>
              <a:t>Délka projektu:  01. 03. 2021 – 28. 02. 2023</a:t>
            </a:r>
          </a:p>
          <a:p>
            <a:pPr>
              <a:buClrTx/>
              <a:buFontTx/>
              <a:buNone/>
            </a:pPr>
            <a:r>
              <a:rPr lang="cs-CZ" altLang="cs-CZ" dirty="0">
                <a:solidFill>
                  <a:schemeClr val="bg1"/>
                </a:solidFill>
                <a:latin typeface="Roboto Slab" pitchFamily="2" charset="0"/>
              </a:rPr>
              <a:t>Rozpočet partnerství: 101.092,-€ </a:t>
            </a:r>
          </a:p>
          <a:p>
            <a:pPr>
              <a:buClrTx/>
              <a:buFontTx/>
              <a:buNone/>
            </a:pPr>
            <a:r>
              <a:rPr lang="cs-CZ" altLang="cs-CZ" dirty="0">
                <a:solidFill>
                  <a:schemeClr val="bg1"/>
                </a:solidFill>
                <a:latin typeface="Roboto Slab" pitchFamily="2" charset="0"/>
              </a:rPr>
              <a:t>Rozpočet GJŠ Zlín: 20.829,- €</a:t>
            </a:r>
          </a:p>
          <a:p>
            <a:pPr>
              <a:buClrTx/>
              <a:buFontTx/>
              <a:buNone/>
            </a:pPr>
            <a:r>
              <a:rPr lang="cs-CZ" altLang="cs-CZ" dirty="0">
                <a:solidFill>
                  <a:schemeClr val="bg1"/>
                </a:solidFill>
                <a:latin typeface="Roboto Slab" pitchFamily="2" charset="0"/>
              </a:rPr>
              <a:t>Intelektuální výstupy všech partnerů: ANJ, NEJ, FRJ,SPJ, DEJ, OBN, CHE, GEO, MAT, BIO, EKN, ITK, </a:t>
            </a:r>
          </a:p>
          <a:p>
            <a:pPr>
              <a:buClrTx/>
              <a:buFontTx/>
              <a:buNone/>
            </a:pPr>
            <a:r>
              <a:rPr lang="cs-CZ" altLang="cs-CZ" dirty="0">
                <a:solidFill>
                  <a:schemeClr val="bg1"/>
                </a:solidFill>
                <a:latin typeface="Roboto Slab" pitchFamily="2" charset="0"/>
              </a:rPr>
              <a:t>HUV, ETV</a:t>
            </a:r>
          </a:p>
          <a:p>
            <a:pPr>
              <a:buClrTx/>
              <a:buFontTx/>
              <a:buNone/>
            </a:pPr>
            <a:r>
              <a:rPr lang="cs-CZ" altLang="cs-CZ" dirty="0">
                <a:solidFill>
                  <a:schemeClr val="bg1"/>
                </a:solidFill>
                <a:latin typeface="Roboto Slab" pitchFamily="2" charset="0"/>
              </a:rPr>
              <a:t>Intelektuální výstupy GJŠ Zlín v předmětech MAT, GEO, CHE, SPJ</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DEA3AEE9-BB6A-4625-BA39-337A4F4365A0}"/>
              </a:ext>
            </a:extLst>
          </p:cNvPr>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en-US" altLang="sk-SK" sz="1200" dirty="0">
                <a:solidFill>
                  <a:schemeClr val="bg1"/>
                </a:solidFill>
                <a:latin typeface="Roboto Slab" pitchFamily="2" charset="0"/>
                <a:ea typeface="Roboto Slab" pitchFamily="2" charset="0"/>
                <a:cs typeface="Arial" panose="020B0604020202020204" pitchFamily="34" charset="0"/>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sk-SK" altLang="sk-SK" sz="2400" b="1" dirty="0">
              <a:solidFill>
                <a:schemeClr val="bg1"/>
              </a:solidFill>
              <a:latin typeface="Roboto Slab" pitchFamily="2" charset="0"/>
              <a:ea typeface="Roboto Slab" pitchFamily="2" charset="0"/>
              <a:cs typeface="Arial" panose="020B0604020202020204" pitchFamily="34" charset="0"/>
              <a:sym typeface="Nixie One" panose="020B0604020202020204" charset="0"/>
            </a:endParaRPr>
          </a:p>
        </p:txBody>
      </p:sp>
      <p:sp>
        <p:nvSpPr>
          <p:cNvPr id="4099" name="Google Shape;141;p15">
            <a:extLst>
              <a:ext uri="{FF2B5EF4-FFF2-40B4-BE49-F238E27FC236}">
                <a16:creationId xmlns:a16="http://schemas.microsoft.com/office/drawing/2014/main" id="{D1227A78-DDED-457F-96CF-1AAD20CF8D1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4C361098-49D6-4FB8-912F-EA8D0BEE1DF5}"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15</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45268501-61E9-4399-8785-B2BE8396F784}"/>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10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1000" b="1" dirty="0">
              <a:solidFill>
                <a:srgbClr val="114454"/>
              </a:solidFill>
              <a:latin typeface="Ariel"/>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1000" b="1" dirty="0">
              <a:solidFill>
                <a:srgbClr val="114454"/>
              </a:solidFill>
              <a:latin typeface="Nixie One" charset="0"/>
              <a:cs typeface="Arial" charset="0"/>
              <a:sym typeface="Nixie One" charset="0"/>
            </a:endParaRPr>
          </a:p>
        </p:txBody>
      </p:sp>
      <p:pic>
        <p:nvPicPr>
          <p:cNvPr id="4101" name="Obrázok 7" descr="Erasmus+ logo EN.jpg">
            <a:extLst>
              <a:ext uri="{FF2B5EF4-FFF2-40B4-BE49-F238E27FC236}">
                <a16:creationId xmlns:a16="http://schemas.microsoft.com/office/drawing/2014/main" id="{9BE01CAF-E631-4EBD-98E8-9ED4AE1833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BlokTextu 9">
            <a:extLst>
              <a:ext uri="{FF2B5EF4-FFF2-40B4-BE49-F238E27FC236}">
                <a16:creationId xmlns:a16="http://schemas.microsoft.com/office/drawing/2014/main" id="{44666E28-0617-4FBD-BA59-377179C6F494}"/>
              </a:ext>
            </a:extLst>
          </p:cNvPr>
          <p:cNvSpPr txBox="1">
            <a:spLocks noChangeArrowheads="1"/>
          </p:cNvSpPr>
          <p:nvPr/>
        </p:nvSpPr>
        <p:spPr bwMode="auto">
          <a:xfrm>
            <a:off x="214313" y="2643188"/>
            <a:ext cx="5143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sk-SK" altLang="sk-SK" sz="1200" dirty="0">
                <a:solidFill>
                  <a:schemeClr val="bg1"/>
                </a:solidFill>
                <a:latin typeface="Roboto Slab" pitchFamily="2" charset="0"/>
                <a:ea typeface="Roboto Slab" pitchFamily="2" charset="0"/>
              </a:rPr>
              <a:t>ČR Podpora </a:t>
            </a:r>
            <a:r>
              <a:rPr lang="sk-SK" altLang="sk-SK" sz="1200" dirty="0" err="1">
                <a:solidFill>
                  <a:schemeClr val="bg1"/>
                </a:solidFill>
                <a:latin typeface="Roboto Slab" pitchFamily="2" charset="0"/>
                <a:ea typeface="Roboto Slab" pitchFamily="2" charset="0"/>
              </a:rPr>
              <a:t>Evropské</a:t>
            </a:r>
            <a:r>
              <a:rPr lang="sk-SK" altLang="sk-SK" sz="1200" dirty="0">
                <a:solidFill>
                  <a:schemeClr val="bg1"/>
                </a:solidFill>
                <a:latin typeface="Roboto Slab" pitchFamily="2" charset="0"/>
                <a:ea typeface="Roboto Slab" pitchFamily="2" charset="0"/>
              </a:rPr>
              <a:t> </a:t>
            </a:r>
            <a:r>
              <a:rPr lang="sk-SK" altLang="sk-SK" sz="1200" dirty="0" err="1">
                <a:solidFill>
                  <a:schemeClr val="bg1"/>
                </a:solidFill>
                <a:latin typeface="Roboto Slab" pitchFamily="2" charset="0"/>
                <a:ea typeface="Roboto Slab" pitchFamily="2" charset="0"/>
              </a:rPr>
              <a:t>komise</a:t>
            </a:r>
            <a:r>
              <a:rPr lang="sk-SK" altLang="sk-SK" sz="1200" dirty="0">
                <a:solidFill>
                  <a:schemeClr val="bg1"/>
                </a:solidFill>
                <a:latin typeface="Roboto Slab" pitchFamily="2" charset="0"/>
                <a:ea typeface="Roboto Slab" pitchFamily="2" charset="0"/>
              </a:rPr>
              <a:t> na zhotovení </a:t>
            </a:r>
            <a:r>
              <a:rPr lang="sk-SK" altLang="sk-SK" sz="1200" dirty="0" err="1">
                <a:solidFill>
                  <a:schemeClr val="bg1"/>
                </a:solidFill>
                <a:latin typeface="Roboto Slab" pitchFamily="2" charset="0"/>
                <a:ea typeface="Roboto Slab" pitchFamily="2" charset="0"/>
              </a:rPr>
              <a:t>této</a:t>
            </a:r>
            <a:r>
              <a:rPr lang="sk-SK" altLang="sk-SK" sz="1200" dirty="0">
                <a:solidFill>
                  <a:schemeClr val="bg1"/>
                </a:solidFill>
                <a:latin typeface="Roboto Slab" pitchFamily="2" charset="0"/>
                <a:ea typeface="Roboto Slab" pitchFamily="2" charset="0"/>
              </a:rPr>
              <a:t> práce </a:t>
            </a:r>
            <a:r>
              <a:rPr lang="sk-SK" altLang="sk-SK" sz="1200" dirty="0" err="1">
                <a:solidFill>
                  <a:schemeClr val="bg1"/>
                </a:solidFill>
                <a:latin typeface="Roboto Slab" pitchFamily="2" charset="0"/>
                <a:ea typeface="Roboto Slab" pitchFamily="2" charset="0"/>
              </a:rPr>
              <a:t>nevyjadřuje</a:t>
            </a:r>
            <a:r>
              <a:rPr lang="sk-SK" altLang="sk-SK" sz="1200" dirty="0">
                <a:solidFill>
                  <a:schemeClr val="bg1"/>
                </a:solidFill>
                <a:latin typeface="Roboto Slab" pitchFamily="2" charset="0"/>
                <a:ea typeface="Roboto Slab" pitchFamily="2" charset="0"/>
              </a:rPr>
              <a:t> názor </a:t>
            </a:r>
            <a:r>
              <a:rPr lang="sk-SK" altLang="sk-SK" sz="1200" dirty="0" err="1">
                <a:solidFill>
                  <a:schemeClr val="bg1"/>
                </a:solidFill>
                <a:latin typeface="Roboto Slab" pitchFamily="2" charset="0"/>
                <a:ea typeface="Roboto Slab" pitchFamily="2" charset="0"/>
              </a:rPr>
              <a:t>Komise</a:t>
            </a:r>
            <a:r>
              <a:rPr lang="sk-SK" altLang="sk-SK" sz="1200" dirty="0">
                <a:solidFill>
                  <a:schemeClr val="bg1"/>
                </a:solidFill>
                <a:latin typeface="Roboto Slab" pitchFamily="2" charset="0"/>
                <a:ea typeface="Roboto Slab" pitchFamily="2" charset="0"/>
              </a:rPr>
              <a:t>, obsah je </a:t>
            </a:r>
            <a:r>
              <a:rPr lang="sk-SK" altLang="sk-SK" sz="1200" dirty="0" err="1">
                <a:solidFill>
                  <a:schemeClr val="bg1"/>
                </a:solidFill>
                <a:latin typeface="Roboto Slab" pitchFamily="2" charset="0"/>
                <a:ea typeface="Roboto Slab" pitchFamily="2" charset="0"/>
              </a:rPr>
              <a:t>názorem</a:t>
            </a:r>
            <a:r>
              <a:rPr lang="sk-SK" altLang="sk-SK" sz="1200" dirty="0">
                <a:solidFill>
                  <a:schemeClr val="bg1"/>
                </a:solidFill>
                <a:latin typeface="Roboto Slab" pitchFamily="2" charset="0"/>
                <a:ea typeface="Roboto Slab" pitchFamily="2" charset="0"/>
              </a:rPr>
              <a:t> autora a </a:t>
            </a:r>
            <a:r>
              <a:rPr lang="sk-SK" altLang="sk-SK" sz="1200" dirty="0" err="1">
                <a:solidFill>
                  <a:schemeClr val="bg1"/>
                </a:solidFill>
                <a:latin typeface="Roboto Slab" pitchFamily="2" charset="0"/>
                <a:ea typeface="Roboto Slab" pitchFamily="2" charset="0"/>
              </a:rPr>
              <a:t>Komise</a:t>
            </a:r>
            <a:r>
              <a:rPr lang="sk-SK" altLang="sk-SK" sz="1200" dirty="0">
                <a:solidFill>
                  <a:schemeClr val="bg1"/>
                </a:solidFill>
                <a:latin typeface="Roboto Slab" pitchFamily="2" charset="0"/>
                <a:ea typeface="Roboto Slab" pitchFamily="2" charset="0"/>
              </a:rPr>
              <a:t> </a:t>
            </a:r>
            <a:r>
              <a:rPr lang="sk-SK" altLang="sk-SK" sz="1200" dirty="0" err="1">
                <a:solidFill>
                  <a:schemeClr val="bg1"/>
                </a:solidFill>
                <a:latin typeface="Roboto Slab" pitchFamily="2" charset="0"/>
                <a:ea typeface="Roboto Slab" pitchFamily="2" charset="0"/>
              </a:rPr>
              <a:t>není</a:t>
            </a:r>
            <a:r>
              <a:rPr lang="sk-SK" altLang="sk-SK" sz="1200" dirty="0">
                <a:solidFill>
                  <a:schemeClr val="bg1"/>
                </a:solidFill>
                <a:latin typeface="Roboto Slab" pitchFamily="2" charset="0"/>
                <a:ea typeface="Roboto Slab" pitchFamily="2" charset="0"/>
              </a:rPr>
              <a:t> </a:t>
            </a:r>
            <a:r>
              <a:rPr lang="sk-SK" altLang="sk-SK" sz="1200" dirty="0" err="1">
                <a:solidFill>
                  <a:schemeClr val="bg1"/>
                </a:solidFill>
                <a:latin typeface="Roboto Slab" pitchFamily="2" charset="0"/>
                <a:ea typeface="Roboto Slab" pitchFamily="2" charset="0"/>
              </a:rPr>
              <a:t>zodpovědná</a:t>
            </a:r>
            <a:r>
              <a:rPr lang="sk-SK" altLang="sk-SK" sz="1200" dirty="0">
                <a:solidFill>
                  <a:schemeClr val="bg1"/>
                </a:solidFill>
                <a:latin typeface="Roboto Slab" pitchFamily="2" charset="0"/>
                <a:ea typeface="Roboto Slab" pitchFamily="2" charset="0"/>
              </a:rPr>
              <a:t> za </a:t>
            </a:r>
            <a:r>
              <a:rPr lang="sk-SK" altLang="sk-SK" sz="1200" dirty="0" err="1">
                <a:solidFill>
                  <a:schemeClr val="bg1"/>
                </a:solidFill>
                <a:latin typeface="Roboto Slab" pitchFamily="2" charset="0"/>
                <a:ea typeface="Roboto Slab" pitchFamily="2" charset="0"/>
              </a:rPr>
              <a:t>informace</a:t>
            </a:r>
            <a:r>
              <a:rPr lang="sk-SK" altLang="sk-SK" sz="1200" dirty="0">
                <a:solidFill>
                  <a:schemeClr val="bg1"/>
                </a:solidFill>
                <a:latin typeface="Roboto Slab" pitchFamily="2" charset="0"/>
                <a:ea typeface="Roboto Slab" pitchFamily="2" charset="0"/>
              </a:rPr>
              <a:t> v práci </a:t>
            </a:r>
            <a:r>
              <a:rPr lang="sk-SK" altLang="sk-SK" sz="1200" dirty="0" err="1">
                <a:solidFill>
                  <a:schemeClr val="bg1"/>
                </a:solidFill>
                <a:latin typeface="Roboto Slab" pitchFamily="2" charset="0"/>
                <a:ea typeface="Roboto Slab" pitchFamily="2" charset="0"/>
              </a:rPr>
              <a:t>obsažené</a:t>
            </a:r>
            <a:r>
              <a:rPr lang="sk-SK" altLang="sk-SK" sz="1200" dirty="0">
                <a:solidFill>
                  <a:schemeClr val="bg1"/>
                </a:solidFill>
                <a:latin typeface="Roboto Slab" pitchFamily="2" charset="0"/>
                <a:ea typeface="Roboto Slab" pitchFamily="2" charset="0"/>
              </a:rPr>
              <a:t>.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Google Shape;138;p15">
            <a:extLst>
              <a:ext uri="{FF2B5EF4-FFF2-40B4-BE49-F238E27FC236}">
                <a16:creationId xmlns:a16="http://schemas.microsoft.com/office/drawing/2014/main" id="{333D495D-0D85-4D3C-9F4F-C4E69A730030}"/>
              </a:ext>
            </a:extLst>
          </p:cNvPr>
          <p:cNvSpPr txBox="1">
            <a:spLocks noGrp="1"/>
          </p:cNvSpPr>
          <p:nvPr>
            <p:ph type="ctrTitle" idx="4294967295"/>
          </p:nvPr>
        </p:nvSpPr>
        <p:spPr>
          <a:xfrm>
            <a:off x="3000374" y="571500"/>
            <a:ext cx="5892106" cy="687388"/>
          </a:xfrm>
        </p:spPr>
        <p:txBody>
          <a:bodyPr/>
          <a:lstStyle/>
          <a:p>
            <a:pPr eaLnBrk="1" hangingPunct="1">
              <a:buClr>
                <a:srgbClr val="FFFFFF"/>
              </a:buClr>
              <a:buSzPts val="1800"/>
              <a:buFont typeface="Roboto Slab" pitchFamily="2" charset="0"/>
              <a:buNone/>
            </a:pPr>
            <a:r>
              <a:rPr lang="sk-SK" altLang="cs-CZ" sz="2400" b="1" dirty="0">
                <a:solidFill>
                  <a:srgbClr val="FFFFFF"/>
                </a:solidFill>
                <a:latin typeface="Roboto Slab" charset="0"/>
                <a:cs typeface="Arial" panose="020B0604020202020204" pitchFamily="34" charset="0"/>
                <a:sym typeface="Roboto Slab" charset="0"/>
              </a:rPr>
              <a:t>IUPAC </a:t>
            </a:r>
            <a:r>
              <a:rPr lang="sk-SK" altLang="cs-CZ" sz="2400" b="1" dirty="0" err="1">
                <a:solidFill>
                  <a:srgbClr val="FFFFFF"/>
                </a:solidFill>
                <a:latin typeface="Roboto Slab" charset="0"/>
                <a:cs typeface="Arial" panose="020B0604020202020204" pitchFamily="34" charset="0"/>
                <a:sym typeface="Roboto Slab" charset="0"/>
              </a:rPr>
              <a:t>nomenclature</a:t>
            </a:r>
            <a:r>
              <a:rPr lang="sk-SK" altLang="cs-CZ" sz="2400" b="1" dirty="0">
                <a:solidFill>
                  <a:srgbClr val="FFFFFF"/>
                </a:solidFill>
                <a:latin typeface="Roboto Slab" charset="0"/>
                <a:cs typeface="Arial" panose="020B0604020202020204" pitchFamily="34" charset="0"/>
                <a:sym typeface="Roboto Slab" charset="0"/>
              </a:rPr>
              <a:t> of </a:t>
            </a:r>
            <a:r>
              <a:rPr lang="sk-SK" altLang="cs-CZ" sz="2400" b="1" dirty="0" err="1">
                <a:solidFill>
                  <a:srgbClr val="FFFFFF"/>
                </a:solidFill>
                <a:latin typeface="Roboto Slab" charset="0"/>
                <a:cs typeface="Arial" panose="020B0604020202020204" pitchFamily="34" charset="0"/>
                <a:sym typeface="Roboto Slab" charset="0"/>
              </a:rPr>
              <a:t>inorganic</a:t>
            </a:r>
            <a:r>
              <a:rPr lang="sk-SK" altLang="cs-CZ" sz="2400" b="1" dirty="0">
                <a:solidFill>
                  <a:srgbClr val="FFFFFF"/>
                </a:solidFill>
                <a:latin typeface="Roboto Slab" charset="0"/>
                <a:cs typeface="Arial" panose="020B0604020202020204" pitchFamily="34" charset="0"/>
                <a:sym typeface="Roboto Slab" charset="0"/>
              </a:rPr>
              <a:t> </a:t>
            </a:r>
            <a:r>
              <a:rPr lang="sk-SK" altLang="cs-CZ" sz="2400" b="1" dirty="0" err="1">
                <a:solidFill>
                  <a:srgbClr val="FFFFFF"/>
                </a:solidFill>
                <a:latin typeface="Roboto Slab" charset="0"/>
                <a:cs typeface="Arial" panose="020B0604020202020204" pitchFamily="34" charset="0"/>
                <a:sym typeface="Roboto Slab" charset="0"/>
              </a:rPr>
              <a:t>chemistry</a:t>
            </a:r>
            <a:r>
              <a:rPr lang="sk-SK" altLang="cs-CZ" sz="2400" b="1" dirty="0">
                <a:solidFill>
                  <a:srgbClr val="FFFFFF"/>
                </a:solidFill>
                <a:latin typeface="Roboto Slab" charset="0"/>
                <a:cs typeface="Arial" panose="020B0604020202020204" pitchFamily="34" charset="0"/>
                <a:sym typeface="Roboto Slab" charset="0"/>
              </a:rPr>
              <a:t> 1</a:t>
            </a:r>
            <a:endParaRPr lang="sk-SK" altLang="sk-SK" sz="2400" b="1" dirty="0">
              <a:solidFill>
                <a:srgbClr val="FFFFFF"/>
              </a:solidFill>
              <a:latin typeface="Roboto Slab" pitchFamily="2" charset="0"/>
              <a:ea typeface="Roboto Slab" pitchFamily="2" charset="0"/>
              <a:cs typeface="Arial" panose="020B0604020202020204" pitchFamily="34" charset="0"/>
              <a:sym typeface="Roboto Slab" pitchFamily="2" charset="0"/>
            </a:endParaRPr>
          </a:p>
        </p:txBody>
      </p:sp>
      <p:sp>
        <p:nvSpPr>
          <p:cNvPr id="12291" name="Google Shape;141;p15">
            <a:extLst>
              <a:ext uri="{FF2B5EF4-FFF2-40B4-BE49-F238E27FC236}">
                <a16:creationId xmlns:a16="http://schemas.microsoft.com/office/drawing/2014/main" id="{32269CA4-F5E5-44D3-ADCD-25CF861D3037}"/>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D87A2F97-293C-4FF6-A05E-743D00880E1A}"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2</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B317F87D-A183-45BF-A400-2B1CC404FCED}"/>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2293" name="Obrázok 7" descr="Erasmus+ logo EN.jpg">
            <a:extLst>
              <a:ext uri="{FF2B5EF4-FFF2-40B4-BE49-F238E27FC236}">
                <a16:creationId xmlns:a16="http://schemas.microsoft.com/office/drawing/2014/main" id="{AED4B2FE-8DA5-483B-9BE3-0B155A97C4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BlokTextu 10">
            <a:extLst>
              <a:ext uri="{FF2B5EF4-FFF2-40B4-BE49-F238E27FC236}">
                <a16:creationId xmlns:a16="http://schemas.microsoft.com/office/drawing/2014/main" id="{B5B01777-A7EC-466D-9A89-FC4FA60A5848}"/>
              </a:ext>
            </a:extLst>
          </p:cNvPr>
          <p:cNvSpPr txBox="1">
            <a:spLocks noChangeArrowheads="1"/>
          </p:cNvSpPr>
          <p:nvPr/>
        </p:nvSpPr>
        <p:spPr bwMode="auto">
          <a:xfrm>
            <a:off x="395536" y="1491630"/>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SUBJECT: CHEMISTRY </a:t>
            </a:r>
          </a:p>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SPECIFICATION: </a:t>
            </a:r>
            <a:r>
              <a:rPr lang="sk-SK" altLang="cs-CZ" dirty="0" err="1">
                <a:solidFill>
                  <a:schemeClr val="bg1"/>
                </a:solidFill>
                <a:latin typeface="Roboto Slab" pitchFamily="2" charset="0"/>
                <a:ea typeface="Roboto Slab" pitchFamily="2" charset="0"/>
              </a:rPr>
              <a:t>Chemistry</a:t>
            </a:r>
            <a:r>
              <a:rPr lang="sk-SK" altLang="cs-CZ" dirty="0">
                <a:solidFill>
                  <a:schemeClr val="bg1"/>
                </a:solidFill>
                <a:latin typeface="Roboto Slab" pitchFamily="2" charset="0"/>
                <a:ea typeface="Roboto Slab" pitchFamily="2" charset="0"/>
              </a:rPr>
              <a:t>, </a:t>
            </a:r>
            <a:r>
              <a:rPr lang="sk-SK" altLang="cs-CZ" dirty="0" err="1">
                <a:solidFill>
                  <a:schemeClr val="bg1"/>
                </a:solidFill>
                <a:latin typeface="Roboto Slab" pitchFamily="2" charset="0"/>
                <a:ea typeface="Roboto Slab" pitchFamily="2" charset="0"/>
              </a:rPr>
              <a:t>third</a:t>
            </a:r>
            <a:endParaRPr lang="sk-SK" altLang="cs-CZ" dirty="0">
              <a:solidFill>
                <a:schemeClr val="bg1"/>
              </a:solidFill>
              <a:latin typeface="Roboto Slab" pitchFamily="2" charset="0"/>
              <a:ea typeface="Roboto Slab" pitchFamily="2" charset="0"/>
            </a:endParaRPr>
          </a:p>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AGE OF STUDENTS: 12 - 13</a:t>
            </a:r>
          </a:p>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1 LESSON : 45 min. </a:t>
            </a:r>
          </a:p>
          <a:p>
            <a:pPr eaLnBrk="1" hangingPunct="1">
              <a:buClrTx/>
              <a:buFontTx/>
              <a:buNone/>
            </a:pPr>
            <a:endParaRPr lang="sk-SK" altLang="cs-CZ"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oogle Shape;265;p25">
            <a:extLst>
              <a:ext uri="{FF2B5EF4-FFF2-40B4-BE49-F238E27FC236}">
                <a16:creationId xmlns:a16="http://schemas.microsoft.com/office/drawing/2014/main" id="{91CBF20F-C44A-49F3-A361-0D09CB582275}"/>
              </a:ext>
            </a:extLst>
          </p:cNvPr>
          <p:cNvSpPr txBox="1">
            <a:spLocks noGrp="1"/>
          </p:cNvSpPr>
          <p:nvPr>
            <p:ph type="title" idx="4294967295"/>
          </p:nvPr>
        </p:nvSpPr>
        <p:spPr>
          <a:xfrm>
            <a:off x="500063" y="785813"/>
            <a:ext cx="2071687" cy="500062"/>
          </a:xfrm>
        </p:spPr>
        <p:txBody>
          <a:bodyPr anchor="t"/>
          <a:lstStyle/>
          <a:p>
            <a:pPr eaLnBrk="1" hangingPunct="1">
              <a:buClr>
                <a:srgbClr val="FFFFFF"/>
              </a:buClr>
              <a:buSzPts val="1800"/>
              <a:buFont typeface="Roboto Slab" pitchFamily="2" charset="0"/>
              <a:buNone/>
            </a:pPr>
            <a:r>
              <a:rPr lang="sk-SK" altLang="sk-SK" sz="1800" b="1">
                <a:solidFill>
                  <a:srgbClr val="124057"/>
                </a:solidFill>
                <a:latin typeface="Roboto Slab" pitchFamily="2" charset="0"/>
                <a:cs typeface="Arial" panose="020B0604020202020204" pitchFamily="34" charset="0"/>
                <a:sym typeface="Roboto Slab" pitchFamily="2" charset="0"/>
              </a:rPr>
              <a:t>C O N T E N T </a:t>
            </a:r>
          </a:p>
        </p:txBody>
      </p:sp>
      <p:sp>
        <p:nvSpPr>
          <p:cNvPr id="14339" name="Google Shape;266;p25">
            <a:extLst>
              <a:ext uri="{FF2B5EF4-FFF2-40B4-BE49-F238E27FC236}">
                <a16:creationId xmlns:a16="http://schemas.microsoft.com/office/drawing/2014/main" id="{8834D886-1EED-4458-BC5A-0AACAC9AE0DE}"/>
              </a:ext>
            </a:extLst>
          </p:cNvPr>
          <p:cNvSpPr>
            <a:spLocks noChangeArrowheads="1"/>
          </p:cNvSpPr>
          <p:nvPr/>
        </p:nvSpPr>
        <p:spPr bwMode="auto">
          <a:xfrm>
            <a:off x="3759198" y="3719329"/>
            <a:ext cx="3487737" cy="749300"/>
          </a:xfrm>
          <a:prstGeom prst="homePlate">
            <a:avLst>
              <a:gd name="adj" fmla="val 35448"/>
            </a:avLst>
          </a:pr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0" name="Google Shape;267;p25">
            <a:extLst>
              <a:ext uri="{FF2B5EF4-FFF2-40B4-BE49-F238E27FC236}">
                <a16:creationId xmlns:a16="http://schemas.microsoft.com/office/drawing/2014/main" id="{8F056D0F-FDD6-47AC-8716-2889EEBDB60F}"/>
              </a:ext>
            </a:extLst>
          </p:cNvPr>
          <p:cNvSpPr>
            <a:spLocks noChangeArrowheads="1"/>
          </p:cNvSpPr>
          <p:nvPr/>
        </p:nvSpPr>
        <p:spPr bwMode="auto">
          <a:xfrm>
            <a:off x="3691183" y="2974976"/>
            <a:ext cx="2550870"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1" name="Google Shape;268;p25">
            <a:extLst>
              <a:ext uri="{FF2B5EF4-FFF2-40B4-BE49-F238E27FC236}">
                <a16:creationId xmlns:a16="http://schemas.microsoft.com/office/drawing/2014/main" id="{063C9911-D993-4C5C-A1F2-B66605561B69}"/>
              </a:ext>
            </a:extLst>
          </p:cNvPr>
          <p:cNvSpPr>
            <a:spLocks noChangeArrowheads="1"/>
          </p:cNvSpPr>
          <p:nvPr/>
        </p:nvSpPr>
        <p:spPr bwMode="auto">
          <a:xfrm>
            <a:off x="3759201" y="2259013"/>
            <a:ext cx="2864066"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2" name="Google Shape;269;p25">
            <a:extLst>
              <a:ext uri="{FF2B5EF4-FFF2-40B4-BE49-F238E27FC236}">
                <a16:creationId xmlns:a16="http://schemas.microsoft.com/office/drawing/2014/main" id="{61621FDF-7302-4649-BAA6-F9033125EDF3}"/>
              </a:ext>
            </a:extLst>
          </p:cNvPr>
          <p:cNvSpPr>
            <a:spLocks noChangeArrowheads="1"/>
          </p:cNvSpPr>
          <p:nvPr/>
        </p:nvSpPr>
        <p:spPr bwMode="auto">
          <a:xfrm>
            <a:off x="3759199" y="1508125"/>
            <a:ext cx="3487737"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3" name="Google Shape;270;p25">
            <a:extLst>
              <a:ext uri="{FF2B5EF4-FFF2-40B4-BE49-F238E27FC236}">
                <a16:creationId xmlns:a16="http://schemas.microsoft.com/office/drawing/2014/main" id="{F94BA012-6ED3-4B5E-A0E1-C291680813F2}"/>
              </a:ext>
            </a:extLst>
          </p:cNvPr>
          <p:cNvSpPr>
            <a:spLocks noChangeArrowheads="1"/>
          </p:cNvSpPr>
          <p:nvPr/>
        </p:nvSpPr>
        <p:spPr bwMode="auto">
          <a:xfrm>
            <a:off x="2898775" y="1312863"/>
            <a:ext cx="882650" cy="954087"/>
          </a:xfrm>
          <a:custGeom>
            <a:avLst/>
            <a:gdLst>
              <a:gd name="T0" fmla="*/ 282986549 w 120000"/>
              <a:gd name="T1" fmla="*/ 0 h 120000"/>
              <a:gd name="T2" fmla="*/ 2147483646 w 120000"/>
              <a:gd name="T3" fmla="*/ 2147483646 h 120000"/>
              <a:gd name="T4" fmla="*/ 2147483646 w 120000"/>
              <a:gd name="T5" fmla="*/ 2147483646 h 120000"/>
              <a:gd name="T6" fmla="*/ 2147483646 w 120000"/>
              <a:gd name="T7" fmla="*/ 2147483646 h 120000"/>
              <a:gd name="T8" fmla="*/ 282986549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4" name="Google Shape;271;p25">
            <a:extLst>
              <a:ext uri="{FF2B5EF4-FFF2-40B4-BE49-F238E27FC236}">
                <a16:creationId xmlns:a16="http://schemas.microsoft.com/office/drawing/2014/main" id="{D0942F20-C8E4-44B7-8FE6-9FCA1003BB7B}"/>
              </a:ext>
            </a:extLst>
          </p:cNvPr>
          <p:cNvSpPr>
            <a:spLocks noChangeArrowheads="1"/>
          </p:cNvSpPr>
          <p:nvPr/>
        </p:nvSpPr>
        <p:spPr bwMode="auto">
          <a:xfrm>
            <a:off x="2892425" y="2132013"/>
            <a:ext cx="889000" cy="879475"/>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5" name="Google Shape;272;p25">
            <a:extLst>
              <a:ext uri="{FF2B5EF4-FFF2-40B4-BE49-F238E27FC236}">
                <a16:creationId xmlns:a16="http://schemas.microsoft.com/office/drawing/2014/main" id="{87942F24-9299-410C-B25A-BF297E9CB668}"/>
              </a:ext>
            </a:extLst>
          </p:cNvPr>
          <p:cNvSpPr>
            <a:spLocks noChangeArrowheads="1"/>
          </p:cNvSpPr>
          <p:nvPr/>
        </p:nvSpPr>
        <p:spPr bwMode="auto">
          <a:xfrm rot="10800000" flipH="1">
            <a:off x="2892425" y="3008313"/>
            <a:ext cx="889000" cy="874712"/>
          </a:xfrm>
          <a:custGeom>
            <a:avLst/>
            <a:gdLst>
              <a:gd name="T0" fmla="*/ 2147483646 w 120000"/>
              <a:gd name="T1" fmla="*/ 0 h 120000"/>
              <a:gd name="T2" fmla="*/ 2147483646 w 120000"/>
              <a:gd name="T3" fmla="*/ 2147483646 h 120000"/>
              <a:gd name="T4" fmla="*/ 2147483646 w 120000"/>
              <a:gd name="T5" fmla="*/ 2147483646 h 120000"/>
              <a:gd name="T6" fmla="*/ 218064381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6" name="Google Shape;273;p25">
            <a:extLst>
              <a:ext uri="{FF2B5EF4-FFF2-40B4-BE49-F238E27FC236}">
                <a16:creationId xmlns:a16="http://schemas.microsoft.com/office/drawing/2014/main" id="{132F57F1-94F0-41A8-A82E-0B1A78B5CC0A}"/>
              </a:ext>
            </a:extLst>
          </p:cNvPr>
          <p:cNvSpPr>
            <a:spLocks noChangeArrowheads="1"/>
          </p:cNvSpPr>
          <p:nvPr/>
        </p:nvSpPr>
        <p:spPr bwMode="auto">
          <a:xfrm rot="10800000" flipH="1">
            <a:off x="2894013" y="3751263"/>
            <a:ext cx="887412" cy="939800"/>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7" name="Google Shape;274;p25">
            <a:extLst>
              <a:ext uri="{FF2B5EF4-FFF2-40B4-BE49-F238E27FC236}">
                <a16:creationId xmlns:a16="http://schemas.microsoft.com/office/drawing/2014/main" id="{F4794813-CF2D-40CC-8E84-60828839EAFC}"/>
              </a:ext>
            </a:extLst>
          </p:cNvPr>
          <p:cNvSpPr>
            <a:spLocks noChangeArrowheads="1"/>
          </p:cNvSpPr>
          <p:nvPr/>
        </p:nvSpPr>
        <p:spPr bwMode="auto">
          <a:xfrm rot="10800000">
            <a:off x="2022475" y="3748088"/>
            <a:ext cx="877888" cy="941387"/>
          </a:xfrm>
          <a:custGeom>
            <a:avLst/>
            <a:gdLst>
              <a:gd name="T0" fmla="*/ 270277734 w 120000"/>
              <a:gd name="T1" fmla="*/ 0 h 120000"/>
              <a:gd name="T2" fmla="*/ 2147483646 w 120000"/>
              <a:gd name="T3" fmla="*/ 2147483646 h 120000"/>
              <a:gd name="T4" fmla="*/ 2147483646 w 120000"/>
              <a:gd name="T5" fmla="*/ 2147483646 h 120000"/>
              <a:gd name="T6" fmla="*/ 2147483646 w 120000"/>
              <a:gd name="T7" fmla="*/ 2147483646 h 120000"/>
              <a:gd name="T8" fmla="*/ 270277734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8" name="Google Shape;275;p25">
            <a:extLst>
              <a:ext uri="{FF2B5EF4-FFF2-40B4-BE49-F238E27FC236}">
                <a16:creationId xmlns:a16="http://schemas.microsoft.com/office/drawing/2014/main" id="{9C88FD1F-EFCD-4DFE-A388-CB407496BF37}"/>
              </a:ext>
            </a:extLst>
          </p:cNvPr>
          <p:cNvSpPr>
            <a:spLocks noChangeArrowheads="1"/>
          </p:cNvSpPr>
          <p:nvPr/>
        </p:nvSpPr>
        <p:spPr bwMode="auto">
          <a:xfrm flipH="1">
            <a:off x="2017713" y="2127250"/>
            <a:ext cx="884237" cy="876300"/>
          </a:xfrm>
          <a:custGeom>
            <a:avLst/>
            <a:gdLst>
              <a:gd name="T0" fmla="*/ 694728616 w 120000"/>
              <a:gd name="T1" fmla="*/ 0 h 120000"/>
              <a:gd name="T2" fmla="*/ 2147483646 w 120000"/>
              <a:gd name="T3" fmla="*/ 2147483646 h 120000"/>
              <a:gd name="T4" fmla="*/ 2147483646 w 120000"/>
              <a:gd name="T5" fmla="*/ 2147483646 h 120000"/>
              <a:gd name="T6" fmla="*/ 694728616 w 120000"/>
              <a:gd name="T7" fmla="*/ 2147483646 h 120000"/>
              <a:gd name="T8" fmla="*/ 69472861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9" name="Google Shape;276;p25">
            <a:extLst>
              <a:ext uri="{FF2B5EF4-FFF2-40B4-BE49-F238E27FC236}">
                <a16:creationId xmlns:a16="http://schemas.microsoft.com/office/drawing/2014/main" id="{4550BE29-7C83-444B-9610-DAF250A98CAC}"/>
              </a:ext>
            </a:extLst>
          </p:cNvPr>
          <p:cNvSpPr>
            <a:spLocks noChangeArrowheads="1"/>
          </p:cNvSpPr>
          <p:nvPr/>
        </p:nvSpPr>
        <p:spPr bwMode="auto">
          <a:xfrm flipH="1">
            <a:off x="2016125" y="1314450"/>
            <a:ext cx="887413" cy="939800"/>
          </a:xfrm>
          <a:custGeom>
            <a:avLst/>
            <a:gdLst>
              <a:gd name="T0" fmla="*/ 295060127 w 120000"/>
              <a:gd name="T1" fmla="*/ 0 h 120000"/>
              <a:gd name="T2" fmla="*/ 2147483646 w 120000"/>
              <a:gd name="T3" fmla="*/ 2147483646 h 120000"/>
              <a:gd name="T4" fmla="*/ 2147483646 w 120000"/>
              <a:gd name="T5" fmla="*/ 2147483646 h 120000"/>
              <a:gd name="T6" fmla="*/ 2147483646 w 120000"/>
              <a:gd name="T7" fmla="*/ 2147483646 h 120000"/>
              <a:gd name="T8" fmla="*/ 29506012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50" name="Google Shape;277;p25">
            <a:extLst>
              <a:ext uri="{FF2B5EF4-FFF2-40B4-BE49-F238E27FC236}">
                <a16:creationId xmlns:a16="http://schemas.microsoft.com/office/drawing/2014/main" id="{ED36DFCB-0B49-4B2B-84DC-7140A96F5BC3}"/>
              </a:ext>
            </a:extLst>
          </p:cNvPr>
          <p:cNvSpPr>
            <a:spLocks noChangeArrowheads="1"/>
          </p:cNvSpPr>
          <p:nvPr/>
        </p:nvSpPr>
        <p:spPr bwMode="auto">
          <a:xfrm rot="10800000">
            <a:off x="2020888" y="3003550"/>
            <a:ext cx="877887" cy="871538"/>
          </a:xfrm>
          <a:custGeom>
            <a:avLst/>
            <a:gdLst>
              <a:gd name="T0" fmla="*/ 2147483646 w 120000"/>
              <a:gd name="T1" fmla="*/ 2147483646 h 120000"/>
              <a:gd name="T2" fmla="*/ 443029669 w 120000"/>
              <a:gd name="T3" fmla="*/ 2147483646 h 120000"/>
              <a:gd name="T4" fmla="*/ 435212568 w 120000"/>
              <a:gd name="T5" fmla="*/ 0 h 120000"/>
              <a:gd name="T6" fmla="*/ 2147483646 w 120000"/>
              <a:gd name="T7" fmla="*/ 2147483646 h 120000"/>
              <a:gd name="T8" fmla="*/ 2147483646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51" name="Google Shape;278;p25">
            <a:extLst>
              <a:ext uri="{FF2B5EF4-FFF2-40B4-BE49-F238E27FC236}">
                <a16:creationId xmlns:a16="http://schemas.microsoft.com/office/drawing/2014/main" id="{1E62275A-EA41-47E1-8DC2-1B41304DBB64}"/>
              </a:ext>
            </a:extLst>
          </p:cNvPr>
          <p:cNvSpPr>
            <a:spLocks noChangeArrowheads="1"/>
          </p:cNvSpPr>
          <p:nvPr/>
        </p:nvSpPr>
        <p:spPr bwMode="auto">
          <a:xfrm>
            <a:off x="1985963" y="1412875"/>
            <a:ext cx="477837" cy="3290888"/>
          </a:xfrm>
          <a:custGeom>
            <a:avLst/>
            <a:gdLst>
              <a:gd name="T0" fmla="*/ 0 w 120000"/>
              <a:gd name="T1" fmla="*/ 2147483646 h 120000"/>
              <a:gd name="T2" fmla="*/ 0 w 120000"/>
              <a:gd name="T3" fmla="*/ 2147483646 h 120000"/>
              <a:gd name="T4" fmla="*/ 2147483646 w 120000"/>
              <a:gd name="T5" fmla="*/ 0 h 120000"/>
              <a:gd name="T6" fmla="*/ 2147483646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52" name="Google Shape;279;p25">
            <a:extLst>
              <a:ext uri="{FF2B5EF4-FFF2-40B4-BE49-F238E27FC236}">
                <a16:creationId xmlns:a16="http://schemas.microsoft.com/office/drawing/2014/main" id="{66625F98-C6AC-4969-AC76-936C168CA9BE}"/>
              </a:ext>
            </a:extLst>
          </p:cNvPr>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01</a:t>
            </a:r>
          </a:p>
        </p:txBody>
      </p:sp>
      <p:cxnSp>
        <p:nvCxnSpPr>
          <p:cNvPr id="14353" name="Google Shape;280;p25">
            <a:extLst>
              <a:ext uri="{FF2B5EF4-FFF2-40B4-BE49-F238E27FC236}">
                <a16:creationId xmlns:a16="http://schemas.microsoft.com/office/drawing/2014/main" id="{F750AF01-18B5-4071-AF6F-EC1C19609968}"/>
              </a:ext>
            </a:extLst>
          </p:cNvPr>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54" name="Google Shape;281;p25">
            <a:extLst>
              <a:ext uri="{FF2B5EF4-FFF2-40B4-BE49-F238E27FC236}">
                <a16:creationId xmlns:a16="http://schemas.microsoft.com/office/drawing/2014/main" id="{80C490F5-6D08-4372-82F7-4C617C39D3C6}"/>
              </a:ext>
            </a:extLst>
          </p:cNvPr>
          <p:cNvSpPr txBox="1">
            <a:spLocks noChangeArrowheads="1"/>
          </p:cNvSpPr>
          <p:nvPr/>
        </p:nvSpPr>
        <p:spPr bwMode="auto">
          <a:xfrm>
            <a:off x="4532312" y="1666875"/>
            <a:ext cx="277599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None/>
            </a:pPr>
            <a:r>
              <a:rPr lang="cs-CZ" b="1" dirty="0">
                <a:solidFill>
                  <a:schemeClr val="bg1"/>
                </a:solidFill>
                <a:latin typeface="Roboto Slab" pitchFamily="2" charset="0"/>
                <a:ea typeface="Roboto Slab" pitchFamily="2" charset="0"/>
              </a:rPr>
              <a:t>Binary </a:t>
            </a:r>
            <a:r>
              <a:rPr lang="cs-CZ" b="1" dirty="0" err="1">
                <a:solidFill>
                  <a:schemeClr val="bg1"/>
                </a:solidFill>
                <a:latin typeface="Roboto Slab" pitchFamily="2" charset="0"/>
                <a:ea typeface="Roboto Slab" pitchFamily="2" charset="0"/>
              </a:rPr>
              <a:t>substances</a:t>
            </a:r>
            <a:r>
              <a:rPr lang="cs-CZ" b="1" dirty="0">
                <a:solidFill>
                  <a:schemeClr val="bg1"/>
                </a:solidFill>
                <a:latin typeface="Roboto Slab" pitchFamily="2" charset="0"/>
                <a:ea typeface="Roboto Slab" pitchFamily="2" charset="0"/>
              </a:rPr>
              <a:t> - </a:t>
            </a:r>
            <a:r>
              <a:rPr lang="cs-CZ" b="1" dirty="0" err="1">
                <a:solidFill>
                  <a:schemeClr val="bg1"/>
                </a:solidFill>
                <a:latin typeface="Roboto Slab" pitchFamily="2" charset="0"/>
                <a:ea typeface="Roboto Slab" pitchFamily="2" charset="0"/>
              </a:rPr>
              <a:t>definition</a:t>
            </a:r>
            <a:endParaRPr lang="cs-CZ" b="1" dirty="0">
              <a:solidFill>
                <a:schemeClr val="bg1"/>
              </a:solidFill>
              <a:latin typeface="Roboto Slab" pitchFamily="2" charset="0"/>
              <a:ea typeface="Roboto Slab" pitchFamily="2" charset="0"/>
            </a:endParaRPr>
          </a:p>
        </p:txBody>
      </p:sp>
      <p:sp>
        <p:nvSpPr>
          <p:cNvPr id="14355" name="Google Shape;282;p25">
            <a:extLst>
              <a:ext uri="{FF2B5EF4-FFF2-40B4-BE49-F238E27FC236}">
                <a16:creationId xmlns:a16="http://schemas.microsoft.com/office/drawing/2014/main" id="{73D4EE27-44C9-4BFE-9A2B-118641E00F2E}"/>
              </a:ext>
            </a:extLst>
          </p:cNvPr>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02</a:t>
            </a:r>
            <a:endParaRPr lang="sk-SK" altLang="sk-SK" sz="2400" b="1">
              <a:latin typeface="Nixie One" charset="0"/>
              <a:sym typeface="Nixie One" charset="0"/>
            </a:endParaRPr>
          </a:p>
        </p:txBody>
      </p:sp>
      <p:cxnSp>
        <p:nvCxnSpPr>
          <p:cNvPr id="14356" name="Google Shape;283;p25">
            <a:extLst>
              <a:ext uri="{FF2B5EF4-FFF2-40B4-BE49-F238E27FC236}">
                <a16:creationId xmlns:a16="http://schemas.microsoft.com/office/drawing/2014/main" id="{324849AC-2B3A-45EF-8FA3-4AB0E8BEE025}"/>
              </a:ext>
            </a:extLst>
          </p:cNvPr>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57" name="Google Shape;284;p25">
            <a:extLst>
              <a:ext uri="{FF2B5EF4-FFF2-40B4-BE49-F238E27FC236}">
                <a16:creationId xmlns:a16="http://schemas.microsoft.com/office/drawing/2014/main" id="{946CAB89-5BB8-4AF8-A4CC-35C7B39692EF}"/>
              </a:ext>
            </a:extLst>
          </p:cNvPr>
          <p:cNvSpPr txBox="1">
            <a:spLocks noChangeArrowheads="1"/>
          </p:cNvSpPr>
          <p:nvPr/>
        </p:nvSpPr>
        <p:spPr bwMode="auto">
          <a:xfrm>
            <a:off x="4532312" y="2409825"/>
            <a:ext cx="198390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b="1" dirty="0" err="1">
                <a:solidFill>
                  <a:srgbClr val="FFFFFF"/>
                </a:solidFill>
                <a:latin typeface="Roboto Slab" pitchFamily="2" charset="0"/>
                <a:ea typeface="Roboto Slab" pitchFamily="2" charset="0"/>
                <a:sym typeface="Nixie One" charset="0"/>
              </a:rPr>
              <a:t>Oxides</a:t>
            </a:r>
            <a:r>
              <a:rPr lang="sk-SK" altLang="sk-SK" b="1" dirty="0">
                <a:solidFill>
                  <a:srgbClr val="FFFFFF"/>
                </a:solidFill>
                <a:latin typeface="Roboto Slab" pitchFamily="2" charset="0"/>
                <a:ea typeface="Roboto Slab" pitchFamily="2" charset="0"/>
                <a:sym typeface="Nixie One" charset="0"/>
              </a:rPr>
              <a:t>, </a:t>
            </a:r>
            <a:r>
              <a:rPr lang="sk-SK" altLang="sk-SK" b="1" dirty="0" err="1">
                <a:solidFill>
                  <a:srgbClr val="FFFFFF"/>
                </a:solidFill>
                <a:latin typeface="Roboto Slab" pitchFamily="2" charset="0"/>
                <a:ea typeface="Roboto Slab" pitchFamily="2" charset="0"/>
                <a:sym typeface="Nixie One" charset="0"/>
              </a:rPr>
              <a:t>sulfides</a:t>
            </a:r>
            <a:r>
              <a:rPr lang="sk-SK" altLang="sk-SK" b="1" dirty="0">
                <a:solidFill>
                  <a:srgbClr val="FFFFFF"/>
                </a:solidFill>
                <a:latin typeface="Roboto Slab" pitchFamily="2" charset="0"/>
                <a:ea typeface="Roboto Slab" pitchFamily="2" charset="0"/>
                <a:sym typeface="Nixie One" charset="0"/>
              </a:rPr>
              <a:t> </a:t>
            </a:r>
            <a:endParaRPr lang="sk-SK" altLang="sk-SK" dirty="0">
              <a:latin typeface="Roboto Slab" pitchFamily="2" charset="0"/>
              <a:ea typeface="Roboto Slab" pitchFamily="2" charset="0"/>
              <a:sym typeface="Nixie One" charset="0"/>
            </a:endParaRPr>
          </a:p>
        </p:txBody>
      </p:sp>
      <p:sp>
        <p:nvSpPr>
          <p:cNvPr id="14358" name="Google Shape;285;p25">
            <a:extLst>
              <a:ext uri="{FF2B5EF4-FFF2-40B4-BE49-F238E27FC236}">
                <a16:creationId xmlns:a16="http://schemas.microsoft.com/office/drawing/2014/main" id="{CA79994B-219D-4CBB-B0BF-2AADC6A14567}"/>
              </a:ext>
            </a:extLst>
          </p:cNvPr>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03</a:t>
            </a:r>
          </a:p>
        </p:txBody>
      </p:sp>
      <p:cxnSp>
        <p:nvCxnSpPr>
          <p:cNvPr id="14359" name="Google Shape;286;p25">
            <a:extLst>
              <a:ext uri="{FF2B5EF4-FFF2-40B4-BE49-F238E27FC236}">
                <a16:creationId xmlns:a16="http://schemas.microsoft.com/office/drawing/2014/main" id="{75F411C9-2F50-404C-A6E4-2B35E7FABC3F}"/>
              </a:ext>
            </a:extLst>
          </p:cNvPr>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60" name="Google Shape;287;p25">
            <a:extLst>
              <a:ext uri="{FF2B5EF4-FFF2-40B4-BE49-F238E27FC236}">
                <a16:creationId xmlns:a16="http://schemas.microsoft.com/office/drawing/2014/main" id="{D08B98E2-5B7A-4176-99D8-29A6EB7F7DC0}"/>
              </a:ext>
            </a:extLst>
          </p:cNvPr>
          <p:cNvSpPr txBox="1">
            <a:spLocks noChangeArrowheads="1"/>
          </p:cNvSpPr>
          <p:nvPr/>
        </p:nvSpPr>
        <p:spPr bwMode="auto">
          <a:xfrm>
            <a:off x="4487464" y="3094831"/>
            <a:ext cx="36129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b="1" dirty="0" err="1">
                <a:solidFill>
                  <a:srgbClr val="FFFFFF"/>
                </a:solidFill>
                <a:latin typeface="Roboto Slab" pitchFamily="2" charset="0"/>
                <a:ea typeface="Roboto Slab" pitchFamily="2" charset="0"/>
                <a:sym typeface="Nixie One" charset="0"/>
              </a:rPr>
              <a:t>Halogenides</a:t>
            </a:r>
            <a:endParaRPr lang="sk-SK" altLang="sk-SK" b="1" dirty="0">
              <a:solidFill>
                <a:srgbClr val="FFFFFF"/>
              </a:solidFill>
              <a:latin typeface="Roboto Slab" pitchFamily="2" charset="0"/>
              <a:ea typeface="Roboto Slab" pitchFamily="2" charset="0"/>
              <a:sym typeface="Nixie One" charset="0"/>
            </a:endParaRPr>
          </a:p>
        </p:txBody>
      </p:sp>
      <p:sp>
        <p:nvSpPr>
          <p:cNvPr id="14361" name="Google Shape;288;p25">
            <a:extLst>
              <a:ext uri="{FF2B5EF4-FFF2-40B4-BE49-F238E27FC236}">
                <a16:creationId xmlns:a16="http://schemas.microsoft.com/office/drawing/2014/main" id="{0E680140-A0FA-454D-B6AA-8C4887F3BD05}"/>
              </a:ext>
            </a:extLst>
          </p:cNvPr>
          <p:cNvSpPr txBox="1">
            <a:spLocks noChangeArrowheads="1"/>
          </p:cNvSpPr>
          <p:nvPr/>
        </p:nvSpPr>
        <p:spPr bwMode="auto">
          <a:xfrm>
            <a:off x="3878263" y="388143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04</a:t>
            </a:r>
          </a:p>
        </p:txBody>
      </p:sp>
      <p:cxnSp>
        <p:nvCxnSpPr>
          <p:cNvPr id="14362" name="Google Shape;289;p25">
            <a:extLst>
              <a:ext uri="{FF2B5EF4-FFF2-40B4-BE49-F238E27FC236}">
                <a16:creationId xmlns:a16="http://schemas.microsoft.com/office/drawing/2014/main" id="{00685D21-E004-4B27-AE77-CB499E5337EB}"/>
              </a:ext>
            </a:extLst>
          </p:cNvPr>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63" name="Google Shape;290;p25">
            <a:extLst>
              <a:ext uri="{FF2B5EF4-FFF2-40B4-BE49-F238E27FC236}">
                <a16:creationId xmlns:a16="http://schemas.microsoft.com/office/drawing/2014/main" id="{761CC908-EA52-4257-8B91-5CDAE3FE3048}"/>
              </a:ext>
            </a:extLst>
          </p:cNvPr>
          <p:cNvSpPr txBox="1">
            <a:spLocks noChangeArrowheads="1"/>
          </p:cNvSpPr>
          <p:nvPr/>
        </p:nvSpPr>
        <p:spPr bwMode="auto">
          <a:xfrm>
            <a:off x="4532312" y="3825875"/>
            <a:ext cx="219992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b="1" dirty="0" err="1">
                <a:solidFill>
                  <a:srgbClr val="FFFFFF"/>
                </a:solidFill>
                <a:latin typeface="Roboto Slab" pitchFamily="2" charset="0"/>
                <a:ea typeface="Roboto Slab" pitchFamily="2" charset="0"/>
                <a:sym typeface="Nixie One" charset="0"/>
              </a:rPr>
              <a:t>Tests</a:t>
            </a:r>
            <a:r>
              <a:rPr lang="sk-SK" altLang="sk-SK" b="1" dirty="0">
                <a:solidFill>
                  <a:srgbClr val="FFFFFF"/>
                </a:solidFill>
                <a:latin typeface="Roboto Slab" pitchFamily="2" charset="0"/>
                <a:ea typeface="Roboto Slab" pitchFamily="2" charset="0"/>
                <a:sym typeface="Nixie One" charset="0"/>
              </a:rPr>
              <a:t> to </a:t>
            </a:r>
            <a:r>
              <a:rPr lang="sk-SK" altLang="sk-SK" b="1" dirty="0" err="1">
                <a:solidFill>
                  <a:srgbClr val="FFFFFF"/>
                </a:solidFill>
                <a:latin typeface="Roboto Slab" pitchFamily="2" charset="0"/>
                <a:ea typeface="Roboto Slab" pitchFamily="2" charset="0"/>
                <a:sym typeface="Nixie One" charset="0"/>
              </a:rPr>
              <a:t>practise</a:t>
            </a:r>
            <a:r>
              <a:rPr lang="sk-SK" altLang="sk-SK" b="1" dirty="0">
                <a:solidFill>
                  <a:srgbClr val="FFFFFF"/>
                </a:solidFill>
                <a:latin typeface="Roboto Slab" pitchFamily="2" charset="0"/>
                <a:ea typeface="Roboto Slab" pitchFamily="2" charset="0"/>
                <a:sym typeface="Nixie One" charset="0"/>
              </a:rPr>
              <a:t>– </a:t>
            </a:r>
            <a:r>
              <a:rPr lang="sk-SK" altLang="sk-SK" b="1" dirty="0" err="1">
                <a:solidFill>
                  <a:srgbClr val="FFFFFF"/>
                </a:solidFill>
                <a:latin typeface="Roboto Slab" pitchFamily="2" charset="0"/>
                <a:ea typeface="Roboto Slab" pitchFamily="2" charset="0"/>
                <a:sym typeface="Nixie One" charset="0"/>
              </a:rPr>
              <a:t>link</a:t>
            </a:r>
            <a:r>
              <a:rPr lang="sk-SK" altLang="sk-SK" b="1" dirty="0">
                <a:solidFill>
                  <a:srgbClr val="FFFFFF"/>
                </a:solidFill>
                <a:latin typeface="Roboto Slab" pitchFamily="2" charset="0"/>
                <a:ea typeface="Roboto Slab" pitchFamily="2" charset="0"/>
                <a:sym typeface="Nixie One" charset="0"/>
              </a:rPr>
              <a:t> to </a:t>
            </a:r>
            <a:r>
              <a:rPr lang="sk-SK" altLang="sk-SK" b="1" dirty="0" err="1">
                <a:solidFill>
                  <a:srgbClr val="FFFFFF"/>
                </a:solidFill>
                <a:latin typeface="Roboto Slab" pitchFamily="2" charset="0"/>
                <a:ea typeface="Roboto Slab" pitchFamily="2" charset="0"/>
                <a:sym typeface="Nixie One" charset="0"/>
              </a:rPr>
              <a:t>Kahoot</a:t>
            </a:r>
            <a:r>
              <a:rPr lang="sk-SK" altLang="sk-SK" b="1" dirty="0">
                <a:solidFill>
                  <a:srgbClr val="FFFFFF"/>
                </a:solidFill>
                <a:latin typeface="Roboto Slab" pitchFamily="2" charset="0"/>
                <a:ea typeface="Roboto Slab" pitchFamily="2" charset="0"/>
                <a:sym typeface="Nixie One" charset="0"/>
              </a:rPr>
              <a:t> </a:t>
            </a:r>
          </a:p>
        </p:txBody>
      </p:sp>
      <p:sp>
        <p:nvSpPr>
          <p:cNvPr id="14364" name="Google Shape;291;p25">
            <a:extLst>
              <a:ext uri="{FF2B5EF4-FFF2-40B4-BE49-F238E27FC236}">
                <a16:creationId xmlns:a16="http://schemas.microsoft.com/office/drawing/2014/main" id="{BA109F92-123B-487C-B38E-4CCAA6AC9932}"/>
              </a:ext>
            </a:extLst>
          </p:cNvPr>
          <p:cNvSpPr>
            <a:spLocks noChangeArrowheads="1"/>
          </p:cNvSpPr>
          <p:nvPr/>
        </p:nvSpPr>
        <p:spPr bwMode="auto">
          <a:xfrm flipH="1">
            <a:off x="3787775" y="1509713"/>
            <a:ext cx="90488" cy="2978150"/>
          </a:xfrm>
          <a:custGeom>
            <a:avLst/>
            <a:gdLst>
              <a:gd name="T0" fmla="*/ 0 w 120000"/>
              <a:gd name="T1" fmla="*/ 2147483646 h 120000"/>
              <a:gd name="T2" fmla="*/ 0 w 120000"/>
              <a:gd name="T3" fmla="*/ 2147483646 h 120000"/>
              <a:gd name="T4" fmla="*/ 12545 w 120000"/>
              <a:gd name="T5" fmla="*/ 0 h 120000"/>
              <a:gd name="T6" fmla="*/ 12545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65" name="Google Shape;292;p25">
            <a:extLst>
              <a:ext uri="{FF2B5EF4-FFF2-40B4-BE49-F238E27FC236}">
                <a16:creationId xmlns:a16="http://schemas.microsoft.com/office/drawing/2014/main" id="{97C41F96-41CF-4789-BC51-D333BB251822}"/>
              </a:ext>
            </a:extLst>
          </p:cNvPr>
          <p:cNvSpPr txBox="1">
            <a:spLocks noChangeArrowheads="1"/>
          </p:cNvSpPr>
          <p:nvPr/>
        </p:nvSpPr>
        <p:spPr bwMode="auto">
          <a:xfrm>
            <a:off x="5362575" y="4487863"/>
            <a:ext cx="371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spcBef>
                <a:spcPts val="600"/>
              </a:spcBef>
              <a:buFont typeface="Arial" panose="020B0604020202020204" pitchFamily="34" charset="0"/>
              <a:buNone/>
            </a:pPr>
            <a:endParaRPr lang="sk-SK" altLang="sk-SK" sz="1200" b="1">
              <a:solidFill>
                <a:srgbClr val="18637B"/>
              </a:solidFill>
              <a:latin typeface="Nixie One" charset="0"/>
              <a:sym typeface="Nixie One" charset="0"/>
            </a:endParaRPr>
          </a:p>
        </p:txBody>
      </p:sp>
      <p:sp>
        <p:nvSpPr>
          <p:cNvPr id="14366" name="Google Shape;312;p25">
            <a:extLst>
              <a:ext uri="{FF2B5EF4-FFF2-40B4-BE49-F238E27FC236}">
                <a16:creationId xmlns:a16="http://schemas.microsoft.com/office/drawing/2014/main" id="{41DFD912-5CFB-4D41-B88E-E8CA6DDF041B}"/>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5FB32ECF-B140-4D77-A9EF-4C8B5C8ED10A}"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3</a:t>
            </a:fld>
            <a:endParaRPr lang="sk-SK" altLang="sk-SK" sz="800">
              <a:solidFill>
                <a:srgbClr val="FFFFFF"/>
              </a:solidFill>
              <a:latin typeface="Roboto Slab" pitchFamily="2" charset="0"/>
              <a:sym typeface="Roboto Slab" pitchFamily="2" charset="0"/>
            </a:endParaRPr>
          </a:p>
        </p:txBody>
      </p:sp>
      <p:sp>
        <p:nvSpPr>
          <p:cNvPr id="50" name="Google Shape;132;p14">
            <a:extLst>
              <a:ext uri="{FF2B5EF4-FFF2-40B4-BE49-F238E27FC236}">
                <a16:creationId xmlns:a16="http://schemas.microsoft.com/office/drawing/2014/main" id="{2A3E9968-B6E7-4606-B4ED-B1A7FDC5BC1B}"/>
              </a:ext>
            </a:extLst>
          </p:cNvPr>
          <p:cNvSpPr txBox="1">
            <a:spLocks noChangeArrowheads="1"/>
          </p:cNvSpPr>
          <p:nvPr/>
        </p:nvSpPr>
        <p:spPr bwMode="auto">
          <a:xfrm>
            <a:off x="500063" y="4716462"/>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4373" name="Obrázok 70" descr="Erasmus+ logo EN.jpg">
            <a:extLst>
              <a:ext uri="{FF2B5EF4-FFF2-40B4-BE49-F238E27FC236}">
                <a16:creationId xmlns:a16="http://schemas.microsoft.com/office/drawing/2014/main" id="{5B97DE78-9D87-4820-893D-FCE6E8168F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 name="Google Shape;572;p40">
            <a:extLst>
              <a:ext uri="{FF2B5EF4-FFF2-40B4-BE49-F238E27FC236}">
                <a16:creationId xmlns:a16="http://schemas.microsoft.com/office/drawing/2014/main" id="{4B9A501D-6983-4E5A-9910-E1348F265840}"/>
              </a:ext>
            </a:extLst>
          </p:cNvPr>
          <p:cNvGrpSpPr>
            <a:grpSpLocks/>
          </p:cNvGrpSpPr>
          <p:nvPr/>
        </p:nvGrpSpPr>
        <p:grpSpPr bwMode="auto">
          <a:xfrm>
            <a:off x="3182222" y="1734343"/>
            <a:ext cx="257175" cy="277813"/>
            <a:chOff x="616425" y="2329600"/>
            <a:chExt cx="361700" cy="388475"/>
          </a:xfrm>
        </p:grpSpPr>
        <p:sp>
          <p:nvSpPr>
            <p:cNvPr id="39" name="Google Shape;573;p40">
              <a:extLst>
                <a:ext uri="{FF2B5EF4-FFF2-40B4-BE49-F238E27FC236}">
                  <a16:creationId xmlns:a16="http://schemas.microsoft.com/office/drawing/2014/main" id="{80FBC413-1D50-4E80-84AB-9CB941FE0095}"/>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0" name="Google Shape;574;p40">
              <a:extLst>
                <a:ext uri="{FF2B5EF4-FFF2-40B4-BE49-F238E27FC236}">
                  <a16:creationId xmlns:a16="http://schemas.microsoft.com/office/drawing/2014/main" id="{97DC5C5F-5CE8-4A2C-96EB-39222E9D074B}"/>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1" name="Google Shape;575;p40">
              <a:extLst>
                <a:ext uri="{FF2B5EF4-FFF2-40B4-BE49-F238E27FC236}">
                  <a16:creationId xmlns:a16="http://schemas.microsoft.com/office/drawing/2014/main" id="{73176FB8-071E-4762-9723-2A5D0B3B8DD3}"/>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2" name="Google Shape;576;p40">
              <a:extLst>
                <a:ext uri="{FF2B5EF4-FFF2-40B4-BE49-F238E27FC236}">
                  <a16:creationId xmlns:a16="http://schemas.microsoft.com/office/drawing/2014/main" id="{598464EF-8985-487D-944F-D8E4A544E1C3}"/>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3" name="Google Shape;577;p40">
              <a:extLst>
                <a:ext uri="{FF2B5EF4-FFF2-40B4-BE49-F238E27FC236}">
                  <a16:creationId xmlns:a16="http://schemas.microsoft.com/office/drawing/2014/main" id="{FF489D4D-C303-48F6-9A6B-3DF37C8629A6}"/>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4" name="Google Shape;578;p40">
              <a:extLst>
                <a:ext uri="{FF2B5EF4-FFF2-40B4-BE49-F238E27FC236}">
                  <a16:creationId xmlns:a16="http://schemas.microsoft.com/office/drawing/2014/main" id="{8A3E0A93-31CC-4C3B-8916-88CAD0DA3038}"/>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5" name="Google Shape;579;p40">
              <a:extLst>
                <a:ext uri="{FF2B5EF4-FFF2-40B4-BE49-F238E27FC236}">
                  <a16:creationId xmlns:a16="http://schemas.microsoft.com/office/drawing/2014/main" id="{862D21A1-3E6C-45CC-A425-A891B2C31820}"/>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6" name="Google Shape;580;p40">
              <a:extLst>
                <a:ext uri="{FF2B5EF4-FFF2-40B4-BE49-F238E27FC236}">
                  <a16:creationId xmlns:a16="http://schemas.microsoft.com/office/drawing/2014/main" id="{F8DA4AE7-9D72-4CA9-B3B1-A912070F44AF}"/>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grpSp>
        <p:nvGrpSpPr>
          <p:cNvPr id="47" name="Google Shape;572;p40">
            <a:extLst>
              <a:ext uri="{FF2B5EF4-FFF2-40B4-BE49-F238E27FC236}">
                <a16:creationId xmlns:a16="http://schemas.microsoft.com/office/drawing/2014/main" id="{8A807543-D1B6-48B1-8F42-D668ED90DEF4}"/>
              </a:ext>
            </a:extLst>
          </p:cNvPr>
          <p:cNvGrpSpPr>
            <a:grpSpLocks/>
          </p:cNvGrpSpPr>
          <p:nvPr/>
        </p:nvGrpSpPr>
        <p:grpSpPr bwMode="auto">
          <a:xfrm>
            <a:off x="3183545" y="2483109"/>
            <a:ext cx="257175" cy="277813"/>
            <a:chOff x="616425" y="2329600"/>
            <a:chExt cx="361700" cy="388475"/>
          </a:xfrm>
        </p:grpSpPr>
        <p:sp>
          <p:nvSpPr>
            <p:cNvPr id="48" name="Google Shape;573;p40">
              <a:extLst>
                <a:ext uri="{FF2B5EF4-FFF2-40B4-BE49-F238E27FC236}">
                  <a16:creationId xmlns:a16="http://schemas.microsoft.com/office/drawing/2014/main" id="{316697CE-1B8E-4391-AA30-797E3AFBB6DC}"/>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9" name="Google Shape;574;p40">
              <a:extLst>
                <a:ext uri="{FF2B5EF4-FFF2-40B4-BE49-F238E27FC236}">
                  <a16:creationId xmlns:a16="http://schemas.microsoft.com/office/drawing/2014/main" id="{EB016B51-4F09-4959-BC9E-AEB7A88EEDBD}"/>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1" name="Google Shape;575;p40">
              <a:extLst>
                <a:ext uri="{FF2B5EF4-FFF2-40B4-BE49-F238E27FC236}">
                  <a16:creationId xmlns:a16="http://schemas.microsoft.com/office/drawing/2014/main" id="{AEA85FE6-C2FD-4EA4-A58F-6B8599F16FCB}"/>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2" name="Google Shape;576;p40">
              <a:extLst>
                <a:ext uri="{FF2B5EF4-FFF2-40B4-BE49-F238E27FC236}">
                  <a16:creationId xmlns:a16="http://schemas.microsoft.com/office/drawing/2014/main" id="{F88A5387-136A-4C3C-AEC0-AD1E19EFA1E8}"/>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3" name="Google Shape;577;p40">
              <a:extLst>
                <a:ext uri="{FF2B5EF4-FFF2-40B4-BE49-F238E27FC236}">
                  <a16:creationId xmlns:a16="http://schemas.microsoft.com/office/drawing/2014/main" id="{ACAB5E21-C3B8-4F58-B99E-BF54F6FCB21B}"/>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4" name="Google Shape;578;p40">
              <a:extLst>
                <a:ext uri="{FF2B5EF4-FFF2-40B4-BE49-F238E27FC236}">
                  <a16:creationId xmlns:a16="http://schemas.microsoft.com/office/drawing/2014/main" id="{89949FED-C8C7-4C2B-B017-9FA80268816D}"/>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5" name="Google Shape;579;p40">
              <a:extLst>
                <a:ext uri="{FF2B5EF4-FFF2-40B4-BE49-F238E27FC236}">
                  <a16:creationId xmlns:a16="http://schemas.microsoft.com/office/drawing/2014/main" id="{14B964BC-2906-4EF4-B5DC-3A691709CF58}"/>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6" name="Google Shape;580;p40">
              <a:extLst>
                <a:ext uri="{FF2B5EF4-FFF2-40B4-BE49-F238E27FC236}">
                  <a16:creationId xmlns:a16="http://schemas.microsoft.com/office/drawing/2014/main" id="{9EB61B45-4B64-4A23-A5B9-AFF50D49BC9D}"/>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grpSp>
        <p:nvGrpSpPr>
          <p:cNvPr id="57" name="Google Shape;572;p40">
            <a:extLst>
              <a:ext uri="{FF2B5EF4-FFF2-40B4-BE49-F238E27FC236}">
                <a16:creationId xmlns:a16="http://schemas.microsoft.com/office/drawing/2014/main" id="{B7D8D657-6566-4FA3-80E5-2D38BCAA2EB1}"/>
              </a:ext>
            </a:extLst>
          </p:cNvPr>
          <p:cNvGrpSpPr>
            <a:grpSpLocks/>
          </p:cNvGrpSpPr>
          <p:nvPr/>
        </p:nvGrpSpPr>
        <p:grpSpPr bwMode="auto">
          <a:xfrm>
            <a:off x="3211513" y="3265209"/>
            <a:ext cx="257175" cy="277813"/>
            <a:chOff x="616425" y="2329600"/>
            <a:chExt cx="361700" cy="388475"/>
          </a:xfrm>
        </p:grpSpPr>
        <p:sp>
          <p:nvSpPr>
            <p:cNvPr id="58" name="Google Shape;573;p40">
              <a:extLst>
                <a:ext uri="{FF2B5EF4-FFF2-40B4-BE49-F238E27FC236}">
                  <a16:creationId xmlns:a16="http://schemas.microsoft.com/office/drawing/2014/main" id="{CE936A04-0716-46A2-97D8-8B335C53EC7F}"/>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9" name="Google Shape;574;p40">
              <a:extLst>
                <a:ext uri="{FF2B5EF4-FFF2-40B4-BE49-F238E27FC236}">
                  <a16:creationId xmlns:a16="http://schemas.microsoft.com/office/drawing/2014/main" id="{CCA86F2F-BA89-4FC9-A10E-5BA8A7B860C1}"/>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0" name="Google Shape;575;p40">
              <a:extLst>
                <a:ext uri="{FF2B5EF4-FFF2-40B4-BE49-F238E27FC236}">
                  <a16:creationId xmlns:a16="http://schemas.microsoft.com/office/drawing/2014/main" id="{8B2BC964-865B-40B3-B017-AF39963FFB72}"/>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1" name="Google Shape;576;p40">
              <a:extLst>
                <a:ext uri="{FF2B5EF4-FFF2-40B4-BE49-F238E27FC236}">
                  <a16:creationId xmlns:a16="http://schemas.microsoft.com/office/drawing/2014/main" id="{339F37AF-60A6-4305-A3F2-5F3AFA89F0B0}"/>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2" name="Google Shape;577;p40">
              <a:extLst>
                <a:ext uri="{FF2B5EF4-FFF2-40B4-BE49-F238E27FC236}">
                  <a16:creationId xmlns:a16="http://schemas.microsoft.com/office/drawing/2014/main" id="{47612BF9-66D9-462C-8B8D-1CAB220BCFC9}"/>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3" name="Google Shape;578;p40">
              <a:extLst>
                <a:ext uri="{FF2B5EF4-FFF2-40B4-BE49-F238E27FC236}">
                  <a16:creationId xmlns:a16="http://schemas.microsoft.com/office/drawing/2014/main" id="{7B539B53-9DE5-4A50-A534-A0D67FA5927C}"/>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4" name="Google Shape;579;p40">
              <a:extLst>
                <a:ext uri="{FF2B5EF4-FFF2-40B4-BE49-F238E27FC236}">
                  <a16:creationId xmlns:a16="http://schemas.microsoft.com/office/drawing/2014/main" id="{B00F61A5-B15E-4B14-A091-E245289D3755}"/>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5" name="Google Shape;580;p40">
              <a:extLst>
                <a:ext uri="{FF2B5EF4-FFF2-40B4-BE49-F238E27FC236}">
                  <a16:creationId xmlns:a16="http://schemas.microsoft.com/office/drawing/2014/main" id="{5F642C2F-875A-40A5-8D4E-1CF4327065B7}"/>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grpSp>
        <p:nvGrpSpPr>
          <p:cNvPr id="66" name="Google Shape;572;p40">
            <a:extLst>
              <a:ext uri="{FF2B5EF4-FFF2-40B4-BE49-F238E27FC236}">
                <a16:creationId xmlns:a16="http://schemas.microsoft.com/office/drawing/2014/main" id="{7C2B3BBF-AD98-4FD1-91D4-CB3A937CC12D}"/>
              </a:ext>
            </a:extLst>
          </p:cNvPr>
          <p:cNvGrpSpPr>
            <a:grpSpLocks/>
          </p:cNvGrpSpPr>
          <p:nvPr/>
        </p:nvGrpSpPr>
        <p:grpSpPr bwMode="auto">
          <a:xfrm>
            <a:off x="3227388" y="4054474"/>
            <a:ext cx="257175" cy="277813"/>
            <a:chOff x="616425" y="2329600"/>
            <a:chExt cx="361700" cy="388475"/>
          </a:xfrm>
        </p:grpSpPr>
        <p:sp>
          <p:nvSpPr>
            <p:cNvPr id="67" name="Google Shape;573;p40">
              <a:extLst>
                <a:ext uri="{FF2B5EF4-FFF2-40B4-BE49-F238E27FC236}">
                  <a16:creationId xmlns:a16="http://schemas.microsoft.com/office/drawing/2014/main" id="{7F32351A-05ED-46BE-9214-1999AD99B118}"/>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8" name="Google Shape;574;p40">
              <a:extLst>
                <a:ext uri="{FF2B5EF4-FFF2-40B4-BE49-F238E27FC236}">
                  <a16:creationId xmlns:a16="http://schemas.microsoft.com/office/drawing/2014/main" id="{05AEA87C-2F81-4396-87B3-3BB79680B3D3}"/>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9" name="Google Shape;575;p40">
              <a:extLst>
                <a:ext uri="{FF2B5EF4-FFF2-40B4-BE49-F238E27FC236}">
                  <a16:creationId xmlns:a16="http://schemas.microsoft.com/office/drawing/2014/main" id="{8100DCAA-C2DF-4B79-9DB6-A4D7C187D8EF}"/>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0" name="Google Shape;576;p40">
              <a:extLst>
                <a:ext uri="{FF2B5EF4-FFF2-40B4-BE49-F238E27FC236}">
                  <a16:creationId xmlns:a16="http://schemas.microsoft.com/office/drawing/2014/main" id="{7148305D-DE1D-4A5B-B73D-C52F2AF3A038}"/>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1" name="Google Shape;577;p40">
              <a:extLst>
                <a:ext uri="{FF2B5EF4-FFF2-40B4-BE49-F238E27FC236}">
                  <a16:creationId xmlns:a16="http://schemas.microsoft.com/office/drawing/2014/main" id="{B40C1F5E-BF33-4B8C-916C-95AA9CB7A436}"/>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2" name="Google Shape;578;p40">
              <a:extLst>
                <a:ext uri="{FF2B5EF4-FFF2-40B4-BE49-F238E27FC236}">
                  <a16:creationId xmlns:a16="http://schemas.microsoft.com/office/drawing/2014/main" id="{F519E812-C3BC-44B7-BB13-8D8416B6C809}"/>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3" name="Google Shape;579;p40">
              <a:extLst>
                <a:ext uri="{FF2B5EF4-FFF2-40B4-BE49-F238E27FC236}">
                  <a16:creationId xmlns:a16="http://schemas.microsoft.com/office/drawing/2014/main" id="{F7511D5E-E091-444B-BA73-07D3301FCD3F}"/>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4" name="Google Shape;580;p40">
              <a:extLst>
                <a:ext uri="{FF2B5EF4-FFF2-40B4-BE49-F238E27FC236}">
                  <a16:creationId xmlns:a16="http://schemas.microsoft.com/office/drawing/2014/main" id="{E8A40B88-540A-44B8-92D3-ECC450F9FBD8}"/>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02CF24AA-86DE-46CD-BC09-922729AEA492}"/>
              </a:ext>
            </a:extLst>
          </p:cNvPr>
          <p:cNvSpPr txBox="1">
            <a:spLocks noGrp="1"/>
          </p:cNvSpPr>
          <p:nvPr>
            <p:ph type="ctrTitle"/>
          </p:nvPr>
        </p:nvSpPr>
        <p:spPr>
          <a:xfrm>
            <a:off x="4113213" y="2427734"/>
            <a:ext cx="4505325" cy="1610866"/>
          </a:xfrm>
        </p:spPr>
        <p:txBody>
          <a:bodyPr/>
          <a:lstStyle/>
          <a:p>
            <a:pPr eaLnBrk="1" hangingPunct="1">
              <a:spcBef>
                <a:spcPct val="0"/>
              </a:spcBef>
              <a:spcAft>
                <a:spcPct val="0"/>
              </a:spcAft>
              <a:buFont typeface="Roboto Slab" charset="0"/>
              <a:buNone/>
            </a:pPr>
            <a:r>
              <a:rPr lang="sk-SK" altLang="cs-CZ" b="1" dirty="0" err="1">
                <a:latin typeface="Roboto Slab" charset="0"/>
                <a:cs typeface="Arial" panose="020B0604020202020204" pitchFamily="34" charset="0"/>
                <a:sym typeface="Roboto Slab" charset="0"/>
              </a:rPr>
              <a:t>Binary</a:t>
            </a:r>
            <a:r>
              <a:rPr lang="sk-SK" altLang="cs-CZ" b="1" dirty="0">
                <a:latin typeface="Roboto Slab" charset="0"/>
                <a:cs typeface="Arial" panose="020B0604020202020204" pitchFamily="34" charset="0"/>
                <a:sym typeface="Roboto Slab" charset="0"/>
              </a:rPr>
              <a:t> </a:t>
            </a:r>
            <a:r>
              <a:rPr lang="sk-SK" altLang="cs-CZ" b="1" dirty="0" err="1">
                <a:latin typeface="Roboto Slab" charset="0"/>
                <a:cs typeface="Arial" panose="020B0604020202020204" pitchFamily="34" charset="0"/>
                <a:sym typeface="Roboto Slab" charset="0"/>
              </a:rPr>
              <a:t>compounds</a:t>
            </a:r>
            <a:endParaRPr lang="sk-SK" altLang="cs-CZ" b="1" dirty="0">
              <a:latin typeface="Roboto Slab" charset="0"/>
              <a:cs typeface="Arial" panose="020B0604020202020204" pitchFamily="34" charset="0"/>
              <a:sym typeface="Roboto Slab" charset="0"/>
            </a:endParaRPr>
          </a:p>
        </p:txBody>
      </p:sp>
      <p:sp>
        <p:nvSpPr>
          <p:cNvPr id="16387" name="Google Shape;147;p16">
            <a:extLst>
              <a:ext uri="{FF2B5EF4-FFF2-40B4-BE49-F238E27FC236}">
                <a16:creationId xmlns:a16="http://schemas.microsoft.com/office/drawing/2014/main" id="{51B475D2-E302-46E3-BB5F-2C6C19CF5BDB}"/>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r>
              <a:rPr lang="sk-SK" altLang="cs-CZ" dirty="0" err="1">
                <a:latin typeface="Roboto Slab" pitchFamily="2" charset="0"/>
                <a:ea typeface="Roboto Slab" pitchFamily="2" charset="0"/>
                <a:cs typeface="Arial" panose="020B0604020202020204" pitchFamily="34" charset="0"/>
                <a:sym typeface="Nixie One" charset="0"/>
              </a:rPr>
              <a:t>Oxides</a:t>
            </a:r>
            <a:r>
              <a:rPr lang="sk-SK" altLang="cs-CZ" dirty="0">
                <a:latin typeface="Roboto Slab" pitchFamily="2" charset="0"/>
                <a:ea typeface="Roboto Slab" pitchFamily="2" charset="0"/>
                <a:cs typeface="Arial" panose="020B0604020202020204" pitchFamily="34" charset="0"/>
                <a:sym typeface="Nixie One" charset="0"/>
              </a:rPr>
              <a:t>, </a:t>
            </a:r>
            <a:r>
              <a:rPr lang="sk-SK" altLang="cs-CZ" dirty="0" err="1">
                <a:latin typeface="Roboto Slab" pitchFamily="2" charset="0"/>
                <a:ea typeface="Roboto Slab" pitchFamily="2" charset="0"/>
                <a:cs typeface="Arial" panose="020B0604020202020204" pitchFamily="34" charset="0"/>
                <a:sym typeface="Nixie One" charset="0"/>
              </a:rPr>
              <a:t>sulfides</a:t>
            </a:r>
            <a:r>
              <a:rPr lang="sk-SK" altLang="cs-CZ" dirty="0">
                <a:latin typeface="Roboto Slab" pitchFamily="2" charset="0"/>
                <a:ea typeface="Roboto Slab" pitchFamily="2" charset="0"/>
                <a:cs typeface="Arial" panose="020B0604020202020204" pitchFamily="34" charset="0"/>
                <a:sym typeface="Nixie One" charset="0"/>
              </a:rPr>
              <a:t>, and </a:t>
            </a:r>
            <a:r>
              <a:rPr lang="sk-SK" altLang="cs-CZ" dirty="0" err="1">
                <a:latin typeface="Roboto Slab" pitchFamily="2" charset="0"/>
                <a:ea typeface="Roboto Slab" pitchFamily="2" charset="0"/>
                <a:cs typeface="Arial" panose="020B0604020202020204" pitchFamily="34" charset="0"/>
                <a:sym typeface="Nixie One" charset="0"/>
              </a:rPr>
              <a:t>halogenides</a:t>
            </a:r>
            <a:r>
              <a:rPr lang="sk-SK" altLang="cs-CZ" dirty="0">
                <a:latin typeface="Roboto Slab" pitchFamily="2" charset="0"/>
                <a:ea typeface="Roboto Slab" pitchFamily="2" charset="0"/>
                <a:cs typeface="Arial" panose="020B0604020202020204" pitchFamily="34" charset="0"/>
                <a:sym typeface="Nixie One" charset="0"/>
              </a:rPr>
              <a:t> </a:t>
            </a:r>
            <a:r>
              <a:rPr lang="sk-SK" altLang="cs-CZ" dirty="0" err="1">
                <a:latin typeface="Roboto Slab" pitchFamily="2" charset="0"/>
                <a:ea typeface="Roboto Slab" pitchFamily="2" charset="0"/>
                <a:cs typeface="Arial" panose="020B0604020202020204" pitchFamily="34" charset="0"/>
                <a:sym typeface="Nixie One" charset="0"/>
              </a:rPr>
              <a:t>nomenclature</a:t>
            </a:r>
            <a:endParaRPr lang="sk-SK" altLang="cs-CZ" dirty="0">
              <a:latin typeface="Roboto Slab" pitchFamily="2" charset="0"/>
              <a:ea typeface="Roboto Slab" pitchFamily="2" charset="0"/>
              <a:cs typeface="Arial" panose="020B0604020202020204" pitchFamily="34" charset="0"/>
              <a:sym typeface="Nixie One" charset="0"/>
            </a:endParaRPr>
          </a:p>
        </p:txBody>
      </p:sp>
      <p:sp>
        <p:nvSpPr>
          <p:cNvPr id="16388" name="Google Shape;148;p16">
            <a:extLst>
              <a:ext uri="{FF2B5EF4-FFF2-40B4-BE49-F238E27FC236}">
                <a16:creationId xmlns:a16="http://schemas.microsoft.com/office/drawing/2014/main" id="{A8C6086F-35B1-4837-A67E-290790A46BC9}"/>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charset="0"/>
                <a:sym typeface="Roboto Slab" charset="0"/>
              </a:rPr>
              <a:t>1</a:t>
            </a:r>
          </a:p>
        </p:txBody>
      </p:sp>
      <p:sp>
        <p:nvSpPr>
          <p:cNvPr id="16389" name="Google Shape;149;p16">
            <a:extLst>
              <a:ext uri="{FF2B5EF4-FFF2-40B4-BE49-F238E27FC236}">
                <a16:creationId xmlns:a16="http://schemas.microsoft.com/office/drawing/2014/main" id="{19C3BCE4-0021-44ED-AC8B-A4E89111CFA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FD5E77E-26BA-4CE3-A7DD-115E6DDB8BF9}" type="slidenum">
              <a:rPr lang="sk-SK" altLang="cs-CZ" sz="800">
                <a:solidFill>
                  <a:srgbClr val="FFFFFF"/>
                </a:solidFill>
                <a:latin typeface="Roboto Slab" charset="0"/>
                <a:sym typeface="Roboto Slab" charset="0"/>
              </a:rPr>
              <a:pPr eaLnBrk="1" hangingPunct="1"/>
              <a:t>4</a:t>
            </a:fld>
            <a:endParaRPr lang="sk-SK" altLang="cs-CZ" sz="800">
              <a:solidFill>
                <a:srgbClr val="FFFFFF"/>
              </a:solidFill>
              <a:latin typeface="Roboto Slab" charset="0"/>
              <a:sym typeface="Roboto Slab"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Binary</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compounds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558926"/>
            <a:ext cx="7540625" cy="3367088"/>
          </a:xfrm>
        </p:spPr>
        <p:txBody>
          <a:bodyPr/>
          <a:lstStyle/>
          <a:p>
            <a:pPr eaLnBrk="1" fontAlgn="auto" hangingPunct="1">
              <a:buClr>
                <a:srgbClr val="114454"/>
              </a:buClr>
              <a:defRPr/>
            </a:pPr>
            <a:r>
              <a:rPr lang="cs-CZ" dirty="0">
                <a:solidFill>
                  <a:srgbClr val="114454"/>
                </a:solidFill>
                <a:latin typeface="Roboto Slab" pitchFamily="2" charset="0"/>
                <a:ea typeface="Roboto Slab" pitchFamily="2" charset="0"/>
                <a:cs typeface="Nixie One"/>
                <a:sym typeface="Nixie One"/>
              </a:rPr>
              <a:t>Binary </a:t>
            </a:r>
            <a:r>
              <a:rPr lang="cs-CZ" dirty="0" err="1">
                <a:solidFill>
                  <a:srgbClr val="114454"/>
                </a:solidFill>
                <a:latin typeface="Roboto Slab" pitchFamily="2" charset="0"/>
                <a:ea typeface="Roboto Slab" pitchFamily="2" charset="0"/>
                <a:cs typeface="Nixie One"/>
                <a:sym typeface="Nixie One"/>
              </a:rPr>
              <a:t>compounds</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contain</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two</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elements</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electropositive</a:t>
            </a:r>
            <a:r>
              <a:rPr lang="cs-CZ" dirty="0">
                <a:solidFill>
                  <a:srgbClr val="114454"/>
                </a:solidFill>
                <a:latin typeface="Roboto Slab" pitchFamily="2" charset="0"/>
                <a:ea typeface="Roboto Slab" pitchFamily="2" charset="0"/>
                <a:cs typeface="Nixie One"/>
                <a:sym typeface="Nixie One"/>
              </a:rPr>
              <a:t> and </a:t>
            </a:r>
            <a:r>
              <a:rPr lang="cs-CZ" dirty="0" err="1">
                <a:solidFill>
                  <a:srgbClr val="114454"/>
                </a:solidFill>
                <a:latin typeface="Roboto Slab" pitchFamily="2" charset="0"/>
                <a:ea typeface="Roboto Slab" pitchFamily="2" charset="0"/>
                <a:cs typeface="Nixie One"/>
                <a:sym typeface="Nixie One"/>
              </a:rPr>
              <a:t>electronegative</a:t>
            </a:r>
            <a:r>
              <a:rPr lang="cs-CZ" dirty="0">
                <a:solidFill>
                  <a:srgbClr val="114454"/>
                </a:solidFill>
                <a:latin typeface="Roboto Slab" pitchFamily="2" charset="0"/>
                <a:ea typeface="Roboto Slab" pitchFamily="2" charset="0"/>
                <a:cs typeface="Nixie One"/>
                <a:sym typeface="Nixie One"/>
              </a:rPr>
              <a:t> (a </a:t>
            </a:r>
            <a:r>
              <a:rPr lang="cs-CZ" dirty="0" err="1">
                <a:solidFill>
                  <a:srgbClr val="114454"/>
                </a:solidFill>
                <a:latin typeface="Roboto Slab" pitchFamily="2" charset="0"/>
                <a:ea typeface="Roboto Slab" pitchFamily="2" charset="0"/>
                <a:cs typeface="Nixie One"/>
                <a:sym typeface="Nixie One"/>
              </a:rPr>
              <a:t>cation</a:t>
            </a:r>
            <a:r>
              <a:rPr lang="cs-CZ" dirty="0">
                <a:solidFill>
                  <a:srgbClr val="114454"/>
                </a:solidFill>
                <a:latin typeface="Roboto Slab" pitchFamily="2" charset="0"/>
                <a:ea typeface="Roboto Slab" pitchFamily="2" charset="0"/>
                <a:cs typeface="Nixie One"/>
                <a:sym typeface="Nixie One"/>
              </a:rPr>
              <a:t> and </a:t>
            </a:r>
            <a:r>
              <a:rPr lang="cs-CZ" dirty="0" err="1">
                <a:solidFill>
                  <a:srgbClr val="114454"/>
                </a:solidFill>
                <a:latin typeface="Roboto Slab" pitchFamily="2" charset="0"/>
                <a:ea typeface="Roboto Slab" pitchFamily="2" charset="0"/>
                <a:cs typeface="Nixie One"/>
                <a:sym typeface="Nixie One"/>
              </a:rPr>
              <a:t>an</a:t>
            </a:r>
            <a:r>
              <a:rPr lang="cs-CZ" dirty="0">
                <a:solidFill>
                  <a:srgbClr val="114454"/>
                </a:solidFill>
                <a:latin typeface="Roboto Slab" pitchFamily="2" charset="0"/>
                <a:ea typeface="Roboto Slab" pitchFamily="2" charset="0"/>
                <a:cs typeface="Nixie One"/>
                <a:sym typeface="Nixie One"/>
              </a:rPr>
              <a:t> anion). </a:t>
            </a:r>
          </a:p>
          <a:p>
            <a:pPr eaLnBrk="1" fontAlgn="auto" hangingPunct="1">
              <a:buClr>
                <a:srgbClr val="114454"/>
              </a:buClr>
              <a:buFont typeface="Nixie One"/>
              <a:buChar char="▪"/>
              <a:defRPr/>
            </a:pPr>
            <a:r>
              <a:rPr lang="cs-CZ" dirty="0">
                <a:solidFill>
                  <a:srgbClr val="114454"/>
                </a:solidFill>
                <a:latin typeface="Roboto Slab" pitchFamily="2" charset="0"/>
                <a:ea typeface="Roboto Slab" pitchFamily="2" charset="0"/>
                <a:cs typeface="Nixie One"/>
                <a:sym typeface="Nixie One"/>
              </a:rPr>
              <a:t>Basic Binary </a:t>
            </a:r>
            <a:r>
              <a:rPr lang="cs-CZ" dirty="0" err="1">
                <a:solidFill>
                  <a:srgbClr val="114454"/>
                </a:solidFill>
                <a:latin typeface="Roboto Slab" pitchFamily="2" charset="0"/>
                <a:ea typeface="Roboto Slab" pitchFamily="2" charset="0"/>
                <a:cs typeface="Nixie One"/>
                <a:sym typeface="Nixie One"/>
              </a:rPr>
              <a:t>compounds</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include</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oxides</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sulfides</a:t>
            </a:r>
            <a:r>
              <a:rPr lang="cs-CZ" dirty="0">
                <a:solidFill>
                  <a:srgbClr val="114454"/>
                </a:solidFill>
                <a:latin typeface="Roboto Slab" pitchFamily="2" charset="0"/>
                <a:ea typeface="Roboto Slab" pitchFamily="2" charset="0"/>
                <a:cs typeface="Nixie One"/>
                <a:sym typeface="Nixie One"/>
              </a:rPr>
              <a:t>, and </a:t>
            </a:r>
            <a:r>
              <a:rPr lang="cs-CZ" dirty="0" err="1">
                <a:solidFill>
                  <a:srgbClr val="114454"/>
                </a:solidFill>
                <a:latin typeface="Roboto Slab" pitchFamily="2" charset="0"/>
                <a:ea typeface="Roboto Slab" pitchFamily="2" charset="0"/>
                <a:cs typeface="Nixie One"/>
                <a:sym typeface="Nixie One"/>
              </a:rPr>
              <a:t>halogenides</a:t>
            </a:r>
            <a:r>
              <a:rPr lang="cs-CZ" dirty="0">
                <a:solidFill>
                  <a:srgbClr val="114454"/>
                </a:solidFill>
                <a:latin typeface="Roboto Slab" pitchFamily="2" charset="0"/>
                <a:ea typeface="Roboto Slab" pitchFamily="2" charset="0"/>
                <a:cs typeface="Nixie One"/>
                <a:sym typeface="Nixie One"/>
              </a:rPr>
              <a:t>.</a:t>
            </a:r>
          </a:p>
          <a:p>
            <a:pPr eaLnBrk="1" fontAlgn="auto" hangingPunct="1">
              <a:buClr>
                <a:srgbClr val="114454"/>
              </a:buClr>
              <a:buFont typeface="Nixie One"/>
              <a:buChar char="▪"/>
              <a:defRPr/>
            </a:pPr>
            <a:r>
              <a:rPr lang="cs-CZ" dirty="0" err="1">
                <a:solidFill>
                  <a:srgbClr val="114454"/>
                </a:solidFill>
                <a:latin typeface="Roboto Slab" pitchFamily="2" charset="0"/>
                <a:ea typeface="Roboto Slab" pitchFamily="2" charset="0"/>
                <a:cs typeface="Nixie One"/>
                <a:sym typeface="Nixie One"/>
              </a:rPr>
              <a:t>The</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cation</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is</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always</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followed</a:t>
            </a:r>
            <a:r>
              <a:rPr lang="cs-CZ" dirty="0">
                <a:solidFill>
                  <a:srgbClr val="114454"/>
                </a:solidFill>
                <a:latin typeface="Roboto Slab" pitchFamily="2" charset="0"/>
                <a:ea typeface="Roboto Slab" pitchFamily="2" charset="0"/>
                <a:cs typeface="Nixie One"/>
                <a:sym typeface="Nixie One"/>
              </a:rPr>
              <a:t> by </a:t>
            </a:r>
            <a:r>
              <a:rPr lang="cs-CZ" dirty="0" err="1">
                <a:solidFill>
                  <a:srgbClr val="114454"/>
                </a:solidFill>
                <a:latin typeface="Roboto Slab" pitchFamily="2" charset="0"/>
                <a:ea typeface="Roboto Slab" pitchFamily="2" charset="0"/>
                <a:cs typeface="Nixie One"/>
                <a:sym typeface="Nixie One"/>
              </a:rPr>
              <a:t>an</a:t>
            </a:r>
            <a:r>
              <a:rPr lang="cs-CZ" dirty="0">
                <a:solidFill>
                  <a:srgbClr val="114454"/>
                </a:solidFill>
                <a:latin typeface="Roboto Slab" pitchFamily="2" charset="0"/>
                <a:ea typeface="Roboto Slab" pitchFamily="2" charset="0"/>
                <a:cs typeface="Nixie One"/>
                <a:sym typeface="Nixie One"/>
              </a:rPr>
              <a:t> anion in </a:t>
            </a:r>
            <a:r>
              <a:rPr lang="cs-CZ" dirty="0" err="1">
                <a:solidFill>
                  <a:srgbClr val="114454"/>
                </a:solidFill>
                <a:latin typeface="Roboto Slab" pitchFamily="2" charset="0"/>
                <a:ea typeface="Roboto Slab" pitchFamily="2" charset="0"/>
                <a:cs typeface="Nixie One"/>
                <a:sym typeface="Nixie One"/>
              </a:rPr>
              <a:t>the</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formula</a:t>
            </a:r>
            <a:r>
              <a:rPr lang="cs-CZ" dirty="0">
                <a:solidFill>
                  <a:srgbClr val="114454"/>
                </a:solidFill>
                <a:latin typeface="Roboto Slab" pitchFamily="2" charset="0"/>
                <a:ea typeface="Roboto Slab" pitchFamily="2" charset="0"/>
                <a:cs typeface="Nixie One"/>
                <a:sym typeface="Nixie One"/>
              </a:rPr>
              <a:t>.</a:t>
            </a:r>
          </a:p>
          <a:p>
            <a:pPr marL="50800" indent="0" eaLnBrk="1" fontAlgn="auto" hangingPunct="1">
              <a:buClr>
                <a:srgbClr val="114454"/>
              </a:buClr>
              <a:buNone/>
              <a:defRPr/>
            </a:pPr>
            <a:endParaRPr dirty="0">
              <a:solidFill>
                <a:srgbClr val="114454"/>
              </a:solidFill>
              <a:latin typeface="Nixie One"/>
              <a:ea typeface="Nixie One"/>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5</a:t>
            </a:fld>
            <a:endParaRPr lang="sk-SK" altLang="cs-CZ" sz="800">
              <a:solidFill>
                <a:srgbClr val="FFFFFF"/>
              </a:solidFill>
              <a:latin typeface="Roboto Slab" charset="0"/>
              <a:sym typeface="Roboto Slab" charset="0"/>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a) </a:t>
            </a:r>
            <a:r>
              <a:rPr lang="sk-SK" altLang="cs-CZ" sz="1800" b="1" dirty="0" err="1">
                <a:solidFill>
                  <a:srgbClr val="FFFFFF"/>
                </a:solidFill>
                <a:latin typeface="Roboto Slab" charset="0"/>
                <a:cs typeface="Arial" panose="020B0604020202020204" pitchFamily="34" charset="0"/>
                <a:sym typeface="Roboto Slab" charset="0"/>
              </a:rPr>
              <a:t>Oxides</a:t>
            </a:r>
            <a:r>
              <a:rPr lang="sk-SK" altLang="cs-CZ" sz="1800" b="1" dirty="0">
                <a:solidFill>
                  <a:srgbClr val="FFFFFF"/>
                </a:solidFill>
                <a:latin typeface="Roboto Slab" charset="0"/>
                <a:cs typeface="Arial" panose="020B0604020202020204" pitchFamily="34" charset="0"/>
                <a:sym typeface="Roboto Slab" charset="0"/>
              </a:rPr>
              <a:t> </a:t>
            </a: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766888"/>
            <a:ext cx="7540625" cy="3159125"/>
          </a:xfrm>
        </p:spPr>
        <p:txBody>
          <a:bodyPr/>
          <a:lstStyle/>
          <a:p>
            <a:pPr eaLnBrk="1" fontAlgn="auto" hangingPunct="1">
              <a:buClr>
                <a:srgbClr val="114454"/>
              </a:buClr>
              <a:buFont typeface="Nixie One"/>
              <a:buChar char="▪"/>
              <a:defRPr/>
            </a:pPr>
            <a:r>
              <a:rPr lang="cs-CZ" sz="2400" dirty="0" err="1">
                <a:solidFill>
                  <a:srgbClr val="114454"/>
                </a:solidFill>
                <a:latin typeface="Roboto Slab" pitchFamily="2" charset="0"/>
                <a:ea typeface="Roboto Slab" pitchFamily="2" charset="0"/>
                <a:cs typeface="Nixie One"/>
                <a:sym typeface="Nixie One"/>
              </a:rPr>
              <a:t>Oxides</a:t>
            </a:r>
            <a:r>
              <a:rPr lang="cs-CZ" sz="2400" dirty="0">
                <a:solidFill>
                  <a:srgbClr val="114454"/>
                </a:solidFill>
                <a:latin typeface="Roboto Slab" pitchFamily="2" charset="0"/>
                <a:ea typeface="Roboto Slab" pitchFamily="2" charset="0"/>
                <a:cs typeface="Nixie One"/>
                <a:sym typeface="Nixie One"/>
              </a:rPr>
              <a:t> are </a:t>
            </a:r>
            <a:r>
              <a:rPr lang="cs-CZ" sz="2400" dirty="0" err="1">
                <a:solidFill>
                  <a:srgbClr val="114454"/>
                </a:solidFill>
                <a:latin typeface="Roboto Slab" pitchFamily="2" charset="0"/>
                <a:ea typeface="Roboto Slab" pitchFamily="2" charset="0"/>
                <a:cs typeface="Nixie One"/>
                <a:sym typeface="Nixie One"/>
              </a:rPr>
              <a:t>binary</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compounds</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consisting</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of</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an</a:t>
            </a:r>
            <a:r>
              <a:rPr lang="cs-CZ" sz="2400" dirty="0">
                <a:solidFill>
                  <a:srgbClr val="114454"/>
                </a:solidFill>
                <a:latin typeface="Roboto Slab" pitchFamily="2" charset="0"/>
                <a:ea typeface="Roboto Slab" pitchFamily="2" charset="0"/>
                <a:cs typeface="Nixie One"/>
                <a:sym typeface="Nixie One"/>
              </a:rPr>
              <a:t> element </a:t>
            </a:r>
            <a:r>
              <a:rPr lang="cs-CZ" sz="2400" dirty="0" err="1">
                <a:solidFill>
                  <a:srgbClr val="114454"/>
                </a:solidFill>
                <a:latin typeface="Roboto Slab" pitchFamily="2" charset="0"/>
                <a:ea typeface="Roboto Slab" pitchFamily="2" charset="0"/>
                <a:cs typeface="Nixie One"/>
                <a:sym typeface="Nixie One"/>
              </a:rPr>
              <a:t>with</a:t>
            </a:r>
            <a:r>
              <a:rPr lang="cs-CZ" sz="2400" dirty="0">
                <a:solidFill>
                  <a:srgbClr val="114454"/>
                </a:solidFill>
                <a:latin typeface="Roboto Slab" pitchFamily="2" charset="0"/>
                <a:ea typeface="Roboto Slab" pitchFamily="2" charset="0"/>
                <a:cs typeface="Nixie One"/>
                <a:sym typeface="Nixie One"/>
              </a:rPr>
              <a:t> positive </a:t>
            </a:r>
            <a:r>
              <a:rPr lang="cs-CZ" sz="2400" dirty="0" err="1">
                <a:solidFill>
                  <a:srgbClr val="114454"/>
                </a:solidFill>
                <a:latin typeface="Roboto Slab" pitchFamily="2" charset="0"/>
                <a:ea typeface="Roboto Slab" pitchFamily="2" charset="0"/>
                <a:cs typeface="Nixie One"/>
                <a:sym typeface="Nixie One"/>
              </a:rPr>
              <a:t>oxidation</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number</a:t>
            </a:r>
            <a:r>
              <a:rPr lang="cs-CZ" sz="2400" dirty="0">
                <a:solidFill>
                  <a:srgbClr val="114454"/>
                </a:solidFill>
                <a:latin typeface="Roboto Slab" pitchFamily="2" charset="0"/>
                <a:ea typeface="Roboto Slab" pitchFamily="2" charset="0"/>
                <a:cs typeface="Nixie One"/>
                <a:sym typeface="Nixie One"/>
              </a:rPr>
              <a:t> I to VIII and </a:t>
            </a:r>
            <a:r>
              <a:rPr lang="cs-CZ" sz="2400" dirty="0" err="1">
                <a:solidFill>
                  <a:srgbClr val="114454"/>
                </a:solidFill>
                <a:latin typeface="Roboto Slab" pitchFamily="2" charset="0"/>
                <a:ea typeface="Roboto Slab" pitchFamily="2" charset="0"/>
                <a:cs typeface="Nixie One"/>
                <a:sym typeface="Nixie One"/>
              </a:rPr>
              <a:t>an</a:t>
            </a:r>
            <a:r>
              <a:rPr lang="cs-CZ" sz="2400" dirty="0">
                <a:solidFill>
                  <a:srgbClr val="114454"/>
                </a:solidFill>
                <a:latin typeface="Roboto Slab" pitchFamily="2" charset="0"/>
                <a:ea typeface="Roboto Slab" pitchFamily="2" charset="0"/>
                <a:cs typeface="Nixie One"/>
                <a:sym typeface="Nixie One"/>
              </a:rPr>
              <a:t> oxide </a:t>
            </a:r>
            <a:r>
              <a:rPr lang="cs-CZ" sz="2400" dirty="0" err="1">
                <a:solidFill>
                  <a:srgbClr val="114454"/>
                </a:solidFill>
                <a:latin typeface="Roboto Slab" pitchFamily="2" charset="0"/>
                <a:ea typeface="Roboto Slab" pitchFamily="2" charset="0"/>
                <a:cs typeface="Nixie One"/>
                <a:sym typeface="Nixie One"/>
              </a:rPr>
              <a:t>with</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an</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oxidation</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number</a:t>
            </a:r>
            <a:r>
              <a:rPr lang="cs-CZ" sz="2400" dirty="0">
                <a:solidFill>
                  <a:srgbClr val="114454"/>
                </a:solidFill>
                <a:latin typeface="Roboto Slab" pitchFamily="2" charset="0"/>
                <a:ea typeface="Roboto Slab" pitchFamily="2" charset="0"/>
                <a:cs typeface="Nixie One"/>
                <a:sym typeface="Nixie One"/>
              </a:rPr>
              <a:t> –II.</a:t>
            </a:r>
          </a:p>
          <a:p>
            <a:pPr eaLnBrk="1" fontAlgn="auto" hangingPunct="1">
              <a:buClr>
                <a:srgbClr val="114454"/>
              </a:buClr>
              <a:buFont typeface="Nixie One"/>
              <a:buChar char="▪"/>
              <a:defRPr/>
            </a:pPr>
            <a:r>
              <a:rPr lang="cs-CZ" sz="2400" dirty="0" err="1">
                <a:solidFill>
                  <a:srgbClr val="114454"/>
                </a:solidFill>
                <a:latin typeface="Roboto Slab" pitchFamily="2" charset="0"/>
                <a:ea typeface="Roboto Slab" pitchFamily="2" charset="0"/>
                <a:cs typeface="Nixie One"/>
                <a:sym typeface="Nixie One"/>
              </a:rPr>
              <a:t>The</a:t>
            </a:r>
            <a:r>
              <a:rPr lang="cs-CZ" sz="2400" dirty="0">
                <a:solidFill>
                  <a:srgbClr val="114454"/>
                </a:solidFill>
                <a:latin typeface="Roboto Slab" pitchFamily="2" charset="0"/>
                <a:ea typeface="Roboto Slab" pitchFamily="2" charset="0"/>
                <a:cs typeface="Nixie One"/>
                <a:sym typeface="Nixie One"/>
              </a:rPr>
              <a:t> most </a:t>
            </a:r>
            <a:r>
              <a:rPr lang="cs-CZ" sz="2400" dirty="0" err="1">
                <a:solidFill>
                  <a:srgbClr val="114454"/>
                </a:solidFill>
                <a:latin typeface="Roboto Slab" pitchFamily="2" charset="0"/>
                <a:ea typeface="Roboto Slab" pitchFamily="2" charset="0"/>
                <a:cs typeface="Nixie One"/>
                <a:sym typeface="Nixie One"/>
              </a:rPr>
              <a:t>electropositive</a:t>
            </a:r>
            <a:r>
              <a:rPr lang="cs-CZ" sz="2400" dirty="0">
                <a:solidFill>
                  <a:srgbClr val="114454"/>
                </a:solidFill>
                <a:latin typeface="Roboto Slab" pitchFamily="2" charset="0"/>
                <a:ea typeface="Roboto Slab" pitchFamily="2" charset="0"/>
                <a:cs typeface="Nixie One"/>
                <a:sym typeface="Nixie One"/>
              </a:rPr>
              <a:t> element </a:t>
            </a:r>
            <a:r>
              <a:rPr lang="cs-CZ" sz="2400" dirty="0" err="1">
                <a:solidFill>
                  <a:srgbClr val="114454"/>
                </a:solidFill>
                <a:latin typeface="Roboto Slab" pitchFamily="2" charset="0"/>
                <a:ea typeface="Roboto Slab" pitchFamily="2" charset="0"/>
                <a:cs typeface="Nixie One"/>
                <a:sym typeface="Nixie One"/>
              </a:rPr>
              <a:t>is</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placed</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first</a:t>
            </a:r>
            <a:r>
              <a:rPr lang="cs-CZ" sz="2400" dirty="0">
                <a:solidFill>
                  <a:srgbClr val="114454"/>
                </a:solidFill>
                <a:latin typeface="Roboto Slab" pitchFamily="2" charset="0"/>
                <a:ea typeface="Roboto Slab" pitchFamily="2" charset="0"/>
                <a:cs typeface="Nixie One"/>
                <a:sym typeface="Nixie One"/>
              </a:rPr>
              <a:t> in </a:t>
            </a:r>
            <a:r>
              <a:rPr lang="cs-CZ" sz="2400" dirty="0" err="1">
                <a:solidFill>
                  <a:srgbClr val="114454"/>
                </a:solidFill>
                <a:latin typeface="Roboto Slab" pitchFamily="2" charset="0"/>
                <a:ea typeface="Roboto Slab" pitchFamily="2" charset="0"/>
                <a:cs typeface="Nixie One"/>
                <a:sym typeface="Nixie One"/>
              </a:rPr>
              <a:t>the</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formula</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The</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electronegative</a:t>
            </a:r>
            <a:r>
              <a:rPr lang="cs-CZ" sz="2400" dirty="0">
                <a:solidFill>
                  <a:srgbClr val="114454"/>
                </a:solidFill>
                <a:latin typeface="Roboto Slab" pitchFamily="2" charset="0"/>
                <a:ea typeface="Roboto Slab" pitchFamily="2" charset="0"/>
                <a:cs typeface="Nixie One"/>
                <a:sym typeface="Nixie One"/>
              </a:rPr>
              <a:t> element </a:t>
            </a:r>
            <a:r>
              <a:rPr lang="cs-CZ" sz="2400" dirty="0" err="1">
                <a:solidFill>
                  <a:srgbClr val="114454"/>
                </a:solidFill>
                <a:latin typeface="Roboto Slab" pitchFamily="2" charset="0"/>
                <a:ea typeface="Roboto Slab" pitchFamily="2" charset="0"/>
                <a:cs typeface="Nixie One"/>
                <a:sym typeface="Nixie One"/>
              </a:rPr>
              <a:t>is</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modified</a:t>
            </a:r>
            <a:r>
              <a:rPr lang="cs-CZ" sz="2400" dirty="0">
                <a:solidFill>
                  <a:srgbClr val="114454"/>
                </a:solidFill>
                <a:latin typeface="Roboto Slab" pitchFamily="2" charset="0"/>
                <a:ea typeface="Roboto Slab" pitchFamily="2" charset="0"/>
                <a:cs typeface="Nixie One"/>
                <a:sym typeface="Nixie One"/>
              </a:rPr>
              <a:t> to end –IDE </a:t>
            </a:r>
            <a:r>
              <a:rPr lang="cs-CZ" sz="2400" dirty="0" err="1">
                <a:solidFill>
                  <a:srgbClr val="114454"/>
                </a:solidFill>
                <a:latin typeface="Roboto Slab" pitchFamily="2" charset="0"/>
                <a:ea typeface="Roboto Slab" pitchFamily="2" charset="0"/>
                <a:cs typeface="Nixie One"/>
                <a:sym typeface="Nixie One"/>
              </a:rPr>
              <a:t>while</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the</a:t>
            </a:r>
            <a:r>
              <a:rPr lang="cs-CZ" sz="2400" dirty="0">
                <a:solidFill>
                  <a:srgbClr val="114454"/>
                </a:solidFill>
                <a:latin typeface="Roboto Slab" pitchFamily="2" charset="0"/>
                <a:ea typeface="Roboto Slab" pitchFamily="2" charset="0"/>
                <a:cs typeface="Nixie One"/>
                <a:sym typeface="Nixie One"/>
              </a:rPr>
              <a:t> most </a:t>
            </a:r>
            <a:r>
              <a:rPr lang="cs-CZ" sz="2400" dirty="0" err="1">
                <a:solidFill>
                  <a:srgbClr val="114454"/>
                </a:solidFill>
                <a:latin typeface="Roboto Slab" pitchFamily="2" charset="0"/>
                <a:ea typeface="Roboto Slab" pitchFamily="2" charset="0"/>
                <a:cs typeface="Nixie One"/>
                <a:sym typeface="Nixie One"/>
              </a:rPr>
              <a:t>electropositive</a:t>
            </a:r>
            <a:r>
              <a:rPr lang="cs-CZ" sz="2400" dirty="0">
                <a:solidFill>
                  <a:srgbClr val="114454"/>
                </a:solidFill>
                <a:latin typeface="Roboto Slab" pitchFamily="2" charset="0"/>
                <a:ea typeface="Roboto Slab" pitchFamily="2" charset="0"/>
                <a:cs typeface="Nixie One"/>
                <a:sym typeface="Nixie One"/>
              </a:rPr>
              <a:t> element </a:t>
            </a:r>
            <a:r>
              <a:rPr lang="cs-CZ" sz="2400" dirty="0" err="1">
                <a:solidFill>
                  <a:srgbClr val="114454"/>
                </a:solidFill>
                <a:latin typeface="Roboto Slab" pitchFamily="2" charset="0"/>
                <a:ea typeface="Roboto Slab" pitchFamily="2" charset="0"/>
                <a:cs typeface="Nixie One"/>
                <a:sym typeface="Nixie One"/>
              </a:rPr>
              <a:t>is</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left</a:t>
            </a:r>
            <a:r>
              <a:rPr lang="cs-CZ" sz="2400" dirty="0">
                <a:solidFill>
                  <a:srgbClr val="114454"/>
                </a:solidFill>
                <a:latin typeface="Roboto Slab" pitchFamily="2" charset="0"/>
                <a:ea typeface="Roboto Slab" pitchFamily="2" charset="0"/>
                <a:cs typeface="Nixie One"/>
                <a:sym typeface="Nixie One"/>
              </a:rPr>
              <a:t> </a:t>
            </a:r>
            <a:r>
              <a:rPr lang="cs-CZ" sz="2400" dirty="0" err="1">
                <a:solidFill>
                  <a:srgbClr val="114454"/>
                </a:solidFill>
                <a:latin typeface="Roboto Slab" pitchFamily="2" charset="0"/>
                <a:ea typeface="Roboto Slab" pitchFamily="2" charset="0"/>
                <a:cs typeface="Nixie One"/>
                <a:sym typeface="Nixie One"/>
              </a:rPr>
              <a:t>unchanged</a:t>
            </a:r>
            <a:r>
              <a:rPr lang="cs-CZ" sz="2400" dirty="0">
                <a:solidFill>
                  <a:srgbClr val="114454"/>
                </a:solidFill>
                <a:latin typeface="Roboto Slab" pitchFamily="2" charset="0"/>
                <a:ea typeface="Roboto Slab" pitchFamily="2" charset="0"/>
                <a:cs typeface="Nixie One"/>
                <a:sym typeface="Nixie One"/>
              </a:rPr>
              <a:t>.</a:t>
            </a:r>
            <a:endParaRPr sz="2400" dirty="0">
              <a:solidFill>
                <a:srgbClr val="114454"/>
              </a:solidFill>
              <a:latin typeface="Nixie One"/>
              <a:ea typeface="Nixie One"/>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6</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11623744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How</a:t>
            </a:r>
            <a:r>
              <a:rPr lang="sk-SK" altLang="cs-CZ" sz="1800" b="1" dirty="0">
                <a:solidFill>
                  <a:srgbClr val="FFFFFF"/>
                </a:solidFill>
                <a:latin typeface="Roboto Slab" charset="0"/>
                <a:cs typeface="Arial" panose="020B0604020202020204" pitchFamily="34" charset="0"/>
                <a:sym typeface="Roboto Slab" charset="0"/>
              </a:rPr>
              <a:t> to </a:t>
            </a:r>
            <a:r>
              <a:rPr lang="sk-SK" altLang="cs-CZ" sz="1800" b="1" dirty="0" err="1">
                <a:solidFill>
                  <a:srgbClr val="FFFFFF"/>
                </a:solidFill>
                <a:latin typeface="Roboto Slab" charset="0"/>
                <a:cs typeface="Arial" panose="020B0604020202020204" pitchFamily="34" charset="0"/>
                <a:sym typeface="Roboto Slab" charset="0"/>
              </a:rPr>
              <a:t>create</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oxides</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formulas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558926"/>
            <a:ext cx="7540625" cy="3367088"/>
          </a:xfrm>
        </p:spPr>
        <p:txBody>
          <a:bodyPr/>
          <a:lstStyle/>
          <a:p>
            <a:pPr marL="50800" indent="0" eaLnBrk="1" fontAlgn="auto" hangingPunct="1">
              <a:buClr>
                <a:srgbClr val="114454"/>
              </a:buClr>
              <a:buNone/>
              <a:defRPr/>
            </a:pPr>
            <a:r>
              <a:rPr lang="cs-CZ" sz="2000" b="1" dirty="0" err="1">
                <a:solidFill>
                  <a:srgbClr val="114454"/>
                </a:solidFill>
                <a:latin typeface="Roboto Slab" pitchFamily="2" charset="0"/>
                <a:ea typeface="Roboto Slab" pitchFamily="2" charset="0"/>
                <a:cs typeface="Nixie One"/>
                <a:sym typeface="Nixie One"/>
              </a:rPr>
              <a:t>Dinitrogen</a:t>
            </a:r>
            <a:r>
              <a:rPr lang="cs-CZ" sz="2000" b="1" dirty="0">
                <a:solidFill>
                  <a:srgbClr val="114454"/>
                </a:solidFill>
                <a:latin typeface="Roboto Slab" pitchFamily="2" charset="0"/>
                <a:ea typeface="Roboto Slab" pitchFamily="2" charset="0"/>
                <a:cs typeface="Nixie One"/>
                <a:sym typeface="Nixie One"/>
              </a:rPr>
              <a:t> </a:t>
            </a:r>
            <a:r>
              <a:rPr lang="cs-CZ" sz="2000" b="1" dirty="0" err="1">
                <a:solidFill>
                  <a:srgbClr val="114454"/>
                </a:solidFill>
                <a:latin typeface="Roboto Slab" pitchFamily="2" charset="0"/>
                <a:ea typeface="Roboto Slab" pitchFamily="2" charset="0"/>
                <a:cs typeface="Nixie One"/>
                <a:sym typeface="Nixie One"/>
              </a:rPr>
              <a:t>pentaoxide</a:t>
            </a:r>
            <a:r>
              <a:rPr lang="cs-CZ" dirty="0">
                <a:solidFill>
                  <a:srgbClr val="114454"/>
                </a:solidFill>
                <a:latin typeface="Roboto Slab" pitchFamily="2" charset="0"/>
                <a:ea typeface="Roboto Slab" pitchFamily="2" charset="0"/>
                <a:cs typeface="Nixie One"/>
                <a:sym typeface="Nixie One"/>
              </a:rPr>
              <a:t>:                N</a:t>
            </a:r>
            <a:r>
              <a:rPr lang="cs-CZ" baseline="30000" dirty="0">
                <a:solidFill>
                  <a:srgbClr val="114454"/>
                </a:solidFill>
                <a:latin typeface="Roboto Slab" pitchFamily="2" charset="0"/>
                <a:ea typeface="Roboto Slab" pitchFamily="2" charset="0"/>
                <a:cs typeface="Nixie One"/>
                <a:sym typeface="Nixie One"/>
              </a:rPr>
              <a:t>V</a:t>
            </a:r>
            <a:r>
              <a:rPr lang="cs-CZ" dirty="0">
                <a:solidFill>
                  <a:srgbClr val="114454"/>
                </a:solidFill>
                <a:latin typeface="Roboto Slab" pitchFamily="2" charset="0"/>
                <a:ea typeface="Roboto Slab" pitchFamily="2" charset="0"/>
                <a:cs typeface="Nixie One"/>
                <a:sym typeface="Nixie One"/>
              </a:rPr>
              <a:t>   O</a:t>
            </a:r>
            <a:r>
              <a:rPr lang="cs-CZ" baseline="30000" dirty="0">
                <a:solidFill>
                  <a:srgbClr val="114454"/>
                </a:solidFill>
                <a:latin typeface="Roboto Slab" pitchFamily="2" charset="0"/>
                <a:ea typeface="Roboto Slab" pitchFamily="2" charset="0"/>
                <a:cs typeface="Nixie One"/>
                <a:sym typeface="Nixie One"/>
              </a:rPr>
              <a:t>-II</a:t>
            </a:r>
          </a:p>
          <a:p>
            <a:pPr marL="50800" indent="0" eaLnBrk="1" fontAlgn="auto" hangingPunct="1">
              <a:buClr>
                <a:srgbClr val="114454"/>
              </a:buClr>
              <a:buNone/>
              <a:defRPr/>
            </a:pPr>
            <a:endParaRPr lang="cs-CZ"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r>
              <a:rPr lang="cs-CZ" b="1" dirty="0">
                <a:solidFill>
                  <a:srgbClr val="114454"/>
                </a:solidFill>
                <a:latin typeface="Roboto Slab" pitchFamily="2" charset="0"/>
                <a:ea typeface="Roboto Slab" pitchFamily="2" charset="0"/>
                <a:cs typeface="Nixie One"/>
                <a:sym typeface="Nixie One"/>
              </a:rPr>
              <a:t>N</a:t>
            </a:r>
            <a:r>
              <a:rPr lang="cs-CZ" b="1" baseline="-25000" dirty="0">
                <a:solidFill>
                  <a:srgbClr val="114454"/>
                </a:solidFill>
                <a:latin typeface="Roboto Slab" pitchFamily="2" charset="0"/>
                <a:ea typeface="Roboto Slab" pitchFamily="2" charset="0"/>
                <a:cs typeface="Nixie One"/>
                <a:sym typeface="Nixie One"/>
              </a:rPr>
              <a:t>2</a:t>
            </a:r>
            <a:r>
              <a:rPr lang="cs-CZ" b="1" dirty="0">
                <a:solidFill>
                  <a:srgbClr val="114454"/>
                </a:solidFill>
                <a:latin typeface="Roboto Slab" pitchFamily="2" charset="0"/>
                <a:ea typeface="Roboto Slab" pitchFamily="2" charset="0"/>
                <a:cs typeface="Nixie One"/>
                <a:sym typeface="Nixie One"/>
              </a:rPr>
              <a:t>O</a:t>
            </a:r>
            <a:r>
              <a:rPr lang="cs-CZ" b="1" baseline="-25000" dirty="0">
                <a:solidFill>
                  <a:srgbClr val="114454"/>
                </a:solidFill>
                <a:latin typeface="Roboto Slab" pitchFamily="2" charset="0"/>
                <a:ea typeface="Roboto Slab" pitchFamily="2" charset="0"/>
                <a:cs typeface="Nixie One"/>
                <a:sym typeface="Nixie One"/>
              </a:rPr>
              <a:t>5</a:t>
            </a:r>
            <a:r>
              <a:rPr lang="cs-CZ" baseline="30000" dirty="0">
                <a:solidFill>
                  <a:srgbClr val="114454"/>
                </a:solidFill>
                <a:latin typeface="Roboto Slab" pitchFamily="2" charset="0"/>
                <a:ea typeface="Roboto Slab" pitchFamily="2" charset="0"/>
                <a:cs typeface="Nixie One"/>
                <a:sym typeface="Nixie One"/>
              </a:rPr>
              <a:t>  </a:t>
            </a:r>
          </a:p>
          <a:p>
            <a:pPr marL="50800" indent="0" eaLnBrk="1" fontAlgn="auto" hangingPunct="1">
              <a:buClr>
                <a:srgbClr val="114454"/>
              </a:buClr>
              <a:buNone/>
              <a:defRPr/>
            </a:pPr>
            <a:endParaRPr lang="cs-CZ"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sz="2400" b="1" dirty="0" err="1">
                <a:solidFill>
                  <a:srgbClr val="114454"/>
                </a:solidFill>
                <a:latin typeface="Roboto Slab" pitchFamily="2" charset="0"/>
                <a:ea typeface="Roboto Slab" pitchFamily="2" charset="0"/>
                <a:cs typeface="Nixie One"/>
                <a:sym typeface="Nixie One"/>
              </a:rPr>
              <a:t>Sulfur</a:t>
            </a:r>
            <a:r>
              <a:rPr lang="cs-CZ" sz="2400" b="1" dirty="0">
                <a:solidFill>
                  <a:srgbClr val="114454"/>
                </a:solidFill>
                <a:latin typeface="Roboto Slab" pitchFamily="2" charset="0"/>
                <a:ea typeface="Roboto Slab" pitchFamily="2" charset="0"/>
                <a:cs typeface="Nixie One"/>
                <a:sym typeface="Nixie One"/>
              </a:rPr>
              <a:t> dioxide</a:t>
            </a:r>
            <a:r>
              <a:rPr lang="cs-CZ" dirty="0">
                <a:solidFill>
                  <a:srgbClr val="114454"/>
                </a:solidFill>
                <a:latin typeface="Roboto Slab" pitchFamily="2" charset="0"/>
                <a:ea typeface="Roboto Slab" pitchFamily="2" charset="0"/>
                <a:cs typeface="Nixie One"/>
                <a:sym typeface="Nixie One"/>
              </a:rPr>
              <a:t>:                S</a:t>
            </a:r>
            <a:r>
              <a:rPr lang="cs-CZ" baseline="30000" dirty="0">
                <a:solidFill>
                  <a:srgbClr val="114454"/>
                </a:solidFill>
                <a:latin typeface="Roboto Slab" pitchFamily="2" charset="0"/>
                <a:ea typeface="Roboto Slab" pitchFamily="2" charset="0"/>
                <a:cs typeface="Nixie One"/>
                <a:sym typeface="Nixie One"/>
              </a:rPr>
              <a:t>IV</a:t>
            </a:r>
            <a:r>
              <a:rPr lang="cs-CZ" dirty="0">
                <a:solidFill>
                  <a:srgbClr val="114454"/>
                </a:solidFill>
                <a:latin typeface="Roboto Slab" pitchFamily="2" charset="0"/>
                <a:ea typeface="Roboto Slab" pitchFamily="2" charset="0"/>
                <a:cs typeface="Nixie One"/>
                <a:sym typeface="Nixie One"/>
              </a:rPr>
              <a:t>   O</a:t>
            </a:r>
            <a:r>
              <a:rPr lang="cs-CZ" baseline="30000" dirty="0">
                <a:solidFill>
                  <a:srgbClr val="114454"/>
                </a:solidFill>
                <a:latin typeface="Roboto Slab" pitchFamily="2" charset="0"/>
                <a:ea typeface="Roboto Slab" pitchFamily="2" charset="0"/>
                <a:cs typeface="Nixie One"/>
                <a:sym typeface="Nixie One"/>
              </a:rPr>
              <a:t>-II</a:t>
            </a: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r>
              <a:rPr lang="cs-CZ" dirty="0">
                <a:solidFill>
                  <a:srgbClr val="114454"/>
                </a:solidFill>
                <a:latin typeface="Roboto Slab" pitchFamily="2" charset="0"/>
                <a:ea typeface="Roboto Slab" pitchFamily="2" charset="0"/>
                <a:cs typeface="Nixie One"/>
                <a:sym typeface="Nixie One"/>
              </a:rPr>
              <a:t>S</a:t>
            </a:r>
            <a:r>
              <a:rPr lang="cs-CZ" baseline="-25000" dirty="0">
                <a:solidFill>
                  <a:srgbClr val="114454"/>
                </a:solidFill>
                <a:latin typeface="Roboto Slab" pitchFamily="2" charset="0"/>
                <a:ea typeface="Roboto Slab" pitchFamily="2" charset="0"/>
                <a:cs typeface="Nixie One"/>
                <a:sym typeface="Nixie One"/>
              </a:rPr>
              <a:t>2</a:t>
            </a:r>
            <a:r>
              <a:rPr lang="cs-CZ" dirty="0">
                <a:solidFill>
                  <a:srgbClr val="114454"/>
                </a:solidFill>
                <a:latin typeface="Roboto Slab" pitchFamily="2" charset="0"/>
                <a:ea typeface="Roboto Slab" pitchFamily="2" charset="0"/>
                <a:cs typeface="Nixie One"/>
                <a:sym typeface="Nixie One"/>
              </a:rPr>
              <a:t>O</a:t>
            </a:r>
            <a:r>
              <a:rPr lang="cs-CZ" baseline="-25000" dirty="0">
                <a:solidFill>
                  <a:srgbClr val="114454"/>
                </a:solidFill>
                <a:latin typeface="Roboto Slab" pitchFamily="2" charset="0"/>
                <a:ea typeface="Roboto Slab" pitchFamily="2" charset="0"/>
                <a:cs typeface="Nixie One"/>
                <a:sym typeface="Nixie One"/>
              </a:rPr>
              <a:t>4                         </a:t>
            </a:r>
            <a:r>
              <a:rPr lang="cs-CZ" b="1" dirty="0">
                <a:solidFill>
                  <a:srgbClr val="114454"/>
                </a:solidFill>
                <a:latin typeface="Roboto Slab" pitchFamily="2" charset="0"/>
                <a:ea typeface="Roboto Slab" pitchFamily="2" charset="0"/>
                <a:cs typeface="Nixie One"/>
                <a:sym typeface="Nixie One"/>
              </a:rPr>
              <a:t>SO</a:t>
            </a:r>
            <a:r>
              <a:rPr lang="cs-CZ" b="1" baseline="-25000" dirty="0">
                <a:solidFill>
                  <a:srgbClr val="114454"/>
                </a:solidFill>
                <a:latin typeface="Roboto Slab" pitchFamily="2" charset="0"/>
                <a:ea typeface="Roboto Slab" pitchFamily="2" charset="0"/>
                <a:cs typeface="Nixie One"/>
                <a:sym typeface="Nixie One"/>
              </a:rPr>
              <a:t>2</a:t>
            </a:r>
            <a:endParaRPr lang="cs-CZ" b="1"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dirty="0">
                <a:solidFill>
                  <a:srgbClr val="114454"/>
                </a:solidFill>
                <a:latin typeface="Roboto Slab" pitchFamily="2" charset="0"/>
                <a:ea typeface="Roboto Slab" pitchFamily="2" charset="0"/>
                <a:cs typeface="Nixie One"/>
                <a:sym typeface="Nixie One"/>
              </a:rPr>
              <a:t>                                     </a:t>
            </a:r>
            <a:endParaRPr lang="cs-CZ" baseline="30000" dirty="0">
              <a:solidFill>
                <a:srgbClr val="114454"/>
              </a:solidFill>
              <a:latin typeface="Roboto Slab" pitchFamily="2" charset="0"/>
              <a:ea typeface="Roboto Slab" pitchFamily="2" charset="0"/>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7</a:t>
            </a:fld>
            <a:endParaRPr lang="sk-SK" altLang="cs-CZ" sz="800">
              <a:solidFill>
                <a:srgbClr val="FFFFFF"/>
              </a:solidFill>
              <a:latin typeface="Roboto Slab" charset="0"/>
              <a:sym typeface="Roboto Slab" charset="0"/>
            </a:endParaRPr>
          </a:p>
        </p:txBody>
      </p:sp>
      <p:cxnSp>
        <p:nvCxnSpPr>
          <p:cNvPr id="3" name="Přímá spojnice se šipkou 2">
            <a:extLst>
              <a:ext uri="{FF2B5EF4-FFF2-40B4-BE49-F238E27FC236}">
                <a16:creationId xmlns:a16="http://schemas.microsoft.com/office/drawing/2014/main" id="{8620607A-BA3A-4CAA-8997-3FA786FB0FA4}"/>
              </a:ext>
            </a:extLst>
          </p:cNvPr>
          <p:cNvCxnSpPr>
            <a:cxnSpLocks/>
          </p:cNvCxnSpPr>
          <p:nvPr/>
        </p:nvCxnSpPr>
        <p:spPr>
          <a:xfrm>
            <a:off x="5580112" y="2067694"/>
            <a:ext cx="216024"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9AB8BD40-E85A-463D-AC83-352D213657C9}"/>
              </a:ext>
            </a:extLst>
          </p:cNvPr>
          <p:cNvCxnSpPr>
            <a:cxnSpLocks/>
          </p:cNvCxnSpPr>
          <p:nvPr/>
        </p:nvCxnSpPr>
        <p:spPr>
          <a:xfrm flipH="1">
            <a:off x="5436096" y="2027550"/>
            <a:ext cx="720080" cy="597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a:extLst>
              <a:ext uri="{FF2B5EF4-FFF2-40B4-BE49-F238E27FC236}">
                <a16:creationId xmlns:a16="http://schemas.microsoft.com/office/drawing/2014/main" id="{98849828-5615-4D5C-BBC0-DAAFD4D13436}"/>
              </a:ext>
            </a:extLst>
          </p:cNvPr>
          <p:cNvCxnSpPr>
            <a:cxnSpLocks/>
          </p:cNvCxnSpPr>
          <p:nvPr/>
        </p:nvCxnSpPr>
        <p:spPr>
          <a:xfrm flipH="1">
            <a:off x="5292080" y="3692014"/>
            <a:ext cx="576064" cy="784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a:extLst>
              <a:ext uri="{FF2B5EF4-FFF2-40B4-BE49-F238E27FC236}">
                <a16:creationId xmlns:a16="http://schemas.microsoft.com/office/drawing/2014/main" id="{7D22330D-2D7E-4FD2-8069-13722DCB98DF}"/>
              </a:ext>
            </a:extLst>
          </p:cNvPr>
          <p:cNvCxnSpPr>
            <a:cxnSpLocks/>
          </p:cNvCxnSpPr>
          <p:nvPr/>
        </p:nvCxnSpPr>
        <p:spPr>
          <a:xfrm>
            <a:off x="5076056" y="3692014"/>
            <a:ext cx="576064" cy="784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Šipka: doprava se zářezem 10">
            <a:extLst>
              <a:ext uri="{FF2B5EF4-FFF2-40B4-BE49-F238E27FC236}">
                <a16:creationId xmlns:a16="http://schemas.microsoft.com/office/drawing/2014/main" id="{88AD38B2-5564-490B-AA58-247761483C0C}"/>
              </a:ext>
            </a:extLst>
          </p:cNvPr>
          <p:cNvSpPr/>
          <p:nvPr/>
        </p:nvSpPr>
        <p:spPr>
          <a:xfrm>
            <a:off x="5994134" y="4464786"/>
            <a:ext cx="720080" cy="18205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901007067"/>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b) </a:t>
            </a:r>
            <a:r>
              <a:rPr lang="en-GB" altLang="cs-CZ" sz="1800" b="1" dirty="0" err="1">
                <a:solidFill>
                  <a:srgbClr val="FFFFFF"/>
                </a:solidFill>
                <a:latin typeface="Roboto Slab" charset="0"/>
                <a:cs typeface="Arial" panose="020B0604020202020204" pitchFamily="34" charset="0"/>
                <a:sym typeface="Roboto Slab" charset="0"/>
              </a:rPr>
              <a:t>Sulfides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766888"/>
            <a:ext cx="7540625" cy="3159125"/>
          </a:xfrm>
        </p:spPr>
        <p:txBody>
          <a:bodyPr/>
          <a:lstStyle/>
          <a:p>
            <a:pPr eaLnBrk="1" fontAlgn="auto" hangingPunct="1">
              <a:buClr>
                <a:srgbClr val="114454"/>
              </a:buClr>
              <a:buFont typeface="Nixie One"/>
              <a:buChar char="▪"/>
              <a:defRPr/>
            </a:pPr>
            <a:r>
              <a:rPr lang="en-GB" dirty="0">
                <a:solidFill>
                  <a:srgbClr val="114454"/>
                </a:solidFill>
                <a:latin typeface="Roboto Slab" pitchFamily="2" charset="0"/>
                <a:ea typeface="Roboto Slab" pitchFamily="2" charset="0"/>
                <a:cs typeface="Nixie One"/>
                <a:sym typeface="Nixie One"/>
              </a:rPr>
              <a:t>Binary compounds consisting of an element with a positive oxidation number</a:t>
            </a:r>
            <a:r>
              <a:rPr lang="cs-CZ" dirty="0">
                <a:solidFill>
                  <a:srgbClr val="114454"/>
                </a:solidFill>
                <a:latin typeface="Roboto Slab" pitchFamily="2" charset="0"/>
                <a:ea typeface="Roboto Slab" pitchFamily="2" charset="0"/>
                <a:cs typeface="Nixie One"/>
                <a:sym typeface="Nixie One"/>
              </a:rPr>
              <a:t> (</a:t>
            </a:r>
            <a:r>
              <a:rPr lang="en-GB" dirty="0">
                <a:solidFill>
                  <a:srgbClr val="114454"/>
                </a:solidFill>
                <a:latin typeface="Roboto Slab" pitchFamily="2" charset="0"/>
                <a:ea typeface="Roboto Slab" pitchFamily="2" charset="0"/>
                <a:cs typeface="Nixie One"/>
                <a:sym typeface="Nixie One"/>
              </a:rPr>
              <a:t>mostly</a:t>
            </a:r>
            <a:r>
              <a:rPr lang="cs-CZ" dirty="0">
                <a:solidFill>
                  <a:srgbClr val="114454"/>
                </a:solidFill>
                <a:latin typeface="Roboto Slab" pitchFamily="2" charset="0"/>
                <a:ea typeface="Roboto Slab" pitchFamily="2" charset="0"/>
                <a:cs typeface="Nixie One"/>
                <a:sym typeface="Nixie One"/>
              </a:rPr>
              <a:t> I </a:t>
            </a:r>
            <a:r>
              <a:rPr lang="en-GB" dirty="0">
                <a:solidFill>
                  <a:srgbClr val="114454"/>
                </a:solidFill>
                <a:latin typeface="Roboto Slab" pitchFamily="2" charset="0"/>
                <a:ea typeface="Roboto Slab" pitchFamily="2" charset="0"/>
                <a:cs typeface="Nixie One"/>
                <a:sym typeface="Nixie One"/>
              </a:rPr>
              <a:t>to</a:t>
            </a:r>
            <a:r>
              <a:rPr lang="cs-CZ" dirty="0">
                <a:solidFill>
                  <a:srgbClr val="114454"/>
                </a:solidFill>
                <a:latin typeface="Roboto Slab" pitchFamily="2" charset="0"/>
                <a:ea typeface="Roboto Slab" pitchFamily="2" charset="0"/>
                <a:cs typeface="Nixie One"/>
                <a:sym typeface="Nixie One"/>
              </a:rPr>
              <a:t> V) </a:t>
            </a:r>
            <a:r>
              <a:rPr lang="en-GB" dirty="0">
                <a:solidFill>
                  <a:srgbClr val="114454"/>
                </a:solidFill>
                <a:latin typeface="Roboto Slab" pitchFamily="2" charset="0"/>
                <a:ea typeface="Roboto Slab" pitchFamily="2" charset="0"/>
                <a:cs typeface="Nixie One"/>
                <a:sym typeface="Nixie One"/>
              </a:rPr>
              <a:t>and inorganic ions of sulphur with an oxidation number</a:t>
            </a:r>
            <a:r>
              <a:rPr lang="cs-CZ" dirty="0">
                <a:solidFill>
                  <a:srgbClr val="114454"/>
                </a:solidFill>
                <a:latin typeface="Roboto Slab" pitchFamily="2" charset="0"/>
                <a:ea typeface="Roboto Slab" pitchFamily="2" charset="0"/>
                <a:cs typeface="Nixie One"/>
                <a:sym typeface="Nixie One"/>
              </a:rPr>
              <a:t> –II.</a:t>
            </a:r>
          </a:p>
          <a:p>
            <a:pPr eaLnBrk="1" fontAlgn="auto" hangingPunct="1">
              <a:buClr>
                <a:srgbClr val="114454"/>
              </a:buClr>
              <a:buFont typeface="Nixie One"/>
              <a:buChar char="▪"/>
              <a:defRPr/>
            </a:pPr>
            <a:r>
              <a:rPr lang="en-GB" dirty="0">
                <a:solidFill>
                  <a:srgbClr val="114454"/>
                </a:solidFill>
                <a:latin typeface="Roboto Slab" pitchFamily="2" charset="0"/>
                <a:ea typeface="Roboto Slab" pitchFamily="2" charset="0"/>
                <a:cs typeface="Nixie One"/>
                <a:sym typeface="Nixie One"/>
              </a:rPr>
              <a:t>Cation is always placed first</a:t>
            </a:r>
            <a:r>
              <a:rPr lang="cs-CZ" dirty="0">
                <a:solidFill>
                  <a:srgbClr val="114454"/>
                </a:solidFill>
                <a:latin typeface="Roboto Slab" pitchFamily="2" charset="0"/>
                <a:ea typeface="Roboto Slab" pitchFamily="2" charset="0"/>
                <a:cs typeface="Nixie One"/>
                <a:sym typeface="Nixie One"/>
              </a:rPr>
              <a:t>.</a:t>
            </a:r>
            <a:endParaRPr dirty="0">
              <a:solidFill>
                <a:srgbClr val="114454"/>
              </a:solidFill>
              <a:latin typeface="Nixie One"/>
              <a:ea typeface="Nixie One"/>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8</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731987756"/>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78B5F336-E88D-4944-8271-C36954C2C9D0}"/>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en-GB" altLang="cs-CZ" sz="1800" b="1" dirty="0">
                <a:solidFill>
                  <a:srgbClr val="FFFFFF"/>
                </a:solidFill>
                <a:latin typeface="Roboto Slab" charset="0"/>
                <a:cs typeface="Arial" panose="020B0604020202020204" pitchFamily="34" charset="0"/>
                <a:sym typeface="Roboto Slab" charset="0"/>
              </a:rPr>
              <a:t>Creating formulas of sulphides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a:extLst>
              <a:ext uri="{FF2B5EF4-FFF2-40B4-BE49-F238E27FC236}">
                <a16:creationId xmlns:a16="http://schemas.microsoft.com/office/drawing/2014/main" id="{DC68A6B5-288F-4095-9ECA-C179C0EEB852}"/>
              </a:ext>
            </a:extLst>
          </p:cNvPr>
          <p:cNvSpPr txBox="1">
            <a:spLocks noGrp="1"/>
          </p:cNvSpPr>
          <p:nvPr>
            <p:ph type="body" idx="1"/>
          </p:nvPr>
        </p:nvSpPr>
        <p:spPr>
          <a:xfrm>
            <a:off x="1146175" y="1558926"/>
            <a:ext cx="7540625" cy="3367088"/>
          </a:xfrm>
        </p:spPr>
        <p:txBody>
          <a:bodyPr/>
          <a:lstStyle/>
          <a:p>
            <a:pPr marL="50800" indent="0" eaLnBrk="1" fontAlgn="auto" hangingPunct="1">
              <a:buClr>
                <a:srgbClr val="114454"/>
              </a:buClr>
              <a:buNone/>
              <a:defRPr/>
            </a:pPr>
            <a:r>
              <a:rPr lang="en-GB" sz="2400" dirty="0">
                <a:solidFill>
                  <a:srgbClr val="114454"/>
                </a:solidFill>
                <a:latin typeface="Roboto Slab" pitchFamily="2" charset="0"/>
                <a:ea typeface="Roboto Slab" pitchFamily="2" charset="0"/>
                <a:cs typeface="Nixie One"/>
                <a:sym typeface="Nixie One"/>
              </a:rPr>
              <a:t>Diiron trisulphide</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Fe</a:t>
            </a:r>
            <a:r>
              <a:rPr lang="cs-CZ" baseline="30000" dirty="0" err="1">
                <a:solidFill>
                  <a:srgbClr val="114454"/>
                </a:solidFill>
                <a:latin typeface="Roboto Slab" pitchFamily="2" charset="0"/>
                <a:ea typeface="Roboto Slab" pitchFamily="2" charset="0"/>
                <a:cs typeface="Nixie One"/>
                <a:sym typeface="Nixie One"/>
              </a:rPr>
              <a:t>III</a:t>
            </a:r>
            <a:r>
              <a:rPr lang="cs-CZ" dirty="0">
                <a:solidFill>
                  <a:srgbClr val="114454"/>
                </a:solidFill>
                <a:latin typeface="Roboto Slab" pitchFamily="2" charset="0"/>
                <a:ea typeface="Roboto Slab" pitchFamily="2" charset="0"/>
                <a:cs typeface="Nixie One"/>
                <a:sym typeface="Nixie One"/>
              </a:rPr>
              <a:t>   S</a:t>
            </a:r>
            <a:r>
              <a:rPr lang="cs-CZ" baseline="30000" dirty="0">
                <a:solidFill>
                  <a:srgbClr val="114454"/>
                </a:solidFill>
                <a:latin typeface="Roboto Slab" pitchFamily="2" charset="0"/>
                <a:ea typeface="Roboto Slab" pitchFamily="2" charset="0"/>
                <a:cs typeface="Nixie One"/>
                <a:sym typeface="Nixie One"/>
              </a:rPr>
              <a:t>-II</a:t>
            </a:r>
          </a:p>
          <a:p>
            <a:pPr marL="50800" indent="0" eaLnBrk="1" fontAlgn="auto" hangingPunct="1">
              <a:buClr>
                <a:srgbClr val="114454"/>
              </a:buClr>
              <a:buNone/>
              <a:defRPr/>
            </a:pPr>
            <a:endParaRPr lang="cs-CZ"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r>
              <a:rPr lang="cs-CZ" b="1" dirty="0">
                <a:solidFill>
                  <a:srgbClr val="114454"/>
                </a:solidFill>
                <a:latin typeface="Roboto Slab" pitchFamily="2" charset="0"/>
                <a:ea typeface="Roboto Slab" pitchFamily="2" charset="0"/>
                <a:cs typeface="Nixie One"/>
                <a:sym typeface="Nixie One"/>
              </a:rPr>
              <a:t>Fe</a:t>
            </a:r>
            <a:r>
              <a:rPr lang="cs-CZ" b="1" baseline="-25000" dirty="0">
                <a:solidFill>
                  <a:srgbClr val="114454"/>
                </a:solidFill>
                <a:latin typeface="Roboto Slab" pitchFamily="2" charset="0"/>
                <a:ea typeface="Roboto Slab" pitchFamily="2" charset="0"/>
                <a:cs typeface="Nixie One"/>
                <a:sym typeface="Nixie One"/>
              </a:rPr>
              <a:t>2</a:t>
            </a:r>
            <a:r>
              <a:rPr lang="cs-CZ" b="1" dirty="0">
                <a:solidFill>
                  <a:srgbClr val="114454"/>
                </a:solidFill>
                <a:latin typeface="Roboto Slab" pitchFamily="2" charset="0"/>
                <a:ea typeface="Roboto Slab" pitchFamily="2" charset="0"/>
                <a:cs typeface="Nixie One"/>
                <a:sym typeface="Nixie One"/>
              </a:rPr>
              <a:t>S</a:t>
            </a:r>
            <a:r>
              <a:rPr lang="cs-CZ" b="1" baseline="-25000" dirty="0">
                <a:solidFill>
                  <a:srgbClr val="114454"/>
                </a:solidFill>
                <a:latin typeface="Roboto Slab" pitchFamily="2" charset="0"/>
                <a:ea typeface="Roboto Slab" pitchFamily="2" charset="0"/>
                <a:cs typeface="Nixie One"/>
                <a:sym typeface="Nixie One"/>
              </a:rPr>
              <a:t>3</a:t>
            </a:r>
            <a:r>
              <a:rPr lang="cs-CZ" baseline="30000" dirty="0">
                <a:solidFill>
                  <a:srgbClr val="114454"/>
                </a:solidFill>
                <a:latin typeface="Roboto Slab" pitchFamily="2" charset="0"/>
                <a:ea typeface="Roboto Slab" pitchFamily="2" charset="0"/>
                <a:cs typeface="Nixie One"/>
                <a:sym typeface="Nixie One"/>
              </a:rPr>
              <a:t>  </a:t>
            </a:r>
          </a:p>
          <a:p>
            <a:pPr marL="50800" indent="0" eaLnBrk="1" fontAlgn="auto" hangingPunct="1">
              <a:buClr>
                <a:srgbClr val="114454"/>
              </a:buClr>
              <a:buNone/>
              <a:defRPr/>
            </a:pPr>
            <a:endParaRPr lang="cs-CZ" baseline="30000"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en-GB" sz="2400" dirty="0">
                <a:solidFill>
                  <a:srgbClr val="114454"/>
                </a:solidFill>
                <a:latin typeface="Roboto Slab" pitchFamily="2" charset="0"/>
                <a:ea typeface="Roboto Slab" pitchFamily="2" charset="0"/>
                <a:cs typeface="Nixie One"/>
                <a:sym typeface="Nixie One"/>
              </a:rPr>
              <a:t>Calcium sulphide</a:t>
            </a:r>
            <a:r>
              <a:rPr lang="cs-CZ" dirty="0">
                <a:solidFill>
                  <a:srgbClr val="114454"/>
                </a:solidFill>
                <a:latin typeface="Roboto Slab" pitchFamily="2" charset="0"/>
                <a:ea typeface="Roboto Slab" pitchFamily="2" charset="0"/>
                <a:cs typeface="Nixie One"/>
                <a:sym typeface="Nixie One"/>
              </a:rPr>
              <a:t>:                </a:t>
            </a:r>
            <a:r>
              <a:rPr lang="cs-CZ" dirty="0" err="1">
                <a:solidFill>
                  <a:srgbClr val="114454"/>
                </a:solidFill>
                <a:latin typeface="Roboto Slab" pitchFamily="2" charset="0"/>
                <a:ea typeface="Roboto Slab" pitchFamily="2" charset="0"/>
                <a:cs typeface="Nixie One"/>
                <a:sym typeface="Nixie One"/>
              </a:rPr>
              <a:t>Ca</a:t>
            </a:r>
            <a:r>
              <a:rPr lang="cs-CZ" baseline="30000" dirty="0" err="1">
                <a:solidFill>
                  <a:srgbClr val="114454"/>
                </a:solidFill>
                <a:latin typeface="Roboto Slab" pitchFamily="2" charset="0"/>
                <a:ea typeface="Roboto Slab" pitchFamily="2" charset="0"/>
                <a:cs typeface="Nixie One"/>
                <a:sym typeface="Nixie One"/>
              </a:rPr>
              <a:t>II</a:t>
            </a:r>
            <a:r>
              <a:rPr lang="cs-CZ" dirty="0">
                <a:solidFill>
                  <a:srgbClr val="114454"/>
                </a:solidFill>
                <a:latin typeface="Roboto Slab" pitchFamily="2" charset="0"/>
                <a:ea typeface="Roboto Slab" pitchFamily="2" charset="0"/>
                <a:cs typeface="Nixie One"/>
                <a:sym typeface="Nixie One"/>
              </a:rPr>
              <a:t>   S</a:t>
            </a:r>
            <a:r>
              <a:rPr lang="cs-CZ" baseline="30000" dirty="0">
                <a:solidFill>
                  <a:srgbClr val="114454"/>
                </a:solidFill>
                <a:latin typeface="Roboto Slab" pitchFamily="2" charset="0"/>
                <a:ea typeface="Roboto Slab" pitchFamily="2" charset="0"/>
                <a:cs typeface="Nixie One"/>
                <a:sym typeface="Nixie One"/>
              </a:rPr>
              <a:t>-II</a:t>
            </a: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p>
          <a:p>
            <a:pPr marL="50800" indent="0" eaLnBrk="1" fontAlgn="auto" hangingPunct="1">
              <a:buClr>
                <a:srgbClr val="114454"/>
              </a:buClr>
              <a:buNone/>
              <a:defRPr/>
            </a:pPr>
            <a:r>
              <a:rPr lang="cs-CZ" baseline="30000" dirty="0">
                <a:solidFill>
                  <a:srgbClr val="114454"/>
                </a:solidFill>
                <a:latin typeface="Roboto Slab" pitchFamily="2" charset="0"/>
                <a:ea typeface="Roboto Slab" pitchFamily="2" charset="0"/>
                <a:cs typeface="Nixie One"/>
                <a:sym typeface="Nixie One"/>
              </a:rPr>
              <a:t>                                                                        </a:t>
            </a:r>
            <a:r>
              <a:rPr lang="cs-CZ" dirty="0">
                <a:solidFill>
                  <a:srgbClr val="114454"/>
                </a:solidFill>
                <a:latin typeface="Roboto Slab" pitchFamily="2" charset="0"/>
                <a:ea typeface="Roboto Slab" pitchFamily="2" charset="0"/>
                <a:cs typeface="Nixie One"/>
                <a:sym typeface="Nixie One"/>
              </a:rPr>
              <a:t>Ca</a:t>
            </a:r>
            <a:r>
              <a:rPr lang="cs-CZ" baseline="-25000" dirty="0">
                <a:solidFill>
                  <a:srgbClr val="114454"/>
                </a:solidFill>
                <a:latin typeface="Roboto Slab" pitchFamily="2" charset="0"/>
                <a:ea typeface="Roboto Slab" pitchFamily="2" charset="0"/>
                <a:cs typeface="Nixie One"/>
                <a:sym typeface="Nixie One"/>
              </a:rPr>
              <a:t>2</a:t>
            </a:r>
            <a:r>
              <a:rPr lang="cs-CZ" dirty="0">
                <a:solidFill>
                  <a:srgbClr val="114454"/>
                </a:solidFill>
                <a:latin typeface="Roboto Slab" pitchFamily="2" charset="0"/>
                <a:ea typeface="Roboto Slab" pitchFamily="2" charset="0"/>
                <a:cs typeface="Nixie One"/>
                <a:sym typeface="Nixie One"/>
              </a:rPr>
              <a:t>S</a:t>
            </a:r>
            <a:r>
              <a:rPr lang="cs-CZ" baseline="-25000" dirty="0">
                <a:solidFill>
                  <a:srgbClr val="114454"/>
                </a:solidFill>
                <a:latin typeface="Roboto Slab" pitchFamily="2" charset="0"/>
                <a:ea typeface="Roboto Slab" pitchFamily="2" charset="0"/>
                <a:cs typeface="Nixie One"/>
                <a:sym typeface="Nixie One"/>
              </a:rPr>
              <a:t>2                         </a:t>
            </a:r>
            <a:r>
              <a:rPr lang="cs-CZ" b="1" dirty="0" err="1">
                <a:solidFill>
                  <a:srgbClr val="114454"/>
                </a:solidFill>
                <a:latin typeface="Roboto Slab" pitchFamily="2" charset="0"/>
                <a:ea typeface="Roboto Slab" pitchFamily="2" charset="0"/>
                <a:cs typeface="Nixie One"/>
                <a:sym typeface="Nixie One"/>
              </a:rPr>
              <a:t>CaS</a:t>
            </a:r>
            <a:endParaRPr lang="cs-CZ" b="1" dirty="0">
              <a:solidFill>
                <a:srgbClr val="114454"/>
              </a:solidFill>
              <a:latin typeface="Roboto Slab" pitchFamily="2" charset="0"/>
              <a:ea typeface="Roboto Slab" pitchFamily="2" charset="0"/>
              <a:cs typeface="Nixie One"/>
              <a:sym typeface="Nixie One"/>
            </a:endParaRPr>
          </a:p>
          <a:p>
            <a:pPr marL="50800" indent="0" eaLnBrk="1" fontAlgn="auto" hangingPunct="1">
              <a:buClr>
                <a:srgbClr val="114454"/>
              </a:buClr>
              <a:buNone/>
              <a:defRPr/>
            </a:pPr>
            <a:r>
              <a:rPr lang="cs-CZ" dirty="0">
                <a:solidFill>
                  <a:srgbClr val="114454"/>
                </a:solidFill>
                <a:latin typeface="Roboto Slab" pitchFamily="2" charset="0"/>
                <a:ea typeface="Roboto Slab" pitchFamily="2" charset="0"/>
                <a:cs typeface="Nixie One"/>
                <a:sym typeface="Nixie One"/>
              </a:rPr>
              <a:t>                                     </a:t>
            </a:r>
            <a:endParaRPr lang="cs-CZ" baseline="30000" dirty="0">
              <a:solidFill>
                <a:srgbClr val="114454"/>
              </a:solidFill>
              <a:latin typeface="Roboto Slab" pitchFamily="2" charset="0"/>
              <a:ea typeface="Roboto Slab" pitchFamily="2" charset="0"/>
              <a:cs typeface="Nixie One"/>
              <a:sym typeface="Nixie One"/>
            </a:endParaRPr>
          </a:p>
        </p:txBody>
      </p:sp>
      <p:grpSp>
        <p:nvGrpSpPr>
          <p:cNvPr id="18436" name="Google Shape;162;p18">
            <a:extLst>
              <a:ext uri="{FF2B5EF4-FFF2-40B4-BE49-F238E27FC236}">
                <a16:creationId xmlns:a16="http://schemas.microsoft.com/office/drawing/2014/main" id="{368E178F-83F9-417B-ADB6-08BB6C98CFBD}"/>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7C04D0BE-0857-490B-B263-C236F5E86416}"/>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602851B7-1332-49A3-AD5E-282B13197964}"/>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B1520CF2-B255-4AFE-8DA7-2E922E34040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A49EE00A-88D9-4ABF-9FD7-625BD940C2C3}"/>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6D412DA8-DC11-4058-BA2B-CBF536989B81}"/>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510A0C0F-4ECF-4647-9BEA-66567BCA53C8}"/>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642E811D-B586-491B-A216-1016B53867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FE5F0A3-C565-4801-ACFF-54E7871EF186}" type="slidenum">
              <a:rPr lang="sk-SK" altLang="cs-CZ" sz="800">
                <a:solidFill>
                  <a:srgbClr val="FFFFFF"/>
                </a:solidFill>
                <a:latin typeface="Roboto Slab" charset="0"/>
                <a:sym typeface="Roboto Slab" charset="0"/>
              </a:rPr>
              <a:pPr eaLnBrk="1" hangingPunct="1"/>
              <a:t>9</a:t>
            </a:fld>
            <a:endParaRPr lang="sk-SK" altLang="cs-CZ" sz="800">
              <a:solidFill>
                <a:srgbClr val="FFFFFF"/>
              </a:solidFill>
              <a:latin typeface="Roboto Slab" charset="0"/>
              <a:sym typeface="Roboto Slab" charset="0"/>
            </a:endParaRPr>
          </a:p>
        </p:txBody>
      </p:sp>
      <p:cxnSp>
        <p:nvCxnSpPr>
          <p:cNvPr id="3" name="Přímá spojnice se šipkou 2">
            <a:extLst>
              <a:ext uri="{FF2B5EF4-FFF2-40B4-BE49-F238E27FC236}">
                <a16:creationId xmlns:a16="http://schemas.microsoft.com/office/drawing/2014/main" id="{8620607A-BA3A-4CAA-8997-3FA786FB0FA4}"/>
              </a:ext>
            </a:extLst>
          </p:cNvPr>
          <p:cNvCxnSpPr>
            <a:cxnSpLocks/>
          </p:cNvCxnSpPr>
          <p:nvPr/>
        </p:nvCxnSpPr>
        <p:spPr>
          <a:xfrm>
            <a:off x="5652120" y="2139702"/>
            <a:ext cx="36004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9AB8BD40-E85A-463D-AC83-352D213657C9}"/>
              </a:ext>
            </a:extLst>
          </p:cNvPr>
          <p:cNvCxnSpPr>
            <a:cxnSpLocks/>
          </p:cNvCxnSpPr>
          <p:nvPr/>
        </p:nvCxnSpPr>
        <p:spPr>
          <a:xfrm flipH="1">
            <a:off x="5652120" y="2067694"/>
            <a:ext cx="648072"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a:extLst>
              <a:ext uri="{FF2B5EF4-FFF2-40B4-BE49-F238E27FC236}">
                <a16:creationId xmlns:a16="http://schemas.microsoft.com/office/drawing/2014/main" id="{98849828-5615-4D5C-BBC0-DAAFD4D13436}"/>
              </a:ext>
            </a:extLst>
          </p:cNvPr>
          <p:cNvCxnSpPr>
            <a:cxnSpLocks/>
          </p:cNvCxnSpPr>
          <p:nvPr/>
        </p:nvCxnSpPr>
        <p:spPr>
          <a:xfrm flipH="1">
            <a:off x="5796136" y="3795886"/>
            <a:ext cx="504056"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a:extLst>
              <a:ext uri="{FF2B5EF4-FFF2-40B4-BE49-F238E27FC236}">
                <a16:creationId xmlns:a16="http://schemas.microsoft.com/office/drawing/2014/main" id="{7D22330D-2D7E-4FD2-8069-13722DCB98DF}"/>
              </a:ext>
            </a:extLst>
          </p:cNvPr>
          <p:cNvCxnSpPr>
            <a:cxnSpLocks/>
          </p:cNvCxnSpPr>
          <p:nvPr/>
        </p:nvCxnSpPr>
        <p:spPr>
          <a:xfrm>
            <a:off x="5652120" y="3867894"/>
            <a:ext cx="432048"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Šipka: doprava se zářezem 10">
            <a:extLst>
              <a:ext uri="{FF2B5EF4-FFF2-40B4-BE49-F238E27FC236}">
                <a16:creationId xmlns:a16="http://schemas.microsoft.com/office/drawing/2014/main" id="{88AD38B2-5564-490B-AA58-247761483C0C}"/>
              </a:ext>
            </a:extLst>
          </p:cNvPr>
          <p:cNvSpPr/>
          <p:nvPr/>
        </p:nvSpPr>
        <p:spPr>
          <a:xfrm>
            <a:off x="6681021" y="4452767"/>
            <a:ext cx="720080" cy="18205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957620384"/>
      </p:ext>
    </p:extLst>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97F547D9E3A574E91F4AEF22F0A5902" ma:contentTypeVersion="14" ma:contentTypeDescription="Vytvoří nový dokument" ma:contentTypeScope="" ma:versionID="221dc1b845eb4edb3b7a8de6074378f6">
  <xsd:schema xmlns:xsd="http://www.w3.org/2001/XMLSchema" xmlns:xs="http://www.w3.org/2001/XMLSchema" xmlns:p="http://schemas.microsoft.com/office/2006/metadata/properties" xmlns:ns3="b3def9c5-cd0d-49d7-842c-aa8913a57bf5" xmlns:ns4="ccd6adb6-d71d-476c-b3f9-eb5a7ace5f19" targetNamespace="http://schemas.microsoft.com/office/2006/metadata/properties" ma:root="true" ma:fieldsID="84089e55d4a8dd4b391f1206536292bb" ns3:_="" ns4:_="">
    <xsd:import namespace="b3def9c5-cd0d-49d7-842c-aa8913a57bf5"/>
    <xsd:import namespace="ccd6adb6-d71d-476c-b3f9-eb5a7ace5f1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def9c5-cd0d-49d7-842c-aa8913a57b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d6adb6-d71d-476c-b3f9-eb5a7ace5f19"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2A0951-2923-440E-B490-6C3C5C6C2875}">
  <ds:schemaRefs>
    <ds:schemaRef ds:uri="http://schemas.microsoft.com/sharepoint/v3/contenttype/forms"/>
  </ds:schemaRefs>
</ds:datastoreItem>
</file>

<file path=customXml/itemProps2.xml><?xml version="1.0" encoding="utf-8"?>
<ds:datastoreItem xmlns:ds="http://schemas.openxmlformats.org/officeDocument/2006/customXml" ds:itemID="{36F6C34F-217E-4A4C-9A72-4C4B7AA8B9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def9c5-cd0d-49d7-842c-aa8913a57bf5"/>
    <ds:schemaRef ds:uri="ccd6adb6-d71d-476c-b3f9-eb5a7ace5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9F1C40-B128-437A-A524-6C903D519F5F}">
  <ds:schemaRef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http://purl.org/dc/terms/"/>
    <ds:schemaRef ds:uri="http://schemas.openxmlformats.org/package/2006/metadata/core-properties"/>
    <ds:schemaRef ds:uri="http://schemas.microsoft.com/office/infopath/2007/PartnerControls"/>
    <ds:schemaRef ds:uri="ccd6adb6-d71d-476c-b3f9-eb5a7ace5f19"/>
    <ds:schemaRef ds:uri="b3def9c5-cd0d-49d7-842c-aa8913a57bf5"/>
  </ds:schemaRefs>
</ds:datastoreItem>
</file>

<file path=docProps/app.xml><?xml version="1.0" encoding="utf-8"?>
<Properties xmlns="http://schemas.openxmlformats.org/officeDocument/2006/extended-properties" xmlns:vt="http://schemas.openxmlformats.org/officeDocument/2006/docPropsVTypes">
  <TotalTime>191</TotalTime>
  <Words>556</Words>
  <Application>Microsoft Office PowerPoint</Application>
  <PresentationFormat>Předvádění na obrazovce (16:9)</PresentationFormat>
  <Paragraphs>96</Paragraphs>
  <Slides>15</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Ariel</vt:lpstr>
      <vt:lpstr>Nixie One</vt:lpstr>
      <vt:lpstr>Roboto Slab</vt:lpstr>
      <vt:lpstr>Wingdings</vt:lpstr>
      <vt:lpstr>Warwick template</vt:lpstr>
      <vt:lpstr>IUPAC nomenclature of inorganic chemistry 1</vt:lpstr>
      <vt:lpstr>IUPAC nomenclature of inorganic chemistry 1</vt:lpstr>
      <vt:lpstr>C O N T E N T </vt:lpstr>
      <vt:lpstr>Binary compounds</vt:lpstr>
      <vt:lpstr>Binary compounds</vt:lpstr>
      <vt:lpstr>a) Oxides </vt:lpstr>
      <vt:lpstr>How to create oxides formulas</vt:lpstr>
      <vt:lpstr>b) Sulfides</vt:lpstr>
      <vt:lpstr>Creating formulas of sulphides</vt:lpstr>
      <vt:lpstr>c) Halides</vt:lpstr>
      <vt:lpstr>Creating formulas of halides</vt:lpstr>
      <vt:lpstr>Practising:</vt:lpstr>
      <vt:lpstr>Zdroje: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student</cp:lastModifiedBy>
  <cp:revision>29</cp:revision>
  <dcterms:modified xsi:type="dcterms:W3CDTF">2022-05-11T08:13:29Z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0x010100097F547D9E3A574E91F4AEF22F0A5902</vt:lpwstr>
  </property>
</Properties>
</file>