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embeddedFontLst>
    <p:embeddedFont>
      <p:font typeface="Nixie One" panose="020B0604020202020204" charset="0"/>
      <p:regular r:id="rId35"/>
    </p:embeddedFont>
    <p:embeddedFont>
      <p:font typeface="Roboto Slab"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UvodcPhPFbZaEN9ClsWH3JOE4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3C2FE-0798-40A2-AB7A-B56E4F0B255F}">
  <a:tblStyle styleId="{E453C2FE-0798-40A2-AB7A-B56E4F0B255F}" styleName="Table_0">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40000"/>
            </a:schemeClr>
          </a:solidFill>
        </a:fill>
      </a:tcStyle>
    </a:band1H>
    <a:band2H>
      <a:tcTxStyle/>
      <a:tcStyle>
        <a:tcBdr/>
      </a:tcStyle>
    </a:band2H>
    <a:band1V>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fill>
          <a:solidFill>
            <a:schemeClr val="accent2">
              <a:alpha val="40000"/>
            </a:schemeClr>
          </a:solidFill>
        </a:fill>
      </a:tcStyle>
    </a:band1V>
    <a:band2V>
      <a:tcTxStyle/>
      <a:tcStyle>
        <a:tcBdr/>
      </a:tcStyle>
    </a:band2V>
    <a:la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4" name="Google Shape;48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1" name="Google Shape;5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5" name="Google Shape;53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9" name="Google Shape;54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31"/>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1"/>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31"/>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1"/>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1"/>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1"/>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16"/>
        <p:cNvGrpSpPr/>
        <p:nvPr/>
      </p:nvGrpSpPr>
      <p:grpSpPr>
        <a:xfrm>
          <a:off x="0" y="0"/>
          <a:ext cx="0" cy="0"/>
          <a:chOff x="0" y="0"/>
          <a:chExt cx="0" cy="0"/>
        </a:xfrm>
      </p:grpSpPr>
      <p:sp>
        <p:nvSpPr>
          <p:cNvPr id="17" name="Google Shape;17;p32"/>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8" name="Google Shape;18;p32"/>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19" name="Google Shape;19;p32"/>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 name="Google Shape;20;p32"/>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1" name="Google Shape;21;p32"/>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 name="Google Shape;22;p3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3"/>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25" name="Google Shape;25;p33"/>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 name="Google Shape;26;p33"/>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 name="Google Shape;27;p33"/>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8" name="Google Shape;28;p33"/>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 name="Google Shape;29;p3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34"/>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32" name="Google Shape;32;p34"/>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3" name="Google Shape;33;p34"/>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 name="Google Shape;34;p34"/>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 name="Google Shape;35;p34"/>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36" name="Google Shape;36;p34"/>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37" name="Google Shape;37;p34"/>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8" name="Google Shape;38;p34"/>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spcBef>
                <a:spcPts val="600"/>
              </a:spcBef>
              <a:spcAft>
                <a:spcPts val="0"/>
              </a:spcAft>
              <a:buSzPts val="2800"/>
              <a:buChar char="▪"/>
              <a:defRPr sz="2800"/>
            </a:lvl1pPr>
            <a:lvl2pPr marL="914400" lvl="1" indent="-406400" algn="l">
              <a:spcBef>
                <a:spcPts val="0"/>
              </a:spcBef>
              <a:spcAft>
                <a:spcPts val="0"/>
              </a:spcAft>
              <a:buSzPts val="2800"/>
              <a:buChar char="▫"/>
              <a:defRPr sz="2800"/>
            </a:lvl2pPr>
            <a:lvl3pPr marL="1371600" lvl="2" indent="-406400" algn="l">
              <a:spcBef>
                <a:spcPts val="0"/>
              </a:spcBef>
              <a:spcAft>
                <a:spcPts val="0"/>
              </a:spcAft>
              <a:buSzPts val="2800"/>
              <a:buChar char="■"/>
              <a:defRPr sz="2800"/>
            </a:lvl3pPr>
            <a:lvl4pPr marL="1828800" lvl="3" indent="-406400" algn="l">
              <a:spcBef>
                <a:spcPts val="0"/>
              </a:spcBef>
              <a:spcAft>
                <a:spcPts val="0"/>
              </a:spcAft>
              <a:buSzPts val="2800"/>
              <a:buChar char="●"/>
              <a:defRPr sz="2800"/>
            </a:lvl4pPr>
            <a:lvl5pPr marL="2286000" lvl="4" indent="-406400" algn="l">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39" name="Google Shape;39;p3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
        <p:cNvGrpSpPr/>
        <p:nvPr/>
      </p:nvGrpSpPr>
      <p:grpSpPr>
        <a:xfrm>
          <a:off x="0" y="0"/>
          <a:ext cx="0" cy="0"/>
          <a:chOff x="0" y="0"/>
          <a:chExt cx="0" cy="0"/>
        </a:xfrm>
      </p:grpSpPr>
      <p:sp>
        <p:nvSpPr>
          <p:cNvPr id="41" name="Google Shape;41;p35"/>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42" name="Google Shape;42;p35"/>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 name="Google Shape;43;p35"/>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4" name="Google Shape;44;p35"/>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 name="Google Shape;45;p35"/>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 name="Google Shape;46;p35"/>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8"/>
        <p:cNvGrpSpPr/>
        <p:nvPr/>
      </p:nvGrpSpPr>
      <p:grpSpPr>
        <a:xfrm>
          <a:off x="0" y="0"/>
          <a:ext cx="0" cy="0"/>
          <a:chOff x="0" y="0"/>
          <a:chExt cx="0" cy="0"/>
        </a:xfrm>
      </p:grpSpPr>
      <p:sp>
        <p:nvSpPr>
          <p:cNvPr id="49" name="Google Shape;49;p36"/>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0" name="Google Shape;50;p36"/>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51" name="Google Shape;51;p36"/>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 name="Google Shape;52;p36"/>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 name="Google Shape;53;p36"/>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 name="Google Shape;54;p36"/>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55" name="Google Shape;55;p36"/>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56" name="Google Shape;56;p3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3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wikiskripta.eu/w/Metabolismus" TargetMode="External"/><Relationship Id="rId5" Type="http://schemas.openxmlformats.org/officeDocument/2006/relationships/hyperlink" Target="https://creativecommons.org/licenses/by-sa/3.0/" TargetMode="External"/><Relationship Id="rId4" Type="http://schemas.openxmlformats.org/officeDocument/2006/relationships/hyperlink" Target="https://de.wikipedia.org/wiki/Portal:Biochemie/Metabolism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e.wikipedia.org/wiki/Mittelkettige_Triglyceride" TargetMode="External"/><Relationship Id="rId7" Type="http://schemas.openxmlformats.org/officeDocument/2006/relationships/hyperlink" Target="https://creativecommons.org/licenses/by-nc-sa/3.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chem.libretexts.org/Core/Biological_Chemistry/Metabolism/Nutrition" TargetMode="External"/><Relationship Id="rId5" Type="http://schemas.openxmlformats.org/officeDocument/2006/relationships/image" Target="../media/image11.jpg"/><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685800" y="2601913"/>
            <a:ext cx="5810250" cy="115887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FFFFFF"/>
              </a:buClr>
              <a:buSzPts val="4800"/>
              <a:buFont typeface="Roboto Slab"/>
              <a:buNone/>
            </a:pPr>
            <a:r>
              <a:rPr lang="en-GB" b="1" dirty="0">
                <a:solidFill>
                  <a:srgbClr val="FFFFFF"/>
                </a:solidFill>
                <a:latin typeface="Roboto Slab"/>
                <a:ea typeface="Roboto Slab"/>
                <a:cs typeface="Roboto Slab"/>
                <a:sym typeface="Roboto Slab"/>
              </a:rPr>
              <a:t>Metabolism</a:t>
            </a:r>
            <a:r>
              <a:rPr lang="sk-SK" b="1" dirty="0">
                <a:solidFill>
                  <a:srgbClr val="FFFFFF"/>
                </a:solidFill>
                <a:latin typeface="Roboto Slab"/>
                <a:ea typeface="Roboto Slab"/>
                <a:cs typeface="Roboto Slab"/>
                <a:sym typeface="Roboto Slab"/>
              </a:rPr>
              <a:t> I.</a:t>
            </a:r>
            <a:endParaRPr dirty="0"/>
          </a:p>
        </p:txBody>
      </p:sp>
      <p:grpSp>
        <p:nvGrpSpPr>
          <p:cNvPr id="62" name="Google Shape;62;p1"/>
          <p:cNvGrpSpPr/>
          <p:nvPr/>
        </p:nvGrpSpPr>
        <p:grpSpPr>
          <a:xfrm>
            <a:off x="752475" y="1030288"/>
            <a:ext cx="965200" cy="1011237"/>
            <a:chOff x="5961125" y="1623900"/>
            <a:chExt cx="427450" cy="448175"/>
          </a:xfrm>
        </p:grpSpPr>
        <p:sp>
          <p:nvSpPr>
            <p:cNvPr id="63" name="Google Shape;63;p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a:off x="5971475" y="2001400"/>
              <a:ext cx="74925" cy="70675"/>
            </a:xfrm>
            <a:custGeom>
              <a:avLst/>
              <a:gdLst/>
              <a:ahLst/>
              <a:cxnLst/>
              <a:rect l="l" t="t" r="r" b="b"/>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0" name="Google Shape;70;p1"/>
          <p:cNvPicPr preferRelativeResize="0"/>
          <p:nvPr/>
        </p:nvPicPr>
        <p:blipFill rotWithShape="1">
          <a:blip r:embed="rId3">
            <a:alphaModFix/>
          </a:blip>
          <a:srcRect/>
          <a:stretch/>
        </p:blipFill>
        <p:spPr>
          <a:xfrm>
            <a:off x="7121537" y="887218"/>
            <a:ext cx="1536435" cy="1252483"/>
          </a:xfrm>
          <a:prstGeom prst="rect">
            <a:avLst/>
          </a:prstGeom>
          <a:noFill/>
          <a:ln>
            <a:noFill/>
          </a:ln>
        </p:spPr>
      </p:pic>
      <p:sp>
        <p:nvSpPr>
          <p:cNvPr id="71" name="Google Shape;71;p1"/>
          <p:cNvSpPr txBox="1"/>
          <p:nvPr/>
        </p:nvSpPr>
        <p:spPr>
          <a:xfrm>
            <a:off x="441187" y="4495097"/>
            <a:ext cx="60548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b="1" i="0" u="none" strike="noStrike" cap="none" dirty="0">
                <a:solidFill>
                  <a:srgbClr val="000000"/>
                </a:solidFill>
                <a:latin typeface="Roboto Slab"/>
                <a:ea typeface="Roboto Slab"/>
                <a:cs typeface="Roboto Slab"/>
                <a:sym typeface="Roboto Slab"/>
              </a:rPr>
              <a:t>Project </a:t>
            </a:r>
            <a:r>
              <a:rPr lang="sk-SK" sz="1400" b="1" i="0" u="none" strike="noStrike" cap="none" dirty="0" err="1">
                <a:solidFill>
                  <a:srgbClr val="000000"/>
                </a:solidFill>
                <a:latin typeface="Roboto Slab"/>
                <a:ea typeface="Roboto Slab"/>
                <a:cs typeface="Roboto Slab"/>
                <a:sym typeface="Roboto Slab"/>
              </a:rPr>
              <a:t>number</a:t>
            </a:r>
            <a:r>
              <a:rPr lang="sk-SK" sz="1400" b="1" i="0" u="none" strike="noStrike" cap="none" dirty="0">
                <a:solidFill>
                  <a:srgbClr val="000000"/>
                </a:solidFill>
                <a:latin typeface="Roboto Slab"/>
                <a:ea typeface="Roboto Slab"/>
                <a:cs typeface="Roboto Slab"/>
                <a:sym typeface="Roboto Slab"/>
              </a:rPr>
              <a:t> 2020-1-SK01-KA226-SCH-094350</a:t>
            </a:r>
            <a:r>
              <a:rPr lang="sk-SK" sz="1400" b="0" i="0" u="none" strike="noStrike" cap="none"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sk-SK" sz="1400" b="1" dirty="0">
                <a:solidFill>
                  <a:srgbClr val="000000"/>
                </a:solidFill>
                <a:latin typeface="Roboto Slab"/>
                <a:ea typeface="Roboto Slab"/>
                <a:cs typeface="Roboto Slab"/>
                <a:sym typeface="Roboto Slab"/>
              </a:rPr>
              <a:t>Gymnázium a Jazyková škola s </a:t>
            </a:r>
            <a:r>
              <a:rPr lang="sk-SK" sz="1400" b="1" dirty="0" err="1">
                <a:solidFill>
                  <a:srgbClr val="000000"/>
                </a:solidFill>
                <a:latin typeface="Roboto Slab"/>
                <a:ea typeface="Roboto Slab"/>
                <a:cs typeface="Roboto Slab"/>
                <a:sym typeface="Roboto Slab"/>
              </a:rPr>
              <a:t>právem</a:t>
            </a:r>
            <a:r>
              <a:rPr lang="sk-SK" sz="1400" b="1" dirty="0">
                <a:solidFill>
                  <a:srgbClr val="000000"/>
                </a:solidFill>
                <a:latin typeface="Roboto Slab"/>
                <a:ea typeface="Roboto Slab"/>
                <a:cs typeface="Roboto Slab"/>
                <a:sym typeface="Roboto Slab"/>
              </a:rPr>
              <a:t> </a:t>
            </a:r>
            <a:r>
              <a:rPr lang="sk-SK" sz="1400" b="1" dirty="0" err="1">
                <a:solidFill>
                  <a:srgbClr val="000000"/>
                </a:solidFill>
                <a:latin typeface="Roboto Slab"/>
                <a:ea typeface="Roboto Slab"/>
                <a:cs typeface="Roboto Slab"/>
                <a:sym typeface="Roboto Slab"/>
              </a:rPr>
              <a:t>státní</a:t>
            </a:r>
            <a:r>
              <a:rPr lang="sk-SK" sz="1400" b="1" dirty="0">
                <a:solidFill>
                  <a:srgbClr val="000000"/>
                </a:solidFill>
                <a:latin typeface="Roboto Slab"/>
                <a:ea typeface="Roboto Slab"/>
                <a:cs typeface="Roboto Slab"/>
                <a:sym typeface="Roboto Slab"/>
              </a:rPr>
              <a:t> jazykové </a:t>
            </a:r>
            <a:r>
              <a:rPr lang="sk-SK" sz="1400" b="1" dirty="0" err="1">
                <a:solidFill>
                  <a:srgbClr val="000000"/>
                </a:solidFill>
                <a:latin typeface="Roboto Slab"/>
                <a:ea typeface="Roboto Slab"/>
                <a:cs typeface="Roboto Slab"/>
                <a:sym typeface="Roboto Slab"/>
              </a:rPr>
              <a:t>zkoušky</a:t>
            </a:r>
            <a:r>
              <a:rPr lang="sk-SK" sz="1400" b="1" dirty="0">
                <a:solidFill>
                  <a:srgbClr val="000000"/>
                </a:solidFill>
                <a:latin typeface="Roboto Slab"/>
                <a:ea typeface="Roboto Slab"/>
                <a:cs typeface="Roboto Slab"/>
                <a:sym typeface="Roboto Slab"/>
              </a:rPr>
              <a:t> Zlín</a:t>
            </a:r>
            <a:endParaRPr dirty="0"/>
          </a:p>
        </p:txBody>
      </p:sp>
      <p:sp>
        <p:nvSpPr>
          <p:cNvPr id="72" name="Google Shape;72;p1"/>
          <p:cNvSpPr txBox="1"/>
          <p:nvPr/>
        </p:nvSpPr>
        <p:spPr>
          <a:xfrm>
            <a:off x="1026306" y="5143500"/>
            <a:ext cx="709138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BY-SA</a:t>
            </a:r>
            <a:endParaRPr sz="900">
              <a:solidFill>
                <a:srgbClr val="000000"/>
              </a:solidFill>
              <a:latin typeface="Arial"/>
              <a:ea typeface="Arial"/>
              <a:cs typeface="Arial"/>
              <a:sym typeface="Arial"/>
            </a:endParaRPr>
          </a:p>
        </p:txBody>
      </p:sp>
      <p:sp>
        <p:nvSpPr>
          <p:cNvPr id="73" name="Google Shape;73;p1"/>
          <p:cNvSpPr txBox="1"/>
          <p:nvPr/>
        </p:nvSpPr>
        <p:spPr>
          <a:xfrm>
            <a:off x="1774435" y="5293500"/>
            <a:ext cx="589512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CC BY</a:t>
            </a:r>
            <a:endParaRPr sz="900">
              <a:solidFill>
                <a:srgbClr val="000000"/>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grpSp>
        <p:nvGrpSpPr>
          <p:cNvPr id="231" name="Google Shape;231;p10"/>
          <p:cNvGrpSpPr/>
          <p:nvPr/>
        </p:nvGrpSpPr>
        <p:grpSpPr>
          <a:xfrm>
            <a:off x="2180845" y="123985"/>
            <a:ext cx="3990221" cy="4751513"/>
            <a:chOff x="1137237" y="507"/>
            <a:chExt cx="3990221" cy="4751513"/>
          </a:xfrm>
        </p:grpSpPr>
        <p:sp>
          <p:nvSpPr>
            <p:cNvPr id="232" name="Google Shape;232;p10"/>
            <p:cNvSpPr/>
            <p:nvPr/>
          </p:nvSpPr>
          <p:spPr>
            <a:xfrm>
              <a:off x="1137237" y="2113749"/>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txBox="1"/>
            <p:nvPr/>
          </p:nvSpPr>
          <p:spPr>
            <a:xfrm>
              <a:off x="1152615" y="2129127"/>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metabolic pathways</a:t>
              </a:r>
              <a:endParaRPr dirty="0"/>
            </a:p>
          </p:txBody>
        </p:sp>
        <p:sp>
          <p:nvSpPr>
            <p:cNvPr id="234" name="Google Shape;234;p10"/>
            <p:cNvSpPr/>
            <p:nvPr/>
          </p:nvSpPr>
          <p:spPr>
            <a:xfrm rot="-4249260">
              <a:off x="1758042" y="1762537"/>
              <a:ext cx="1278529" cy="19885"/>
            </a:xfrm>
            <a:custGeom>
              <a:avLst/>
              <a:gdLst/>
              <a:ahLst/>
              <a:cxnLst/>
              <a:rect l="l" t="t" r="r" b="b"/>
              <a:pathLst>
                <a:path w="120000" h="120000" extrusionOk="0">
                  <a:moveTo>
                    <a:pt x="0" y="59997"/>
                  </a:moveTo>
                  <a:lnTo>
                    <a:pt x="120000" y="59997"/>
                  </a:lnTo>
                </a:path>
              </a:pathLst>
            </a:custGeom>
            <a:noFill/>
            <a:ln w="25400" cap="flat" cmpd="sng">
              <a:solidFill>
                <a:srgbClr val="0A35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txBox="1"/>
            <p:nvPr/>
          </p:nvSpPr>
          <p:spPr>
            <a:xfrm rot="-4249260">
              <a:off x="2365344" y="1740517"/>
              <a:ext cx="63926" cy="639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36" name="Google Shape;236;p10"/>
            <p:cNvSpPr/>
            <p:nvPr/>
          </p:nvSpPr>
          <p:spPr>
            <a:xfrm>
              <a:off x="2607318" y="906182"/>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txBox="1"/>
            <p:nvPr/>
          </p:nvSpPr>
          <p:spPr>
            <a:xfrm>
              <a:off x="2622696" y="921560"/>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linear</a:t>
              </a:r>
              <a:endParaRPr dirty="0"/>
            </a:p>
          </p:txBody>
        </p:sp>
        <p:sp>
          <p:nvSpPr>
            <p:cNvPr id="238" name="Google Shape;238;p10"/>
            <p:cNvSpPr/>
            <p:nvPr/>
          </p:nvSpPr>
          <p:spPr>
            <a:xfrm rot="-3907178">
              <a:off x="3368222" y="705917"/>
              <a:ext cx="998332"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txBox="1"/>
            <p:nvPr/>
          </p:nvSpPr>
          <p:spPr>
            <a:xfrm rot="-3907178">
              <a:off x="3842430" y="690901"/>
              <a:ext cx="49916" cy="4991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40" name="Google Shape;240;p10"/>
            <p:cNvSpPr/>
            <p:nvPr/>
          </p:nvSpPr>
          <p:spPr>
            <a:xfrm>
              <a:off x="4077400" y="507"/>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txBox="1"/>
            <p:nvPr/>
          </p:nvSpPr>
          <p:spPr>
            <a:xfrm>
              <a:off x="4092778" y="15885"/>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beta-oxidation of fatty acids</a:t>
              </a:r>
              <a:endParaRPr dirty="0"/>
            </a:p>
          </p:txBody>
        </p:sp>
        <p:sp>
          <p:nvSpPr>
            <p:cNvPr id="242" name="Google Shape;242;p10"/>
            <p:cNvSpPr/>
            <p:nvPr/>
          </p:nvSpPr>
          <p:spPr>
            <a:xfrm rot="-2142401">
              <a:off x="3608758" y="1007808"/>
              <a:ext cx="517260"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txBox="1"/>
            <p:nvPr/>
          </p:nvSpPr>
          <p:spPr>
            <a:xfrm rot="-2142401">
              <a:off x="3854457" y="1004819"/>
              <a:ext cx="25863" cy="258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44" name="Google Shape;244;p10"/>
            <p:cNvSpPr/>
            <p:nvPr/>
          </p:nvSpPr>
          <p:spPr>
            <a:xfrm>
              <a:off x="4077400" y="604291"/>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txBox="1"/>
            <p:nvPr/>
          </p:nvSpPr>
          <p:spPr>
            <a:xfrm>
              <a:off x="4092778" y="619669"/>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glycolysis</a:t>
              </a:r>
              <a:endParaRPr dirty="0"/>
            </a:p>
          </p:txBody>
        </p:sp>
        <p:sp>
          <p:nvSpPr>
            <p:cNvPr id="246" name="Google Shape;246;p10"/>
            <p:cNvSpPr/>
            <p:nvPr/>
          </p:nvSpPr>
          <p:spPr>
            <a:xfrm rot="2142401">
              <a:off x="3608758" y="1309700"/>
              <a:ext cx="517260"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txBox="1"/>
            <p:nvPr/>
          </p:nvSpPr>
          <p:spPr>
            <a:xfrm rot="2142401">
              <a:off x="3854457" y="1306711"/>
              <a:ext cx="25863" cy="258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48" name="Google Shape;248;p10"/>
            <p:cNvSpPr/>
            <p:nvPr/>
          </p:nvSpPr>
          <p:spPr>
            <a:xfrm>
              <a:off x="4077400" y="1208074"/>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txBox="1"/>
            <p:nvPr/>
          </p:nvSpPr>
          <p:spPr>
            <a:xfrm>
              <a:off x="4092778" y="1223452"/>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gluconeogenesis</a:t>
              </a:r>
              <a:endParaRPr dirty="0"/>
            </a:p>
          </p:txBody>
        </p:sp>
        <p:sp>
          <p:nvSpPr>
            <p:cNvPr id="250" name="Google Shape;250;p10"/>
            <p:cNvSpPr/>
            <p:nvPr/>
          </p:nvSpPr>
          <p:spPr>
            <a:xfrm rot="3907178">
              <a:off x="3368222" y="1611592"/>
              <a:ext cx="998332"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txBox="1"/>
            <p:nvPr/>
          </p:nvSpPr>
          <p:spPr>
            <a:xfrm rot="3907178">
              <a:off x="3842430" y="1596576"/>
              <a:ext cx="49916" cy="4991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52" name="Google Shape;252;p10"/>
            <p:cNvSpPr/>
            <p:nvPr/>
          </p:nvSpPr>
          <p:spPr>
            <a:xfrm>
              <a:off x="4077400" y="1811857"/>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txBox="1"/>
            <p:nvPr/>
          </p:nvSpPr>
          <p:spPr>
            <a:xfrm>
              <a:off x="4092778" y="1827235"/>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amino acids elimination</a:t>
              </a:r>
              <a:endParaRPr dirty="0"/>
            </a:p>
          </p:txBody>
        </p:sp>
        <p:sp>
          <p:nvSpPr>
            <p:cNvPr id="254" name="Google Shape;254;p10"/>
            <p:cNvSpPr/>
            <p:nvPr/>
          </p:nvSpPr>
          <p:spPr>
            <a:xfrm rot="4249260">
              <a:off x="1758042" y="2970104"/>
              <a:ext cx="1278529" cy="19885"/>
            </a:xfrm>
            <a:custGeom>
              <a:avLst/>
              <a:gdLst/>
              <a:ahLst/>
              <a:cxnLst/>
              <a:rect l="l" t="t" r="r" b="b"/>
              <a:pathLst>
                <a:path w="120000" h="120000" extrusionOk="0">
                  <a:moveTo>
                    <a:pt x="0" y="59997"/>
                  </a:moveTo>
                  <a:lnTo>
                    <a:pt x="120000" y="59997"/>
                  </a:lnTo>
                </a:path>
              </a:pathLst>
            </a:custGeom>
            <a:noFill/>
            <a:ln w="25400" cap="flat" cmpd="sng">
              <a:solidFill>
                <a:srgbClr val="0A35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txBox="1"/>
            <p:nvPr/>
          </p:nvSpPr>
          <p:spPr>
            <a:xfrm rot="4249260">
              <a:off x="2365344" y="2948084"/>
              <a:ext cx="63926" cy="639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56" name="Google Shape;256;p10"/>
            <p:cNvSpPr/>
            <p:nvPr/>
          </p:nvSpPr>
          <p:spPr>
            <a:xfrm>
              <a:off x="2607318" y="3321316"/>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txBox="1"/>
            <p:nvPr/>
          </p:nvSpPr>
          <p:spPr>
            <a:xfrm>
              <a:off x="2622696" y="3336694"/>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cyclic</a:t>
              </a:r>
              <a:endParaRPr dirty="0"/>
            </a:p>
          </p:txBody>
        </p:sp>
        <p:sp>
          <p:nvSpPr>
            <p:cNvPr id="258" name="Google Shape;258;p10"/>
            <p:cNvSpPr/>
            <p:nvPr/>
          </p:nvSpPr>
          <p:spPr>
            <a:xfrm rot="-3907178">
              <a:off x="3368222" y="3121050"/>
              <a:ext cx="998332"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txBox="1"/>
            <p:nvPr/>
          </p:nvSpPr>
          <p:spPr>
            <a:xfrm rot="-3907178">
              <a:off x="3842430" y="3106034"/>
              <a:ext cx="49916" cy="4991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60" name="Google Shape;260;p10"/>
            <p:cNvSpPr/>
            <p:nvPr/>
          </p:nvSpPr>
          <p:spPr>
            <a:xfrm>
              <a:off x="4077400" y="2415641"/>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txBox="1"/>
            <p:nvPr/>
          </p:nvSpPr>
          <p:spPr>
            <a:xfrm>
              <a:off x="4092778" y="2431019"/>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citric acid cycle</a:t>
              </a:r>
              <a:endParaRPr dirty="0"/>
            </a:p>
          </p:txBody>
        </p:sp>
        <p:sp>
          <p:nvSpPr>
            <p:cNvPr id="262" name="Google Shape;262;p10"/>
            <p:cNvSpPr/>
            <p:nvPr/>
          </p:nvSpPr>
          <p:spPr>
            <a:xfrm rot="-2142401">
              <a:off x="3608758" y="3422942"/>
              <a:ext cx="517260"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txBox="1"/>
            <p:nvPr/>
          </p:nvSpPr>
          <p:spPr>
            <a:xfrm rot="-2142401">
              <a:off x="3854457" y="3419953"/>
              <a:ext cx="25863" cy="258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64" name="Google Shape;264;p10"/>
            <p:cNvSpPr/>
            <p:nvPr/>
          </p:nvSpPr>
          <p:spPr>
            <a:xfrm>
              <a:off x="4077400" y="3019424"/>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txBox="1"/>
            <p:nvPr/>
          </p:nvSpPr>
          <p:spPr>
            <a:xfrm>
              <a:off x="4092778" y="3034802"/>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urea cycle</a:t>
              </a:r>
              <a:endParaRPr dirty="0"/>
            </a:p>
          </p:txBody>
        </p:sp>
        <p:sp>
          <p:nvSpPr>
            <p:cNvPr id="266" name="Google Shape;266;p10"/>
            <p:cNvSpPr/>
            <p:nvPr/>
          </p:nvSpPr>
          <p:spPr>
            <a:xfrm rot="2142401">
              <a:off x="3608758" y="3724833"/>
              <a:ext cx="517260"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txBox="1"/>
            <p:nvPr/>
          </p:nvSpPr>
          <p:spPr>
            <a:xfrm rot="2142401">
              <a:off x="3854457" y="3721845"/>
              <a:ext cx="25863" cy="258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68" name="Google Shape;268;p10"/>
            <p:cNvSpPr/>
            <p:nvPr/>
          </p:nvSpPr>
          <p:spPr>
            <a:xfrm>
              <a:off x="4077400" y="3623207"/>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txBox="1"/>
            <p:nvPr/>
          </p:nvSpPr>
          <p:spPr>
            <a:xfrm>
              <a:off x="4092778" y="3638585"/>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err="1">
                  <a:solidFill>
                    <a:schemeClr val="lt1"/>
                  </a:solidFill>
                  <a:latin typeface="Arial"/>
                  <a:ea typeface="Arial"/>
                  <a:cs typeface="Arial"/>
                  <a:sym typeface="Arial"/>
                </a:rPr>
                <a:t>phosphogluconate</a:t>
              </a:r>
              <a:r>
                <a:rPr lang="en-GB" sz="900" b="1" dirty="0">
                  <a:solidFill>
                    <a:schemeClr val="lt1"/>
                  </a:solidFill>
                  <a:latin typeface="Arial"/>
                  <a:ea typeface="Arial"/>
                  <a:cs typeface="Arial"/>
                  <a:sym typeface="Arial"/>
                </a:rPr>
                <a:t> pathway</a:t>
              </a:r>
              <a:endParaRPr dirty="0"/>
            </a:p>
          </p:txBody>
        </p:sp>
        <p:sp>
          <p:nvSpPr>
            <p:cNvPr id="270" name="Google Shape;270;p10"/>
            <p:cNvSpPr/>
            <p:nvPr/>
          </p:nvSpPr>
          <p:spPr>
            <a:xfrm rot="3907178">
              <a:off x="3368222" y="4026725"/>
              <a:ext cx="998332" cy="19885"/>
            </a:xfrm>
            <a:custGeom>
              <a:avLst/>
              <a:gdLst/>
              <a:ahLst/>
              <a:cxnLst/>
              <a:rect l="l" t="t" r="r" b="b"/>
              <a:pathLst>
                <a:path w="120000" h="120000" extrusionOk="0">
                  <a:moveTo>
                    <a:pt x="0" y="59997"/>
                  </a:moveTo>
                  <a:lnTo>
                    <a:pt x="120000" y="59997"/>
                  </a:lnTo>
                </a:path>
              </a:pathLst>
            </a:custGeom>
            <a:noFill/>
            <a:ln w="25400" cap="flat" cmpd="sng">
              <a:solidFill>
                <a:srgbClr val="0C3D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txBox="1"/>
            <p:nvPr/>
          </p:nvSpPr>
          <p:spPr>
            <a:xfrm rot="3907178">
              <a:off x="3842430" y="4011710"/>
              <a:ext cx="49916" cy="4991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a:solidFill>
                  <a:srgbClr val="000000"/>
                </a:solidFill>
                <a:latin typeface="Arial"/>
                <a:ea typeface="Arial"/>
                <a:cs typeface="Arial"/>
                <a:sym typeface="Arial"/>
              </a:endParaRPr>
            </a:p>
          </p:txBody>
        </p:sp>
        <p:sp>
          <p:nvSpPr>
            <p:cNvPr id="272" name="Google Shape;272;p10"/>
            <p:cNvSpPr/>
            <p:nvPr/>
          </p:nvSpPr>
          <p:spPr>
            <a:xfrm>
              <a:off x="4077400" y="4226991"/>
              <a:ext cx="1050058" cy="525029"/>
            </a:xfrm>
            <a:prstGeom prst="roundRect">
              <a:avLst>
                <a:gd name="adj" fmla="val 10000"/>
              </a:avLst>
            </a:prstGeom>
            <a:solidFill>
              <a:srgbClr val="0E445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txBox="1"/>
            <p:nvPr/>
          </p:nvSpPr>
          <p:spPr>
            <a:xfrm>
              <a:off x="4092778" y="4242369"/>
              <a:ext cx="1019302" cy="494273"/>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GB" sz="900" b="1" dirty="0">
                  <a:solidFill>
                    <a:schemeClr val="lt1"/>
                  </a:solidFill>
                  <a:latin typeface="Arial"/>
                  <a:ea typeface="Arial"/>
                  <a:cs typeface="Arial"/>
                  <a:sym typeface="Arial"/>
                </a:rPr>
                <a:t>Calvin cycle</a:t>
              </a:r>
              <a:endParaRPr dirty="0"/>
            </a:p>
          </p:txBody>
        </p:sp>
      </p:gr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pic>
        <p:nvPicPr>
          <p:cNvPr id="279" name="Google Shape;279;p11"/>
          <p:cNvPicPr preferRelativeResize="0"/>
          <p:nvPr/>
        </p:nvPicPr>
        <p:blipFill rotWithShape="1">
          <a:blip r:embed="rId3">
            <a:alphaModFix/>
          </a:blip>
          <a:srcRect/>
          <a:stretch/>
        </p:blipFill>
        <p:spPr>
          <a:xfrm>
            <a:off x="2051725" y="50675"/>
            <a:ext cx="7021526" cy="5092825"/>
          </a:xfrm>
          <a:prstGeom prst="rect">
            <a:avLst/>
          </a:prstGeom>
          <a:noFill/>
          <a:ln>
            <a:noFill/>
          </a:ln>
        </p:spPr>
      </p:pic>
      <p:sp>
        <p:nvSpPr>
          <p:cNvPr id="280" name="Google Shape;280;p11"/>
          <p:cNvSpPr txBox="1"/>
          <p:nvPr/>
        </p:nvSpPr>
        <p:spPr>
          <a:xfrm>
            <a:off x="323528" y="126755"/>
            <a:ext cx="446449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There are cyclic and linear pathways shown in the picture</a:t>
            </a:r>
            <a:r>
              <a:rPr lang="sk-SK" sz="1600" b="1" dirty="0">
                <a:solidFill>
                  <a:srgbClr val="000000"/>
                </a:solidFill>
                <a:latin typeface="Roboto Slab"/>
                <a:ea typeface="Roboto Slab"/>
                <a:cs typeface="Roboto Slab"/>
                <a:sym typeface="Roboto Slab"/>
              </a:rPr>
              <a:t>:</a:t>
            </a:r>
            <a:endParaRPr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pic>
        <p:nvPicPr>
          <p:cNvPr id="286" name="Google Shape;286;p12"/>
          <p:cNvPicPr preferRelativeResize="0"/>
          <p:nvPr/>
        </p:nvPicPr>
        <p:blipFill rotWithShape="1">
          <a:blip r:embed="rId3">
            <a:alphaModFix/>
          </a:blip>
          <a:srcRect/>
          <a:stretch/>
        </p:blipFill>
        <p:spPr>
          <a:xfrm>
            <a:off x="3563888" y="699541"/>
            <a:ext cx="4487292" cy="4324533"/>
          </a:xfrm>
          <a:prstGeom prst="rect">
            <a:avLst/>
          </a:prstGeom>
          <a:noFill/>
          <a:ln>
            <a:noFill/>
          </a:ln>
        </p:spPr>
      </p:pic>
      <p:sp>
        <p:nvSpPr>
          <p:cNvPr id="287" name="Google Shape;287;p12"/>
          <p:cNvSpPr txBox="1"/>
          <p:nvPr/>
        </p:nvSpPr>
        <p:spPr>
          <a:xfrm>
            <a:off x="323528" y="119425"/>
            <a:ext cx="691086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An example of a linear metabolic pathway </a:t>
            </a:r>
            <a:r>
              <a:rPr lang="sk-SK" sz="1600" b="1" dirty="0">
                <a:solidFill>
                  <a:srgbClr val="000000"/>
                </a:solidFill>
                <a:latin typeface="Roboto Slab"/>
                <a:ea typeface="Roboto Slab"/>
                <a:cs typeface="Roboto Slab"/>
                <a:sym typeface="Roboto Slab"/>
              </a:rPr>
              <a:t>– </a:t>
            </a:r>
            <a:r>
              <a:rPr lang="en-GB" sz="1600" b="1" dirty="0">
                <a:solidFill>
                  <a:srgbClr val="000000"/>
                </a:solidFill>
                <a:latin typeface="Roboto Slab"/>
                <a:ea typeface="Roboto Slab"/>
                <a:cs typeface="Roboto Slab"/>
                <a:sym typeface="Roboto Slab"/>
              </a:rPr>
              <a:t>beta-oxidation of fatty acids</a:t>
            </a:r>
            <a:r>
              <a:rPr lang="sk-SK" sz="1600" b="1" dirty="0">
                <a:solidFill>
                  <a:srgbClr val="000000"/>
                </a:solidFill>
                <a:latin typeface="Roboto Slab"/>
                <a:ea typeface="Roboto Slab"/>
                <a:cs typeface="Roboto Slab"/>
                <a:sym typeface="Roboto Slab"/>
              </a:rPr>
              <a:t>:</a:t>
            </a:r>
            <a:endParaRPr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2" name="Google Shape;292;p13"/>
          <p:cNvGrpSpPr/>
          <p:nvPr/>
        </p:nvGrpSpPr>
        <p:grpSpPr>
          <a:xfrm>
            <a:off x="2853041" y="495865"/>
            <a:ext cx="4759139" cy="4490322"/>
            <a:chOff x="1233369" y="2738"/>
            <a:chExt cx="4759139" cy="4490322"/>
          </a:xfrm>
        </p:grpSpPr>
        <p:sp>
          <p:nvSpPr>
            <p:cNvPr id="293" name="Google Shape;293;p13"/>
            <p:cNvSpPr/>
            <p:nvPr/>
          </p:nvSpPr>
          <p:spPr>
            <a:xfrm>
              <a:off x="2818586" y="2738"/>
              <a:ext cx="1375972"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txBox="1"/>
            <p:nvPr/>
          </p:nvSpPr>
          <p:spPr>
            <a:xfrm>
              <a:off x="3020092" y="127909"/>
              <a:ext cx="972960" cy="6043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Acetyl-Co A</a:t>
              </a:r>
              <a:endParaRPr sz="1200" b="1" dirty="0">
                <a:solidFill>
                  <a:schemeClr val="lt1"/>
                </a:solidFill>
                <a:latin typeface="Roboto Slab"/>
                <a:ea typeface="Roboto Slab"/>
                <a:cs typeface="Roboto Slab"/>
                <a:sym typeface="Roboto Slab"/>
              </a:endParaRPr>
            </a:p>
          </p:txBody>
        </p:sp>
        <p:sp>
          <p:nvSpPr>
            <p:cNvPr id="295" name="Google Shape;295;p13"/>
            <p:cNvSpPr/>
            <p:nvPr/>
          </p:nvSpPr>
          <p:spPr>
            <a:xfrm rot="1200000">
              <a:off x="4142716" y="538916"/>
              <a:ext cx="118221"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txBox="1"/>
            <p:nvPr/>
          </p:nvSpPr>
          <p:spPr>
            <a:xfrm rot="1200000">
              <a:off x="4143785" y="590545"/>
              <a:ext cx="82755"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297" name="Google Shape;297;p13"/>
            <p:cNvSpPr/>
            <p:nvPr/>
          </p:nvSpPr>
          <p:spPr>
            <a:xfrm>
              <a:off x="4284001" y="441245"/>
              <a:ext cx="854721"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txBox="1"/>
            <p:nvPr/>
          </p:nvSpPr>
          <p:spPr>
            <a:xfrm>
              <a:off x="4409172" y="566416"/>
              <a:ext cx="604379" cy="6043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citrate</a:t>
              </a:r>
              <a:endParaRPr dirty="0"/>
            </a:p>
          </p:txBody>
        </p:sp>
        <p:sp>
          <p:nvSpPr>
            <p:cNvPr id="299" name="Google Shape;299;p13"/>
            <p:cNvSpPr/>
            <p:nvPr/>
          </p:nvSpPr>
          <p:spPr>
            <a:xfrm rot="3600000">
              <a:off x="4916170" y="1260091"/>
              <a:ext cx="208978"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txBox="1"/>
            <p:nvPr/>
          </p:nvSpPr>
          <p:spPr>
            <a:xfrm rot="3600000">
              <a:off x="4931843" y="1290638"/>
              <a:ext cx="146285"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301" name="Google Shape;301;p13"/>
            <p:cNvSpPr/>
            <p:nvPr/>
          </p:nvSpPr>
          <p:spPr>
            <a:xfrm>
              <a:off x="4712324" y="1551584"/>
              <a:ext cx="1280184"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txBox="1"/>
            <p:nvPr/>
          </p:nvSpPr>
          <p:spPr>
            <a:xfrm>
              <a:off x="4899803" y="1676755"/>
              <a:ext cx="905226" cy="6043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isocitrate</a:t>
              </a:r>
              <a:endParaRPr sz="1200" b="1" dirty="0">
                <a:solidFill>
                  <a:schemeClr val="lt1"/>
                </a:solidFill>
                <a:latin typeface="Roboto Slab"/>
                <a:ea typeface="Roboto Slab"/>
                <a:cs typeface="Roboto Slab"/>
                <a:sym typeface="Roboto Slab"/>
              </a:endParaRPr>
            </a:p>
          </p:txBody>
        </p:sp>
        <p:sp>
          <p:nvSpPr>
            <p:cNvPr id="303" name="Google Shape;303;p13"/>
            <p:cNvSpPr/>
            <p:nvPr/>
          </p:nvSpPr>
          <p:spPr>
            <a:xfrm rot="6000000">
              <a:off x="5131196" y="2459348"/>
              <a:ext cx="222158"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txBox="1"/>
            <p:nvPr/>
          </p:nvSpPr>
          <p:spPr>
            <a:xfrm rot="-4800000">
              <a:off x="5170306" y="2484225"/>
              <a:ext cx="155511"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305" name="Google Shape;305;p13"/>
            <p:cNvSpPr/>
            <p:nvPr/>
          </p:nvSpPr>
          <p:spPr>
            <a:xfrm>
              <a:off x="4345445" y="2814215"/>
              <a:ext cx="1568669"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txBox="1"/>
            <p:nvPr/>
          </p:nvSpPr>
          <p:spPr>
            <a:xfrm>
              <a:off x="4575172" y="2939386"/>
              <a:ext cx="1093916" cy="604379"/>
            </a:xfrm>
            <a:prstGeom prst="rect">
              <a:avLst/>
            </a:prstGeom>
            <a:noFill/>
            <a:ln>
              <a:noFill/>
            </a:ln>
          </p:spPr>
          <p:txBody>
            <a:bodyPr spcFirstLastPara="1" wrap="square" lIns="15225" tIns="15225" rIns="15225" bIns="15225" anchor="ctr" anchorCtr="0">
              <a:noAutofit/>
            </a:bodyPr>
            <a:lstStyle/>
            <a:p>
              <a:pPr lvl="0" algn="ctr">
                <a:lnSpc>
                  <a:spcPct val="90000"/>
                </a:lnSpc>
                <a:buClr>
                  <a:schemeClr val="lt1"/>
                </a:buClr>
                <a:buSzPts val="1200"/>
              </a:pPr>
              <a:r>
                <a:rPr lang="en-GB" sz="1200" b="1" dirty="0">
                  <a:solidFill>
                    <a:schemeClr val="lt1"/>
                  </a:solidFill>
                  <a:latin typeface="Roboto Slab"/>
                  <a:ea typeface="Roboto Slab"/>
                  <a:cs typeface="Roboto Slab"/>
                  <a:sym typeface="Roboto Slab"/>
                </a:rPr>
                <a:t>alpha-</a:t>
              </a:r>
              <a:r>
                <a:rPr lang="en-GB" sz="1200" b="1" dirty="0" err="1">
                  <a:solidFill>
                    <a:schemeClr val="lt1"/>
                  </a:solidFill>
                  <a:latin typeface="Roboto Slab"/>
                  <a:ea typeface="Roboto Slab"/>
                  <a:cs typeface="Roboto Slab"/>
                  <a:sym typeface="Roboto Slab"/>
                </a:rPr>
                <a:t>lactoglutarate</a:t>
              </a:r>
              <a:endParaRPr dirty="0"/>
            </a:p>
          </p:txBody>
        </p:sp>
        <p:sp>
          <p:nvSpPr>
            <p:cNvPr id="307" name="Google Shape;307;p13"/>
            <p:cNvSpPr/>
            <p:nvPr/>
          </p:nvSpPr>
          <p:spPr>
            <a:xfrm rot="8400000">
              <a:off x="4559195" y="3526013"/>
              <a:ext cx="119426"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txBox="1"/>
            <p:nvPr/>
          </p:nvSpPr>
          <p:spPr>
            <a:xfrm rot="-2400000">
              <a:off x="4590832" y="3572192"/>
              <a:ext cx="83598"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309" name="Google Shape;309;p13"/>
            <p:cNvSpPr/>
            <p:nvPr/>
          </p:nvSpPr>
          <p:spPr>
            <a:xfrm>
              <a:off x="3568729" y="3638339"/>
              <a:ext cx="1157796"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txBox="1"/>
            <p:nvPr/>
          </p:nvSpPr>
          <p:spPr>
            <a:xfrm>
              <a:off x="3738284" y="3763510"/>
              <a:ext cx="818686" cy="6043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Succinyl-Co A</a:t>
              </a:r>
              <a:endParaRPr sz="1200" b="1" dirty="0">
                <a:solidFill>
                  <a:schemeClr val="lt1"/>
                </a:solidFill>
                <a:latin typeface="Roboto Slab"/>
                <a:ea typeface="Roboto Slab"/>
                <a:cs typeface="Roboto Slab"/>
                <a:sym typeface="Roboto Slab"/>
              </a:endParaRPr>
            </a:p>
          </p:txBody>
        </p:sp>
        <p:sp>
          <p:nvSpPr>
            <p:cNvPr id="311" name="Google Shape;311;p13"/>
            <p:cNvSpPr/>
            <p:nvPr/>
          </p:nvSpPr>
          <p:spPr>
            <a:xfrm rot="10800000">
              <a:off x="3467248" y="3921465"/>
              <a:ext cx="71713"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txBox="1"/>
            <p:nvPr/>
          </p:nvSpPr>
          <p:spPr>
            <a:xfrm>
              <a:off x="3488762" y="3979159"/>
              <a:ext cx="50199"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313" name="Google Shape;313;p13"/>
            <p:cNvSpPr/>
            <p:nvPr/>
          </p:nvSpPr>
          <p:spPr>
            <a:xfrm>
              <a:off x="2297616" y="3638339"/>
              <a:ext cx="1135804"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txBox="1"/>
            <p:nvPr/>
          </p:nvSpPr>
          <p:spPr>
            <a:xfrm>
              <a:off x="2463951" y="3763510"/>
              <a:ext cx="803134" cy="6043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succinate</a:t>
              </a:r>
              <a:endParaRPr sz="1200" b="1" dirty="0">
                <a:solidFill>
                  <a:schemeClr val="lt1"/>
                </a:solidFill>
                <a:latin typeface="Roboto Slab"/>
                <a:ea typeface="Roboto Slab"/>
                <a:cs typeface="Roboto Slab"/>
                <a:sym typeface="Roboto Slab"/>
              </a:endParaRPr>
            </a:p>
          </p:txBody>
        </p:sp>
        <p:sp>
          <p:nvSpPr>
            <p:cNvPr id="315" name="Google Shape;315;p13"/>
            <p:cNvSpPr/>
            <p:nvPr/>
          </p:nvSpPr>
          <p:spPr>
            <a:xfrm rot="-8400000">
              <a:off x="2316903" y="3520317"/>
              <a:ext cx="141091"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txBox="1"/>
            <p:nvPr/>
          </p:nvSpPr>
          <p:spPr>
            <a:xfrm rot="2400000">
              <a:off x="2354279" y="3591615"/>
              <a:ext cx="98764"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317" name="Google Shape;317;p13"/>
            <p:cNvSpPr/>
            <p:nvPr/>
          </p:nvSpPr>
          <p:spPr>
            <a:xfrm>
              <a:off x="1241120" y="2814215"/>
              <a:ext cx="1284492"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txBox="1"/>
            <p:nvPr/>
          </p:nvSpPr>
          <p:spPr>
            <a:xfrm>
              <a:off x="1429229" y="2939386"/>
              <a:ext cx="908274" cy="6043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fumarate</a:t>
              </a:r>
              <a:endParaRPr sz="1200" b="1" dirty="0">
                <a:solidFill>
                  <a:schemeClr val="lt1"/>
                </a:solidFill>
                <a:latin typeface="Roboto Slab"/>
                <a:ea typeface="Roboto Slab"/>
                <a:cs typeface="Roboto Slab"/>
                <a:sym typeface="Roboto Slab"/>
              </a:endParaRPr>
            </a:p>
          </p:txBody>
        </p:sp>
        <p:sp>
          <p:nvSpPr>
            <p:cNvPr id="319" name="Google Shape;319;p13"/>
            <p:cNvSpPr/>
            <p:nvPr/>
          </p:nvSpPr>
          <p:spPr>
            <a:xfrm rot="-6000000">
              <a:off x="1660542" y="2470495"/>
              <a:ext cx="224588"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txBox="1"/>
            <p:nvPr/>
          </p:nvSpPr>
          <p:spPr>
            <a:xfrm rot="4800000">
              <a:off x="1700080" y="2561365"/>
              <a:ext cx="157212"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321" name="Google Shape;321;p13"/>
            <p:cNvSpPr/>
            <p:nvPr/>
          </p:nvSpPr>
          <p:spPr>
            <a:xfrm>
              <a:off x="1233369" y="1551584"/>
              <a:ext cx="854721" cy="854721"/>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txBox="1"/>
            <p:nvPr/>
          </p:nvSpPr>
          <p:spPr>
            <a:xfrm>
              <a:off x="1358540" y="1676755"/>
              <a:ext cx="604379" cy="6043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malate</a:t>
              </a:r>
              <a:endParaRPr sz="1200" b="1" dirty="0">
                <a:solidFill>
                  <a:schemeClr val="lt1"/>
                </a:solidFill>
                <a:latin typeface="Roboto Slab"/>
                <a:ea typeface="Roboto Slab"/>
                <a:cs typeface="Roboto Slab"/>
                <a:sym typeface="Roboto Slab"/>
              </a:endParaRPr>
            </a:p>
          </p:txBody>
        </p:sp>
        <p:sp>
          <p:nvSpPr>
            <p:cNvPr id="323" name="Google Shape;323;p13"/>
            <p:cNvSpPr/>
            <p:nvPr/>
          </p:nvSpPr>
          <p:spPr>
            <a:xfrm rot="-3600000">
              <a:off x="1863074" y="1252993"/>
              <a:ext cx="267019"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txBox="1"/>
            <p:nvPr/>
          </p:nvSpPr>
          <p:spPr>
            <a:xfrm rot="-3600000">
              <a:off x="1883101" y="1345374"/>
              <a:ext cx="186913"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sp>
          <p:nvSpPr>
            <p:cNvPr id="325" name="Google Shape;325;p13"/>
            <p:cNvSpPr/>
            <p:nvPr/>
          </p:nvSpPr>
          <p:spPr>
            <a:xfrm>
              <a:off x="1732403" y="549137"/>
              <a:ext cx="1138762" cy="638938"/>
            </a:xfrm>
            <a:prstGeom prst="ellipse">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txBox="1"/>
            <p:nvPr/>
          </p:nvSpPr>
          <p:spPr>
            <a:xfrm>
              <a:off x="1804918" y="642707"/>
              <a:ext cx="1013668" cy="45179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Roboto Slab"/>
                <a:buNone/>
              </a:pPr>
              <a:r>
                <a:rPr lang="en-GB" sz="1200" b="1" dirty="0">
                  <a:solidFill>
                    <a:schemeClr val="lt1"/>
                  </a:solidFill>
                  <a:latin typeface="Roboto Slab"/>
                  <a:ea typeface="Roboto Slab"/>
                  <a:cs typeface="Roboto Slab"/>
                  <a:sym typeface="Roboto Slab"/>
                </a:rPr>
                <a:t>oxaloacetate</a:t>
              </a:r>
              <a:endParaRPr sz="1200" b="1" dirty="0">
                <a:solidFill>
                  <a:schemeClr val="lt1"/>
                </a:solidFill>
                <a:latin typeface="Roboto Slab"/>
                <a:ea typeface="Roboto Slab"/>
                <a:cs typeface="Roboto Slab"/>
                <a:sym typeface="Roboto Slab"/>
              </a:endParaRPr>
            </a:p>
          </p:txBody>
        </p:sp>
        <p:sp>
          <p:nvSpPr>
            <p:cNvPr id="327" name="Google Shape;327;p13"/>
            <p:cNvSpPr/>
            <p:nvPr/>
          </p:nvSpPr>
          <p:spPr>
            <a:xfrm rot="-1200000">
              <a:off x="2806566" y="526942"/>
              <a:ext cx="75304" cy="288468"/>
            </a:xfrm>
            <a:prstGeom prst="rightArrow">
              <a:avLst>
                <a:gd name="adj1" fmla="val 60000"/>
                <a:gd name="adj2" fmla="val 50000"/>
              </a:avLst>
            </a:prstGeom>
            <a:solidFill>
              <a:srgbClr val="A8A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txBox="1"/>
            <p:nvPr/>
          </p:nvSpPr>
          <p:spPr>
            <a:xfrm rot="-1200000">
              <a:off x="2807247" y="588499"/>
              <a:ext cx="52713" cy="17308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a:solidFill>
                  <a:schemeClr val="lt1"/>
                </a:solidFill>
                <a:latin typeface="Arial"/>
                <a:ea typeface="Arial"/>
                <a:cs typeface="Arial"/>
                <a:sym typeface="Arial"/>
              </a:endParaRPr>
            </a:p>
          </p:txBody>
        </p:sp>
      </p:grpSp>
      <p:sp>
        <p:nvSpPr>
          <p:cNvPr id="329" name="Google Shape;329;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sp>
        <p:nvSpPr>
          <p:cNvPr id="330" name="Google Shape;330;p13"/>
          <p:cNvSpPr txBox="1"/>
          <p:nvPr/>
        </p:nvSpPr>
        <p:spPr>
          <a:xfrm>
            <a:off x="298450" y="154573"/>
            <a:ext cx="546335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An example of cyclic metabolic pathways </a:t>
            </a:r>
            <a:r>
              <a:rPr lang="sk-SK" sz="1600" b="1" dirty="0">
                <a:solidFill>
                  <a:srgbClr val="000000"/>
                </a:solidFill>
                <a:latin typeface="Roboto Slab"/>
                <a:ea typeface="Roboto Slab"/>
                <a:cs typeface="Roboto Slab"/>
                <a:sym typeface="Roboto Slab"/>
              </a:rPr>
              <a:t>–</a:t>
            </a:r>
            <a:r>
              <a:rPr lang="en-GB" sz="1600" b="1" dirty="0">
                <a:solidFill>
                  <a:srgbClr val="000000"/>
                </a:solidFill>
                <a:latin typeface="Roboto Slab"/>
                <a:ea typeface="Roboto Slab"/>
                <a:cs typeface="Roboto Slab"/>
                <a:sym typeface="Roboto Slab"/>
              </a:rPr>
              <a:t> citric acid cycle</a:t>
            </a:r>
            <a:r>
              <a:rPr lang="sk-SK" sz="1600" b="1" dirty="0">
                <a:solidFill>
                  <a:srgbClr val="000000"/>
                </a:solidFill>
                <a:latin typeface="Roboto Slab"/>
                <a:ea typeface="Roboto Slab"/>
                <a:cs typeface="Roboto Slab"/>
                <a:sym typeface="Roboto Slab"/>
              </a:rPr>
              <a:t>:</a:t>
            </a:r>
            <a:endParaRPr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4"/>
          <p:cNvSpPr txBox="1">
            <a:spLocks noGrp="1"/>
          </p:cNvSpPr>
          <p:nvPr>
            <p:ph type="title"/>
          </p:nvPr>
        </p:nvSpPr>
        <p:spPr>
          <a:xfrm>
            <a:off x="1115616" y="523333"/>
            <a:ext cx="3353817"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400" b="1" dirty="0">
                <a:solidFill>
                  <a:srgbClr val="FFFFFF"/>
                </a:solidFill>
                <a:latin typeface="Roboto Slab"/>
                <a:ea typeface="Roboto Slab"/>
                <a:cs typeface="Roboto Slab"/>
                <a:sym typeface="Roboto Slab"/>
              </a:rPr>
              <a:t>Two types of metabolic pathways</a:t>
            </a:r>
            <a:endParaRPr sz="2400" b="1" dirty="0">
              <a:solidFill>
                <a:srgbClr val="FFFFFF"/>
              </a:solidFill>
              <a:latin typeface="Roboto Slab"/>
              <a:ea typeface="Roboto Slab"/>
              <a:cs typeface="Roboto Slab"/>
              <a:sym typeface="Roboto Slab"/>
            </a:endParaRPr>
          </a:p>
        </p:txBody>
      </p:sp>
      <p:grpSp>
        <p:nvGrpSpPr>
          <p:cNvPr id="336" name="Google Shape;336;p14"/>
          <p:cNvGrpSpPr/>
          <p:nvPr/>
        </p:nvGrpSpPr>
        <p:grpSpPr>
          <a:xfrm>
            <a:off x="333375" y="862013"/>
            <a:ext cx="366713" cy="366712"/>
            <a:chOff x="1923675" y="1633650"/>
            <a:chExt cx="436000" cy="435975"/>
          </a:xfrm>
        </p:grpSpPr>
        <p:sp>
          <p:nvSpPr>
            <p:cNvPr id="337" name="Google Shape;337;p14"/>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38" name="Google Shape;338;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39" name="Google Shape;339;p14"/>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0" name="Google Shape;340;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1" name="Google Shape;341;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2" name="Google Shape;342;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43" name="Google Shape;343;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14</a:t>
            </a:fld>
            <a:endParaRPr sz="800">
              <a:solidFill>
                <a:srgbClr val="FFFFFF"/>
              </a:solidFill>
              <a:latin typeface="Roboto Slab"/>
              <a:ea typeface="Roboto Slab"/>
              <a:cs typeface="Roboto Slab"/>
              <a:sym typeface="Roboto Slab"/>
            </a:endParaRPr>
          </a:p>
        </p:txBody>
      </p:sp>
      <p:grpSp>
        <p:nvGrpSpPr>
          <p:cNvPr id="344" name="Google Shape;344;p14"/>
          <p:cNvGrpSpPr/>
          <p:nvPr/>
        </p:nvGrpSpPr>
        <p:grpSpPr>
          <a:xfrm>
            <a:off x="1954316" y="1590451"/>
            <a:ext cx="4220656" cy="3283946"/>
            <a:chOff x="1492865" y="0"/>
            <a:chExt cx="4220656" cy="3283946"/>
          </a:xfrm>
        </p:grpSpPr>
        <p:sp>
          <p:nvSpPr>
            <p:cNvPr id="345" name="Google Shape;345;p14"/>
            <p:cNvSpPr/>
            <p:nvPr/>
          </p:nvSpPr>
          <p:spPr>
            <a:xfrm>
              <a:off x="1492865" y="0"/>
              <a:ext cx="1875622" cy="937811"/>
            </a:xfrm>
            <a:prstGeom prst="roundRect">
              <a:avLst>
                <a:gd name="adj" fmla="val 10000"/>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txBox="1"/>
            <p:nvPr/>
          </p:nvSpPr>
          <p:spPr>
            <a:xfrm>
              <a:off x="1520333" y="27468"/>
              <a:ext cx="1820686" cy="882875"/>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chemeClr val="lt1"/>
                </a:buClr>
                <a:buSzPts val="2400"/>
                <a:buFont typeface="Roboto Slab"/>
                <a:buNone/>
              </a:pPr>
              <a:r>
                <a:rPr lang="en-GB" sz="2400" b="1" dirty="0">
                  <a:solidFill>
                    <a:schemeClr val="lt1"/>
                  </a:solidFill>
                  <a:latin typeface="Roboto Slab"/>
                  <a:ea typeface="Roboto Slab"/>
                  <a:cs typeface="Roboto Slab"/>
                  <a:sym typeface="Roboto Slab"/>
                </a:rPr>
                <a:t>Catabolic p.</a:t>
              </a:r>
              <a:endParaRPr dirty="0"/>
            </a:p>
          </p:txBody>
        </p:sp>
        <p:sp>
          <p:nvSpPr>
            <p:cNvPr id="347" name="Google Shape;347;p14"/>
            <p:cNvSpPr/>
            <p:nvPr/>
          </p:nvSpPr>
          <p:spPr>
            <a:xfrm>
              <a:off x="1680427" y="937811"/>
              <a:ext cx="236774" cy="741503"/>
            </a:xfrm>
            <a:custGeom>
              <a:avLst/>
              <a:gdLst/>
              <a:ahLst/>
              <a:cxnLst/>
              <a:rect l="l" t="t" r="r" b="b"/>
              <a:pathLst>
                <a:path w="120000" h="120000" extrusionOk="0">
                  <a:moveTo>
                    <a:pt x="0" y="0"/>
                  </a:moveTo>
                  <a:lnTo>
                    <a:pt x="0" y="120000"/>
                  </a:lnTo>
                  <a:lnTo>
                    <a:pt x="120000" y="120000"/>
                  </a:lnTo>
                </a:path>
              </a:pathLst>
            </a:custGeom>
            <a:noFill/>
            <a:ln w="25400" cap="flat" cmpd="sng">
              <a:solidFill>
                <a:srgbClr val="0A3542"/>
              </a:solidFill>
              <a:prstDash val="solid"/>
              <a:round/>
              <a:headEnd type="none" w="sm" len="sm"/>
              <a:tailEnd type="none" w="sm" len="sm"/>
            </a:ln>
          </p:spPr>
        </p:sp>
        <p:sp>
          <p:nvSpPr>
            <p:cNvPr id="348" name="Google Shape;348;p14"/>
            <p:cNvSpPr/>
            <p:nvPr/>
          </p:nvSpPr>
          <p:spPr>
            <a:xfrm>
              <a:off x="1917202" y="1210409"/>
              <a:ext cx="1500497" cy="937811"/>
            </a:xfrm>
            <a:prstGeom prst="roundRect">
              <a:avLst>
                <a:gd name="adj" fmla="val 10000"/>
              </a:avLst>
            </a:prstGeom>
            <a:solidFill>
              <a:schemeClr val="lt1">
                <a:alpha val="89803"/>
              </a:schemeClr>
            </a:solidFill>
            <a:ln w="25400" cap="flat" cmpd="sng">
              <a:solidFill>
                <a:srgbClr val="0E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txBox="1"/>
            <p:nvPr/>
          </p:nvSpPr>
          <p:spPr>
            <a:xfrm>
              <a:off x="1944670" y="1237877"/>
              <a:ext cx="1445561" cy="882875"/>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catabolism</a:t>
              </a:r>
              <a:endParaRPr dirty="0"/>
            </a:p>
          </p:txBody>
        </p:sp>
        <p:sp>
          <p:nvSpPr>
            <p:cNvPr id="350" name="Google Shape;350;p14"/>
            <p:cNvSpPr/>
            <p:nvPr/>
          </p:nvSpPr>
          <p:spPr>
            <a:xfrm>
              <a:off x="1680427" y="937811"/>
              <a:ext cx="188068" cy="1877230"/>
            </a:xfrm>
            <a:custGeom>
              <a:avLst/>
              <a:gdLst/>
              <a:ahLst/>
              <a:cxnLst/>
              <a:rect l="l" t="t" r="r" b="b"/>
              <a:pathLst>
                <a:path w="120000" h="120000" extrusionOk="0">
                  <a:moveTo>
                    <a:pt x="0" y="0"/>
                  </a:moveTo>
                  <a:lnTo>
                    <a:pt x="0" y="120000"/>
                  </a:lnTo>
                  <a:lnTo>
                    <a:pt x="120000" y="120000"/>
                  </a:lnTo>
                </a:path>
              </a:pathLst>
            </a:custGeom>
            <a:noFill/>
            <a:ln w="25400" cap="flat" cmpd="sng">
              <a:solidFill>
                <a:srgbClr val="0A3542"/>
              </a:solidFill>
              <a:prstDash val="solid"/>
              <a:round/>
              <a:headEnd type="none" w="sm" len="sm"/>
              <a:tailEnd type="none" w="sm" len="sm"/>
            </a:ln>
          </p:spPr>
        </p:sp>
        <p:sp>
          <p:nvSpPr>
            <p:cNvPr id="351" name="Google Shape;351;p14"/>
            <p:cNvSpPr/>
            <p:nvPr/>
          </p:nvSpPr>
          <p:spPr>
            <a:xfrm>
              <a:off x="1868496" y="2346135"/>
              <a:ext cx="1500497" cy="937811"/>
            </a:xfrm>
            <a:prstGeom prst="roundRect">
              <a:avLst>
                <a:gd name="adj" fmla="val 10000"/>
              </a:avLst>
            </a:prstGeom>
            <a:solidFill>
              <a:schemeClr val="lt1">
                <a:alpha val="89803"/>
              </a:schemeClr>
            </a:solidFill>
            <a:ln w="25400" cap="flat" cmpd="sng">
              <a:solidFill>
                <a:srgbClr val="0E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txBox="1"/>
            <p:nvPr/>
          </p:nvSpPr>
          <p:spPr>
            <a:xfrm>
              <a:off x="1895964" y="2373603"/>
              <a:ext cx="1445561" cy="882875"/>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decomposition</a:t>
              </a:r>
              <a:endParaRPr dirty="0"/>
            </a:p>
            <a:p>
              <a:pPr marL="0" marR="0" lvl="0" indent="0" algn="ctr" rtl="0">
                <a:lnSpc>
                  <a:spcPct val="90000"/>
                </a:lnSpc>
                <a:spcBef>
                  <a:spcPts val="35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digestion</a:t>
              </a:r>
              <a:endParaRPr dirty="0"/>
            </a:p>
            <a:p>
              <a:pPr marL="0" marR="0" lvl="0" indent="0" algn="ctr" rtl="0">
                <a:lnSpc>
                  <a:spcPct val="90000"/>
                </a:lnSpc>
                <a:spcBef>
                  <a:spcPts val="35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degradation</a:t>
              </a:r>
              <a:endParaRPr dirty="0"/>
            </a:p>
            <a:p>
              <a:pPr marL="0" marR="0" lvl="0" indent="0" algn="ctr" rtl="0">
                <a:lnSpc>
                  <a:spcPct val="90000"/>
                </a:lnSpc>
                <a:spcBef>
                  <a:spcPts val="35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dissimilation</a:t>
              </a:r>
              <a:endParaRPr dirty="0"/>
            </a:p>
          </p:txBody>
        </p:sp>
        <p:sp>
          <p:nvSpPr>
            <p:cNvPr id="353" name="Google Shape;353;p14"/>
            <p:cNvSpPr/>
            <p:nvPr/>
          </p:nvSpPr>
          <p:spPr>
            <a:xfrm>
              <a:off x="3837899" y="1608"/>
              <a:ext cx="1875622" cy="937811"/>
            </a:xfrm>
            <a:prstGeom prst="roundRect">
              <a:avLst>
                <a:gd name="adj" fmla="val 10000"/>
              </a:avLst>
            </a:pr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txBox="1"/>
            <p:nvPr/>
          </p:nvSpPr>
          <p:spPr>
            <a:xfrm>
              <a:off x="3865367" y="29076"/>
              <a:ext cx="1820686" cy="882875"/>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chemeClr val="lt1"/>
                </a:buClr>
                <a:buSzPts val="2400"/>
                <a:buFont typeface="Roboto Slab"/>
                <a:buNone/>
              </a:pPr>
              <a:r>
                <a:rPr lang="en-GB" sz="2400" b="1" dirty="0">
                  <a:solidFill>
                    <a:schemeClr val="lt1"/>
                  </a:solidFill>
                  <a:latin typeface="Roboto Slab"/>
                  <a:ea typeface="Roboto Slab"/>
                  <a:cs typeface="Roboto Slab"/>
                  <a:sym typeface="Roboto Slab"/>
                </a:rPr>
                <a:t>Anabolic p.</a:t>
              </a:r>
              <a:endParaRPr dirty="0"/>
            </a:p>
          </p:txBody>
        </p:sp>
        <p:sp>
          <p:nvSpPr>
            <p:cNvPr id="355" name="Google Shape;355;p14"/>
            <p:cNvSpPr/>
            <p:nvPr/>
          </p:nvSpPr>
          <p:spPr>
            <a:xfrm>
              <a:off x="4025461" y="939419"/>
              <a:ext cx="187562" cy="703358"/>
            </a:xfrm>
            <a:custGeom>
              <a:avLst/>
              <a:gdLst/>
              <a:ahLst/>
              <a:cxnLst/>
              <a:rect l="l" t="t" r="r" b="b"/>
              <a:pathLst>
                <a:path w="120000" h="120000" extrusionOk="0">
                  <a:moveTo>
                    <a:pt x="0" y="0"/>
                  </a:moveTo>
                  <a:lnTo>
                    <a:pt x="0" y="120000"/>
                  </a:lnTo>
                  <a:lnTo>
                    <a:pt x="120000" y="120000"/>
                  </a:lnTo>
                </a:path>
              </a:pathLst>
            </a:custGeom>
            <a:noFill/>
            <a:ln w="25400" cap="flat" cmpd="sng">
              <a:solidFill>
                <a:srgbClr val="0A3542"/>
              </a:solidFill>
              <a:prstDash val="solid"/>
              <a:round/>
              <a:headEnd type="none" w="sm" len="sm"/>
              <a:tailEnd type="none" w="sm" len="sm"/>
            </a:ln>
          </p:spPr>
        </p:sp>
        <p:sp>
          <p:nvSpPr>
            <p:cNvPr id="356" name="Google Shape;356;p14"/>
            <p:cNvSpPr/>
            <p:nvPr/>
          </p:nvSpPr>
          <p:spPr>
            <a:xfrm>
              <a:off x="4213023" y="1173871"/>
              <a:ext cx="1500497" cy="937811"/>
            </a:xfrm>
            <a:prstGeom prst="roundRect">
              <a:avLst>
                <a:gd name="adj" fmla="val 10000"/>
              </a:avLst>
            </a:prstGeom>
            <a:solidFill>
              <a:schemeClr val="lt1">
                <a:alpha val="89803"/>
              </a:schemeClr>
            </a:solidFill>
            <a:ln w="25400" cap="flat" cmpd="sng">
              <a:solidFill>
                <a:srgbClr val="0E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txBox="1"/>
            <p:nvPr/>
          </p:nvSpPr>
          <p:spPr>
            <a:xfrm>
              <a:off x="4240491" y="1201339"/>
              <a:ext cx="1445561" cy="882875"/>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anabolism</a:t>
              </a:r>
              <a:endParaRPr dirty="0"/>
            </a:p>
          </p:txBody>
        </p:sp>
        <p:sp>
          <p:nvSpPr>
            <p:cNvPr id="358" name="Google Shape;358;p14"/>
            <p:cNvSpPr/>
            <p:nvPr/>
          </p:nvSpPr>
          <p:spPr>
            <a:xfrm>
              <a:off x="4025461" y="939419"/>
              <a:ext cx="187562" cy="1875622"/>
            </a:xfrm>
            <a:custGeom>
              <a:avLst/>
              <a:gdLst/>
              <a:ahLst/>
              <a:cxnLst/>
              <a:rect l="l" t="t" r="r" b="b"/>
              <a:pathLst>
                <a:path w="120000" h="120000" extrusionOk="0">
                  <a:moveTo>
                    <a:pt x="0" y="0"/>
                  </a:moveTo>
                  <a:lnTo>
                    <a:pt x="0" y="120000"/>
                  </a:lnTo>
                  <a:lnTo>
                    <a:pt x="120000" y="120000"/>
                  </a:lnTo>
                </a:path>
              </a:pathLst>
            </a:custGeom>
            <a:noFill/>
            <a:ln w="25400" cap="flat" cmpd="sng">
              <a:solidFill>
                <a:srgbClr val="0A3542"/>
              </a:solidFill>
              <a:prstDash val="solid"/>
              <a:round/>
              <a:headEnd type="none" w="sm" len="sm"/>
              <a:tailEnd type="none" w="sm" len="sm"/>
            </a:ln>
          </p:spPr>
        </p:sp>
        <p:sp>
          <p:nvSpPr>
            <p:cNvPr id="359" name="Google Shape;359;p14"/>
            <p:cNvSpPr/>
            <p:nvPr/>
          </p:nvSpPr>
          <p:spPr>
            <a:xfrm>
              <a:off x="4213023" y="2346135"/>
              <a:ext cx="1500497" cy="937811"/>
            </a:xfrm>
            <a:prstGeom prst="roundRect">
              <a:avLst>
                <a:gd name="adj" fmla="val 10000"/>
              </a:avLst>
            </a:prstGeom>
            <a:solidFill>
              <a:schemeClr val="lt1">
                <a:alpha val="89803"/>
              </a:schemeClr>
            </a:solidFill>
            <a:ln w="25400" cap="flat" cmpd="sng">
              <a:solidFill>
                <a:srgbClr val="0E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txBox="1"/>
            <p:nvPr/>
          </p:nvSpPr>
          <p:spPr>
            <a:xfrm>
              <a:off x="4240491" y="2373603"/>
              <a:ext cx="1445561" cy="882875"/>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synthesis</a:t>
              </a:r>
              <a:endParaRPr dirty="0"/>
            </a:p>
            <a:p>
              <a:pPr marL="0" marR="0" lvl="0" indent="0" algn="ctr" rtl="0">
                <a:lnSpc>
                  <a:spcPct val="90000"/>
                </a:lnSpc>
                <a:spcBef>
                  <a:spcPts val="35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production</a:t>
              </a:r>
              <a:endParaRPr dirty="0"/>
            </a:p>
            <a:p>
              <a:pPr marL="0" marR="0" lvl="0" indent="0" algn="ctr" rtl="0">
                <a:lnSpc>
                  <a:spcPct val="90000"/>
                </a:lnSpc>
                <a:spcBef>
                  <a:spcPts val="350"/>
                </a:spcBef>
                <a:spcAft>
                  <a:spcPts val="0"/>
                </a:spcAft>
                <a:buClr>
                  <a:srgbClr val="000000"/>
                </a:buClr>
                <a:buSzPts val="1000"/>
                <a:buFont typeface="Roboto Slab"/>
                <a:buNone/>
              </a:pPr>
              <a:r>
                <a:rPr lang="en-GB" sz="1000" b="1" dirty="0">
                  <a:solidFill>
                    <a:srgbClr val="000000"/>
                  </a:solidFill>
                  <a:latin typeface="Roboto Slab"/>
                  <a:ea typeface="Roboto Slab"/>
                  <a:cs typeface="Roboto Slab"/>
                  <a:sym typeface="Roboto Slab"/>
                </a:rPr>
                <a:t>assimilation</a:t>
              </a:r>
              <a:endParaRPr dirty="0"/>
            </a:p>
          </p:txBody>
        </p:sp>
      </p:gr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grpSp>
        <p:nvGrpSpPr>
          <p:cNvPr id="366" name="Google Shape;366;p15"/>
          <p:cNvGrpSpPr/>
          <p:nvPr/>
        </p:nvGrpSpPr>
        <p:grpSpPr>
          <a:xfrm>
            <a:off x="1917550" y="339502"/>
            <a:ext cx="6107631" cy="4175215"/>
            <a:chOff x="945950" y="0"/>
            <a:chExt cx="6107631" cy="4175215"/>
          </a:xfrm>
        </p:grpSpPr>
        <p:sp>
          <p:nvSpPr>
            <p:cNvPr id="367" name="Google Shape;367;p15"/>
            <p:cNvSpPr/>
            <p:nvPr/>
          </p:nvSpPr>
          <p:spPr>
            <a:xfrm>
              <a:off x="945950" y="0"/>
              <a:ext cx="2078384" cy="1522012"/>
            </a:xfrm>
            <a:prstGeom prst="ellipse">
              <a:avLst/>
            </a:prstGeom>
            <a:gradFill>
              <a:gsLst>
                <a:gs pos="0">
                  <a:srgbClr val="B3C1C7"/>
                </a:gs>
                <a:gs pos="35000">
                  <a:srgbClr val="CBD4D7"/>
                </a:gs>
                <a:gs pos="100000">
                  <a:srgbClr val="EBEFE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txBox="1"/>
            <p:nvPr/>
          </p:nvSpPr>
          <p:spPr>
            <a:xfrm>
              <a:off x="1250322" y="222893"/>
              <a:ext cx="1469640" cy="107622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Roboto Slab"/>
                <a:buNone/>
              </a:pPr>
              <a:r>
                <a:rPr lang="en-GB" sz="1600" b="1" dirty="0">
                  <a:solidFill>
                    <a:schemeClr val="dk1"/>
                  </a:solidFill>
                  <a:latin typeface="Roboto Slab"/>
                  <a:ea typeface="Roboto Slab"/>
                  <a:cs typeface="Roboto Slab"/>
                  <a:sym typeface="Roboto Slab"/>
                </a:rPr>
                <a:t>catabolism</a:t>
              </a:r>
              <a:endParaRPr dirty="0"/>
            </a:p>
          </p:txBody>
        </p:sp>
        <p:sp>
          <p:nvSpPr>
            <p:cNvPr id="369" name="Google Shape;369;p15"/>
            <p:cNvSpPr/>
            <p:nvPr/>
          </p:nvSpPr>
          <p:spPr>
            <a:xfrm>
              <a:off x="1612447" y="1646848"/>
              <a:ext cx="882767" cy="882767"/>
            </a:xfrm>
            <a:prstGeom prst="mathPlus">
              <a:avLst>
                <a:gd name="adj1" fmla="val 23520"/>
              </a:avLst>
            </a:prstGeom>
            <a:gradFill>
              <a:gsLst>
                <a:gs pos="0">
                  <a:srgbClr val="D5DBE0"/>
                </a:gs>
                <a:gs pos="35000">
                  <a:srgbClr val="E0E6E9"/>
                </a:gs>
                <a:gs pos="100000">
                  <a:srgbClr val="F2F6F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txBox="1"/>
            <p:nvPr/>
          </p:nvSpPr>
          <p:spPr>
            <a:xfrm>
              <a:off x="1729458" y="1984418"/>
              <a:ext cx="648745" cy="2076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a:solidFill>
                  <a:schemeClr val="dk1"/>
                </a:solidFill>
                <a:latin typeface="Arial"/>
                <a:ea typeface="Arial"/>
                <a:cs typeface="Arial"/>
                <a:sym typeface="Arial"/>
              </a:endParaRPr>
            </a:p>
          </p:txBody>
        </p:sp>
        <p:sp>
          <p:nvSpPr>
            <p:cNvPr id="371" name="Google Shape;371;p15"/>
            <p:cNvSpPr/>
            <p:nvPr/>
          </p:nvSpPr>
          <p:spPr>
            <a:xfrm>
              <a:off x="1011313" y="2653203"/>
              <a:ext cx="2085035" cy="1522012"/>
            </a:xfrm>
            <a:prstGeom prst="ellipse">
              <a:avLst/>
            </a:prstGeom>
            <a:gradFill>
              <a:gsLst>
                <a:gs pos="0">
                  <a:srgbClr val="B3C1C7"/>
                </a:gs>
                <a:gs pos="35000">
                  <a:srgbClr val="CBD4D7"/>
                </a:gs>
                <a:gs pos="100000">
                  <a:srgbClr val="EBEFE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txBox="1"/>
            <p:nvPr/>
          </p:nvSpPr>
          <p:spPr>
            <a:xfrm>
              <a:off x="1316659" y="2876096"/>
              <a:ext cx="1474343" cy="107622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Roboto Slab"/>
                <a:buNone/>
              </a:pPr>
              <a:r>
                <a:rPr lang="en-GB" sz="1600" b="1" dirty="0">
                  <a:solidFill>
                    <a:schemeClr val="dk1"/>
                  </a:solidFill>
                  <a:latin typeface="Roboto Slab"/>
                  <a:ea typeface="Roboto Slab"/>
                  <a:cs typeface="Roboto Slab"/>
                  <a:sym typeface="Roboto Slab"/>
                </a:rPr>
                <a:t>anabolism</a:t>
              </a:r>
              <a:endParaRPr dirty="0"/>
            </a:p>
          </p:txBody>
        </p:sp>
        <p:sp>
          <p:nvSpPr>
            <p:cNvPr id="373" name="Google Shape;373;p15"/>
            <p:cNvSpPr/>
            <p:nvPr/>
          </p:nvSpPr>
          <p:spPr>
            <a:xfrm rot="611">
              <a:off x="3324651" y="1804788"/>
              <a:ext cx="484000" cy="566188"/>
            </a:xfrm>
            <a:prstGeom prst="rightArrow">
              <a:avLst>
                <a:gd name="adj1" fmla="val 60000"/>
                <a:gd name="adj2" fmla="val 50000"/>
              </a:avLst>
            </a:prstGeom>
            <a:gradFill>
              <a:gsLst>
                <a:gs pos="0">
                  <a:srgbClr val="D5DBE0"/>
                </a:gs>
                <a:gs pos="35000">
                  <a:srgbClr val="E0E6E9"/>
                </a:gs>
                <a:gs pos="100000">
                  <a:srgbClr val="F2F6F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txBox="1"/>
            <p:nvPr/>
          </p:nvSpPr>
          <p:spPr>
            <a:xfrm rot="611">
              <a:off x="3324651" y="1918013"/>
              <a:ext cx="338800" cy="3397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500"/>
                <a:buFont typeface="Arial"/>
                <a:buNone/>
              </a:pPr>
              <a:endParaRPr sz="2500">
                <a:solidFill>
                  <a:schemeClr val="dk1"/>
                </a:solidFill>
                <a:latin typeface="Arial"/>
                <a:ea typeface="Arial"/>
                <a:cs typeface="Arial"/>
                <a:sym typeface="Arial"/>
              </a:endParaRPr>
            </a:p>
          </p:txBody>
        </p:sp>
        <p:sp>
          <p:nvSpPr>
            <p:cNvPr id="375" name="Google Shape;375;p15"/>
            <p:cNvSpPr/>
            <p:nvPr/>
          </p:nvSpPr>
          <p:spPr>
            <a:xfrm>
              <a:off x="4009556" y="566219"/>
              <a:ext cx="3044025" cy="3044025"/>
            </a:xfrm>
            <a:prstGeom prst="ellipse">
              <a:avLst/>
            </a:prstGeom>
            <a:gradFill>
              <a:gsLst>
                <a:gs pos="0">
                  <a:srgbClr val="B3C1C7"/>
                </a:gs>
                <a:gs pos="35000">
                  <a:srgbClr val="CBD4D7"/>
                </a:gs>
                <a:gs pos="100000">
                  <a:srgbClr val="EBEFE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txBox="1"/>
            <p:nvPr/>
          </p:nvSpPr>
          <p:spPr>
            <a:xfrm>
              <a:off x="4455343" y="1012006"/>
              <a:ext cx="2152451" cy="2152451"/>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Roboto Slab"/>
                <a:buNone/>
              </a:pPr>
              <a:r>
                <a:rPr lang="en-GB" sz="2400" b="1" dirty="0">
                  <a:solidFill>
                    <a:schemeClr val="dk1"/>
                  </a:solidFill>
                  <a:latin typeface="Roboto Slab"/>
                  <a:ea typeface="Roboto Slab"/>
                  <a:cs typeface="Roboto Slab"/>
                  <a:sym typeface="Roboto Slab"/>
                </a:rPr>
                <a:t>metabolism</a:t>
              </a:r>
              <a:endParaRPr dirty="0"/>
            </a:p>
          </p:txBody>
        </p:sp>
      </p:gr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1043608" y="484491"/>
            <a:ext cx="3520624" cy="102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1800"/>
              <a:buFont typeface="Roboto Slab"/>
              <a:buNone/>
            </a:pPr>
            <a:r>
              <a:rPr lang="en-GB" sz="2400" b="1" dirty="0">
                <a:solidFill>
                  <a:srgbClr val="FFFFFF"/>
                </a:solidFill>
                <a:latin typeface="Roboto Slab"/>
                <a:ea typeface="Roboto Slab"/>
                <a:cs typeface="Roboto Slab"/>
                <a:sym typeface="Roboto Slab"/>
              </a:rPr>
              <a:t>Relation between catabolism and anabolism</a:t>
            </a:r>
            <a:endParaRPr sz="2400" b="1" dirty="0">
              <a:solidFill>
                <a:srgbClr val="FFFFFF"/>
              </a:solidFill>
              <a:latin typeface="Roboto Slab"/>
              <a:ea typeface="Roboto Slab"/>
              <a:cs typeface="Roboto Slab"/>
              <a:sym typeface="Roboto Slab"/>
            </a:endParaRPr>
          </a:p>
        </p:txBody>
      </p:sp>
      <p:grpSp>
        <p:nvGrpSpPr>
          <p:cNvPr id="382" name="Google Shape;382;p16"/>
          <p:cNvGrpSpPr/>
          <p:nvPr/>
        </p:nvGrpSpPr>
        <p:grpSpPr>
          <a:xfrm>
            <a:off x="333375" y="862013"/>
            <a:ext cx="366713" cy="366712"/>
            <a:chOff x="1923675" y="1633650"/>
            <a:chExt cx="436000" cy="435975"/>
          </a:xfrm>
        </p:grpSpPr>
        <p:sp>
          <p:nvSpPr>
            <p:cNvPr id="383" name="Google Shape;383;p1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4" name="Google Shape;384;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5" name="Google Shape;385;p1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6" name="Google Shape;386;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7" name="Google Shape;387;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8" name="Google Shape;388;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389" name="Google Shape;389;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16</a:t>
            </a:fld>
            <a:endParaRPr sz="800">
              <a:solidFill>
                <a:srgbClr val="FFFFFF"/>
              </a:solidFill>
              <a:latin typeface="Roboto Slab"/>
              <a:ea typeface="Roboto Slab"/>
              <a:cs typeface="Roboto Slab"/>
              <a:sym typeface="Roboto Slab"/>
            </a:endParaRPr>
          </a:p>
        </p:txBody>
      </p:sp>
      <p:sp>
        <p:nvSpPr>
          <p:cNvPr id="390" name="Google Shape;390;p16"/>
          <p:cNvSpPr txBox="1"/>
          <p:nvPr/>
        </p:nvSpPr>
        <p:spPr>
          <a:xfrm>
            <a:off x="4579770" y="581475"/>
            <a:ext cx="46146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400" b="1" dirty="0">
                <a:solidFill>
                  <a:srgbClr val="000000"/>
                </a:solidFill>
                <a:latin typeface="Roboto Slab"/>
                <a:ea typeface="Roboto Slab"/>
                <a:cs typeface="Roboto Slab"/>
                <a:sym typeface="Roboto Slab"/>
              </a:rPr>
              <a:t>1. </a:t>
            </a:r>
            <a:r>
              <a:rPr lang="en-GB" sz="2400" b="1" dirty="0">
                <a:solidFill>
                  <a:srgbClr val="000000"/>
                </a:solidFill>
                <a:latin typeface="Roboto Slab"/>
                <a:ea typeface="Roboto Slab"/>
                <a:cs typeface="Roboto Slab"/>
                <a:sym typeface="Roboto Slab"/>
              </a:rPr>
              <a:t>They are contradictory</a:t>
            </a:r>
            <a:endParaRPr dirty="0"/>
          </a:p>
        </p:txBody>
      </p:sp>
      <p:graphicFrame>
        <p:nvGraphicFramePr>
          <p:cNvPr id="391" name="Google Shape;391;p16"/>
          <p:cNvGraphicFramePr/>
          <p:nvPr>
            <p:extLst>
              <p:ext uri="{D42A27DB-BD31-4B8C-83A1-F6EECF244321}">
                <p14:modId xmlns:p14="http://schemas.microsoft.com/office/powerpoint/2010/main" val="510586408"/>
              </p:ext>
            </p:extLst>
          </p:nvPr>
        </p:nvGraphicFramePr>
        <p:xfrm>
          <a:off x="899593" y="1635647"/>
          <a:ext cx="7632825" cy="3472655"/>
        </p:xfrm>
        <a:graphic>
          <a:graphicData uri="http://schemas.openxmlformats.org/drawingml/2006/table">
            <a:tbl>
              <a:tblPr firstRow="1" bandRow="1">
                <a:gradFill>
                  <a:gsLst>
                    <a:gs pos="0">
                      <a:srgbClr val="ACC7D9"/>
                    </a:gs>
                    <a:gs pos="35000">
                      <a:srgbClr val="C5D7E3"/>
                    </a:gs>
                    <a:gs pos="100000">
                      <a:srgbClr val="E8EFF6"/>
                    </a:gs>
                  </a:gsLst>
                  <a:lin ang="16200000" scaled="0"/>
                </a:gradFill>
                <a:tableStyleId>{E453C2FE-0798-40A2-AB7A-B56E4F0B255F}</a:tableStyleId>
              </a:tblPr>
              <a:tblGrid>
                <a:gridCol w="2544275">
                  <a:extLst>
                    <a:ext uri="{9D8B030D-6E8A-4147-A177-3AD203B41FA5}">
                      <a16:colId xmlns:a16="http://schemas.microsoft.com/office/drawing/2014/main" val="20000"/>
                    </a:ext>
                  </a:extLst>
                </a:gridCol>
                <a:gridCol w="2544275">
                  <a:extLst>
                    <a:ext uri="{9D8B030D-6E8A-4147-A177-3AD203B41FA5}">
                      <a16:colId xmlns:a16="http://schemas.microsoft.com/office/drawing/2014/main" val="20001"/>
                    </a:ext>
                  </a:extLst>
                </a:gridCol>
                <a:gridCol w="2544275">
                  <a:extLst>
                    <a:ext uri="{9D8B030D-6E8A-4147-A177-3AD203B41FA5}">
                      <a16:colId xmlns:a16="http://schemas.microsoft.com/office/drawing/2014/main" val="20002"/>
                    </a:ext>
                  </a:extLst>
                </a:gridCol>
              </a:tblGrid>
              <a:tr h="45430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GB" sz="1800" u="none" strike="noStrike" cap="none" dirty="0">
                          <a:latin typeface="Roboto Slab"/>
                          <a:ea typeface="Roboto Slab"/>
                          <a:cs typeface="Roboto Slab"/>
                          <a:sym typeface="Roboto Slab"/>
                        </a:rPr>
                        <a:t>catabolism</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800" u="none" strike="noStrike" cap="none" dirty="0"/>
                        <a:t>anabolism</a:t>
                      </a:r>
                      <a:endParaRPr dirty="0"/>
                    </a:p>
                  </a:txBody>
                  <a:tcPr marL="91450" marR="91450" marT="45725" marB="45725"/>
                </a:tc>
                <a:extLst>
                  <a:ext uri="{0D108BD9-81ED-4DB2-BD59-A6C34878D82A}">
                    <a16:rowId xmlns:a16="http://schemas.microsoft.com/office/drawing/2014/main" val="10000"/>
                  </a:ext>
                </a:extLst>
              </a:tr>
              <a:tr h="454300">
                <a:tc>
                  <a:txBody>
                    <a:bodyPr/>
                    <a:lstStyle/>
                    <a:p>
                      <a:pPr marL="0" marR="0" lvl="0" indent="0" algn="ctr" rtl="0">
                        <a:lnSpc>
                          <a:spcPct val="100000"/>
                        </a:lnSpc>
                        <a:spcBef>
                          <a:spcPts val="0"/>
                        </a:spcBef>
                        <a:spcAft>
                          <a:spcPts val="0"/>
                        </a:spcAft>
                        <a:buNone/>
                      </a:pPr>
                      <a:r>
                        <a:rPr lang="en-GB" sz="1600" b="1" u="none" strike="noStrike" cap="none" dirty="0"/>
                        <a:t>character</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degradable</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synthetical</a:t>
                      </a:r>
                      <a:endParaRPr dirty="0"/>
                    </a:p>
                  </a:txBody>
                  <a:tcPr marL="91450" marR="91450" marT="45725" marB="45725"/>
                </a:tc>
                <a:extLst>
                  <a:ext uri="{0D108BD9-81ED-4DB2-BD59-A6C34878D82A}">
                    <a16:rowId xmlns:a16="http://schemas.microsoft.com/office/drawing/2014/main" val="10001"/>
                  </a:ext>
                </a:extLst>
              </a:tr>
              <a:tr h="454300">
                <a:tc>
                  <a:txBody>
                    <a:bodyPr/>
                    <a:lstStyle/>
                    <a:p>
                      <a:pPr marL="0" marR="0" lvl="0" indent="0" algn="ctr" rtl="0">
                        <a:lnSpc>
                          <a:spcPct val="100000"/>
                        </a:lnSpc>
                        <a:spcBef>
                          <a:spcPts val="0"/>
                        </a:spcBef>
                        <a:spcAft>
                          <a:spcPts val="0"/>
                        </a:spcAft>
                        <a:buNone/>
                      </a:pPr>
                      <a:r>
                        <a:rPr lang="en-GB" sz="1600" b="1" u="none" strike="noStrike" cap="none" dirty="0"/>
                        <a:t>reactions</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oxidation</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reduction</a:t>
                      </a:r>
                      <a:r>
                        <a:rPr lang="sk-SK" sz="1400" b="1" u="none" strike="noStrike" cap="none" dirty="0"/>
                        <a:t> </a:t>
                      </a:r>
                      <a:endParaRPr dirty="0"/>
                    </a:p>
                  </a:txBody>
                  <a:tcPr marL="91450" marR="91450" marT="45725" marB="45725"/>
                </a:tc>
                <a:extLst>
                  <a:ext uri="{0D108BD9-81ED-4DB2-BD59-A6C34878D82A}">
                    <a16:rowId xmlns:a16="http://schemas.microsoft.com/office/drawing/2014/main" val="10002"/>
                  </a:ext>
                </a:extLst>
              </a:tr>
              <a:tr h="454300">
                <a:tc>
                  <a:txBody>
                    <a:bodyPr/>
                    <a:lstStyle/>
                    <a:p>
                      <a:pPr marL="0" marR="0" lvl="0" indent="0" algn="ctr" rtl="0">
                        <a:lnSpc>
                          <a:spcPct val="100000"/>
                        </a:lnSpc>
                        <a:spcBef>
                          <a:spcPts val="0"/>
                        </a:spcBef>
                        <a:spcAft>
                          <a:spcPts val="0"/>
                        </a:spcAft>
                        <a:buNone/>
                      </a:pPr>
                      <a:r>
                        <a:rPr lang="en-GB" sz="1600" b="1" u="none" strike="noStrike" cap="none" dirty="0"/>
                        <a:t>energy</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Is created</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Is consumed</a:t>
                      </a:r>
                      <a:endParaRPr dirty="0"/>
                    </a:p>
                  </a:txBody>
                  <a:tcPr marL="91450" marR="91450" marT="45725" marB="45725"/>
                </a:tc>
                <a:extLst>
                  <a:ext uri="{0D108BD9-81ED-4DB2-BD59-A6C34878D82A}">
                    <a16:rowId xmlns:a16="http://schemas.microsoft.com/office/drawing/2014/main" val="10003"/>
                  </a:ext>
                </a:extLst>
              </a:tr>
              <a:tr h="715300">
                <a:tc>
                  <a:txBody>
                    <a:bodyPr/>
                    <a:lstStyle/>
                    <a:p>
                      <a:pPr marL="0" marR="0" lvl="0" indent="0" algn="ctr" rtl="0">
                        <a:lnSpc>
                          <a:spcPct val="100000"/>
                        </a:lnSpc>
                        <a:spcBef>
                          <a:spcPts val="0"/>
                        </a:spcBef>
                        <a:spcAft>
                          <a:spcPts val="0"/>
                        </a:spcAft>
                        <a:buNone/>
                      </a:pPr>
                      <a:r>
                        <a:rPr lang="en-GB" sz="1600" b="1" u="none" strike="noStrike" cap="none" dirty="0"/>
                        <a:t>Primary substances</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complex</a:t>
                      </a:r>
                      <a:r>
                        <a:rPr lang="sk-SK" sz="1400" b="1" u="none" strike="noStrike" cap="none" dirty="0"/>
                        <a:t> (</a:t>
                      </a:r>
                      <a:r>
                        <a:rPr lang="en-GB" sz="1400" b="1" u="none" strike="noStrike" cap="none" dirty="0"/>
                        <a:t>organic</a:t>
                      </a:r>
                      <a:r>
                        <a:rPr lang="sk-SK" sz="1400" b="1" u="none" strike="noStrike" cap="none" dirty="0"/>
                        <a:t> – </a:t>
                      </a:r>
                      <a:r>
                        <a:rPr lang="en-GB" sz="1400" b="1" u="none" strike="noStrike" cap="none" dirty="0"/>
                        <a:t>polysaccharides</a:t>
                      </a:r>
                      <a:r>
                        <a:rPr lang="sk-SK" sz="1400" b="1" u="none" strike="noStrike" cap="none" dirty="0"/>
                        <a:t>, </a:t>
                      </a:r>
                      <a:r>
                        <a:rPr lang="en-GB" sz="1400" b="1" u="none" strike="noStrike" cap="none" dirty="0"/>
                        <a:t>lipids</a:t>
                      </a:r>
                      <a:r>
                        <a:rPr lang="sk-SK" sz="1400" b="1" u="none" strike="noStrike" cap="none" dirty="0"/>
                        <a:t>, </a:t>
                      </a:r>
                      <a:r>
                        <a:rPr lang="en-GB" sz="1400" b="1" u="none" strike="noStrike" cap="none" dirty="0"/>
                        <a:t>proteins</a:t>
                      </a:r>
                      <a:r>
                        <a:rPr lang="sk-SK" sz="1400" b="1" u="none" strike="noStrike" cap="none" dirty="0"/>
                        <a:t>…)</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simple</a:t>
                      </a:r>
                      <a:r>
                        <a:rPr lang="sk-SK" sz="1400" b="1" u="none" strike="noStrike" cap="none" dirty="0"/>
                        <a:t> (</a:t>
                      </a:r>
                      <a:r>
                        <a:rPr lang="en-GB" sz="1400" b="1" u="none" strike="noStrike" cap="none" dirty="0"/>
                        <a:t>inorganic</a:t>
                      </a:r>
                      <a:r>
                        <a:rPr lang="sk-SK" sz="1400" b="1" u="none" strike="noStrike" cap="none" dirty="0"/>
                        <a:t> – </a:t>
                      </a:r>
                      <a:r>
                        <a:rPr lang="en-GB" sz="1400" b="1" u="none" strike="noStrike" cap="none" dirty="0"/>
                        <a:t>water</a:t>
                      </a:r>
                      <a:r>
                        <a:rPr lang="sk-SK" sz="1400" b="1" u="none" strike="noStrike" cap="none" dirty="0"/>
                        <a:t>, </a:t>
                      </a:r>
                      <a:r>
                        <a:rPr lang="en-GB" sz="1400" b="1" u="none" strike="noStrike" cap="none" dirty="0"/>
                        <a:t>carbon dioxide</a:t>
                      </a:r>
                      <a:r>
                        <a:rPr lang="sk-SK" sz="1400" b="1" u="none" strike="noStrike" cap="none" dirty="0"/>
                        <a:t>, </a:t>
                      </a:r>
                      <a:r>
                        <a:rPr lang="en-GB" sz="1400" b="1" u="none" strike="noStrike" cap="none" dirty="0"/>
                        <a:t>ammonia</a:t>
                      </a:r>
                      <a:r>
                        <a:rPr lang="sk-SK" sz="1400" b="1" u="none" strike="noStrike" cap="none" dirty="0"/>
                        <a:t>)</a:t>
                      </a:r>
                      <a:endParaRPr dirty="0"/>
                    </a:p>
                  </a:txBody>
                  <a:tcPr marL="91450" marR="91450" marT="45725" marB="45725"/>
                </a:tc>
                <a:extLst>
                  <a:ext uri="{0D108BD9-81ED-4DB2-BD59-A6C34878D82A}">
                    <a16:rowId xmlns:a16="http://schemas.microsoft.com/office/drawing/2014/main" val="10004"/>
                  </a:ext>
                </a:extLst>
              </a:tr>
              <a:tr h="923925">
                <a:tc>
                  <a:txBody>
                    <a:bodyPr/>
                    <a:lstStyle/>
                    <a:p>
                      <a:pPr marL="0" marR="0" lvl="0" indent="0" algn="ctr" rtl="0">
                        <a:lnSpc>
                          <a:spcPct val="100000"/>
                        </a:lnSpc>
                        <a:spcBef>
                          <a:spcPts val="0"/>
                        </a:spcBef>
                        <a:spcAft>
                          <a:spcPts val="0"/>
                        </a:spcAft>
                        <a:buNone/>
                      </a:pPr>
                      <a:r>
                        <a:rPr lang="en-GB" sz="1600" b="1" u="none" strike="noStrike" cap="none" dirty="0"/>
                        <a:t>Reactions products</a:t>
                      </a:r>
                      <a:endParaRPr dirty="0"/>
                    </a:p>
                  </a:txBody>
                  <a:tcPr marL="91450" marR="91450" marT="45725" marB="45725"/>
                </a:tc>
                <a:tc>
                  <a:txBody>
                    <a:bodyPr/>
                    <a:lstStyle/>
                    <a:p>
                      <a:pPr marL="0" marR="0" lvl="0" indent="0" algn="ctr" rtl="0">
                        <a:lnSpc>
                          <a:spcPct val="100000"/>
                        </a:lnSpc>
                        <a:spcBef>
                          <a:spcPts val="0"/>
                        </a:spcBef>
                        <a:spcAft>
                          <a:spcPts val="0"/>
                        </a:spcAft>
                        <a:buNone/>
                      </a:pPr>
                      <a:r>
                        <a:rPr lang="en-GB" sz="1400" b="1" u="none" strike="noStrike" cap="none" dirty="0"/>
                        <a:t>simple</a:t>
                      </a:r>
                      <a:r>
                        <a:rPr lang="sk-SK" sz="1400" b="1" u="none" strike="noStrike" cap="none" dirty="0"/>
                        <a:t> (</a:t>
                      </a:r>
                      <a:r>
                        <a:rPr lang="en-GB" sz="1400" b="1" u="none" strike="noStrike" cap="none" dirty="0"/>
                        <a:t>inorganic</a:t>
                      </a:r>
                      <a:r>
                        <a:rPr lang="sk-SK" sz="1400" b="1" u="none" strike="noStrike" cap="none" dirty="0"/>
                        <a:t> – </a:t>
                      </a:r>
                      <a:r>
                        <a:rPr lang="en-GB" sz="1400" b="1" u="none" strike="noStrike" cap="none" dirty="0"/>
                        <a:t>water</a:t>
                      </a:r>
                      <a:r>
                        <a:rPr lang="sk-SK" sz="1400" b="1" u="none" strike="noStrike" cap="none" dirty="0"/>
                        <a:t>, </a:t>
                      </a:r>
                      <a:r>
                        <a:rPr lang="en-GB" sz="1400" b="1" u="none" strike="noStrike" cap="none" dirty="0"/>
                        <a:t>carbon dioxide</a:t>
                      </a:r>
                      <a:r>
                        <a:rPr lang="sk-SK" sz="1400" b="1" u="none" strike="noStrike" cap="none" dirty="0"/>
                        <a:t>, </a:t>
                      </a:r>
                      <a:r>
                        <a:rPr lang="en-GB" sz="1400" b="1" u="none" strike="noStrike" cap="none" dirty="0"/>
                        <a:t>ammonia)</a:t>
                      </a:r>
                      <a:endParaRPr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complex</a:t>
                      </a:r>
                      <a:r>
                        <a:rPr lang="sk-SK" sz="1400" b="1" u="none" strike="noStrike" cap="none" dirty="0"/>
                        <a:t> (</a:t>
                      </a:r>
                      <a:r>
                        <a:rPr lang="en-GB" sz="1400" b="1" u="none" strike="noStrike" cap="none" dirty="0"/>
                        <a:t>organic</a:t>
                      </a:r>
                      <a:r>
                        <a:rPr lang="sk-SK" sz="1400" b="1" u="none" strike="noStrike" cap="none" dirty="0"/>
                        <a:t> – </a:t>
                      </a:r>
                      <a:r>
                        <a:rPr lang="en-GB" sz="1400" b="1" u="none" strike="noStrike" cap="none" dirty="0"/>
                        <a:t>polysaccharides</a:t>
                      </a:r>
                      <a:r>
                        <a:rPr lang="sk-SK" sz="1400" b="1" u="none" strike="noStrike" cap="none" dirty="0"/>
                        <a:t>, </a:t>
                      </a:r>
                      <a:r>
                        <a:rPr lang="en-GB" sz="1400" b="1" u="none" strike="noStrike" cap="none" dirty="0"/>
                        <a:t>lipids</a:t>
                      </a:r>
                      <a:r>
                        <a:rPr lang="sk-SK" sz="1400" b="1" u="none" strike="noStrike" cap="none" dirty="0"/>
                        <a:t>, </a:t>
                      </a:r>
                      <a:r>
                        <a:rPr lang="en-GB" sz="1400" b="1" u="none" strike="noStrike" cap="none" dirty="0"/>
                        <a:t>proteins</a:t>
                      </a:r>
                      <a:r>
                        <a:rPr lang="sk-SK" sz="1400" b="1" u="none" strike="noStrike" cap="none" dirty="0"/>
                        <a:t>…)</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17</a:t>
            </a:fld>
            <a:endParaRPr sz="800">
              <a:solidFill>
                <a:srgbClr val="FFFFFF"/>
              </a:solidFill>
              <a:latin typeface="Roboto Slab"/>
              <a:ea typeface="Roboto Slab"/>
              <a:cs typeface="Roboto Slab"/>
              <a:sym typeface="Roboto Slab"/>
            </a:endParaRPr>
          </a:p>
        </p:txBody>
      </p:sp>
      <p:pic>
        <p:nvPicPr>
          <p:cNvPr id="397" name="Google Shape;397;p17"/>
          <p:cNvPicPr preferRelativeResize="0"/>
          <p:nvPr/>
        </p:nvPicPr>
        <p:blipFill rotWithShape="1">
          <a:blip r:embed="rId3">
            <a:alphaModFix/>
          </a:blip>
          <a:srcRect/>
          <a:stretch/>
        </p:blipFill>
        <p:spPr>
          <a:xfrm>
            <a:off x="2627784" y="1223010"/>
            <a:ext cx="4090416" cy="3596640"/>
          </a:xfrm>
          <a:prstGeom prst="rect">
            <a:avLst/>
          </a:prstGeom>
          <a:noFill/>
          <a:ln>
            <a:noFill/>
          </a:ln>
        </p:spPr>
      </p:pic>
      <p:sp>
        <p:nvSpPr>
          <p:cNvPr id="398" name="Google Shape;398;p17"/>
          <p:cNvSpPr txBox="1"/>
          <p:nvPr/>
        </p:nvSpPr>
        <p:spPr>
          <a:xfrm>
            <a:off x="755576" y="411510"/>
            <a:ext cx="607956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000000"/>
                </a:solidFill>
                <a:latin typeface="Roboto Slab"/>
                <a:ea typeface="Roboto Slab"/>
                <a:cs typeface="Roboto Slab"/>
                <a:sym typeface="Roboto Slab"/>
              </a:rPr>
              <a:t>What happens with food in organisms</a:t>
            </a:r>
            <a:r>
              <a:rPr lang="sk-SK" sz="2000" b="1" dirty="0">
                <a:solidFill>
                  <a:srgbClr val="000000"/>
                </a:solidFill>
                <a:latin typeface="Roboto Slab"/>
                <a:ea typeface="Roboto Slab"/>
                <a:cs typeface="Roboto Slab"/>
                <a:sym typeface="Roboto Slab"/>
              </a:rPr>
              <a:t>? </a:t>
            </a:r>
            <a:endParaRPr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8"/>
          <p:cNvSpPr txBox="1">
            <a:spLocks noGrp="1"/>
          </p:cNvSpPr>
          <p:nvPr>
            <p:ph type="title"/>
          </p:nvPr>
        </p:nvSpPr>
        <p:spPr>
          <a:xfrm>
            <a:off x="1043608" y="484491"/>
            <a:ext cx="3520624" cy="1028700"/>
          </a:xfrm>
          <a:prstGeom prst="rect">
            <a:avLst/>
          </a:prstGeom>
          <a:noFill/>
          <a:ln>
            <a:noFill/>
          </a:ln>
        </p:spPr>
        <p:txBody>
          <a:bodyPr spcFirstLastPara="1" wrap="square" lIns="91425" tIns="91425" rIns="91425" bIns="91425" anchor="ctr" anchorCtr="0">
            <a:noAutofit/>
          </a:bodyPr>
          <a:lstStyle/>
          <a:p>
            <a:pPr lvl="0" algn="ctr">
              <a:buClr>
                <a:srgbClr val="FFFFFF"/>
              </a:buClr>
            </a:pPr>
            <a:r>
              <a:rPr lang="en-GB" sz="2400" b="1" dirty="0">
                <a:solidFill>
                  <a:srgbClr val="FFFFFF"/>
                </a:solidFill>
                <a:latin typeface="Roboto Slab"/>
                <a:ea typeface="Roboto Slab"/>
                <a:cs typeface="Roboto Slab"/>
                <a:sym typeface="Roboto Slab"/>
              </a:rPr>
              <a:t>Relation between catabolism and anabolism</a:t>
            </a:r>
            <a:endParaRPr sz="2400" b="1" dirty="0">
              <a:solidFill>
                <a:srgbClr val="FFFFFF"/>
              </a:solidFill>
              <a:latin typeface="Roboto Slab"/>
              <a:ea typeface="Roboto Slab"/>
              <a:cs typeface="Roboto Slab"/>
              <a:sym typeface="Roboto Slab"/>
            </a:endParaRPr>
          </a:p>
        </p:txBody>
      </p:sp>
      <p:grpSp>
        <p:nvGrpSpPr>
          <p:cNvPr id="404" name="Google Shape;404;p18"/>
          <p:cNvGrpSpPr/>
          <p:nvPr/>
        </p:nvGrpSpPr>
        <p:grpSpPr>
          <a:xfrm>
            <a:off x="333375" y="862013"/>
            <a:ext cx="366713" cy="366712"/>
            <a:chOff x="1923675" y="1633650"/>
            <a:chExt cx="436000" cy="435975"/>
          </a:xfrm>
        </p:grpSpPr>
        <p:sp>
          <p:nvSpPr>
            <p:cNvPr id="405" name="Google Shape;405;p18"/>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6" name="Google Shape;406;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7" name="Google Shape;407;p18"/>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8" name="Google Shape;408;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09" name="Google Shape;409;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10" name="Google Shape;410;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11" name="Google Shape;411;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18</a:t>
            </a:fld>
            <a:endParaRPr sz="800">
              <a:solidFill>
                <a:srgbClr val="FFFFFF"/>
              </a:solidFill>
              <a:latin typeface="Roboto Slab"/>
              <a:ea typeface="Roboto Slab"/>
              <a:cs typeface="Roboto Slab"/>
              <a:sym typeface="Roboto Slab"/>
            </a:endParaRPr>
          </a:p>
        </p:txBody>
      </p:sp>
      <p:sp>
        <p:nvSpPr>
          <p:cNvPr id="412" name="Google Shape;412;p18"/>
          <p:cNvSpPr txBox="1"/>
          <p:nvPr/>
        </p:nvSpPr>
        <p:spPr>
          <a:xfrm>
            <a:off x="4579770" y="619208"/>
            <a:ext cx="45642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400" b="1" dirty="0">
                <a:solidFill>
                  <a:srgbClr val="000000"/>
                </a:solidFill>
                <a:latin typeface="Roboto Slab"/>
                <a:ea typeface="Roboto Slab"/>
                <a:cs typeface="Roboto Slab"/>
                <a:sym typeface="Roboto Slab"/>
              </a:rPr>
              <a:t>2. </a:t>
            </a:r>
            <a:r>
              <a:rPr lang="en-GB" sz="2400" b="1" dirty="0">
                <a:solidFill>
                  <a:srgbClr val="000000"/>
                </a:solidFill>
                <a:latin typeface="Roboto Slab"/>
                <a:ea typeface="Roboto Slab"/>
                <a:cs typeface="Roboto Slab"/>
                <a:sym typeface="Roboto Slab"/>
              </a:rPr>
              <a:t>They complement each other</a:t>
            </a:r>
            <a:endParaRPr dirty="0"/>
          </a:p>
        </p:txBody>
      </p:sp>
      <p:grpSp>
        <p:nvGrpSpPr>
          <p:cNvPr id="413" name="Google Shape;413;p18"/>
          <p:cNvGrpSpPr/>
          <p:nvPr/>
        </p:nvGrpSpPr>
        <p:grpSpPr>
          <a:xfrm>
            <a:off x="3358246" y="1419621"/>
            <a:ext cx="3369256" cy="3672408"/>
            <a:chOff x="1834246" y="-93569"/>
            <a:chExt cx="3369256" cy="3672408"/>
          </a:xfrm>
        </p:grpSpPr>
        <p:sp>
          <p:nvSpPr>
            <p:cNvPr id="414" name="Google Shape;414;p18"/>
            <p:cNvSpPr/>
            <p:nvPr/>
          </p:nvSpPr>
          <p:spPr>
            <a:xfrm rot="-5400000">
              <a:off x="1377705" y="939034"/>
              <a:ext cx="2614210" cy="1701129"/>
            </a:xfrm>
            <a:prstGeom prst="round2SameRect">
              <a:avLst>
                <a:gd name="adj1" fmla="val 16670"/>
                <a:gd name="adj2" fmla="val 0"/>
              </a:avLst>
            </a:prstGeom>
            <a:solidFill>
              <a:srgbClr val="BABE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txBox="1"/>
            <p:nvPr/>
          </p:nvSpPr>
          <p:spPr>
            <a:xfrm>
              <a:off x="1917303" y="565550"/>
              <a:ext cx="1618072" cy="2448096"/>
            </a:xfrm>
            <a:prstGeom prst="rect">
              <a:avLst/>
            </a:prstGeom>
            <a:noFill/>
            <a:ln>
              <a:noFill/>
            </a:ln>
          </p:spPr>
          <p:txBody>
            <a:bodyPr spcFirstLastPara="1" wrap="square" lIns="60950" tIns="101600" rIns="91425" bIns="101600" anchor="t" anchorCtr="0">
              <a:noAutofit/>
            </a:bodyPr>
            <a:lstStyle/>
            <a:p>
              <a:pPr marL="0" marR="0" lvl="0" indent="0" algn="ctr" rtl="0">
                <a:lnSpc>
                  <a:spcPct val="90000"/>
                </a:lnSpc>
                <a:spcBef>
                  <a:spcPts val="0"/>
                </a:spcBef>
                <a:spcAft>
                  <a:spcPts val="0"/>
                </a:spcAft>
                <a:buClr>
                  <a:srgbClr val="000000"/>
                </a:buClr>
                <a:buSzPts val="1600"/>
                <a:buFont typeface="Roboto Slab"/>
                <a:buNone/>
              </a:pPr>
              <a:r>
                <a:rPr lang="en-GB" sz="1600" b="1" dirty="0">
                  <a:solidFill>
                    <a:srgbClr val="000000"/>
                  </a:solidFill>
                  <a:latin typeface="Roboto Slab"/>
                  <a:ea typeface="Roboto Slab"/>
                  <a:cs typeface="Roboto Slab"/>
                  <a:sym typeface="Roboto Slab"/>
                </a:rPr>
                <a:t>catabolism</a:t>
              </a:r>
              <a:endParaRPr dirty="0"/>
            </a:p>
            <a:p>
              <a:pPr marL="0" marR="0" lvl="0" indent="0" algn="ctr" rtl="0">
                <a:lnSpc>
                  <a:spcPct val="90000"/>
                </a:lnSpc>
                <a:spcBef>
                  <a:spcPts val="560"/>
                </a:spcBef>
                <a:spcAft>
                  <a:spcPts val="0"/>
                </a:spcAft>
                <a:buClr>
                  <a:srgbClr val="000000"/>
                </a:buClr>
                <a:buSzPts val="1500"/>
                <a:buFont typeface="Roboto Slab"/>
                <a:buNone/>
              </a:pPr>
              <a:r>
                <a:rPr lang="en-GB" sz="1500" dirty="0">
                  <a:solidFill>
                    <a:srgbClr val="000000"/>
                  </a:solidFill>
                  <a:latin typeface="Roboto Slab"/>
                  <a:ea typeface="Roboto Slab"/>
                  <a:cs typeface="Roboto Slab"/>
                  <a:sym typeface="Roboto Slab"/>
                </a:rPr>
                <a:t>Produces substrates </a:t>
              </a:r>
              <a:r>
                <a:rPr lang="sk-SK" sz="1500" dirty="0">
                  <a:solidFill>
                    <a:srgbClr val="000000"/>
                  </a:solidFill>
                  <a:latin typeface="Roboto Slab"/>
                  <a:ea typeface="Roboto Slab"/>
                  <a:cs typeface="Roboto Slab"/>
                  <a:sym typeface="Roboto Slab"/>
                </a:rPr>
                <a:t>(</a:t>
              </a:r>
              <a:r>
                <a:rPr lang="en-GB" sz="1500" dirty="0">
                  <a:solidFill>
                    <a:srgbClr val="000000"/>
                  </a:solidFill>
                  <a:latin typeface="Roboto Slab"/>
                  <a:ea typeface="Roboto Slab"/>
                  <a:cs typeface="Roboto Slab"/>
                  <a:sym typeface="Roboto Slab"/>
                </a:rPr>
                <a:t>primary substances</a:t>
              </a:r>
              <a:r>
                <a:rPr lang="sk-SK" sz="1500" dirty="0">
                  <a:solidFill>
                    <a:srgbClr val="000000"/>
                  </a:solidFill>
                  <a:latin typeface="Roboto Slab"/>
                  <a:ea typeface="Roboto Slab"/>
                  <a:cs typeface="Roboto Slab"/>
                  <a:sym typeface="Roboto Slab"/>
                </a:rPr>
                <a:t>) </a:t>
              </a:r>
              <a:r>
                <a:rPr lang="en-GB" sz="1500" dirty="0">
                  <a:solidFill>
                    <a:srgbClr val="000000"/>
                  </a:solidFill>
                  <a:latin typeface="Roboto Slab"/>
                  <a:ea typeface="Roboto Slab"/>
                  <a:cs typeface="Roboto Slab"/>
                  <a:sym typeface="Roboto Slab"/>
                </a:rPr>
                <a:t>for anabolism and consumes products of anabolism</a:t>
              </a:r>
              <a:endParaRPr dirty="0"/>
            </a:p>
          </p:txBody>
        </p:sp>
        <p:sp>
          <p:nvSpPr>
            <p:cNvPr id="416" name="Google Shape;416;p18"/>
            <p:cNvSpPr/>
            <p:nvPr/>
          </p:nvSpPr>
          <p:spPr>
            <a:xfrm rot="5400000">
              <a:off x="3021851" y="913212"/>
              <a:ext cx="2612369" cy="1750931"/>
            </a:xfrm>
            <a:prstGeom prst="round2SameRect">
              <a:avLst>
                <a:gd name="adj1" fmla="val 16670"/>
                <a:gd name="adj2" fmla="val 0"/>
              </a:avLst>
            </a:prstGeom>
            <a:solidFill>
              <a:srgbClr val="A3ECE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txBox="1"/>
            <p:nvPr/>
          </p:nvSpPr>
          <p:spPr>
            <a:xfrm>
              <a:off x="3452570" y="567983"/>
              <a:ext cx="1665442" cy="2441391"/>
            </a:xfrm>
            <a:prstGeom prst="rect">
              <a:avLst/>
            </a:prstGeom>
            <a:noFill/>
            <a:ln>
              <a:noFill/>
            </a:ln>
          </p:spPr>
          <p:txBody>
            <a:bodyPr spcFirstLastPara="1" wrap="square" lIns="91425" tIns="101600" rIns="60950" bIns="101600" anchor="t" anchorCtr="0">
              <a:noAutofit/>
            </a:bodyPr>
            <a:lstStyle/>
            <a:p>
              <a:pPr marL="0" marR="0" lvl="0" indent="0" algn="ctr" rtl="0">
                <a:lnSpc>
                  <a:spcPct val="90000"/>
                </a:lnSpc>
                <a:spcBef>
                  <a:spcPts val="0"/>
                </a:spcBef>
                <a:spcAft>
                  <a:spcPts val="0"/>
                </a:spcAft>
                <a:buClr>
                  <a:srgbClr val="000000"/>
                </a:buClr>
                <a:buSzPts val="1600"/>
                <a:buFont typeface="Roboto Slab"/>
                <a:buNone/>
              </a:pPr>
              <a:r>
                <a:rPr lang="en-GB" sz="1600" b="1" dirty="0">
                  <a:solidFill>
                    <a:srgbClr val="000000"/>
                  </a:solidFill>
                  <a:latin typeface="Roboto Slab"/>
                  <a:ea typeface="Roboto Slab"/>
                  <a:cs typeface="Roboto Slab"/>
                  <a:sym typeface="Roboto Slab"/>
                </a:rPr>
                <a:t>anabolism</a:t>
              </a:r>
              <a:endParaRPr dirty="0"/>
            </a:p>
            <a:p>
              <a:pPr marL="0" marR="0" lvl="0" indent="0" algn="ctr" rtl="0">
                <a:lnSpc>
                  <a:spcPct val="90000"/>
                </a:lnSpc>
                <a:spcBef>
                  <a:spcPts val="560"/>
                </a:spcBef>
                <a:spcAft>
                  <a:spcPts val="0"/>
                </a:spcAft>
                <a:buClr>
                  <a:srgbClr val="000000"/>
                </a:buClr>
                <a:buSzPts val="1600"/>
                <a:buFont typeface="Roboto Slab"/>
                <a:buNone/>
              </a:pPr>
              <a:r>
                <a:rPr lang="en-GB" sz="1600" dirty="0">
                  <a:solidFill>
                    <a:srgbClr val="000000"/>
                  </a:solidFill>
                  <a:latin typeface="Roboto Slab"/>
                  <a:ea typeface="Roboto Slab"/>
                  <a:cs typeface="Roboto Slab"/>
                  <a:sym typeface="Roboto Slab"/>
                </a:rPr>
                <a:t>Produces substrates  for catabolism and consumes products of </a:t>
              </a:r>
              <a:r>
                <a:rPr lang="en-GB" sz="1600" dirty="0" err="1">
                  <a:solidFill>
                    <a:srgbClr val="000000"/>
                  </a:solidFill>
                  <a:latin typeface="Roboto Slab"/>
                  <a:ea typeface="Roboto Slab"/>
                  <a:cs typeface="Roboto Slab"/>
                  <a:sym typeface="Roboto Slab"/>
                </a:rPr>
                <a:t>catabolsim</a:t>
              </a:r>
              <a:endParaRPr dirty="0"/>
            </a:p>
          </p:txBody>
        </p:sp>
        <p:sp>
          <p:nvSpPr>
            <p:cNvPr id="418" name="Google Shape;418;p18"/>
            <p:cNvSpPr/>
            <p:nvPr/>
          </p:nvSpPr>
          <p:spPr>
            <a:xfrm>
              <a:off x="2683226" y="-93569"/>
              <a:ext cx="1469901" cy="1469829"/>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p:nvPr/>
          </p:nvSpPr>
          <p:spPr>
            <a:xfrm rot="10800000">
              <a:off x="2684667" y="2109010"/>
              <a:ext cx="1469901" cy="1469829"/>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9"/>
          <p:cNvSpPr/>
          <p:nvPr/>
        </p:nvSpPr>
        <p:spPr>
          <a:xfrm>
            <a:off x="5218896" y="1696147"/>
            <a:ext cx="3872768" cy="1769617"/>
          </a:xfrm>
          <a:prstGeom prst="ellipse">
            <a:avLst/>
          </a:prstGeom>
          <a:solidFill>
            <a:srgbClr val="BFE7F4"/>
          </a:solidFill>
          <a:ln w="25400" cap="flat" cmpd="sng">
            <a:solidFill>
              <a:srgbClr val="A8DE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25" name="Google Shape;425;p19"/>
          <p:cNvSpPr txBox="1">
            <a:spLocks noGrp="1"/>
          </p:cNvSpPr>
          <p:nvPr>
            <p:ph type="title"/>
          </p:nvPr>
        </p:nvSpPr>
        <p:spPr>
          <a:xfrm>
            <a:off x="1043608" y="484491"/>
            <a:ext cx="3520624" cy="1028700"/>
          </a:xfrm>
          <a:prstGeom prst="rect">
            <a:avLst/>
          </a:prstGeom>
          <a:noFill/>
          <a:ln>
            <a:noFill/>
          </a:ln>
        </p:spPr>
        <p:txBody>
          <a:bodyPr spcFirstLastPara="1" wrap="square" lIns="91425" tIns="91425" rIns="91425" bIns="91425" anchor="ctr" anchorCtr="0">
            <a:noAutofit/>
          </a:bodyPr>
          <a:lstStyle/>
          <a:p>
            <a:pPr lvl="0" algn="ctr">
              <a:buClr>
                <a:srgbClr val="FFFFFF"/>
              </a:buClr>
            </a:pPr>
            <a:r>
              <a:rPr lang="en-GB" sz="2400" b="1" dirty="0">
                <a:solidFill>
                  <a:srgbClr val="FFFFFF"/>
                </a:solidFill>
                <a:latin typeface="Roboto Slab"/>
                <a:ea typeface="Roboto Slab"/>
                <a:cs typeface="Roboto Slab"/>
                <a:sym typeface="Roboto Slab"/>
              </a:rPr>
              <a:t>Relation between catabolism and anabolism</a:t>
            </a:r>
            <a:endParaRPr sz="2400" b="1" dirty="0">
              <a:solidFill>
                <a:srgbClr val="FFFFFF"/>
              </a:solidFill>
              <a:latin typeface="Roboto Slab"/>
              <a:ea typeface="Roboto Slab"/>
              <a:cs typeface="Roboto Slab"/>
              <a:sym typeface="Roboto Slab"/>
            </a:endParaRPr>
          </a:p>
        </p:txBody>
      </p:sp>
      <p:grpSp>
        <p:nvGrpSpPr>
          <p:cNvPr id="426" name="Google Shape;426;p19"/>
          <p:cNvGrpSpPr/>
          <p:nvPr/>
        </p:nvGrpSpPr>
        <p:grpSpPr>
          <a:xfrm>
            <a:off x="333375" y="862013"/>
            <a:ext cx="366713" cy="366712"/>
            <a:chOff x="1923675" y="1633650"/>
            <a:chExt cx="436000" cy="435975"/>
          </a:xfrm>
        </p:grpSpPr>
        <p:sp>
          <p:nvSpPr>
            <p:cNvPr id="427" name="Google Shape;427;p19"/>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28" name="Google Shape;428;p1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29" name="Google Shape;429;p19"/>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0" name="Google Shape;430;p1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1" name="Google Shape;431;p1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2" name="Google Shape;432;p19"/>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33" name="Google Shape;433;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19</a:t>
            </a:fld>
            <a:endParaRPr sz="800">
              <a:solidFill>
                <a:srgbClr val="FFFFFF"/>
              </a:solidFill>
              <a:latin typeface="Roboto Slab"/>
              <a:ea typeface="Roboto Slab"/>
              <a:cs typeface="Roboto Slab"/>
              <a:sym typeface="Roboto Slab"/>
            </a:endParaRPr>
          </a:p>
        </p:txBody>
      </p:sp>
      <p:sp>
        <p:nvSpPr>
          <p:cNvPr id="434" name="Google Shape;434;p19"/>
          <p:cNvSpPr txBox="1"/>
          <p:nvPr/>
        </p:nvSpPr>
        <p:spPr>
          <a:xfrm>
            <a:off x="4716016" y="619208"/>
            <a:ext cx="442798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400" b="1" dirty="0">
                <a:solidFill>
                  <a:srgbClr val="000000"/>
                </a:solidFill>
                <a:latin typeface="Roboto Slab"/>
                <a:ea typeface="Roboto Slab"/>
                <a:cs typeface="Roboto Slab"/>
                <a:sym typeface="Roboto Slab"/>
              </a:rPr>
              <a:t>3. </a:t>
            </a:r>
            <a:r>
              <a:rPr lang="en-GB" sz="2400" b="1" dirty="0">
                <a:solidFill>
                  <a:srgbClr val="000000"/>
                </a:solidFill>
                <a:latin typeface="Roboto Slab"/>
                <a:ea typeface="Roboto Slab"/>
                <a:cs typeface="Roboto Slab"/>
                <a:sym typeface="Roboto Slab"/>
              </a:rPr>
              <a:t>Use the same energy transport means</a:t>
            </a:r>
            <a:endParaRPr dirty="0"/>
          </a:p>
        </p:txBody>
      </p:sp>
      <p:pic>
        <p:nvPicPr>
          <p:cNvPr id="435" name="Google Shape;435;p19"/>
          <p:cNvPicPr preferRelativeResize="0"/>
          <p:nvPr/>
        </p:nvPicPr>
        <p:blipFill rotWithShape="1">
          <a:blip r:embed="rId3">
            <a:alphaModFix/>
          </a:blip>
          <a:srcRect/>
          <a:stretch/>
        </p:blipFill>
        <p:spPr>
          <a:xfrm>
            <a:off x="298450" y="2583959"/>
            <a:ext cx="4860032" cy="2397616"/>
          </a:xfrm>
          <a:prstGeom prst="rect">
            <a:avLst/>
          </a:prstGeom>
          <a:noFill/>
          <a:ln>
            <a:noFill/>
          </a:ln>
        </p:spPr>
      </p:pic>
      <p:sp>
        <p:nvSpPr>
          <p:cNvPr id="436" name="Google Shape;436;p19"/>
          <p:cNvSpPr txBox="1"/>
          <p:nvPr/>
        </p:nvSpPr>
        <p:spPr>
          <a:xfrm>
            <a:off x="5400805" y="2094696"/>
            <a:ext cx="3674501"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k-SK" sz="1400" b="1" dirty="0">
                <a:solidFill>
                  <a:srgbClr val="000000"/>
                </a:solidFill>
                <a:latin typeface="Roboto Slab"/>
                <a:ea typeface="Roboto Slab"/>
                <a:cs typeface="Roboto Slab"/>
                <a:sym typeface="Roboto Slab"/>
              </a:rPr>
              <a:t>ATP</a:t>
            </a:r>
            <a:r>
              <a:rPr lang="en-GB" sz="1400" b="1" dirty="0">
                <a:solidFill>
                  <a:srgbClr val="000000"/>
                </a:solidFill>
                <a:latin typeface="Roboto Slab"/>
                <a:ea typeface="Roboto Slab"/>
                <a:cs typeface="Roboto Slab"/>
                <a:sym typeface="Roboto Slab"/>
              </a:rPr>
              <a:t> functions as the energy transport means</a:t>
            </a:r>
            <a:r>
              <a:rPr lang="sk-SK" sz="1400" b="1" dirty="0">
                <a:solidFill>
                  <a:srgbClr val="000000"/>
                </a:solidFill>
                <a:latin typeface="Roboto Slab"/>
                <a:ea typeface="Roboto Slab"/>
                <a:cs typeface="Roboto Slab"/>
                <a:sym typeface="Roboto Slab"/>
              </a:rPr>
              <a:t>.</a:t>
            </a:r>
            <a:endParaRPr dirty="0"/>
          </a:p>
          <a:p>
            <a:pPr marL="0" marR="0" lvl="0" indent="0" algn="ctr" rtl="0">
              <a:spcBef>
                <a:spcPts val="0"/>
              </a:spcBef>
              <a:spcAft>
                <a:spcPts val="0"/>
              </a:spcAft>
              <a:buNone/>
            </a:pPr>
            <a:r>
              <a:rPr lang="en-GB" sz="1400" b="1" dirty="0">
                <a:solidFill>
                  <a:srgbClr val="000000"/>
                </a:solidFill>
                <a:latin typeface="Roboto Slab"/>
                <a:ea typeface="Roboto Slab"/>
                <a:cs typeface="Roboto Slab"/>
                <a:sym typeface="Roboto Slab"/>
              </a:rPr>
              <a:t>Catabolic reactions produce </a:t>
            </a:r>
            <a:r>
              <a:rPr lang="sk-SK" sz="1400" b="1" dirty="0">
                <a:solidFill>
                  <a:srgbClr val="000000"/>
                </a:solidFill>
                <a:latin typeface="Roboto Slab"/>
                <a:ea typeface="Roboto Slab"/>
                <a:cs typeface="Roboto Slab"/>
                <a:sym typeface="Roboto Slab"/>
              </a:rPr>
              <a:t>ATP</a:t>
            </a:r>
            <a:r>
              <a:rPr lang="en-GB" sz="1400" b="1" dirty="0">
                <a:solidFill>
                  <a:srgbClr val="000000"/>
                </a:solidFill>
                <a:latin typeface="Roboto Slab"/>
                <a:ea typeface="Roboto Slab"/>
                <a:cs typeface="Roboto Slab"/>
                <a:sym typeface="Roboto Slab"/>
              </a:rPr>
              <a:t> molecules, </a:t>
            </a:r>
            <a:r>
              <a:rPr lang="sk-SK" sz="1400" b="1" dirty="0">
                <a:solidFill>
                  <a:srgbClr val="000000"/>
                </a:solidFill>
                <a:latin typeface="Roboto Slab"/>
                <a:ea typeface="Roboto Slab"/>
                <a:cs typeface="Roboto Slab"/>
                <a:sym typeface="Roboto Slab"/>
              </a:rPr>
              <a:t>ATP </a:t>
            </a:r>
            <a:r>
              <a:rPr lang="en-GB" sz="1400" b="1" dirty="0">
                <a:solidFill>
                  <a:srgbClr val="000000"/>
                </a:solidFill>
                <a:latin typeface="Roboto Slab"/>
                <a:ea typeface="Roboto Slab"/>
                <a:cs typeface="Roboto Slab"/>
                <a:sym typeface="Roboto Slab"/>
              </a:rPr>
              <a:t>is consumed during anabolic reactions</a:t>
            </a:r>
            <a:r>
              <a:rPr lang="sk-SK" sz="1400" b="1" dirty="0">
                <a:solidFill>
                  <a:srgbClr val="000000"/>
                </a:solidFill>
                <a:latin typeface="Roboto Slab"/>
                <a:ea typeface="Roboto Slab"/>
                <a:cs typeface="Roboto Slab"/>
                <a:sym typeface="Roboto Slab"/>
              </a:rPr>
              <a:t>.</a:t>
            </a:r>
            <a:endParaRPr dirty="0"/>
          </a:p>
        </p:txBody>
      </p:sp>
      <p:sp>
        <p:nvSpPr>
          <p:cNvPr id="437" name="Google Shape;437;p19"/>
          <p:cNvSpPr txBox="1"/>
          <p:nvPr/>
        </p:nvSpPr>
        <p:spPr>
          <a:xfrm>
            <a:off x="604106" y="2130410"/>
            <a:ext cx="346497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ATP = </a:t>
            </a:r>
            <a:r>
              <a:rPr lang="en-GB" sz="1800" b="1" dirty="0">
                <a:solidFill>
                  <a:srgbClr val="000000"/>
                </a:solidFill>
                <a:latin typeface="Roboto Slab"/>
                <a:ea typeface="Roboto Slab"/>
                <a:cs typeface="Roboto Slab"/>
                <a:sym typeface="Roboto Slab"/>
              </a:rPr>
              <a:t>adenosine triphosphate</a:t>
            </a:r>
            <a:endParaRPr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ctrTitle" idx="4294967295"/>
          </p:nvPr>
        </p:nvSpPr>
        <p:spPr>
          <a:xfrm>
            <a:off x="3000375" y="571500"/>
            <a:ext cx="4279900" cy="68738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1800"/>
              <a:buFont typeface="Roboto Slab"/>
              <a:buNone/>
            </a:pPr>
            <a:r>
              <a:rPr lang="sk-SK" sz="2400" b="1" i="0" u="none" strike="noStrike" cap="none" dirty="0" err="1">
                <a:solidFill>
                  <a:srgbClr val="FFFFFF"/>
                </a:solidFill>
                <a:latin typeface="Roboto Slab"/>
                <a:ea typeface="Roboto Slab"/>
                <a:cs typeface="Roboto Slab"/>
                <a:sym typeface="Roboto Slab"/>
              </a:rPr>
              <a:t>Metabolism</a:t>
            </a:r>
            <a:r>
              <a:rPr lang="sk-SK" sz="2400" b="1" i="0" u="none" strike="noStrike" cap="none" dirty="0">
                <a:solidFill>
                  <a:srgbClr val="FFFFFF"/>
                </a:solidFill>
                <a:latin typeface="Roboto Slab"/>
                <a:ea typeface="Roboto Slab"/>
                <a:cs typeface="Roboto Slab"/>
                <a:sym typeface="Roboto Slab"/>
              </a:rPr>
              <a:t> I.</a:t>
            </a:r>
            <a:endParaRPr dirty="0"/>
          </a:p>
        </p:txBody>
      </p:sp>
      <p:sp>
        <p:nvSpPr>
          <p:cNvPr id="79" name="Google Shape;79;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a:t>
            </a:fld>
            <a:endParaRPr sz="800">
              <a:solidFill>
                <a:srgbClr val="FFFFFF"/>
              </a:solidFill>
              <a:latin typeface="Roboto Slab"/>
              <a:ea typeface="Roboto Slab"/>
              <a:cs typeface="Roboto Slab"/>
              <a:sym typeface="Roboto Slab"/>
            </a:endParaRPr>
          </a:p>
        </p:txBody>
      </p:sp>
      <p:sp>
        <p:nvSpPr>
          <p:cNvPr id="80" name="Google Shape;80;p2"/>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81" name="Google Shape;81;p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82" name="Google Shape;82;p2"/>
          <p:cNvSpPr txBox="1"/>
          <p:nvPr/>
        </p:nvSpPr>
        <p:spPr>
          <a:xfrm>
            <a:off x="395536" y="1491630"/>
            <a:ext cx="8143875" cy="2032000"/>
          </a:xfrm>
          <a:prstGeom prst="rect">
            <a:avLst/>
          </a:prstGeom>
          <a:noFill/>
          <a:ln>
            <a:noFill/>
          </a:ln>
        </p:spPr>
        <p:txBody>
          <a:bodyPr spcFirstLastPara="1" wrap="square" lIns="91425" tIns="45700" rIns="91425" bIns="45700" anchor="t" anchorCtr="0">
            <a:spAutoFit/>
          </a:bodyPr>
          <a:lstStyle/>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SUBJECT: CHEMISTRY </a:t>
            </a:r>
            <a:endParaRPr dirty="0"/>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SPECIFICATION: </a:t>
            </a:r>
            <a:r>
              <a:rPr lang="cs-CZ" sz="1400" dirty="0" err="1">
                <a:solidFill>
                  <a:schemeClr val="lt1"/>
                </a:solidFill>
                <a:latin typeface="Roboto Slab"/>
                <a:ea typeface="Roboto Slab"/>
                <a:cs typeface="Roboto Slab"/>
                <a:sym typeface="Roboto Slab"/>
              </a:rPr>
              <a:t>Biochemistry</a:t>
            </a:r>
            <a:r>
              <a:rPr lang="cs-CZ" sz="1400" dirty="0">
                <a:solidFill>
                  <a:schemeClr val="lt1"/>
                </a:solidFill>
                <a:latin typeface="Roboto Slab"/>
                <a:ea typeface="Roboto Slab"/>
                <a:cs typeface="Roboto Slab"/>
                <a:sym typeface="Roboto Slab"/>
              </a:rPr>
              <a:t> </a:t>
            </a:r>
            <a:r>
              <a:rPr lang="cs-CZ" sz="1400" dirty="0" err="1">
                <a:solidFill>
                  <a:schemeClr val="lt1"/>
                </a:solidFill>
                <a:latin typeface="Roboto Slab"/>
                <a:ea typeface="Roboto Slab"/>
                <a:cs typeface="Roboto Slab"/>
                <a:sym typeface="Roboto Slab"/>
              </a:rPr>
              <a:t>lesson</a:t>
            </a:r>
            <a:endParaRPr sz="1400" dirty="0">
              <a:solidFill>
                <a:schemeClr val="lt1"/>
              </a:solidFill>
              <a:latin typeface="Roboto Slab"/>
              <a:ea typeface="Roboto Slab"/>
              <a:cs typeface="Roboto Slab"/>
              <a:sym typeface="Roboto Slab"/>
            </a:endParaRPr>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AGE OF STUDENTS: 17-19</a:t>
            </a:r>
            <a:endParaRPr dirty="0"/>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1 LESSON : 45 min</a:t>
            </a:r>
            <a:endParaRPr dirty="0"/>
          </a:p>
          <a:p>
            <a:pPr marL="0" marR="0" lvl="0" indent="0" algn="l" rtl="0">
              <a:spcBef>
                <a:spcPts val="0"/>
              </a:spcBef>
              <a:spcAft>
                <a:spcPts val="0"/>
              </a:spcAft>
              <a:buClr>
                <a:srgbClr val="000000"/>
              </a:buClr>
              <a:buSzPts val="1400"/>
              <a:buFont typeface="Arial"/>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xfrm>
            <a:off x="1043608" y="484491"/>
            <a:ext cx="3520624" cy="1028700"/>
          </a:xfrm>
          <a:prstGeom prst="rect">
            <a:avLst/>
          </a:prstGeom>
          <a:noFill/>
          <a:ln>
            <a:noFill/>
          </a:ln>
        </p:spPr>
        <p:txBody>
          <a:bodyPr spcFirstLastPara="1" wrap="square" lIns="91425" tIns="91425" rIns="91425" bIns="91425" anchor="ctr" anchorCtr="0">
            <a:noAutofit/>
          </a:bodyPr>
          <a:lstStyle/>
          <a:p>
            <a:pPr lvl="0" algn="ctr">
              <a:buClr>
                <a:srgbClr val="FFFFFF"/>
              </a:buClr>
            </a:pPr>
            <a:r>
              <a:rPr lang="en-GB" sz="2400" b="1" dirty="0">
                <a:solidFill>
                  <a:srgbClr val="FFFFFF"/>
                </a:solidFill>
                <a:latin typeface="Roboto Slab"/>
                <a:ea typeface="Roboto Slab"/>
                <a:cs typeface="Roboto Slab"/>
                <a:sym typeface="Roboto Slab"/>
              </a:rPr>
              <a:t>Relation between catabolism and anabolism</a:t>
            </a:r>
            <a:endParaRPr sz="2400" b="1" dirty="0">
              <a:solidFill>
                <a:srgbClr val="FFFFFF"/>
              </a:solidFill>
              <a:latin typeface="Roboto Slab"/>
              <a:ea typeface="Roboto Slab"/>
              <a:cs typeface="Roboto Slab"/>
              <a:sym typeface="Roboto Slab"/>
            </a:endParaRPr>
          </a:p>
        </p:txBody>
      </p:sp>
      <p:grpSp>
        <p:nvGrpSpPr>
          <p:cNvPr id="443" name="Google Shape;443;p20"/>
          <p:cNvGrpSpPr/>
          <p:nvPr/>
        </p:nvGrpSpPr>
        <p:grpSpPr>
          <a:xfrm>
            <a:off x="333375" y="862013"/>
            <a:ext cx="366713" cy="366712"/>
            <a:chOff x="1923675" y="1633650"/>
            <a:chExt cx="436000" cy="435975"/>
          </a:xfrm>
        </p:grpSpPr>
        <p:sp>
          <p:nvSpPr>
            <p:cNvPr id="444" name="Google Shape;444;p20"/>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45" name="Google Shape;445;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46" name="Google Shape;446;p20"/>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47" name="Google Shape;447;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48" name="Google Shape;448;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49" name="Google Shape;449;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50" name="Google Shape;450;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20</a:t>
            </a:fld>
            <a:endParaRPr sz="800">
              <a:solidFill>
                <a:srgbClr val="FFFFFF"/>
              </a:solidFill>
              <a:latin typeface="Roboto Slab"/>
              <a:ea typeface="Roboto Slab"/>
              <a:cs typeface="Roboto Slab"/>
              <a:sym typeface="Roboto Slab"/>
            </a:endParaRPr>
          </a:p>
        </p:txBody>
      </p:sp>
      <p:sp>
        <p:nvSpPr>
          <p:cNvPr id="451" name="Google Shape;451;p20"/>
          <p:cNvSpPr txBox="1"/>
          <p:nvPr/>
        </p:nvSpPr>
        <p:spPr>
          <a:xfrm>
            <a:off x="5082540" y="351582"/>
            <a:ext cx="3728085"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ATP = </a:t>
            </a:r>
            <a:r>
              <a:rPr lang="sk-SK" sz="1800" b="1" dirty="0" err="1">
                <a:solidFill>
                  <a:srgbClr val="000000"/>
                </a:solidFill>
                <a:latin typeface="Roboto Slab"/>
                <a:ea typeface="Roboto Slab"/>
                <a:cs typeface="Roboto Slab"/>
                <a:sym typeface="Roboto Slab"/>
              </a:rPr>
              <a:t>adenosin</a:t>
            </a:r>
            <a:r>
              <a:rPr lang="en-GB" sz="1800" b="1" dirty="0">
                <a:solidFill>
                  <a:srgbClr val="000000"/>
                </a:solidFill>
                <a:latin typeface="Roboto Slab"/>
                <a:ea typeface="Roboto Slab"/>
                <a:cs typeface="Roboto Slab"/>
                <a:sym typeface="Roboto Slab"/>
              </a:rPr>
              <a:t>e triphosphate</a:t>
            </a:r>
            <a:endParaRPr dirty="0"/>
          </a:p>
          <a:p>
            <a:pPr marL="0" marR="0" lvl="0" indent="0" algn="l" rtl="0">
              <a:spcBef>
                <a:spcPts val="0"/>
              </a:spcBef>
              <a:spcAft>
                <a:spcPts val="0"/>
              </a:spcAft>
              <a:buNone/>
            </a:pPr>
            <a:endParaRPr sz="1800" b="1"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ADP = </a:t>
            </a:r>
            <a:r>
              <a:rPr lang="sk-SK" sz="1800" b="1" dirty="0" err="1">
                <a:solidFill>
                  <a:srgbClr val="000000"/>
                </a:solidFill>
                <a:latin typeface="Roboto Slab"/>
                <a:ea typeface="Roboto Slab"/>
                <a:cs typeface="Roboto Slab"/>
                <a:sym typeface="Roboto Slab"/>
              </a:rPr>
              <a:t>adenosin</a:t>
            </a:r>
            <a:r>
              <a:rPr lang="en-GB" sz="1800" b="1" dirty="0">
                <a:solidFill>
                  <a:srgbClr val="000000"/>
                </a:solidFill>
                <a:latin typeface="Roboto Slab"/>
                <a:ea typeface="Roboto Slab"/>
                <a:cs typeface="Roboto Slab"/>
                <a:sym typeface="Roboto Slab"/>
              </a:rPr>
              <a:t>e </a:t>
            </a:r>
            <a:r>
              <a:rPr lang="en-GB" sz="1800" b="1" dirty="0" err="1">
                <a:solidFill>
                  <a:srgbClr val="000000"/>
                </a:solidFill>
                <a:latin typeface="Roboto Slab"/>
                <a:ea typeface="Roboto Slab"/>
                <a:cs typeface="Roboto Slab"/>
                <a:sym typeface="Roboto Slab"/>
              </a:rPr>
              <a:t>diphospahate</a:t>
            </a:r>
            <a:endParaRPr sz="1800" b="1"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endParaRPr sz="1800" b="1"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P</a:t>
            </a:r>
            <a:r>
              <a:rPr lang="sk-SK" sz="1800" b="1" i="1" baseline="-25000" dirty="0">
                <a:solidFill>
                  <a:srgbClr val="000000"/>
                </a:solidFill>
                <a:latin typeface="Roboto Slab"/>
                <a:ea typeface="Roboto Slab"/>
                <a:cs typeface="Roboto Slab"/>
                <a:sym typeface="Roboto Slab"/>
              </a:rPr>
              <a:t>i</a:t>
            </a:r>
            <a:r>
              <a:rPr lang="sk-SK" sz="1800" b="1" i="1" dirty="0">
                <a:solidFill>
                  <a:srgbClr val="000000"/>
                </a:solidFill>
                <a:latin typeface="Roboto Slab"/>
                <a:ea typeface="Roboto Slab"/>
                <a:cs typeface="Roboto Slab"/>
                <a:sym typeface="Roboto Slab"/>
              </a:rPr>
              <a:t> </a:t>
            </a:r>
            <a:r>
              <a:rPr lang="sk-SK" sz="1800" b="1" dirty="0">
                <a:solidFill>
                  <a:srgbClr val="000000"/>
                </a:solidFill>
                <a:latin typeface="Roboto Slab"/>
                <a:ea typeface="Roboto Slab"/>
                <a:cs typeface="Roboto Slab"/>
                <a:sym typeface="Roboto Slab"/>
              </a:rPr>
              <a:t>= </a:t>
            </a:r>
            <a:r>
              <a:rPr lang="en-GB" sz="1800" b="1" dirty="0">
                <a:solidFill>
                  <a:srgbClr val="000000"/>
                </a:solidFill>
                <a:latin typeface="Roboto Slab"/>
                <a:ea typeface="Roboto Slab"/>
                <a:cs typeface="Roboto Slab"/>
                <a:sym typeface="Roboto Slab"/>
              </a:rPr>
              <a:t>phosphate</a:t>
            </a:r>
            <a:r>
              <a:rPr lang="sk-SK" sz="1800" b="1" dirty="0">
                <a:solidFill>
                  <a:srgbClr val="000000"/>
                </a:solidFill>
                <a:latin typeface="Roboto Slab"/>
                <a:ea typeface="Roboto Slab"/>
                <a:cs typeface="Roboto Slab"/>
                <a:sym typeface="Roboto Slab"/>
              </a:rPr>
              <a:t> (</a:t>
            </a:r>
            <a:r>
              <a:rPr lang="en-GB" sz="1800" b="1" dirty="0">
                <a:solidFill>
                  <a:srgbClr val="000000"/>
                </a:solidFill>
                <a:latin typeface="Roboto Slab"/>
                <a:ea typeface="Roboto Slab"/>
                <a:cs typeface="Roboto Slab"/>
                <a:sym typeface="Roboto Slab"/>
              </a:rPr>
              <a:t>orthophosphoric acid anion</a:t>
            </a:r>
            <a:r>
              <a:rPr lang="sk-SK" sz="1800" b="1" dirty="0">
                <a:solidFill>
                  <a:srgbClr val="000000"/>
                </a:solidFill>
                <a:latin typeface="Roboto Slab"/>
                <a:ea typeface="Roboto Slab"/>
                <a:cs typeface="Roboto Slab"/>
                <a:sym typeface="Roboto Slab"/>
              </a:rPr>
              <a:t>)</a:t>
            </a:r>
            <a:endParaRPr dirty="0"/>
          </a:p>
        </p:txBody>
      </p:sp>
      <p:grpSp>
        <p:nvGrpSpPr>
          <p:cNvPr id="452" name="Google Shape;452;p20"/>
          <p:cNvGrpSpPr/>
          <p:nvPr/>
        </p:nvGrpSpPr>
        <p:grpSpPr>
          <a:xfrm>
            <a:off x="1364909" y="1707654"/>
            <a:ext cx="4575243" cy="3363838"/>
            <a:chOff x="2459651" y="1762696"/>
            <a:chExt cx="4575243" cy="3363838"/>
          </a:xfrm>
        </p:grpSpPr>
        <p:sp>
          <p:nvSpPr>
            <p:cNvPr id="453" name="Google Shape;453;p20"/>
            <p:cNvSpPr/>
            <p:nvPr/>
          </p:nvSpPr>
          <p:spPr>
            <a:xfrm>
              <a:off x="6588224" y="4898219"/>
              <a:ext cx="446670" cy="218033"/>
            </a:xfrm>
            <a:prstGeom prst="ellipse">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54" name="Google Shape;454;p20"/>
            <p:cNvSpPr/>
            <p:nvPr/>
          </p:nvSpPr>
          <p:spPr>
            <a:xfrm>
              <a:off x="5292080" y="4314696"/>
              <a:ext cx="446670" cy="218033"/>
            </a:xfrm>
            <a:prstGeom prst="ellipse">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55" name="Google Shape;455;p20"/>
            <p:cNvSpPr/>
            <p:nvPr/>
          </p:nvSpPr>
          <p:spPr>
            <a:xfrm>
              <a:off x="3447781" y="2892772"/>
              <a:ext cx="446670" cy="218033"/>
            </a:xfrm>
            <a:prstGeom prst="ellipse">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456" name="Google Shape;456;p20"/>
            <p:cNvCxnSpPr/>
            <p:nvPr/>
          </p:nvCxnSpPr>
          <p:spPr>
            <a:xfrm rot="10800000">
              <a:off x="4572000" y="3003798"/>
              <a:ext cx="360040" cy="576064"/>
            </a:xfrm>
            <a:prstGeom prst="straightConnector1">
              <a:avLst/>
            </a:prstGeom>
            <a:noFill/>
            <a:ln w="9525" cap="flat" cmpd="sng">
              <a:solidFill>
                <a:srgbClr val="FF0000"/>
              </a:solidFill>
              <a:prstDash val="solid"/>
              <a:round/>
              <a:headEnd type="none" w="sm" len="sm"/>
              <a:tailEnd type="triangle" w="med" len="med"/>
            </a:ln>
          </p:spPr>
        </p:cxnSp>
        <p:sp>
          <p:nvSpPr>
            <p:cNvPr id="457" name="Google Shape;457;p20"/>
            <p:cNvSpPr txBox="1"/>
            <p:nvPr/>
          </p:nvSpPr>
          <p:spPr>
            <a:xfrm>
              <a:off x="4752020" y="3001789"/>
              <a:ext cx="13452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b="1">
                  <a:solidFill>
                    <a:srgbClr val="FF0000"/>
                  </a:solidFill>
                  <a:latin typeface="Roboto Slab"/>
                  <a:ea typeface="Roboto Slab"/>
                  <a:cs typeface="Roboto Slab"/>
                  <a:sym typeface="Roboto Slab"/>
                </a:rPr>
                <a:t>katabolismus</a:t>
              </a:r>
              <a:endParaRPr/>
            </a:p>
          </p:txBody>
        </p:sp>
        <p:sp>
          <p:nvSpPr>
            <p:cNvPr id="458" name="Google Shape;458;p20"/>
            <p:cNvSpPr txBox="1"/>
            <p:nvPr/>
          </p:nvSpPr>
          <p:spPr>
            <a:xfrm>
              <a:off x="3442678" y="3272085"/>
              <a:ext cx="12779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b="1">
                  <a:solidFill>
                    <a:srgbClr val="000000"/>
                  </a:solidFill>
                  <a:latin typeface="Roboto Slab"/>
                  <a:ea typeface="Roboto Slab"/>
                  <a:cs typeface="Roboto Slab"/>
                  <a:sym typeface="Roboto Slab"/>
                </a:rPr>
                <a:t>anabolismus</a:t>
              </a:r>
              <a:endParaRPr/>
            </a:p>
          </p:txBody>
        </p:sp>
        <p:pic>
          <p:nvPicPr>
            <p:cNvPr id="459" name="Google Shape;459;p20"/>
            <p:cNvPicPr preferRelativeResize="0"/>
            <p:nvPr/>
          </p:nvPicPr>
          <p:blipFill rotWithShape="1">
            <a:blip r:embed="rId3">
              <a:alphaModFix/>
            </a:blip>
            <a:srcRect/>
            <a:stretch/>
          </p:blipFill>
          <p:spPr>
            <a:xfrm>
              <a:off x="2459651" y="1762696"/>
              <a:ext cx="4521882" cy="3363838"/>
            </a:xfrm>
            <a:prstGeom prst="rect">
              <a:avLst/>
            </a:prstGeom>
            <a:noFill/>
            <a:ln>
              <a:noFill/>
            </a:ln>
          </p:spPr>
        </p:pic>
      </p:gr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1"/>
          <p:cNvSpPr txBox="1">
            <a:spLocks noGrp="1"/>
          </p:cNvSpPr>
          <p:nvPr>
            <p:ph type="title"/>
          </p:nvPr>
        </p:nvSpPr>
        <p:spPr>
          <a:xfrm>
            <a:off x="1043608" y="484491"/>
            <a:ext cx="3520624" cy="1028700"/>
          </a:xfrm>
          <a:prstGeom prst="rect">
            <a:avLst/>
          </a:prstGeom>
          <a:noFill/>
          <a:ln>
            <a:noFill/>
          </a:ln>
        </p:spPr>
        <p:txBody>
          <a:bodyPr spcFirstLastPara="1" wrap="square" lIns="91425" tIns="91425" rIns="91425" bIns="91425" anchor="ctr" anchorCtr="0">
            <a:noAutofit/>
          </a:bodyPr>
          <a:lstStyle/>
          <a:p>
            <a:pPr lvl="0" algn="ctr">
              <a:buClr>
                <a:srgbClr val="FFFFFF"/>
              </a:buClr>
            </a:pPr>
            <a:r>
              <a:rPr lang="en-GB" sz="2400" b="1" dirty="0">
                <a:solidFill>
                  <a:srgbClr val="FFFFFF"/>
                </a:solidFill>
                <a:latin typeface="Roboto Slab"/>
                <a:ea typeface="Roboto Slab"/>
                <a:cs typeface="Roboto Slab"/>
                <a:sym typeface="Roboto Slab"/>
              </a:rPr>
              <a:t>Relation between catabolism and anabolism</a:t>
            </a:r>
            <a:endParaRPr sz="2400" b="1" dirty="0">
              <a:solidFill>
                <a:srgbClr val="FFFFFF"/>
              </a:solidFill>
              <a:latin typeface="Roboto Slab"/>
              <a:ea typeface="Roboto Slab"/>
              <a:cs typeface="Roboto Slab"/>
              <a:sym typeface="Roboto Slab"/>
            </a:endParaRPr>
          </a:p>
        </p:txBody>
      </p:sp>
      <p:grpSp>
        <p:nvGrpSpPr>
          <p:cNvPr id="465" name="Google Shape;465;p21"/>
          <p:cNvGrpSpPr/>
          <p:nvPr/>
        </p:nvGrpSpPr>
        <p:grpSpPr>
          <a:xfrm>
            <a:off x="333375" y="862013"/>
            <a:ext cx="366713" cy="366712"/>
            <a:chOff x="1923675" y="1633650"/>
            <a:chExt cx="436000" cy="435975"/>
          </a:xfrm>
        </p:grpSpPr>
        <p:sp>
          <p:nvSpPr>
            <p:cNvPr id="466" name="Google Shape;466;p21"/>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7" name="Google Shape;467;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8" name="Google Shape;468;p21"/>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9" name="Google Shape;469;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0" name="Google Shape;470;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1" name="Google Shape;471;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472" name="Google Shape;472;p2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21</a:t>
            </a:fld>
            <a:endParaRPr sz="800">
              <a:solidFill>
                <a:srgbClr val="FFFFFF"/>
              </a:solidFill>
              <a:latin typeface="Roboto Slab"/>
              <a:ea typeface="Roboto Slab"/>
              <a:cs typeface="Roboto Slab"/>
              <a:sym typeface="Roboto Slab"/>
            </a:endParaRPr>
          </a:p>
        </p:txBody>
      </p:sp>
      <p:sp>
        <p:nvSpPr>
          <p:cNvPr id="473" name="Google Shape;473;p21"/>
          <p:cNvSpPr txBox="1"/>
          <p:nvPr/>
        </p:nvSpPr>
        <p:spPr>
          <a:xfrm>
            <a:off x="4716016" y="619208"/>
            <a:ext cx="442798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400" b="1" dirty="0">
                <a:solidFill>
                  <a:srgbClr val="000000"/>
                </a:solidFill>
                <a:latin typeface="Roboto Slab"/>
                <a:ea typeface="Roboto Slab"/>
                <a:cs typeface="Roboto Slab"/>
                <a:sym typeface="Roboto Slab"/>
              </a:rPr>
              <a:t>4. </a:t>
            </a:r>
            <a:r>
              <a:rPr lang="en-GB" sz="2400" b="1" dirty="0">
                <a:solidFill>
                  <a:srgbClr val="000000"/>
                </a:solidFill>
                <a:latin typeface="Roboto Slab"/>
                <a:ea typeface="Roboto Slab"/>
                <a:cs typeface="Roboto Slab"/>
                <a:sym typeface="Roboto Slab"/>
              </a:rPr>
              <a:t>Use the same means of hydrogen transport</a:t>
            </a:r>
            <a:endParaRPr dirty="0"/>
          </a:p>
        </p:txBody>
      </p:sp>
      <p:grpSp>
        <p:nvGrpSpPr>
          <p:cNvPr id="474" name="Google Shape;474;p21"/>
          <p:cNvGrpSpPr/>
          <p:nvPr/>
        </p:nvGrpSpPr>
        <p:grpSpPr>
          <a:xfrm>
            <a:off x="628834" y="1836831"/>
            <a:ext cx="3369255" cy="2822171"/>
            <a:chOff x="330384" y="323641"/>
            <a:chExt cx="3369255" cy="2822171"/>
          </a:xfrm>
        </p:grpSpPr>
        <p:sp>
          <p:nvSpPr>
            <p:cNvPr id="475" name="Google Shape;475;p21"/>
            <p:cNvSpPr/>
            <p:nvPr/>
          </p:nvSpPr>
          <p:spPr>
            <a:xfrm rot="-5400000">
              <a:off x="327810" y="939034"/>
              <a:ext cx="1706277" cy="1701129"/>
            </a:xfrm>
            <a:prstGeom prst="round2SameRect">
              <a:avLst>
                <a:gd name="adj1" fmla="val 16670"/>
                <a:gd name="adj2" fmla="val 0"/>
              </a:avLst>
            </a:prstGeom>
            <a:solidFill>
              <a:srgbClr val="BABE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1"/>
            <p:cNvSpPr txBox="1"/>
            <p:nvPr/>
          </p:nvSpPr>
          <p:spPr>
            <a:xfrm>
              <a:off x="413442" y="1019517"/>
              <a:ext cx="1618072" cy="1540163"/>
            </a:xfrm>
            <a:prstGeom prst="rect">
              <a:avLst/>
            </a:prstGeom>
            <a:noFill/>
            <a:ln>
              <a:noFill/>
            </a:ln>
          </p:spPr>
          <p:txBody>
            <a:bodyPr spcFirstLastPara="1" wrap="square" lIns="60950" tIns="101600" rIns="91425" bIns="101600" anchor="t" anchorCtr="0">
              <a:noAutofit/>
            </a:bodyPr>
            <a:lstStyle/>
            <a:p>
              <a:pPr marL="0" marR="0" lvl="0" indent="0" algn="ctr" rtl="0">
                <a:lnSpc>
                  <a:spcPct val="90000"/>
                </a:lnSpc>
                <a:spcBef>
                  <a:spcPts val="0"/>
                </a:spcBef>
                <a:spcAft>
                  <a:spcPts val="0"/>
                </a:spcAft>
                <a:buClr>
                  <a:srgbClr val="000000"/>
                </a:buClr>
                <a:buSzPts val="1600"/>
                <a:buFont typeface="Roboto Slab"/>
                <a:buNone/>
              </a:pPr>
              <a:r>
                <a:rPr lang="sk-SK" sz="1600" b="1">
                  <a:solidFill>
                    <a:srgbClr val="000000"/>
                  </a:solidFill>
                  <a:latin typeface="Roboto Slab"/>
                  <a:ea typeface="Roboto Slab"/>
                  <a:cs typeface="Roboto Slab"/>
                  <a:sym typeface="Roboto Slab"/>
                </a:rPr>
                <a:t>Při katabolických reakcích atomy vodíku vznikají</a:t>
              </a:r>
              <a:endParaRPr/>
            </a:p>
            <a:p>
              <a:pPr marL="0" marR="0" lvl="0" indent="0" algn="ctr" rtl="0">
                <a:lnSpc>
                  <a:spcPct val="90000"/>
                </a:lnSpc>
                <a:spcBef>
                  <a:spcPts val="560"/>
                </a:spcBef>
                <a:spcAft>
                  <a:spcPts val="0"/>
                </a:spcAft>
                <a:buClr>
                  <a:srgbClr val="000000"/>
                </a:buClr>
                <a:buSzPts val="1500"/>
                <a:buFont typeface="Arial"/>
                <a:buNone/>
              </a:pPr>
              <a:endParaRPr sz="1500">
                <a:solidFill>
                  <a:srgbClr val="000000"/>
                </a:solidFill>
                <a:latin typeface="Roboto Slab"/>
                <a:ea typeface="Roboto Slab"/>
                <a:cs typeface="Roboto Slab"/>
                <a:sym typeface="Roboto Slab"/>
              </a:endParaRPr>
            </a:p>
          </p:txBody>
        </p:sp>
        <p:sp>
          <p:nvSpPr>
            <p:cNvPr id="477" name="Google Shape;477;p21"/>
            <p:cNvSpPr/>
            <p:nvPr/>
          </p:nvSpPr>
          <p:spPr>
            <a:xfrm rot="5400000">
              <a:off x="1970115" y="913212"/>
              <a:ext cx="1708117" cy="1750931"/>
            </a:xfrm>
            <a:prstGeom prst="round2SameRect">
              <a:avLst>
                <a:gd name="adj1" fmla="val 16670"/>
                <a:gd name="adj2" fmla="val 0"/>
              </a:avLst>
            </a:prstGeom>
            <a:solidFill>
              <a:srgbClr val="A3ECE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txBox="1"/>
            <p:nvPr/>
          </p:nvSpPr>
          <p:spPr>
            <a:xfrm>
              <a:off x="1948708" y="1018017"/>
              <a:ext cx="1667533" cy="1541321"/>
            </a:xfrm>
            <a:prstGeom prst="rect">
              <a:avLst/>
            </a:prstGeom>
            <a:noFill/>
            <a:ln>
              <a:noFill/>
            </a:ln>
          </p:spPr>
          <p:txBody>
            <a:bodyPr spcFirstLastPara="1" wrap="square" lIns="91425" tIns="101600" rIns="60950" bIns="101600" anchor="t" anchorCtr="0">
              <a:noAutofit/>
            </a:bodyPr>
            <a:lstStyle/>
            <a:p>
              <a:pPr marL="0" marR="0" lvl="0" indent="0" algn="ctr" rtl="0">
                <a:lnSpc>
                  <a:spcPct val="90000"/>
                </a:lnSpc>
                <a:spcBef>
                  <a:spcPts val="0"/>
                </a:spcBef>
                <a:spcAft>
                  <a:spcPts val="0"/>
                </a:spcAft>
                <a:buClr>
                  <a:srgbClr val="000000"/>
                </a:buClr>
                <a:buSzPts val="1600"/>
                <a:buFont typeface="Roboto Slab"/>
                <a:buNone/>
              </a:pPr>
              <a:r>
                <a:rPr lang="sk-SK" sz="1600" b="1">
                  <a:solidFill>
                    <a:srgbClr val="000000"/>
                  </a:solidFill>
                  <a:latin typeface="Roboto Slab"/>
                  <a:ea typeface="Roboto Slab"/>
                  <a:cs typeface="Roboto Slab"/>
                  <a:sym typeface="Roboto Slab"/>
                </a:rPr>
                <a:t>Při anabolických reakcích se atomy vodíku spotřebovávají</a:t>
              </a:r>
              <a:endParaRPr sz="1600">
                <a:solidFill>
                  <a:srgbClr val="000000"/>
                </a:solidFill>
                <a:latin typeface="Roboto Slab"/>
                <a:ea typeface="Roboto Slab"/>
                <a:cs typeface="Roboto Slab"/>
                <a:sym typeface="Roboto Slab"/>
              </a:endParaRPr>
            </a:p>
          </p:txBody>
        </p:sp>
        <p:sp>
          <p:nvSpPr>
            <p:cNvPr id="479" name="Google Shape;479;p21"/>
            <p:cNvSpPr/>
            <p:nvPr/>
          </p:nvSpPr>
          <p:spPr>
            <a:xfrm>
              <a:off x="1187992" y="323641"/>
              <a:ext cx="1469901" cy="1469829"/>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rot="10800000">
              <a:off x="1187992" y="1675983"/>
              <a:ext cx="1469901" cy="1469829"/>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rgbClr val="0E44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21"/>
          <p:cNvSpPr txBox="1"/>
          <p:nvPr/>
        </p:nvSpPr>
        <p:spPr>
          <a:xfrm>
            <a:off x="4716016" y="1275606"/>
            <a:ext cx="4320481"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r>
              <a:rPr lang="en-GB" sz="1800" dirty="0">
                <a:solidFill>
                  <a:srgbClr val="000000"/>
                </a:solidFill>
                <a:latin typeface="Roboto Slab"/>
                <a:ea typeface="Roboto Slab"/>
                <a:cs typeface="Roboto Slab"/>
                <a:sym typeface="Roboto Slab"/>
              </a:rPr>
              <a:t>most often oxidoreductase </a:t>
            </a:r>
            <a:r>
              <a:rPr lang="en-GB" sz="1800" dirty="0" err="1">
                <a:solidFill>
                  <a:srgbClr val="000000"/>
                </a:solidFill>
                <a:latin typeface="Roboto Slab"/>
                <a:ea typeface="Roboto Slab"/>
                <a:cs typeface="Roboto Slab"/>
                <a:sym typeface="Roboto Slab"/>
              </a:rPr>
              <a:t>coenzyms</a:t>
            </a:r>
            <a:r>
              <a:rPr lang="en-GB" sz="1800" dirty="0">
                <a:solidFill>
                  <a:srgbClr val="000000"/>
                </a:solidFill>
                <a:latin typeface="Roboto Slab"/>
                <a:ea typeface="Roboto Slab"/>
                <a:cs typeface="Roboto Slab"/>
                <a:sym typeface="Roboto Slab"/>
              </a:rPr>
              <a:t> act as transport means</a:t>
            </a:r>
            <a:r>
              <a:rPr lang="sk-SK" sz="1800" dirty="0">
                <a:solidFill>
                  <a:srgbClr val="000000"/>
                </a:solidFill>
                <a:latin typeface="Roboto Slab"/>
                <a:ea typeface="Roboto Slab"/>
                <a:cs typeface="Roboto Slab"/>
                <a:sym typeface="Roboto Slab"/>
              </a:rPr>
              <a:t>:</a:t>
            </a:r>
            <a:endParaRPr dirty="0"/>
          </a:p>
          <a:p>
            <a:pPr marL="0" marR="0" lvl="0" indent="0" algn="l" rtl="0">
              <a:spcBef>
                <a:spcPts val="0"/>
              </a:spcBef>
              <a:spcAft>
                <a:spcPts val="0"/>
              </a:spcAft>
              <a:buNone/>
            </a:pPr>
            <a:endParaRPr sz="1800"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NAD</a:t>
            </a:r>
            <a:r>
              <a:rPr lang="sk-SK" sz="1800" b="1" baseline="30000" dirty="0">
                <a:solidFill>
                  <a:srgbClr val="000000"/>
                </a:solidFill>
                <a:latin typeface="Roboto Slab"/>
                <a:ea typeface="Roboto Slab"/>
                <a:cs typeface="Roboto Slab"/>
                <a:sym typeface="Roboto Slab"/>
              </a:rPr>
              <a:t>+</a:t>
            </a:r>
            <a:r>
              <a:rPr lang="sk-SK" sz="1800" b="1"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sk-SK" sz="1800" dirty="0">
                <a:solidFill>
                  <a:srgbClr val="000000"/>
                </a:solidFill>
                <a:latin typeface="Roboto Slab"/>
                <a:ea typeface="Roboto Slab"/>
                <a:cs typeface="Roboto Slab"/>
                <a:sym typeface="Roboto Slab"/>
              </a:rPr>
              <a:t>(</a:t>
            </a:r>
            <a:r>
              <a:rPr lang="en-GB" sz="1800" dirty="0">
                <a:solidFill>
                  <a:srgbClr val="000000"/>
                </a:solidFill>
                <a:latin typeface="Roboto Slab"/>
                <a:ea typeface="Roboto Slab"/>
                <a:cs typeface="Roboto Slab"/>
                <a:sym typeface="Roboto Slab"/>
              </a:rPr>
              <a:t>nicotinamide adenine dinucleotide</a:t>
            </a:r>
            <a:r>
              <a:rPr lang="sk-SK" sz="1800" dirty="0">
                <a:solidFill>
                  <a:srgbClr val="000000"/>
                </a:solidFill>
                <a:latin typeface="Roboto Slab"/>
                <a:ea typeface="Roboto Slab"/>
                <a:cs typeface="Roboto Slab"/>
                <a:sym typeface="Roboto Slab"/>
              </a:rPr>
              <a:t>)</a:t>
            </a:r>
            <a:endParaRPr dirty="0"/>
          </a:p>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NADP</a:t>
            </a:r>
            <a:r>
              <a:rPr lang="sk-SK" sz="1800" b="1" baseline="30000" dirty="0">
                <a:solidFill>
                  <a:srgbClr val="000000"/>
                </a:solidFill>
                <a:latin typeface="Roboto Slab"/>
                <a:ea typeface="Roboto Slab"/>
                <a:cs typeface="Roboto Slab"/>
                <a:sym typeface="Roboto Slab"/>
              </a:rPr>
              <a:t>+</a:t>
            </a:r>
            <a:r>
              <a:rPr lang="sk-SK" sz="1800" b="1"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sk-SK" sz="1800" dirty="0">
                <a:solidFill>
                  <a:srgbClr val="000000"/>
                </a:solidFill>
                <a:latin typeface="Roboto Slab"/>
                <a:ea typeface="Roboto Slab"/>
                <a:cs typeface="Roboto Slab"/>
                <a:sym typeface="Roboto Slab"/>
              </a:rPr>
              <a:t>(</a:t>
            </a:r>
            <a:r>
              <a:rPr lang="en-GB" sz="1800" dirty="0">
                <a:solidFill>
                  <a:srgbClr val="000000"/>
                </a:solidFill>
                <a:latin typeface="Roboto Slab"/>
                <a:ea typeface="Roboto Slab"/>
                <a:cs typeface="Roboto Slab"/>
                <a:sym typeface="Roboto Slab"/>
              </a:rPr>
              <a:t>nicotinamide adenine dinucleotide phosphate</a:t>
            </a:r>
            <a:r>
              <a:rPr lang="sk-SK" sz="1800" dirty="0">
                <a:solidFill>
                  <a:srgbClr val="000000"/>
                </a:solidFill>
                <a:latin typeface="Roboto Slab"/>
                <a:ea typeface="Roboto Slab"/>
                <a:cs typeface="Roboto Slab"/>
                <a:sym typeface="Roboto Slab"/>
              </a:rPr>
              <a:t>)</a:t>
            </a:r>
            <a:endParaRPr dirty="0"/>
          </a:p>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FMN </a:t>
            </a:r>
            <a:endParaRPr dirty="0"/>
          </a:p>
          <a:p>
            <a:pPr marL="0" marR="0" lvl="0" indent="0" algn="l" rtl="0">
              <a:spcBef>
                <a:spcPts val="0"/>
              </a:spcBef>
              <a:spcAft>
                <a:spcPts val="0"/>
              </a:spcAft>
              <a:buNone/>
            </a:pPr>
            <a:r>
              <a:rPr lang="sk-SK" sz="1800" dirty="0">
                <a:solidFill>
                  <a:srgbClr val="000000"/>
                </a:solidFill>
                <a:latin typeface="Roboto Slab"/>
                <a:ea typeface="Roboto Slab"/>
                <a:cs typeface="Roboto Slab"/>
                <a:sym typeface="Roboto Slab"/>
              </a:rPr>
              <a:t>(</a:t>
            </a:r>
            <a:r>
              <a:rPr lang="en-GB" sz="1800" dirty="0">
                <a:solidFill>
                  <a:srgbClr val="000000"/>
                </a:solidFill>
                <a:latin typeface="Roboto Slab"/>
                <a:ea typeface="Roboto Slab"/>
                <a:cs typeface="Roboto Slab"/>
                <a:sym typeface="Roboto Slab"/>
              </a:rPr>
              <a:t>flavin mononucleotide</a:t>
            </a:r>
            <a:r>
              <a:rPr lang="sk-SK" sz="1800" dirty="0">
                <a:solidFill>
                  <a:srgbClr val="000000"/>
                </a:solidFill>
                <a:latin typeface="Roboto Slab"/>
                <a:ea typeface="Roboto Slab"/>
                <a:cs typeface="Roboto Slab"/>
                <a:sym typeface="Roboto Slab"/>
              </a:rPr>
              <a:t>)</a:t>
            </a:r>
            <a:endParaRPr dirty="0"/>
          </a:p>
          <a:p>
            <a:pPr marL="0" marR="0" lvl="0" indent="0" algn="l" rtl="0">
              <a:spcBef>
                <a:spcPts val="0"/>
              </a:spcBef>
              <a:spcAft>
                <a:spcPts val="0"/>
              </a:spcAft>
              <a:buNone/>
            </a:pPr>
            <a:r>
              <a:rPr lang="sk-SK" sz="1800" b="1" dirty="0">
                <a:solidFill>
                  <a:srgbClr val="000000"/>
                </a:solidFill>
                <a:latin typeface="Roboto Slab"/>
                <a:ea typeface="Roboto Slab"/>
                <a:cs typeface="Roboto Slab"/>
                <a:sym typeface="Roboto Slab"/>
              </a:rPr>
              <a:t>FAD</a:t>
            </a:r>
            <a:r>
              <a:rPr lang="sk-SK" sz="18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sk-SK" sz="1800" dirty="0">
                <a:solidFill>
                  <a:srgbClr val="000000"/>
                </a:solidFill>
                <a:latin typeface="Roboto Slab"/>
                <a:ea typeface="Roboto Slab"/>
                <a:cs typeface="Roboto Slab"/>
                <a:sym typeface="Roboto Slab"/>
              </a:rPr>
              <a:t>(</a:t>
            </a:r>
            <a:r>
              <a:rPr lang="en-GB" sz="1800" dirty="0">
                <a:latin typeface="Roboto Slab"/>
                <a:ea typeface="Roboto Slab"/>
                <a:cs typeface="Roboto Slab"/>
                <a:sym typeface="Roboto Slab"/>
              </a:rPr>
              <a:t>flavin dinucleotide</a:t>
            </a:r>
            <a:r>
              <a:rPr lang="sk-SK" sz="1800" dirty="0">
                <a:solidFill>
                  <a:srgbClr val="000000"/>
                </a:solidFill>
                <a:latin typeface="Roboto Slab"/>
                <a:ea typeface="Roboto Slab"/>
                <a:cs typeface="Roboto Slab"/>
                <a:sym typeface="Roboto Slab"/>
              </a:rPr>
              <a:t>)</a:t>
            </a:r>
            <a:endParaRPr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22</a:t>
            </a:fld>
            <a:endParaRPr sz="800">
              <a:solidFill>
                <a:srgbClr val="FFFFFF"/>
              </a:solidFill>
              <a:latin typeface="Roboto Slab"/>
              <a:ea typeface="Roboto Slab"/>
              <a:cs typeface="Roboto Slab"/>
              <a:sym typeface="Roboto Slab"/>
            </a:endParaRPr>
          </a:p>
        </p:txBody>
      </p:sp>
      <p:pic>
        <p:nvPicPr>
          <p:cNvPr id="487" name="Google Shape;487;p22"/>
          <p:cNvPicPr preferRelativeResize="0"/>
          <p:nvPr/>
        </p:nvPicPr>
        <p:blipFill rotWithShape="1">
          <a:blip r:embed="rId3">
            <a:alphaModFix/>
          </a:blip>
          <a:srcRect b="9740"/>
          <a:stretch/>
        </p:blipFill>
        <p:spPr>
          <a:xfrm>
            <a:off x="1681162" y="915566"/>
            <a:ext cx="5781675" cy="3739797"/>
          </a:xfrm>
          <a:prstGeom prst="rect">
            <a:avLst/>
          </a:prstGeom>
          <a:noFill/>
          <a:ln>
            <a:noFill/>
          </a:ln>
        </p:spPr>
      </p:pic>
      <p:sp>
        <p:nvSpPr>
          <p:cNvPr id="488" name="Google Shape;488;p22"/>
          <p:cNvSpPr txBox="1"/>
          <p:nvPr/>
        </p:nvSpPr>
        <p:spPr>
          <a:xfrm>
            <a:off x="683568" y="288082"/>
            <a:ext cx="32560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000" b="1" dirty="0">
                <a:solidFill>
                  <a:srgbClr val="000000"/>
                </a:solidFill>
                <a:latin typeface="Roboto Slab"/>
                <a:ea typeface="Roboto Slab"/>
                <a:cs typeface="Roboto Slab"/>
                <a:sym typeface="Roboto Slab"/>
              </a:rPr>
              <a:t>NAD</a:t>
            </a:r>
            <a:r>
              <a:rPr lang="sk-SK" sz="2000" b="1" baseline="30000" dirty="0">
                <a:solidFill>
                  <a:srgbClr val="000000"/>
                </a:solidFill>
                <a:latin typeface="Roboto Slab"/>
                <a:ea typeface="Roboto Slab"/>
                <a:cs typeface="Roboto Slab"/>
                <a:sym typeface="Roboto Slab"/>
              </a:rPr>
              <a:t>+</a:t>
            </a:r>
            <a:r>
              <a:rPr lang="sk-SK" sz="2000" b="1" dirty="0">
                <a:solidFill>
                  <a:srgbClr val="000000"/>
                </a:solidFill>
                <a:latin typeface="Roboto Slab"/>
                <a:ea typeface="Roboto Slab"/>
                <a:cs typeface="Roboto Slab"/>
                <a:sym typeface="Roboto Slab"/>
              </a:rPr>
              <a:t> a</a:t>
            </a:r>
            <a:r>
              <a:rPr lang="en-GB" sz="2000" b="1" dirty="0" err="1">
                <a:solidFill>
                  <a:srgbClr val="000000"/>
                </a:solidFill>
                <a:latin typeface="Roboto Slab"/>
                <a:ea typeface="Roboto Slab"/>
                <a:cs typeface="Roboto Slab"/>
                <a:sym typeface="Roboto Slab"/>
              </a:rPr>
              <a:t>nd</a:t>
            </a:r>
            <a:r>
              <a:rPr lang="sk-SK" sz="2000" b="1" dirty="0">
                <a:solidFill>
                  <a:srgbClr val="000000"/>
                </a:solidFill>
                <a:latin typeface="Roboto Slab"/>
                <a:ea typeface="Roboto Slab"/>
                <a:cs typeface="Roboto Slab"/>
                <a:sym typeface="Roboto Slab"/>
              </a:rPr>
              <a:t> NADP</a:t>
            </a:r>
            <a:r>
              <a:rPr lang="sk-SK" sz="2000" b="1" baseline="30000" dirty="0">
                <a:solidFill>
                  <a:srgbClr val="000000"/>
                </a:solidFill>
                <a:latin typeface="Roboto Slab"/>
                <a:ea typeface="Roboto Slab"/>
                <a:cs typeface="Roboto Slab"/>
                <a:sym typeface="Roboto Slab"/>
              </a:rPr>
              <a:t>+</a:t>
            </a:r>
            <a:r>
              <a:rPr lang="en-GB" sz="2000" b="1" baseline="30000" dirty="0">
                <a:solidFill>
                  <a:srgbClr val="000000"/>
                </a:solidFill>
                <a:latin typeface="Roboto Slab"/>
                <a:ea typeface="Roboto Slab"/>
                <a:cs typeface="Roboto Slab"/>
                <a:sym typeface="Roboto Slab"/>
              </a:rPr>
              <a:t> structure</a:t>
            </a:r>
            <a:endParaRPr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23</a:t>
            </a:fld>
            <a:endParaRPr sz="800">
              <a:solidFill>
                <a:srgbClr val="FFFFFF"/>
              </a:solidFill>
              <a:latin typeface="Roboto Slab"/>
              <a:ea typeface="Roboto Slab"/>
              <a:cs typeface="Roboto Slab"/>
              <a:sym typeface="Roboto Slab"/>
            </a:endParaRPr>
          </a:p>
        </p:txBody>
      </p:sp>
      <p:pic>
        <p:nvPicPr>
          <p:cNvPr id="494" name="Google Shape;494;p23"/>
          <p:cNvPicPr preferRelativeResize="0"/>
          <p:nvPr/>
        </p:nvPicPr>
        <p:blipFill rotWithShape="1">
          <a:blip r:embed="rId3">
            <a:alphaModFix/>
          </a:blip>
          <a:srcRect/>
          <a:stretch/>
        </p:blipFill>
        <p:spPr>
          <a:xfrm>
            <a:off x="1043607" y="462984"/>
            <a:ext cx="7831451" cy="4680515"/>
          </a:xfrm>
          <a:prstGeom prst="rect">
            <a:avLst/>
          </a:prstGeom>
          <a:noFill/>
          <a:ln>
            <a:noFill/>
          </a:ln>
        </p:spPr>
      </p:pic>
      <p:sp>
        <p:nvSpPr>
          <p:cNvPr id="495" name="Google Shape;495;p23"/>
          <p:cNvSpPr txBox="1"/>
          <p:nvPr/>
        </p:nvSpPr>
        <p:spPr>
          <a:xfrm>
            <a:off x="611560" y="123478"/>
            <a:ext cx="80922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175F75"/>
                </a:solidFill>
                <a:latin typeface="Roboto Slab"/>
                <a:ea typeface="Roboto Slab"/>
                <a:cs typeface="Roboto Slab"/>
                <a:sym typeface="Roboto Slab"/>
              </a:rPr>
              <a:t>Oxide and redux form of nicotinamide adenine dinucleotide</a:t>
            </a:r>
            <a:r>
              <a:rPr lang="sk-SK" sz="2000" b="1" dirty="0">
                <a:solidFill>
                  <a:srgbClr val="175F75"/>
                </a:solidFill>
                <a:latin typeface="Roboto Slab"/>
                <a:ea typeface="Roboto Slab"/>
                <a:cs typeface="Roboto Slab"/>
                <a:sym typeface="Roboto Slab"/>
              </a:rPr>
              <a:t>: </a:t>
            </a:r>
            <a:endParaRPr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24</a:t>
            </a:fld>
            <a:endParaRPr sz="800">
              <a:solidFill>
                <a:srgbClr val="FFFFFF"/>
              </a:solidFill>
              <a:latin typeface="Roboto Slab"/>
              <a:ea typeface="Roboto Slab"/>
              <a:cs typeface="Roboto Slab"/>
              <a:sym typeface="Roboto Slab"/>
            </a:endParaRPr>
          </a:p>
        </p:txBody>
      </p:sp>
      <p:sp>
        <p:nvSpPr>
          <p:cNvPr id="501" name="Google Shape;501;p24"/>
          <p:cNvSpPr txBox="1"/>
          <p:nvPr/>
        </p:nvSpPr>
        <p:spPr>
          <a:xfrm>
            <a:off x="3275856" y="5266978"/>
            <a:ext cx="369316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a:t>
            </a:r>
            <a:endParaRPr sz="900">
              <a:solidFill>
                <a:srgbClr val="000000"/>
              </a:solidFill>
              <a:latin typeface="Arial"/>
              <a:ea typeface="Arial"/>
              <a:cs typeface="Arial"/>
              <a:sym typeface="Arial"/>
            </a:endParaRPr>
          </a:p>
        </p:txBody>
      </p:sp>
      <p:pic>
        <p:nvPicPr>
          <p:cNvPr id="502" name="Google Shape;502;p24"/>
          <p:cNvPicPr preferRelativeResize="0"/>
          <p:nvPr/>
        </p:nvPicPr>
        <p:blipFill rotWithShape="1">
          <a:blip r:embed="rId5">
            <a:alphaModFix/>
          </a:blip>
          <a:srcRect b="4329"/>
          <a:stretch/>
        </p:blipFill>
        <p:spPr>
          <a:xfrm>
            <a:off x="1979712" y="823020"/>
            <a:ext cx="4753868" cy="4320480"/>
          </a:xfrm>
          <a:prstGeom prst="rect">
            <a:avLst/>
          </a:prstGeom>
          <a:noFill/>
          <a:ln>
            <a:noFill/>
          </a:ln>
        </p:spPr>
      </p:pic>
      <p:sp>
        <p:nvSpPr>
          <p:cNvPr id="503" name="Google Shape;503;p24"/>
          <p:cNvSpPr txBox="1"/>
          <p:nvPr/>
        </p:nvSpPr>
        <p:spPr>
          <a:xfrm>
            <a:off x="2201050" y="5274450"/>
            <a:ext cx="50419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CC BY-SA-NC</a:t>
            </a:r>
            <a:endParaRPr sz="900">
              <a:solidFill>
                <a:srgbClr val="000000"/>
              </a:solidFill>
              <a:latin typeface="Arial"/>
              <a:ea typeface="Arial"/>
              <a:cs typeface="Arial"/>
              <a:sym typeface="Arial"/>
            </a:endParaRPr>
          </a:p>
        </p:txBody>
      </p:sp>
      <p:sp>
        <p:nvSpPr>
          <p:cNvPr id="504" name="Google Shape;504;p24"/>
          <p:cNvSpPr txBox="1"/>
          <p:nvPr/>
        </p:nvSpPr>
        <p:spPr>
          <a:xfrm>
            <a:off x="572916" y="212025"/>
            <a:ext cx="3397104"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000" b="1" dirty="0">
                <a:solidFill>
                  <a:srgbClr val="000000"/>
                </a:solidFill>
                <a:latin typeface="Roboto Slab"/>
                <a:ea typeface="Roboto Slab"/>
                <a:cs typeface="Roboto Slab"/>
                <a:sym typeface="Roboto Slab"/>
              </a:rPr>
              <a:t>FMN a</a:t>
            </a:r>
            <a:r>
              <a:rPr lang="en-GB" sz="2000" b="1" dirty="0" err="1">
                <a:solidFill>
                  <a:srgbClr val="000000"/>
                </a:solidFill>
                <a:latin typeface="Roboto Slab"/>
                <a:ea typeface="Roboto Slab"/>
                <a:cs typeface="Roboto Slab"/>
                <a:sym typeface="Roboto Slab"/>
              </a:rPr>
              <a:t>nd</a:t>
            </a:r>
            <a:r>
              <a:rPr lang="sk-SK" sz="2000" b="1" dirty="0">
                <a:solidFill>
                  <a:srgbClr val="000000"/>
                </a:solidFill>
                <a:latin typeface="Roboto Slab"/>
                <a:ea typeface="Roboto Slab"/>
                <a:cs typeface="Roboto Slab"/>
                <a:sym typeface="Roboto Slab"/>
              </a:rPr>
              <a:t> FAD</a:t>
            </a:r>
            <a:r>
              <a:rPr lang="en-GB" sz="2000" b="1" dirty="0">
                <a:solidFill>
                  <a:srgbClr val="000000"/>
                </a:solidFill>
                <a:latin typeface="Roboto Slab"/>
                <a:ea typeface="Roboto Slab"/>
                <a:cs typeface="Roboto Slab"/>
                <a:sym typeface="Roboto Slab"/>
              </a:rPr>
              <a:t> structure</a:t>
            </a:r>
            <a:endParaRPr sz="2000" b="1" baseline="30000" dirty="0">
              <a:solidFill>
                <a:srgbClr val="000000"/>
              </a:solidFill>
              <a:latin typeface="Roboto Slab"/>
              <a:ea typeface="Roboto Slab"/>
              <a:cs typeface="Roboto Slab"/>
              <a:sym typeface="Roboto Slab"/>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5"/>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Bioenergetics</a:t>
            </a:r>
            <a:endParaRPr sz="3200" b="1" dirty="0">
              <a:solidFill>
                <a:srgbClr val="FFFFFF"/>
              </a:solidFill>
              <a:latin typeface="Roboto Slab"/>
              <a:ea typeface="Roboto Slab"/>
              <a:cs typeface="Roboto Slab"/>
              <a:sym typeface="Roboto Slab"/>
            </a:endParaRPr>
          </a:p>
        </p:txBody>
      </p:sp>
      <p:grpSp>
        <p:nvGrpSpPr>
          <p:cNvPr id="510" name="Google Shape;510;p25"/>
          <p:cNvGrpSpPr/>
          <p:nvPr/>
        </p:nvGrpSpPr>
        <p:grpSpPr>
          <a:xfrm>
            <a:off x="333375" y="862013"/>
            <a:ext cx="366713" cy="366712"/>
            <a:chOff x="1923675" y="1633650"/>
            <a:chExt cx="436000" cy="435975"/>
          </a:xfrm>
        </p:grpSpPr>
        <p:sp>
          <p:nvSpPr>
            <p:cNvPr id="511" name="Google Shape;511;p25"/>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12" name="Google Shape;512;p2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13" name="Google Shape;513;p25"/>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14" name="Google Shape;514;p2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15" name="Google Shape;515;p2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16" name="Google Shape;516;p25"/>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517" name="Google Shape;517;p2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25</a:t>
            </a:fld>
            <a:endParaRPr sz="800">
              <a:solidFill>
                <a:srgbClr val="FFFFFF"/>
              </a:solidFill>
              <a:latin typeface="Roboto Slab"/>
              <a:ea typeface="Roboto Slab"/>
              <a:cs typeface="Roboto Slab"/>
              <a:sym typeface="Roboto Slab"/>
            </a:endParaRPr>
          </a:p>
        </p:txBody>
      </p:sp>
      <p:sp>
        <p:nvSpPr>
          <p:cNvPr id="518" name="Google Shape;518;p25"/>
          <p:cNvSpPr txBox="1"/>
          <p:nvPr/>
        </p:nvSpPr>
        <p:spPr>
          <a:xfrm>
            <a:off x="827584" y="1851670"/>
            <a:ext cx="748883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000000"/>
                </a:solidFill>
                <a:latin typeface="Roboto Slab"/>
                <a:ea typeface="Roboto Slab"/>
                <a:cs typeface="Roboto Slab"/>
                <a:sym typeface="Roboto Slab"/>
              </a:rPr>
              <a:t>Each living organism need a constant flow of energy to sustain life</a:t>
            </a:r>
            <a:r>
              <a:rPr lang="sk-SK" sz="20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2000" dirty="0">
                <a:solidFill>
                  <a:srgbClr val="000000"/>
                </a:solidFill>
                <a:latin typeface="Roboto Slab"/>
                <a:ea typeface="Roboto Slab"/>
                <a:cs typeface="Roboto Slab"/>
                <a:sym typeface="Roboto Slab"/>
              </a:rPr>
              <a:t>The base of these processes is the conversion of one type of energy into another one</a:t>
            </a:r>
            <a:r>
              <a:rPr lang="sk-SK" sz="2000" dirty="0">
                <a:solidFill>
                  <a:srgbClr val="000000"/>
                </a:solidFill>
                <a:latin typeface="Roboto Slab"/>
                <a:ea typeface="Roboto Slab"/>
                <a:cs typeface="Roboto Slab"/>
                <a:sym typeface="Roboto Slab"/>
              </a:rPr>
              <a:t>. </a:t>
            </a:r>
            <a:r>
              <a:rPr lang="en-GB" sz="2000" dirty="0">
                <a:solidFill>
                  <a:srgbClr val="000000"/>
                </a:solidFill>
                <a:latin typeface="Roboto Slab"/>
                <a:ea typeface="Roboto Slab"/>
                <a:cs typeface="Roboto Slab"/>
                <a:sym typeface="Roboto Slab"/>
              </a:rPr>
              <a:t>This energy is need to work.</a:t>
            </a:r>
            <a:endParaRPr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6"/>
          <p:cNvSpPr txBox="1">
            <a:spLocks noGrp="1"/>
          </p:cNvSpPr>
          <p:nvPr>
            <p:ph type="title"/>
          </p:nvPr>
        </p:nvSpPr>
        <p:spPr>
          <a:xfrm>
            <a:off x="1043608" y="530225"/>
            <a:ext cx="3528391"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The work within an organism</a:t>
            </a:r>
            <a:endParaRPr sz="3200" b="1" dirty="0">
              <a:solidFill>
                <a:srgbClr val="FFFFFF"/>
              </a:solidFill>
              <a:latin typeface="Roboto Slab"/>
              <a:ea typeface="Roboto Slab"/>
              <a:cs typeface="Roboto Slab"/>
              <a:sym typeface="Roboto Slab"/>
            </a:endParaRPr>
          </a:p>
        </p:txBody>
      </p:sp>
      <p:grpSp>
        <p:nvGrpSpPr>
          <p:cNvPr id="524" name="Google Shape;524;p26"/>
          <p:cNvGrpSpPr/>
          <p:nvPr/>
        </p:nvGrpSpPr>
        <p:grpSpPr>
          <a:xfrm>
            <a:off x="333375" y="862013"/>
            <a:ext cx="366713" cy="366712"/>
            <a:chOff x="1923675" y="1633650"/>
            <a:chExt cx="436000" cy="435975"/>
          </a:xfrm>
        </p:grpSpPr>
        <p:sp>
          <p:nvSpPr>
            <p:cNvPr id="525" name="Google Shape;525;p2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6" name="Google Shape;526;p2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7" name="Google Shape;527;p2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8" name="Google Shape;528;p2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29" name="Google Shape;529;p2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0" name="Google Shape;530;p2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531" name="Google Shape;531;p2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26</a:t>
            </a:fld>
            <a:endParaRPr sz="800">
              <a:solidFill>
                <a:srgbClr val="FFFFFF"/>
              </a:solidFill>
              <a:latin typeface="Roboto Slab"/>
              <a:ea typeface="Roboto Slab"/>
              <a:cs typeface="Roboto Slab"/>
              <a:sym typeface="Roboto Slab"/>
            </a:endParaRPr>
          </a:p>
        </p:txBody>
      </p:sp>
      <p:sp>
        <p:nvSpPr>
          <p:cNvPr id="532" name="Google Shape;532;p26"/>
          <p:cNvSpPr txBox="1"/>
          <p:nvPr/>
        </p:nvSpPr>
        <p:spPr>
          <a:xfrm>
            <a:off x="759003" y="2039506"/>
            <a:ext cx="7488832"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GB" sz="1800" b="1" dirty="0">
                <a:solidFill>
                  <a:srgbClr val="000000"/>
                </a:solidFill>
                <a:latin typeface="Roboto Slab"/>
                <a:ea typeface="Roboto Slab"/>
                <a:cs typeface="Roboto Slab"/>
                <a:sym typeface="Roboto Slab"/>
              </a:rPr>
              <a:t>Chemical</a:t>
            </a:r>
            <a:r>
              <a:rPr lang="sk-SK" sz="1800" dirty="0">
                <a:solidFill>
                  <a:srgbClr val="000000"/>
                </a:solidFill>
                <a:latin typeface="Roboto Slab"/>
                <a:ea typeface="Roboto Slab"/>
                <a:cs typeface="Roboto Slab"/>
                <a:sym typeface="Roboto Slab"/>
              </a:rPr>
              <a:t> -  </a:t>
            </a:r>
            <a:r>
              <a:rPr lang="en-GB" sz="1800" dirty="0">
                <a:solidFill>
                  <a:srgbClr val="000000"/>
                </a:solidFill>
                <a:latin typeface="Roboto Slab"/>
                <a:ea typeface="Roboto Slab"/>
                <a:cs typeface="Roboto Slab"/>
                <a:sym typeface="Roboto Slab"/>
              </a:rPr>
              <a:t>synthesis of compounds with higher amount of energy</a:t>
            </a:r>
            <a:r>
              <a:rPr lang="sk-SK" sz="1800" dirty="0">
                <a:solidFill>
                  <a:srgbClr val="000000"/>
                </a:solidFill>
                <a:latin typeface="Roboto Slab"/>
                <a:ea typeface="Roboto Slab"/>
                <a:cs typeface="Roboto Slab"/>
                <a:sym typeface="Roboto Slab"/>
              </a:rPr>
              <a:t> (ATP), </a:t>
            </a:r>
            <a:r>
              <a:rPr lang="en-GB" sz="1800" dirty="0">
                <a:solidFill>
                  <a:srgbClr val="000000"/>
                </a:solidFill>
                <a:latin typeface="Roboto Slab"/>
                <a:ea typeface="Roboto Slab"/>
                <a:cs typeface="Roboto Slab"/>
                <a:sym typeface="Roboto Slab"/>
              </a:rPr>
              <a:t>to re-new</a:t>
            </a:r>
            <a:r>
              <a:rPr lang="sk-SK"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grow and multiple cells</a:t>
            </a:r>
            <a:r>
              <a:rPr lang="sk-SK"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Most energy consumed.</a:t>
            </a:r>
            <a:endParaRPr dirty="0"/>
          </a:p>
          <a:p>
            <a:pPr marL="285750" marR="0" lvl="0" indent="-285750" algn="l" rtl="0">
              <a:spcBef>
                <a:spcPts val="0"/>
              </a:spcBef>
              <a:spcAft>
                <a:spcPts val="0"/>
              </a:spcAft>
              <a:buClr>
                <a:srgbClr val="000000"/>
              </a:buClr>
              <a:buSzPts val="1800"/>
              <a:buFont typeface="Arial"/>
              <a:buChar char="•"/>
            </a:pPr>
            <a:r>
              <a:rPr lang="en-GB" sz="1800" b="1" dirty="0">
                <a:solidFill>
                  <a:srgbClr val="000000"/>
                </a:solidFill>
                <a:latin typeface="Roboto Slab"/>
                <a:ea typeface="Roboto Slab"/>
                <a:cs typeface="Roboto Slab"/>
                <a:sym typeface="Roboto Slab"/>
              </a:rPr>
              <a:t>Mechanical</a:t>
            </a:r>
            <a:r>
              <a:rPr lang="sk-SK" sz="1800" dirty="0">
                <a:solidFill>
                  <a:srgbClr val="000000"/>
                </a:solidFill>
                <a:latin typeface="Roboto Slab"/>
                <a:ea typeface="Roboto Slab"/>
                <a:cs typeface="Roboto Slab"/>
                <a:sym typeface="Roboto Slab"/>
              </a:rPr>
              <a:t> -  </a:t>
            </a:r>
            <a:r>
              <a:rPr lang="en-GB" sz="1800" dirty="0">
                <a:solidFill>
                  <a:srgbClr val="000000"/>
                </a:solidFill>
                <a:latin typeface="Roboto Slab"/>
                <a:ea typeface="Roboto Slab"/>
                <a:cs typeface="Roboto Slab"/>
                <a:sym typeface="Roboto Slab"/>
              </a:rPr>
              <a:t>the whole life is linked to this </a:t>
            </a:r>
            <a:r>
              <a:rPr lang="sk-SK" sz="1800" dirty="0">
                <a:solidFill>
                  <a:srgbClr val="000000"/>
                </a:solidFill>
                <a:latin typeface="Roboto Slab"/>
                <a:ea typeface="Roboto Slab"/>
                <a:cs typeface="Roboto Slab"/>
                <a:sym typeface="Roboto Slab"/>
              </a:rPr>
              <a:t>(</a:t>
            </a:r>
            <a:r>
              <a:rPr lang="en-GB" sz="1800" dirty="0">
                <a:solidFill>
                  <a:srgbClr val="000000"/>
                </a:solidFill>
                <a:latin typeface="Roboto Slab"/>
                <a:ea typeface="Roboto Slab"/>
                <a:cs typeface="Roboto Slab"/>
                <a:sym typeface="Roboto Slab"/>
              </a:rPr>
              <a:t>muscles work</a:t>
            </a:r>
            <a:r>
              <a:rPr lang="sk-SK"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hearth activity</a:t>
            </a:r>
            <a:r>
              <a:rPr lang="sk-SK"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protoplasm flow in plant cells</a:t>
            </a:r>
            <a:r>
              <a:rPr lang="sk-SK" sz="1800" dirty="0">
                <a:solidFill>
                  <a:srgbClr val="000000"/>
                </a:solidFill>
                <a:latin typeface="Roboto Slab"/>
                <a:ea typeface="Roboto Slab"/>
                <a:cs typeface="Roboto Slab"/>
                <a:sym typeface="Roboto Slab"/>
              </a:rPr>
              <a:t>)</a:t>
            </a:r>
            <a:endParaRPr dirty="0"/>
          </a:p>
          <a:p>
            <a:pPr marL="285750" marR="0" lvl="0" indent="-285750" algn="l" rtl="0">
              <a:spcBef>
                <a:spcPts val="0"/>
              </a:spcBef>
              <a:spcAft>
                <a:spcPts val="0"/>
              </a:spcAft>
              <a:buClr>
                <a:srgbClr val="000000"/>
              </a:buClr>
              <a:buSzPts val="1800"/>
              <a:buFont typeface="Arial"/>
              <a:buChar char="•"/>
            </a:pPr>
            <a:r>
              <a:rPr lang="en-GB" sz="1800" b="1" dirty="0">
                <a:solidFill>
                  <a:srgbClr val="000000"/>
                </a:solidFill>
                <a:latin typeface="Roboto Slab"/>
                <a:ea typeface="Roboto Slab"/>
                <a:cs typeface="Roboto Slab"/>
                <a:sym typeface="Roboto Slab"/>
              </a:rPr>
              <a:t>Osmotic</a:t>
            </a:r>
            <a:r>
              <a:rPr lang="sk-SK" sz="1800" dirty="0">
                <a:solidFill>
                  <a:srgbClr val="000000"/>
                </a:solidFill>
                <a:latin typeface="Roboto Slab"/>
                <a:ea typeface="Roboto Slab"/>
                <a:cs typeface="Roboto Slab"/>
                <a:sym typeface="Roboto Slab"/>
              </a:rPr>
              <a:t> -  </a:t>
            </a:r>
            <a:r>
              <a:rPr lang="en-GB" sz="1800" dirty="0">
                <a:solidFill>
                  <a:srgbClr val="000000"/>
                </a:solidFill>
                <a:latin typeface="Roboto Slab"/>
                <a:ea typeface="Roboto Slab"/>
                <a:cs typeface="Roboto Slab"/>
                <a:sym typeface="Roboto Slab"/>
              </a:rPr>
              <a:t>to transport molecules and ions actively. </a:t>
            </a:r>
            <a:endParaRPr sz="2000" dirty="0">
              <a:solidFill>
                <a:srgbClr val="000000"/>
              </a:solidFill>
              <a:latin typeface="Roboto Slab"/>
              <a:ea typeface="Roboto Slab"/>
              <a:cs typeface="Roboto Slab"/>
              <a:sym typeface="Roboto Slab"/>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7"/>
          <p:cNvSpPr txBox="1">
            <a:spLocks noGrp="1"/>
          </p:cNvSpPr>
          <p:nvPr>
            <p:ph type="title"/>
          </p:nvPr>
        </p:nvSpPr>
        <p:spPr>
          <a:xfrm>
            <a:off x="1043608" y="530225"/>
            <a:ext cx="3528391"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3200" b="1" dirty="0">
                <a:solidFill>
                  <a:srgbClr val="FFFFFF"/>
                </a:solidFill>
                <a:latin typeface="Roboto Slab"/>
                <a:ea typeface="Roboto Slab"/>
                <a:cs typeface="Roboto Slab"/>
                <a:sym typeface="Roboto Slab"/>
              </a:rPr>
              <a:t>The work within an organism</a:t>
            </a:r>
            <a:endParaRPr sz="3200" b="1" dirty="0">
              <a:solidFill>
                <a:srgbClr val="FFFFFF"/>
              </a:solidFill>
              <a:latin typeface="Roboto Slab"/>
              <a:ea typeface="Roboto Slab"/>
              <a:cs typeface="Roboto Slab"/>
              <a:sym typeface="Roboto Slab"/>
            </a:endParaRPr>
          </a:p>
        </p:txBody>
      </p:sp>
      <p:grpSp>
        <p:nvGrpSpPr>
          <p:cNvPr id="538" name="Google Shape;538;p27"/>
          <p:cNvGrpSpPr/>
          <p:nvPr/>
        </p:nvGrpSpPr>
        <p:grpSpPr>
          <a:xfrm>
            <a:off x="333375" y="862013"/>
            <a:ext cx="366713" cy="366712"/>
            <a:chOff x="1923675" y="1633650"/>
            <a:chExt cx="436000" cy="435975"/>
          </a:xfrm>
        </p:grpSpPr>
        <p:sp>
          <p:nvSpPr>
            <p:cNvPr id="539" name="Google Shape;539;p27"/>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0" name="Google Shape;540;p2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1" name="Google Shape;541;p27"/>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2" name="Google Shape;542;p2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3" name="Google Shape;543;p2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4" name="Google Shape;544;p27"/>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545" name="Google Shape;545;p2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27</a:t>
            </a:fld>
            <a:endParaRPr sz="800">
              <a:solidFill>
                <a:srgbClr val="FFFFFF"/>
              </a:solidFill>
              <a:latin typeface="Roboto Slab"/>
              <a:ea typeface="Roboto Slab"/>
              <a:cs typeface="Roboto Slab"/>
              <a:sym typeface="Roboto Slab"/>
            </a:endParaRPr>
          </a:p>
        </p:txBody>
      </p:sp>
      <p:sp>
        <p:nvSpPr>
          <p:cNvPr id="546" name="Google Shape;546;p27"/>
          <p:cNvSpPr txBox="1"/>
          <p:nvPr/>
        </p:nvSpPr>
        <p:spPr>
          <a:xfrm>
            <a:off x="827583" y="1926550"/>
            <a:ext cx="7488832" cy="289305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GB" sz="1800" b="1" dirty="0">
                <a:solidFill>
                  <a:srgbClr val="000000"/>
                </a:solidFill>
                <a:latin typeface="Roboto Slab"/>
                <a:ea typeface="Roboto Slab"/>
                <a:cs typeface="Roboto Slab"/>
                <a:sym typeface="Roboto Slab"/>
              </a:rPr>
              <a:t>Electrical</a:t>
            </a:r>
            <a:r>
              <a:rPr lang="sk-SK" sz="1800" dirty="0">
                <a:solidFill>
                  <a:srgbClr val="000000"/>
                </a:solidFill>
                <a:latin typeface="Roboto Slab"/>
                <a:ea typeface="Roboto Slab"/>
                <a:cs typeface="Roboto Slab"/>
                <a:sym typeface="Roboto Slab"/>
              </a:rPr>
              <a:t> – </a:t>
            </a:r>
            <a:r>
              <a:rPr lang="en-GB" sz="1800" dirty="0">
                <a:solidFill>
                  <a:srgbClr val="000000"/>
                </a:solidFill>
                <a:latin typeface="Roboto Slab"/>
                <a:ea typeface="Roboto Slab"/>
                <a:cs typeface="Roboto Slab"/>
                <a:sym typeface="Roboto Slab"/>
              </a:rPr>
              <a:t>to transfer stimuli within a cell and transport substances through a cell membrane</a:t>
            </a:r>
            <a:endParaRPr dirty="0"/>
          </a:p>
          <a:p>
            <a:pPr marL="285750" lvl="0" indent="-285750">
              <a:buSzPts val="1800"/>
              <a:buFont typeface="Arial"/>
              <a:buChar char="•"/>
            </a:pPr>
            <a:r>
              <a:rPr lang="en-GB" sz="1800" b="1" dirty="0">
                <a:solidFill>
                  <a:srgbClr val="000000"/>
                </a:solidFill>
                <a:latin typeface="Roboto Slab"/>
                <a:ea typeface="Roboto Slab"/>
                <a:cs typeface="Roboto Slab"/>
                <a:sym typeface="Roboto Slab"/>
              </a:rPr>
              <a:t>Structural</a:t>
            </a:r>
            <a:r>
              <a:rPr lang="sk-SK" sz="1800" dirty="0">
                <a:solidFill>
                  <a:srgbClr val="000000"/>
                </a:solidFill>
                <a:latin typeface="Roboto Slab"/>
                <a:ea typeface="Roboto Slab"/>
                <a:cs typeface="Roboto Slab"/>
                <a:sym typeface="Roboto Slab"/>
              </a:rPr>
              <a:t> –</a:t>
            </a:r>
            <a:r>
              <a:rPr lang="en-GB" sz="1800" dirty="0">
                <a:solidFill>
                  <a:srgbClr val="000000"/>
                </a:solidFill>
                <a:latin typeface="Roboto Slab"/>
                <a:ea typeface="Roboto Slab"/>
                <a:cs typeface="Roboto Slab"/>
                <a:sym typeface="Roboto Slab"/>
              </a:rPr>
              <a:t> to create surface and phase margins</a:t>
            </a:r>
            <a:r>
              <a:rPr lang="sk-SK" sz="1800" dirty="0">
                <a:solidFill>
                  <a:srgbClr val="000000"/>
                </a:solidFill>
                <a:latin typeface="Roboto Slab"/>
                <a:ea typeface="Roboto Slab"/>
                <a:cs typeface="Roboto Slab"/>
                <a:sym typeface="Roboto Slab"/>
              </a:rPr>
              <a:t>,</a:t>
            </a:r>
            <a:r>
              <a:rPr lang="en-GB" sz="1800" dirty="0">
                <a:solidFill>
                  <a:srgbClr val="000000"/>
                </a:solidFill>
                <a:latin typeface="Roboto Slab"/>
                <a:ea typeface="Roboto Slab"/>
                <a:cs typeface="Roboto Slab"/>
                <a:sym typeface="Roboto Slab"/>
              </a:rPr>
              <a:t> to organise molecules into biological structures</a:t>
            </a:r>
            <a:endParaRPr dirty="0"/>
          </a:p>
          <a:p>
            <a:pPr marL="285750" marR="0" lvl="0" indent="-285750" algn="l" rtl="0">
              <a:spcBef>
                <a:spcPts val="0"/>
              </a:spcBef>
              <a:spcAft>
                <a:spcPts val="0"/>
              </a:spcAft>
              <a:buClr>
                <a:srgbClr val="000000"/>
              </a:buClr>
              <a:buSzPts val="1800"/>
              <a:buFont typeface="Arial"/>
              <a:buChar char="•"/>
            </a:pPr>
            <a:r>
              <a:rPr lang="en-GB" sz="1800" b="1" dirty="0">
                <a:solidFill>
                  <a:srgbClr val="000000"/>
                </a:solidFill>
                <a:latin typeface="Roboto Slab"/>
                <a:ea typeface="Roboto Slab"/>
                <a:cs typeface="Roboto Slab"/>
                <a:sym typeface="Roboto Slab"/>
              </a:rPr>
              <a:t>Regulative</a:t>
            </a:r>
            <a:r>
              <a:rPr lang="sk-SK" sz="1800" dirty="0">
                <a:solidFill>
                  <a:srgbClr val="000000"/>
                </a:solidFill>
                <a:latin typeface="Roboto Slab"/>
                <a:ea typeface="Roboto Slab"/>
                <a:cs typeface="Roboto Slab"/>
                <a:sym typeface="Roboto Slab"/>
              </a:rPr>
              <a:t> – </a:t>
            </a:r>
            <a:r>
              <a:rPr lang="en-GB" sz="1800" dirty="0">
                <a:solidFill>
                  <a:srgbClr val="000000"/>
                </a:solidFill>
                <a:latin typeface="Roboto Slab"/>
                <a:ea typeface="Roboto Slab"/>
                <a:cs typeface="Roboto Slab"/>
                <a:sym typeface="Roboto Slab"/>
              </a:rPr>
              <a:t>for regulative processes</a:t>
            </a:r>
            <a:r>
              <a:rPr lang="sk-SK" sz="1800" dirty="0">
                <a:solidFill>
                  <a:srgbClr val="000000"/>
                </a:solidFill>
                <a:latin typeface="Roboto Slab"/>
                <a:ea typeface="Roboto Slab"/>
                <a:cs typeface="Roboto Slab"/>
                <a:sym typeface="Roboto Slab"/>
              </a:rPr>
              <a:t>-  </a:t>
            </a:r>
            <a:r>
              <a:rPr lang="en-GB" sz="1800" dirty="0">
                <a:latin typeface="Roboto Slab"/>
                <a:ea typeface="Roboto Slab"/>
                <a:cs typeface="Roboto Slab"/>
                <a:sym typeface="Roboto Slab"/>
              </a:rPr>
              <a:t>to regulate interactions of complex compounds, introduces order, lowers entropy</a:t>
            </a:r>
            <a:endParaRPr dirty="0"/>
          </a:p>
          <a:p>
            <a:pPr marL="285750" marR="0" lvl="0" indent="-285750" algn="l" rtl="0">
              <a:spcBef>
                <a:spcPts val="0"/>
              </a:spcBef>
              <a:spcAft>
                <a:spcPts val="0"/>
              </a:spcAft>
              <a:buClr>
                <a:srgbClr val="000000"/>
              </a:buClr>
              <a:buSzPts val="1800"/>
              <a:buFont typeface="Arial"/>
              <a:buChar char="•"/>
            </a:pPr>
            <a:r>
              <a:rPr lang="en-GB" sz="1800" b="1" dirty="0">
                <a:solidFill>
                  <a:srgbClr val="000000"/>
                </a:solidFill>
                <a:latin typeface="Roboto Slab"/>
                <a:ea typeface="Roboto Slab"/>
                <a:cs typeface="Roboto Slab"/>
                <a:sym typeface="Roboto Slab"/>
              </a:rPr>
              <a:t>Heat</a:t>
            </a:r>
            <a:r>
              <a:rPr lang="en-GB" sz="1800" dirty="0">
                <a:solidFill>
                  <a:srgbClr val="000000"/>
                </a:solidFill>
                <a:latin typeface="Roboto Slab"/>
                <a:ea typeface="Roboto Slab"/>
                <a:cs typeface="Roboto Slab"/>
                <a:sym typeface="Roboto Slab"/>
              </a:rPr>
              <a:t> -  to keep the body’s temperature</a:t>
            </a:r>
            <a:endParaRPr lang="en-GB" dirty="0"/>
          </a:p>
          <a:p>
            <a:pPr marL="285750" marR="0" lvl="0" indent="-285750" algn="l" rtl="0">
              <a:spcBef>
                <a:spcPts val="0"/>
              </a:spcBef>
              <a:spcAft>
                <a:spcPts val="0"/>
              </a:spcAft>
              <a:buClr>
                <a:srgbClr val="000000"/>
              </a:buClr>
              <a:buSzPts val="1800"/>
              <a:buFont typeface="Arial"/>
              <a:buChar char="•"/>
            </a:pPr>
            <a:r>
              <a:rPr lang="en-GB" sz="1800" b="1" dirty="0">
                <a:solidFill>
                  <a:srgbClr val="000000"/>
                </a:solidFill>
                <a:latin typeface="Roboto Slab"/>
                <a:ea typeface="Roboto Slab"/>
                <a:cs typeface="Roboto Slab"/>
                <a:sym typeface="Roboto Slab"/>
              </a:rPr>
              <a:t>Light</a:t>
            </a:r>
            <a:r>
              <a:rPr lang="sk-SK" sz="1800" dirty="0">
                <a:solidFill>
                  <a:srgbClr val="000000"/>
                </a:solidFill>
                <a:latin typeface="Roboto Slab"/>
                <a:ea typeface="Roboto Slab"/>
                <a:cs typeface="Roboto Slab"/>
                <a:sym typeface="Roboto Slab"/>
              </a:rPr>
              <a:t> -  </a:t>
            </a:r>
            <a:r>
              <a:rPr lang="en-GB" sz="1800" dirty="0">
                <a:solidFill>
                  <a:srgbClr val="000000"/>
                </a:solidFill>
                <a:latin typeface="Roboto Slab"/>
                <a:ea typeface="Roboto Slab"/>
                <a:cs typeface="Roboto Slab"/>
                <a:sym typeface="Roboto Slab"/>
              </a:rPr>
              <a:t>bioluminescence (light emission) of some species e. g. </a:t>
            </a:r>
            <a:r>
              <a:rPr lang="en-GB" sz="1800" dirty="0" err="1">
                <a:solidFill>
                  <a:srgbClr val="000000"/>
                </a:solidFill>
                <a:latin typeface="Roboto Slab"/>
                <a:ea typeface="Roboto Slab"/>
                <a:cs typeface="Roboto Slab"/>
                <a:sym typeface="Roboto Slab"/>
              </a:rPr>
              <a:t>fireflyes</a:t>
            </a:r>
            <a:endParaRPr dirty="0"/>
          </a:p>
          <a:p>
            <a:pPr marL="342900" marR="0" lvl="0" indent="-215900" algn="l" rtl="0">
              <a:spcBef>
                <a:spcPts val="0"/>
              </a:spcBef>
              <a:spcAft>
                <a:spcPts val="0"/>
              </a:spcAft>
              <a:buClr>
                <a:srgbClr val="000000"/>
              </a:buClr>
              <a:buSzPts val="2000"/>
              <a:buFont typeface="Arial"/>
              <a:buNone/>
            </a:pPr>
            <a:endParaRPr sz="2000" dirty="0">
              <a:solidFill>
                <a:srgbClr val="000000"/>
              </a:solidFill>
              <a:latin typeface="Roboto Slab"/>
              <a:ea typeface="Roboto Slab"/>
              <a:cs typeface="Roboto Slab"/>
              <a:sym typeface="Roboto Slab"/>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8"/>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552" name="Google Shape;552;p2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28</a:t>
            </a:fld>
            <a:endParaRPr sz="800">
              <a:solidFill>
                <a:srgbClr val="FFFFFF"/>
              </a:solidFill>
              <a:latin typeface="Roboto Slab"/>
              <a:ea typeface="Roboto Slab"/>
              <a:cs typeface="Roboto Slab"/>
              <a:sym typeface="Roboto Slab"/>
            </a:endParaRPr>
          </a:p>
        </p:txBody>
      </p:sp>
      <p:sp>
        <p:nvSpPr>
          <p:cNvPr id="553" name="Google Shape;553;p28"/>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554" name="Google Shape;554;p28"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555" name="Google Shape;555;p28"/>
          <p:cNvSpPr txBox="1"/>
          <p:nvPr/>
        </p:nvSpPr>
        <p:spPr>
          <a:xfrm>
            <a:off x="214313" y="2643188"/>
            <a:ext cx="5143500"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ČR Podpora Evropské komise na zhotovení této práce nevyjadřuje názor Komise, obsah je názorem autora a Komise není zodpovědná za informace v práci obsažené. </a:t>
            </a:r>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9"/>
          <p:cNvSpPr txBox="1">
            <a:spLocks noGrp="1"/>
          </p:cNvSpPr>
          <p:nvPr>
            <p:ph type="subTitle" idx="4294967295"/>
          </p:nvPr>
        </p:nvSpPr>
        <p:spPr>
          <a:xfrm>
            <a:off x="309563" y="1312863"/>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2400" b="1" i="0" u="none" strike="noStrike" cap="none">
                <a:solidFill>
                  <a:schemeClr val="lt1"/>
                </a:solidFill>
                <a:latin typeface="Nixie One"/>
                <a:ea typeface="Nixie One"/>
                <a:cs typeface="Nixie One"/>
                <a:sym typeface="Nixie One"/>
              </a:rPr>
              <a:t>2020-1-SK01-KA226-SCH-094350	DIGI SCHOOL</a:t>
            </a:r>
            <a:endParaRPr/>
          </a:p>
        </p:txBody>
      </p:sp>
      <p:sp>
        <p:nvSpPr>
          <p:cNvPr id="561" name="Google Shape;561;p2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29</a:t>
            </a:fld>
            <a:endParaRPr sz="800">
              <a:solidFill>
                <a:srgbClr val="FFFFFF"/>
              </a:solidFill>
              <a:latin typeface="Roboto Slab"/>
              <a:ea typeface="Roboto Slab"/>
              <a:cs typeface="Roboto Slab"/>
              <a:sym typeface="Roboto Slab"/>
            </a:endParaRPr>
          </a:p>
        </p:txBody>
      </p:sp>
      <p:sp>
        <p:nvSpPr>
          <p:cNvPr id="562" name="Google Shape;562;p29"/>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563" name="Google Shape;563;p29"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pic>
        <p:nvPicPr>
          <p:cNvPr id="564" name="Google Shape;564;p29"/>
          <p:cNvPicPr preferRelativeResize="0"/>
          <p:nvPr/>
        </p:nvPicPr>
        <p:blipFill rotWithShape="1">
          <a:blip r:embed="rId4">
            <a:alphaModFix/>
          </a:blip>
          <a:srcRect/>
          <a:stretch/>
        </p:blipFill>
        <p:spPr>
          <a:xfrm>
            <a:off x="3271080" y="142875"/>
            <a:ext cx="944491" cy="769938"/>
          </a:xfrm>
          <a:prstGeom prst="rect">
            <a:avLst/>
          </a:prstGeom>
          <a:noFill/>
          <a:ln>
            <a:noFill/>
          </a:ln>
        </p:spPr>
      </p:pic>
      <p:pic>
        <p:nvPicPr>
          <p:cNvPr id="565" name="Google Shape;565;p29"/>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566" name="Google Shape;566;p29"/>
          <p:cNvSpPr txBox="1"/>
          <p:nvPr/>
        </p:nvSpPr>
        <p:spPr>
          <a:xfrm>
            <a:off x="309563" y="2379663"/>
            <a:ext cx="8426450" cy="138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Délka projektu:  01. 03. 2021 – 28. 02. 2023</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Rozpočet partnerství: 101.092,-€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Rozpočet GJŠ Zlín: 20.829,-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Intelektuální výstupy všech partnerů: ANJ, NEJ, FRJ,SPJ, DEJ, OBN, CHE, GEO, MAT, BIO, EKN, ITK,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HUV, ETV</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Intelektuální výstupy GJŠ Zlín v předmětech MAT, GEO, CHE, SPJ</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idx="4294967295"/>
          </p:nvPr>
        </p:nvSpPr>
        <p:spPr>
          <a:xfrm>
            <a:off x="500063" y="785813"/>
            <a:ext cx="2071687" cy="5000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800"/>
              <a:buFont typeface="Roboto Slab"/>
              <a:buNone/>
            </a:pPr>
            <a:r>
              <a:rPr lang="sk-SK" sz="1800" b="1">
                <a:solidFill>
                  <a:srgbClr val="124057"/>
                </a:solidFill>
                <a:latin typeface="Roboto Slab"/>
                <a:ea typeface="Roboto Slab"/>
                <a:cs typeface="Roboto Slab"/>
                <a:sym typeface="Roboto Slab"/>
              </a:rPr>
              <a:t>C O N T E N T </a:t>
            </a:r>
            <a:endParaRPr/>
          </a:p>
        </p:txBody>
      </p:sp>
      <p:sp>
        <p:nvSpPr>
          <p:cNvPr id="88" name="Google Shape;88;p3"/>
          <p:cNvSpPr/>
          <p:nvPr/>
        </p:nvSpPr>
        <p:spPr>
          <a:xfrm>
            <a:off x="3759200" y="3738563"/>
            <a:ext cx="2717800" cy="749300"/>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89" name="Google Shape;89;p3"/>
          <p:cNvSpPr/>
          <p:nvPr/>
        </p:nvSpPr>
        <p:spPr>
          <a:xfrm>
            <a:off x="3759200" y="3003550"/>
            <a:ext cx="3487738" cy="749300"/>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90" name="Google Shape;90;p3"/>
          <p:cNvSpPr/>
          <p:nvPr/>
        </p:nvSpPr>
        <p:spPr>
          <a:xfrm>
            <a:off x="3759200" y="2259013"/>
            <a:ext cx="2482849" cy="749300"/>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91" name="Google Shape;91;p3"/>
          <p:cNvSpPr/>
          <p:nvPr/>
        </p:nvSpPr>
        <p:spPr>
          <a:xfrm>
            <a:off x="3759200" y="1508125"/>
            <a:ext cx="2554288" cy="750888"/>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92" name="Google Shape;92;p3"/>
          <p:cNvSpPr/>
          <p:nvPr/>
        </p:nvSpPr>
        <p:spPr>
          <a:xfrm>
            <a:off x="2898775" y="1312863"/>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3" name="Google Shape;93;p3"/>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4" name="Google Shape;94;p3"/>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5" name="Google Shape;95;p3"/>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6" name="Google Shape;96;p3"/>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7" name="Google Shape;97;p3"/>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8" name="Google Shape;98;p3"/>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9" name="Google Shape;99;p3"/>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0" name="Google Shape;100;p3"/>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1" name="Google Shape;101;p3"/>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01</a:t>
            </a:r>
            <a:endParaRPr/>
          </a:p>
        </p:txBody>
      </p:sp>
      <p:cxnSp>
        <p:nvCxnSpPr>
          <p:cNvPr id="102" name="Google Shape;102;p3"/>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103" name="Google Shape;103;p3"/>
          <p:cNvSpPr txBox="1"/>
          <p:nvPr/>
        </p:nvSpPr>
        <p:spPr>
          <a:xfrm>
            <a:off x="4256799" y="1479550"/>
            <a:ext cx="1983901" cy="7937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r>
              <a:rPr lang="en-GB" sz="1400" b="1" dirty="0">
                <a:solidFill>
                  <a:schemeClr val="lt1"/>
                </a:solidFill>
                <a:latin typeface="Roboto Slab"/>
                <a:ea typeface="Roboto Slab"/>
                <a:cs typeface="Roboto Slab"/>
                <a:sym typeface="Roboto Slab"/>
              </a:rPr>
              <a:t>Biological chemistry and living organisms</a:t>
            </a:r>
            <a:endParaRPr dirty="0"/>
          </a:p>
        </p:txBody>
      </p:sp>
      <p:sp>
        <p:nvSpPr>
          <p:cNvPr id="104" name="Google Shape;104;p3"/>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02</a:t>
            </a:r>
            <a:endParaRPr sz="2400" b="1">
              <a:solidFill>
                <a:srgbClr val="000000"/>
              </a:solidFill>
              <a:latin typeface="Nixie One"/>
              <a:ea typeface="Nixie One"/>
              <a:cs typeface="Nixie One"/>
              <a:sym typeface="Nixie One"/>
            </a:endParaRPr>
          </a:p>
        </p:txBody>
      </p:sp>
      <p:cxnSp>
        <p:nvCxnSpPr>
          <p:cNvPr id="105" name="Google Shape;105;p3"/>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106" name="Google Shape;106;p3"/>
          <p:cNvSpPr txBox="1"/>
          <p:nvPr/>
        </p:nvSpPr>
        <p:spPr>
          <a:xfrm>
            <a:off x="4475163" y="2284413"/>
            <a:ext cx="1838323" cy="715962"/>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Metabolism, metabolic pathways</a:t>
            </a:r>
            <a:endParaRPr sz="1400" dirty="0">
              <a:solidFill>
                <a:srgbClr val="000000"/>
              </a:solidFill>
              <a:latin typeface="Roboto Slab"/>
              <a:ea typeface="Roboto Slab"/>
              <a:cs typeface="Roboto Slab"/>
              <a:sym typeface="Roboto Slab"/>
            </a:endParaRPr>
          </a:p>
        </p:txBody>
      </p:sp>
      <p:sp>
        <p:nvSpPr>
          <p:cNvPr id="107" name="Google Shape;107;p3"/>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03</a:t>
            </a:r>
            <a:endParaRPr/>
          </a:p>
        </p:txBody>
      </p:sp>
      <p:cxnSp>
        <p:nvCxnSpPr>
          <p:cNvPr id="108" name="Google Shape;108;p3"/>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109" name="Google Shape;109;p3"/>
          <p:cNvSpPr txBox="1"/>
          <p:nvPr/>
        </p:nvSpPr>
        <p:spPr>
          <a:xfrm>
            <a:off x="4487464" y="3094831"/>
            <a:ext cx="2316779"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b="1" dirty="0">
                <a:solidFill>
                  <a:srgbClr val="FFFFFF"/>
                </a:solidFill>
                <a:latin typeface="Roboto Slab"/>
                <a:ea typeface="Roboto Slab"/>
                <a:cs typeface="Roboto Slab"/>
                <a:sym typeface="Roboto Slab"/>
              </a:rPr>
              <a:t>Comparison of catabolism and anabolism</a:t>
            </a:r>
            <a:r>
              <a:rPr lang="sk-SK" sz="1400" b="1" dirty="0">
                <a:solidFill>
                  <a:srgbClr val="FFFFFF"/>
                </a:solidFill>
                <a:latin typeface="Roboto Slab"/>
                <a:ea typeface="Roboto Slab"/>
                <a:cs typeface="Roboto Slab"/>
                <a:sym typeface="Roboto Slab"/>
              </a:rPr>
              <a:t> </a:t>
            </a:r>
            <a:endParaRPr sz="1400" dirty="0">
              <a:solidFill>
                <a:srgbClr val="FFFFFF"/>
              </a:solidFill>
              <a:latin typeface="Roboto Slab"/>
              <a:ea typeface="Roboto Slab"/>
              <a:cs typeface="Roboto Slab"/>
              <a:sym typeface="Roboto Slab"/>
            </a:endParaRPr>
          </a:p>
        </p:txBody>
      </p:sp>
      <p:sp>
        <p:nvSpPr>
          <p:cNvPr id="110" name="Google Shape;110;p3"/>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04</a:t>
            </a:r>
            <a:endParaRPr/>
          </a:p>
        </p:txBody>
      </p:sp>
      <p:cxnSp>
        <p:nvCxnSpPr>
          <p:cNvPr id="111" name="Google Shape;111;p3"/>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112" name="Google Shape;112;p3"/>
          <p:cNvSpPr txBox="1"/>
          <p:nvPr/>
        </p:nvSpPr>
        <p:spPr>
          <a:xfrm>
            <a:off x="4532312" y="3825875"/>
            <a:ext cx="1601783"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Bio-energetics</a:t>
            </a:r>
            <a:endParaRPr sz="1400" b="1" dirty="0">
              <a:solidFill>
                <a:srgbClr val="FFFFFF"/>
              </a:solidFill>
              <a:latin typeface="Roboto Slab"/>
              <a:ea typeface="Roboto Slab"/>
              <a:cs typeface="Roboto Slab"/>
              <a:sym typeface="Roboto Slab"/>
            </a:endParaRPr>
          </a:p>
        </p:txBody>
      </p:sp>
      <p:sp>
        <p:nvSpPr>
          <p:cNvPr id="113" name="Google Shape;113;p3"/>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4" name="Google Shape;114;p3"/>
          <p:cNvSpPr txBox="1"/>
          <p:nvPr/>
        </p:nvSpPr>
        <p:spPr>
          <a:xfrm>
            <a:off x="5362575" y="4487863"/>
            <a:ext cx="3711575" cy="517525"/>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200"/>
              <a:buFont typeface="Arial"/>
              <a:buNone/>
            </a:pPr>
            <a:endParaRPr sz="1200" b="1">
              <a:solidFill>
                <a:srgbClr val="18637B"/>
              </a:solidFill>
              <a:latin typeface="Nixie One"/>
              <a:ea typeface="Nixie One"/>
              <a:cs typeface="Nixie One"/>
              <a:sym typeface="Nixie One"/>
            </a:endParaRPr>
          </a:p>
        </p:txBody>
      </p:sp>
      <p:sp>
        <p:nvSpPr>
          <p:cNvPr id="115" name="Google Shape;115;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3</a:t>
            </a:fld>
            <a:endParaRPr sz="800">
              <a:solidFill>
                <a:srgbClr val="FFFFFF"/>
              </a:solidFill>
              <a:latin typeface="Roboto Slab"/>
              <a:ea typeface="Roboto Slab"/>
              <a:cs typeface="Roboto Slab"/>
              <a:sym typeface="Roboto Slab"/>
            </a:endParaRPr>
          </a:p>
        </p:txBody>
      </p:sp>
      <p:sp>
        <p:nvSpPr>
          <p:cNvPr id="116" name="Google Shape;116;p3"/>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117" name="Google Shape;117;p3"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grpSp>
        <p:nvGrpSpPr>
          <p:cNvPr id="118" name="Google Shape;118;p3"/>
          <p:cNvGrpSpPr/>
          <p:nvPr/>
        </p:nvGrpSpPr>
        <p:grpSpPr>
          <a:xfrm>
            <a:off x="3182222" y="1734343"/>
            <a:ext cx="257175" cy="277813"/>
            <a:chOff x="616425" y="2329600"/>
            <a:chExt cx="361700" cy="388475"/>
          </a:xfrm>
        </p:grpSpPr>
        <p:sp>
          <p:nvSpPr>
            <p:cNvPr id="119" name="Google Shape;119;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0" name="Google Shape;120;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1" name="Google Shape;121;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2" name="Google Shape;122;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3" name="Google Shape;123;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4" name="Google Shape;124;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5" name="Google Shape;125;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6" name="Google Shape;126;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27" name="Google Shape;127;p3"/>
          <p:cNvGrpSpPr/>
          <p:nvPr/>
        </p:nvGrpSpPr>
        <p:grpSpPr>
          <a:xfrm>
            <a:off x="3183545" y="2483109"/>
            <a:ext cx="257175" cy="277813"/>
            <a:chOff x="616425" y="2329600"/>
            <a:chExt cx="361700" cy="388475"/>
          </a:xfrm>
        </p:grpSpPr>
        <p:sp>
          <p:nvSpPr>
            <p:cNvPr id="128" name="Google Shape;128;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9" name="Google Shape;129;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0" name="Google Shape;130;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1" name="Google Shape;131;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2" name="Google Shape;132;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3" name="Google Shape;133;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4" name="Google Shape;134;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5" name="Google Shape;135;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36" name="Google Shape;136;p3"/>
          <p:cNvGrpSpPr/>
          <p:nvPr/>
        </p:nvGrpSpPr>
        <p:grpSpPr>
          <a:xfrm>
            <a:off x="3211513" y="3265209"/>
            <a:ext cx="257175" cy="277813"/>
            <a:chOff x="616425" y="2329600"/>
            <a:chExt cx="361700" cy="388475"/>
          </a:xfrm>
        </p:grpSpPr>
        <p:sp>
          <p:nvSpPr>
            <p:cNvPr id="137" name="Google Shape;137;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8" name="Google Shape;138;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9" name="Google Shape;139;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0" name="Google Shape;140;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1" name="Google Shape;141;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2" name="Google Shape;142;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3" name="Google Shape;143;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4" name="Google Shape;144;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45" name="Google Shape;145;p3"/>
          <p:cNvGrpSpPr/>
          <p:nvPr/>
        </p:nvGrpSpPr>
        <p:grpSpPr>
          <a:xfrm>
            <a:off x="3227388" y="4054474"/>
            <a:ext cx="257175" cy="277813"/>
            <a:chOff x="616425" y="2329600"/>
            <a:chExt cx="361700" cy="388475"/>
          </a:xfrm>
        </p:grpSpPr>
        <p:sp>
          <p:nvSpPr>
            <p:cNvPr id="146" name="Google Shape;146;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7" name="Google Shape;147;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8" name="Google Shape;148;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9" name="Google Shape;149;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0" name="Google Shape;150;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1" name="Google Shape;151;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2" name="Google Shape;152;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3" name="Google Shape;153;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1146174" y="530225"/>
            <a:ext cx="3641849"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2400" b="1" dirty="0">
                <a:solidFill>
                  <a:srgbClr val="FFFFFF"/>
                </a:solidFill>
                <a:latin typeface="Roboto Slab"/>
                <a:ea typeface="Roboto Slab"/>
                <a:cs typeface="Roboto Slab"/>
                <a:sym typeface="Roboto Slab"/>
              </a:rPr>
              <a:t>Biological chemistry</a:t>
            </a:r>
            <a:r>
              <a:rPr lang="sk-SK" sz="2400" b="1" dirty="0">
                <a:solidFill>
                  <a:srgbClr val="FFFFFF"/>
                </a:solidFill>
                <a:latin typeface="Roboto Slab"/>
                <a:ea typeface="Roboto Slab"/>
                <a:cs typeface="Roboto Slab"/>
                <a:sym typeface="Roboto Slab"/>
              </a:rPr>
              <a:t> </a:t>
            </a:r>
            <a:endParaRPr dirty="0"/>
          </a:p>
        </p:txBody>
      </p:sp>
      <p:grpSp>
        <p:nvGrpSpPr>
          <p:cNvPr id="159" name="Google Shape;159;p4"/>
          <p:cNvGrpSpPr/>
          <p:nvPr/>
        </p:nvGrpSpPr>
        <p:grpSpPr>
          <a:xfrm>
            <a:off x="333375" y="862013"/>
            <a:ext cx="366713" cy="366712"/>
            <a:chOff x="1923675" y="1633650"/>
            <a:chExt cx="436000" cy="435975"/>
          </a:xfrm>
        </p:grpSpPr>
        <p:sp>
          <p:nvSpPr>
            <p:cNvPr id="160" name="Google Shape;160;p4"/>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1" name="Google Shape;161;p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2" name="Google Shape;162;p4"/>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3" name="Google Shape;163;p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4" name="Google Shape;164;p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5" name="Google Shape;165;p4"/>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166" name="Google Shape;166;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sp>
        <p:nvSpPr>
          <p:cNvPr id="167" name="Google Shape;167;p4"/>
          <p:cNvSpPr txBox="1"/>
          <p:nvPr/>
        </p:nvSpPr>
        <p:spPr>
          <a:xfrm flipH="1">
            <a:off x="6440136" y="330213"/>
            <a:ext cx="73265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a:solidFill>
                  <a:srgbClr val="000000"/>
                </a:solidFill>
                <a:latin typeface="Roboto Slab"/>
                <a:ea typeface="Roboto Slab"/>
                <a:cs typeface="Roboto Slab"/>
                <a:sym typeface="Roboto Slab"/>
              </a:rPr>
              <a:t> </a:t>
            </a:r>
            <a:endParaRPr sz="1400">
              <a:solidFill>
                <a:srgbClr val="000000"/>
              </a:solidFill>
              <a:latin typeface="Arial"/>
              <a:ea typeface="Arial"/>
              <a:cs typeface="Arial"/>
              <a:sym typeface="Arial"/>
            </a:endParaRPr>
          </a:p>
        </p:txBody>
      </p:sp>
      <p:sp>
        <p:nvSpPr>
          <p:cNvPr id="168" name="Google Shape;168;p4"/>
          <p:cNvSpPr txBox="1"/>
          <p:nvPr/>
        </p:nvSpPr>
        <p:spPr>
          <a:xfrm>
            <a:off x="755576" y="1995686"/>
            <a:ext cx="8522023"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latin typeface="Roboto Slab"/>
                <a:ea typeface="Roboto Slab"/>
                <a:cs typeface="Roboto Slab"/>
                <a:sym typeface="Roboto Slab"/>
              </a:rPr>
              <a:t>Structural biological chemistry </a:t>
            </a:r>
            <a:r>
              <a:rPr lang="en-GB" sz="2000" dirty="0">
                <a:solidFill>
                  <a:srgbClr val="000000"/>
                </a:solidFill>
                <a:latin typeface="Roboto Slab"/>
                <a:ea typeface="Roboto Slab"/>
                <a:cs typeface="Roboto Slab"/>
                <a:sym typeface="Roboto Slab"/>
              </a:rPr>
              <a:t>concerns substances all living organisms are built of</a:t>
            </a:r>
            <a:endParaRPr dirty="0"/>
          </a:p>
          <a:p>
            <a:pPr marL="0" marR="0" lvl="0" indent="0" algn="l" rtl="0">
              <a:spcBef>
                <a:spcPts val="0"/>
              </a:spcBef>
              <a:spcAft>
                <a:spcPts val="0"/>
              </a:spcAft>
              <a:buNone/>
            </a:pPr>
            <a:r>
              <a:rPr lang="en-GB" sz="2000" b="1" dirty="0">
                <a:solidFill>
                  <a:srgbClr val="000000"/>
                </a:solidFill>
                <a:latin typeface="Roboto Slab"/>
                <a:ea typeface="Roboto Slab"/>
                <a:cs typeface="Roboto Slab"/>
                <a:sym typeface="Roboto Slab"/>
              </a:rPr>
              <a:t>Dynamic biological chemistry </a:t>
            </a:r>
            <a:r>
              <a:rPr lang="en-GB" sz="2000" dirty="0">
                <a:solidFill>
                  <a:srgbClr val="000000"/>
                </a:solidFill>
                <a:latin typeface="Roboto Slab"/>
                <a:ea typeface="Roboto Slab"/>
                <a:cs typeface="Roboto Slab"/>
                <a:sym typeface="Roboto Slab"/>
              </a:rPr>
              <a:t>studies changes in living organisms</a:t>
            </a:r>
            <a:endParaRPr dirty="0"/>
          </a:p>
          <a:p>
            <a:pPr marL="0" marR="0" lvl="0" indent="0" algn="l" rtl="0">
              <a:spcBef>
                <a:spcPts val="0"/>
              </a:spcBef>
              <a:spcAft>
                <a:spcPts val="0"/>
              </a:spcAft>
              <a:buNone/>
            </a:pPr>
            <a:endParaRPr sz="2000" dirty="0">
              <a:solidFill>
                <a:srgbClr val="000000"/>
              </a:solidFill>
              <a:latin typeface="Roboto Slab"/>
              <a:ea typeface="Roboto Slab"/>
              <a:cs typeface="Roboto Slab"/>
              <a:sym typeface="Roboto Slab"/>
            </a:endParaRPr>
          </a:p>
          <a:p>
            <a:pPr lvl="0"/>
            <a:r>
              <a:rPr lang="en-GB" sz="2000" dirty="0">
                <a:solidFill>
                  <a:srgbClr val="000000"/>
                </a:solidFill>
                <a:latin typeface="Roboto Slab"/>
                <a:ea typeface="Roboto Slab"/>
                <a:cs typeface="Roboto Slab"/>
                <a:sym typeface="Roboto Slab"/>
              </a:rPr>
              <a:t>The changes can be of</a:t>
            </a:r>
            <a:r>
              <a:rPr lang="sk-SK" sz="2000" dirty="0">
                <a:latin typeface="Roboto Slab"/>
                <a:ea typeface="Roboto Slab"/>
                <a:cs typeface="Roboto Slab"/>
                <a:sym typeface="Roboto Slab"/>
              </a:rPr>
              <a:t>:</a:t>
            </a:r>
            <a:endParaRPr dirty="0"/>
          </a:p>
          <a:p>
            <a:pPr marL="342900" marR="0" lvl="0" indent="-342900" algn="l" rtl="0">
              <a:spcBef>
                <a:spcPts val="0"/>
              </a:spcBef>
              <a:spcAft>
                <a:spcPts val="0"/>
              </a:spcAft>
              <a:buClr>
                <a:srgbClr val="000000"/>
              </a:buClr>
              <a:buSzPts val="2000"/>
              <a:buFont typeface="Arial"/>
              <a:buChar char="•"/>
            </a:pPr>
            <a:r>
              <a:rPr lang="en-GB" sz="2000" dirty="0">
                <a:solidFill>
                  <a:srgbClr val="000000"/>
                </a:solidFill>
                <a:latin typeface="Roboto Slab"/>
                <a:ea typeface="Roboto Slab"/>
                <a:cs typeface="Roboto Slab"/>
                <a:sym typeface="Roboto Slab"/>
              </a:rPr>
              <a:t>matter</a:t>
            </a:r>
            <a:endParaRPr dirty="0"/>
          </a:p>
          <a:p>
            <a:pPr marL="342900" marR="0" lvl="0" indent="-342900" algn="l" rtl="0">
              <a:spcBef>
                <a:spcPts val="0"/>
              </a:spcBef>
              <a:spcAft>
                <a:spcPts val="0"/>
              </a:spcAft>
              <a:buClr>
                <a:srgbClr val="000000"/>
              </a:buClr>
              <a:buSzPts val="2000"/>
              <a:buFont typeface="Arial"/>
              <a:buChar char="•"/>
            </a:pPr>
            <a:r>
              <a:rPr lang="en-GB" sz="2000" dirty="0">
                <a:solidFill>
                  <a:srgbClr val="000000"/>
                </a:solidFill>
                <a:latin typeface="Roboto Slab"/>
                <a:ea typeface="Roboto Slab"/>
                <a:cs typeface="Roboto Slab"/>
                <a:sym typeface="Roboto Slab"/>
              </a:rPr>
              <a:t>energy</a:t>
            </a:r>
            <a:endParaRPr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body" idx="1"/>
          </p:nvPr>
        </p:nvSpPr>
        <p:spPr>
          <a:xfrm>
            <a:off x="179512" y="339502"/>
            <a:ext cx="8784976" cy="4586407"/>
          </a:xfrm>
          <a:prstGeom prst="rect">
            <a:avLst/>
          </a:prstGeom>
          <a:noFill/>
          <a:ln>
            <a:noFill/>
          </a:ln>
        </p:spPr>
        <p:txBody>
          <a:bodyPr spcFirstLastPara="1" wrap="square" lIns="91425" tIns="91425" rIns="91425" bIns="91425" anchor="t" anchorCtr="0">
            <a:noAutofit/>
          </a:bodyPr>
          <a:lstStyle/>
          <a:p>
            <a:pPr marL="457200" lvl="0" indent="-228600" algn="ctr" rtl="0">
              <a:spcBef>
                <a:spcPts val="360"/>
              </a:spcBef>
              <a:spcAft>
                <a:spcPts val="0"/>
              </a:spcAft>
              <a:buSzPts val="1800"/>
              <a:buNone/>
            </a:pPr>
            <a:endParaRPr>
              <a:latin typeface="Roboto Slab"/>
              <a:ea typeface="Roboto Slab"/>
              <a:cs typeface="Roboto Slab"/>
              <a:sym typeface="Roboto Slab"/>
            </a:endParaRPr>
          </a:p>
          <a:p>
            <a:pPr marL="457200" lvl="0" indent="-228600" algn="ctr" rtl="0">
              <a:spcBef>
                <a:spcPts val="360"/>
              </a:spcBef>
              <a:spcAft>
                <a:spcPts val="0"/>
              </a:spcAft>
              <a:buSzPts val="1800"/>
              <a:buNone/>
            </a:pPr>
            <a:endParaRPr>
              <a:latin typeface="Roboto Slab"/>
              <a:ea typeface="Roboto Slab"/>
              <a:cs typeface="Roboto Slab"/>
              <a:sym typeface="Roboto Slab"/>
            </a:endParaRPr>
          </a:p>
          <a:p>
            <a:pPr marL="457200" lvl="0" indent="-228600" algn="ctr" rtl="0">
              <a:spcBef>
                <a:spcPts val="360"/>
              </a:spcBef>
              <a:spcAft>
                <a:spcPts val="0"/>
              </a:spcAft>
              <a:buSzPts val="1800"/>
              <a:buNone/>
            </a:pPr>
            <a:endParaRPr>
              <a:latin typeface="Roboto Slab"/>
              <a:ea typeface="Roboto Slab"/>
              <a:cs typeface="Roboto Slab"/>
              <a:sym typeface="Roboto Slab"/>
            </a:endParaRPr>
          </a:p>
          <a:p>
            <a:pPr marL="457200" lvl="0" indent="-228600" algn="ctr" rtl="0">
              <a:spcBef>
                <a:spcPts val="360"/>
              </a:spcBef>
              <a:spcAft>
                <a:spcPts val="0"/>
              </a:spcAft>
              <a:buSzPts val="1800"/>
              <a:buNone/>
            </a:pPr>
            <a:endParaRPr>
              <a:latin typeface="Roboto Slab"/>
              <a:ea typeface="Roboto Slab"/>
              <a:cs typeface="Roboto Slab"/>
              <a:sym typeface="Roboto Slab"/>
            </a:endParaRPr>
          </a:p>
          <a:p>
            <a:pPr marL="457200" lvl="0" indent="-228600" algn="ctr" rtl="0">
              <a:spcBef>
                <a:spcPts val="360"/>
              </a:spcBef>
              <a:spcAft>
                <a:spcPts val="0"/>
              </a:spcAft>
              <a:buSzPts val="1800"/>
              <a:buNone/>
            </a:pPr>
            <a:endParaRPr>
              <a:latin typeface="Roboto Slab"/>
              <a:ea typeface="Roboto Slab"/>
              <a:cs typeface="Roboto Slab"/>
              <a:sym typeface="Roboto Slab"/>
            </a:endParaRPr>
          </a:p>
          <a:p>
            <a:pPr marL="457200" lvl="0" indent="-228600" algn="ctr" rtl="0">
              <a:spcBef>
                <a:spcPts val="360"/>
              </a:spcBef>
              <a:spcAft>
                <a:spcPts val="0"/>
              </a:spcAft>
              <a:buSzPts val="1800"/>
              <a:buNone/>
            </a:pPr>
            <a:endParaRPr>
              <a:latin typeface="Roboto Slab"/>
              <a:ea typeface="Roboto Slab"/>
              <a:cs typeface="Roboto Slab"/>
              <a:sym typeface="Roboto Slab"/>
            </a:endParaRPr>
          </a:p>
          <a:p>
            <a:pPr marL="457200" lvl="0" indent="-228600" algn="ctr" rtl="0">
              <a:spcBef>
                <a:spcPts val="360"/>
              </a:spcBef>
              <a:spcAft>
                <a:spcPts val="0"/>
              </a:spcAft>
              <a:buSzPts val="1800"/>
              <a:buNone/>
            </a:pPr>
            <a:endParaRPr>
              <a:latin typeface="Roboto Slab"/>
              <a:ea typeface="Roboto Slab"/>
              <a:cs typeface="Roboto Slab"/>
              <a:sym typeface="Roboto Slab"/>
            </a:endParaRPr>
          </a:p>
          <a:p>
            <a:pPr marL="457200" lvl="0" indent="-228600" algn="ctr" rtl="0">
              <a:spcBef>
                <a:spcPts val="360"/>
              </a:spcBef>
              <a:spcAft>
                <a:spcPts val="0"/>
              </a:spcAft>
              <a:buSzPts val="1800"/>
              <a:buNone/>
            </a:pPr>
            <a:endParaRPr u="sng">
              <a:latin typeface="Roboto Slab"/>
              <a:ea typeface="Roboto Slab"/>
              <a:cs typeface="Roboto Slab"/>
              <a:sym typeface="Roboto Slab"/>
            </a:endParaRPr>
          </a:p>
          <a:p>
            <a:pPr marL="457200" lvl="0" indent="-228600" algn="ctr" rtl="0">
              <a:spcBef>
                <a:spcPts val="360"/>
              </a:spcBef>
              <a:spcAft>
                <a:spcPts val="0"/>
              </a:spcAft>
              <a:buSzPts val="1800"/>
              <a:buNone/>
            </a:pPr>
            <a:endParaRPr>
              <a:latin typeface="Roboto Slab"/>
              <a:ea typeface="Roboto Slab"/>
              <a:cs typeface="Roboto Slab"/>
              <a:sym typeface="Roboto Slab"/>
            </a:endParaRPr>
          </a:p>
        </p:txBody>
      </p:sp>
      <p:sp>
        <p:nvSpPr>
          <p:cNvPr id="174" name="Google Shape;174;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800"/>
              <a:buNone/>
            </a:pPr>
            <a:fld id="{00000000-1234-1234-1234-123412341234}" type="slidenum">
              <a:rPr lang="sk-SK"/>
              <a:t>5</a:t>
            </a:fld>
            <a:endParaRPr/>
          </a:p>
        </p:txBody>
      </p:sp>
      <p:cxnSp>
        <p:nvCxnSpPr>
          <p:cNvPr id="175" name="Google Shape;175;p5"/>
          <p:cNvCxnSpPr/>
          <p:nvPr/>
        </p:nvCxnSpPr>
        <p:spPr>
          <a:xfrm flipH="1">
            <a:off x="5820994" y="3215053"/>
            <a:ext cx="973452" cy="484462"/>
          </a:xfrm>
          <a:prstGeom prst="straightConnector1">
            <a:avLst/>
          </a:prstGeom>
          <a:noFill/>
          <a:ln w="28575" cap="flat" cmpd="sng">
            <a:solidFill>
              <a:srgbClr val="368B5D"/>
            </a:solidFill>
            <a:prstDash val="solid"/>
            <a:round/>
            <a:headEnd type="none" w="sm" len="sm"/>
            <a:tailEnd type="triangle" w="med" len="med"/>
          </a:ln>
        </p:spPr>
      </p:cxnSp>
      <p:sp>
        <p:nvSpPr>
          <p:cNvPr id="176" name="Google Shape;176;p5"/>
          <p:cNvSpPr/>
          <p:nvPr/>
        </p:nvSpPr>
        <p:spPr>
          <a:xfrm>
            <a:off x="3214604" y="1586690"/>
            <a:ext cx="2513614" cy="1021806"/>
          </a:xfrm>
          <a:prstGeom prst="ellipse">
            <a:avLst/>
          </a:prstGeom>
          <a:solidFill>
            <a:srgbClr val="67C18E"/>
          </a:solidFill>
          <a:ln w="25400" cap="flat" cmpd="sng">
            <a:solidFill>
              <a:srgbClr val="67C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chemeClr val="lt1"/>
                </a:solidFill>
                <a:latin typeface="Roboto Slab"/>
                <a:ea typeface="Roboto Slab"/>
                <a:cs typeface="Roboto Slab"/>
                <a:sym typeface="Roboto Slab"/>
              </a:rPr>
              <a:t>Living organism</a:t>
            </a:r>
            <a:endParaRPr dirty="0"/>
          </a:p>
        </p:txBody>
      </p:sp>
      <p:grpSp>
        <p:nvGrpSpPr>
          <p:cNvPr id="177" name="Google Shape;177;p5"/>
          <p:cNvGrpSpPr/>
          <p:nvPr/>
        </p:nvGrpSpPr>
        <p:grpSpPr>
          <a:xfrm>
            <a:off x="546325" y="1882895"/>
            <a:ext cx="2035184" cy="1187225"/>
            <a:chOff x="549025" y="2067694"/>
            <a:chExt cx="1934743" cy="1253221"/>
          </a:xfrm>
        </p:grpSpPr>
        <p:sp>
          <p:nvSpPr>
            <p:cNvPr id="178" name="Google Shape;178;p5"/>
            <p:cNvSpPr/>
            <p:nvPr/>
          </p:nvSpPr>
          <p:spPr>
            <a:xfrm>
              <a:off x="611560" y="2067694"/>
              <a:ext cx="1872208" cy="1232520"/>
            </a:xfrm>
            <a:prstGeom prst="ellipse">
              <a:avLst/>
            </a:prstGeom>
            <a:solidFill>
              <a:schemeClr val="accent6"/>
            </a:solidFill>
            <a:ln w="25400" cap="flat" cmpd="sng">
              <a:solidFill>
                <a:srgbClr val="6E9C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79" name="Google Shape;179;p5"/>
            <p:cNvSpPr txBox="1"/>
            <p:nvPr/>
          </p:nvSpPr>
          <p:spPr>
            <a:xfrm>
              <a:off x="549025" y="2248836"/>
              <a:ext cx="1922321" cy="10720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elimination of metabolic waste</a:t>
              </a:r>
              <a:endParaRPr dirty="0"/>
            </a:p>
          </p:txBody>
        </p:sp>
      </p:grpSp>
      <p:grpSp>
        <p:nvGrpSpPr>
          <p:cNvPr id="180" name="Google Shape;180;p5"/>
          <p:cNvGrpSpPr/>
          <p:nvPr/>
        </p:nvGrpSpPr>
        <p:grpSpPr>
          <a:xfrm>
            <a:off x="6313769" y="2336742"/>
            <a:ext cx="1969403" cy="1104594"/>
            <a:chOff x="6355505" y="2571780"/>
            <a:chExt cx="1872208" cy="1165996"/>
          </a:xfrm>
        </p:grpSpPr>
        <p:sp>
          <p:nvSpPr>
            <p:cNvPr id="181" name="Google Shape;181;p5"/>
            <p:cNvSpPr/>
            <p:nvPr/>
          </p:nvSpPr>
          <p:spPr>
            <a:xfrm>
              <a:off x="6355505" y="2571780"/>
              <a:ext cx="1872208" cy="919820"/>
            </a:xfrm>
            <a:prstGeom prst="ellipse">
              <a:avLst/>
            </a:prstGeom>
            <a:solidFill>
              <a:srgbClr val="BED8A7"/>
            </a:solidFill>
            <a:ln w="25400" cap="flat" cmpd="sng">
              <a:solidFill>
                <a:srgbClr val="BED8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82;p5"/>
            <p:cNvSpPr txBox="1"/>
            <p:nvPr/>
          </p:nvSpPr>
          <p:spPr>
            <a:xfrm>
              <a:off x="6538839" y="2665698"/>
              <a:ext cx="1505540" cy="10720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nutrients conversion</a:t>
              </a:r>
              <a:endParaRPr dirty="0"/>
            </a:p>
            <a:p>
              <a:pPr marL="0" marR="0" lvl="0" indent="0" algn="ctr" rtl="0">
                <a:spcBef>
                  <a:spcPts val="0"/>
                </a:spcBef>
                <a:spcAft>
                  <a:spcPts val="0"/>
                </a:spcAft>
                <a:buNone/>
              </a:pPr>
              <a:endParaRPr sz="2000" b="1" dirty="0">
                <a:solidFill>
                  <a:srgbClr val="000000"/>
                </a:solidFill>
                <a:latin typeface="Roboto Slab"/>
                <a:ea typeface="Roboto Slab"/>
                <a:cs typeface="Roboto Slab"/>
                <a:sym typeface="Roboto Slab"/>
              </a:endParaRPr>
            </a:p>
          </p:txBody>
        </p:sp>
      </p:grpSp>
      <p:grpSp>
        <p:nvGrpSpPr>
          <p:cNvPr id="183" name="Google Shape;183;p5"/>
          <p:cNvGrpSpPr/>
          <p:nvPr/>
        </p:nvGrpSpPr>
        <p:grpSpPr>
          <a:xfrm>
            <a:off x="2981785" y="2938543"/>
            <a:ext cx="2979254" cy="1640365"/>
            <a:chOff x="2961415" y="3300214"/>
            <a:chExt cx="2549263" cy="1532058"/>
          </a:xfrm>
        </p:grpSpPr>
        <p:sp>
          <p:nvSpPr>
            <p:cNvPr id="184" name="Google Shape;184;p5"/>
            <p:cNvSpPr/>
            <p:nvPr/>
          </p:nvSpPr>
          <p:spPr>
            <a:xfrm>
              <a:off x="3009336" y="3300214"/>
              <a:ext cx="2423194" cy="1532058"/>
            </a:xfrm>
            <a:prstGeom prst="ellipse">
              <a:avLst/>
            </a:prstGeom>
            <a:solidFill>
              <a:srgbClr val="49682E"/>
            </a:solidFill>
            <a:ln w="25400" cap="flat" cmpd="sng">
              <a:solidFill>
                <a:srgbClr val="4968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5" name="Google Shape;185;p5"/>
            <p:cNvSpPr txBox="1"/>
            <p:nvPr/>
          </p:nvSpPr>
          <p:spPr>
            <a:xfrm>
              <a:off x="2961415" y="3537790"/>
              <a:ext cx="2549263" cy="9954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lt1"/>
                  </a:solidFill>
                  <a:latin typeface="Roboto Slab"/>
                  <a:ea typeface="Roboto Slab"/>
                  <a:cs typeface="Roboto Slab"/>
                  <a:sym typeface="Roboto Slab"/>
                </a:rPr>
                <a:t>Building blocks and energy are gained by nutrients conversion</a:t>
              </a:r>
              <a:endParaRPr dirty="0"/>
            </a:p>
          </p:txBody>
        </p:sp>
      </p:grpSp>
      <p:grpSp>
        <p:nvGrpSpPr>
          <p:cNvPr id="186" name="Google Shape;186;p5"/>
          <p:cNvGrpSpPr/>
          <p:nvPr/>
        </p:nvGrpSpPr>
        <p:grpSpPr>
          <a:xfrm>
            <a:off x="4485899" y="483518"/>
            <a:ext cx="2333104" cy="773125"/>
            <a:chOff x="4514280" y="513417"/>
            <a:chExt cx="2217960" cy="816102"/>
          </a:xfrm>
        </p:grpSpPr>
        <p:sp>
          <p:nvSpPr>
            <p:cNvPr id="187" name="Google Shape;187;p5"/>
            <p:cNvSpPr/>
            <p:nvPr/>
          </p:nvSpPr>
          <p:spPr>
            <a:xfrm>
              <a:off x="4514280" y="513417"/>
              <a:ext cx="2217960" cy="816102"/>
            </a:xfrm>
            <a:prstGeom prst="ellipse">
              <a:avLst/>
            </a:prstGeom>
            <a:solidFill>
              <a:srgbClr val="E9F1E1"/>
            </a:solidFill>
            <a:ln w="25400" cap="flat" cmpd="sng">
              <a:solidFill>
                <a:srgbClr val="E9F1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88;p5"/>
            <p:cNvSpPr txBox="1"/>
            <p:nvPr/>
          </p:nvSpPr>
          <p:spPr>
            <a:xfrm>
              <a:off x="4716016" y="621633"/>
              <a:ext cx="1972015" cy="4223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0000"/>
                  </a:solidFill>
                  <a:latin typeface="Roboto Slab"/>
                  <a:ea typeface="Roboto Slab"/>
                  <a:cs typeface="Roboto Slab"/>
                  <a:sym typeface="Roboto Slab"/>
                </a:rPr>
                <a:t>Food intake</a:t>
              </a:r>
              <a:endParaRPr dirty="0"/>
            </a:p>
          </p:txBody>
        </p:sp>
      </p:grpSp>
      <p:cxnSp>
        <p:nvCxnSpPr>
          <p:cNvPr id="189" name="Google Shape;189;p5"/>
          <p:cNvCxnSpPr/>
          <p:nvPr/>
        </p:nvCxnSpPr>
        <p:spPr>
          <a:xfrm>
            <a:off x="6266324" y="1374870"/>
            <a:ext cx="740609" cy="804332"/>
          </a:xfrm>
          <a:prstGeom prst="straightConnector1">
            <a:avLst/>
          </a:prstGeom>
          <a:noFill/>
          <a:ln w="28575" cap="flat" cmpd="sng">
            <a:solidFill>
              <a:srgbClr val="368B5D"/>
            </a:solidFill>
            <a:prstDash val="solid"/>
            <a:round/>
            <a:headEnd type="none" w="sm" len="sm"/>
            <a:tailEnd type="triangle" w="med" len="med"/>
          </a:ln>
        </p:spPr>
      </p:cxnSp>
      <p:cxnSp>
        <p:nvCxnSpPr>
          <p:cNvPr id="190" name="Google Shape;190;p5"/>
          <p:cNvCxnSpPr/>
          <p:nvPr/>
        </p:nvCxnSpPr>
        <p:spPr>
          <a:xfrm rot="10800000">
            <a:off x="1907705" y="3141303"/>
            <a:ext cx="1014959" cy="656068"/>
          </a:xfrm>
          <a:prstGeom prst="straightConnector1">
            <a:avLst/>
          </a:prstGeom>
          <a:noFill/>
          <a:ln w="28575" cap="flat" cmpd="sng">
            <a:solidFill>
              <a:srgbClr val="368B5D"/>
            </a:solidFill>
            <a:prstDash val="solid"/>
            <a:round/>
            <a:headEnd type="none" w="sm" len="sm"/>
            <a:tailEnd type="triangle" w="med" len="med"/>
          </a:ln>
        </p:spPr>
      </p:cxnSp>
      <p:cxnSp>
        <p:nvCxnSpPr>
          <p:cNvPr id="191" name="Google Shape;191;p5"/>
          <p:cNvCxnSpPr/>
          <p:nvPr/>
        </p:nvCxnSpPr>
        <p:spPr>
          <a:xfrm rot="10800000" flipH="1">
            <a:off x="4788024" y="1239638"/>
            <a:ext cx="360000" cy="324000"/>
          </a:xfrm>
          <a:prstGeom prst="curvedConnector3">
            <a:avLst>
              <a:gd name="adj1" fmla="val 50000"/>
            </a:avLst>
          </a:prstGeom>
          <a:noFill/>
          <a:ln w="9525" cap="flat" cmpd="sng">
            <a:solidFill>
              <a:srgbClr val="368B5D"/>
            </a:solidFill>
            <a:prstDash val="solid"/>
            <a:round/>
            <a:headEnd type="triangle" w="med" len="med"/>
            <a:tailEnd type="triangle" w="med" len="med"/>
          </a:ln>
        </p:spPr>
      </p:cxnSp>
      <p:cxnSp>
        <p:nvCxnSpPr>
          <p:cNvPr id="192" name="Google Shape;192;p5"/>
          <p:cNvCxnSpPr/>
          <p:nvPr/>
        </p:nvCxnSpPr>
        <p:spPr>
          <a:xfrm rot="-5400000" flipH="1">
            <a:off x="4259780" y="2744754"/>
            <a:ext cx="338100" cy="114000"/>
          </a:xfrm>
          <a:prstGeom prst="curvedConnector3">
            <a:avLst>
              <a:gd name="adj1" fmla="val 50000"/>
            </a:avLst>
          </a:prstGeom>
          <a:noFill/>
          <a:ln w="9525" cap="flat" cmpd="sng">
            <a:solidFill>
              <a:srgbClr val="368B5D"/>
            </a:solidFill>
            <a:prstDash val="solid"/>
            <a:round/>
            <a:headEnd type="triangle" w="med" len="med"/>
            <a:tailEnd type="triangle" w="med" len="med"/>
          </a:ln>
        </p:spPr>
      </p:cxnSp>
      <p:cxnSp>
        <p:nvCxnSpPr>
          <p:cNvPr id="193" name="Google Shape;193;p5"/>
          <p:cNvCxnSpPr>
            <a:endCxn id="176" idx="2"/>
          </p:cNvCxnSpPr>
          <p:nvPr/>
        </p:nvCxnSpPr>
        <p:spPr>
          <a:xfrm rot="10800000" flipH="1">
            <a:off x="2583404" y="2097593"/>
            <a:ext cx="631200" cy="345600"/>
          </a:xfrm>
          <a:prstGeom prst="curvedConnector3">
            <a:avLst>
              <a:gd name="adj1" fmla="val 50000"/>
            </a:avLst>
          </a:prstGeom>
          <a:noFill/>
          <a:ln w="9525" cap="flat" cmpd="sng">
            <a:solidFill>
              <a:srgbClr val="368B5D"/>
            </a:solidFill>
            <a:prstDash val="solid"/>
            <a:round/>
            <a:headEnd type="triangle" w="med" len="med"/>
            <a:tailEnd type="triangle" w="med" len="med"/>
          </a:ln>
        </p:spPr>
      </p:cxnSp>
      <p:cxnSp>
        <p:nvCxnSpPr>
          <p:cNvPr id="194" name="Google Shape;194;p5"/>
          <p:cNvCxnSpPr/>
          <p:nvPr/>
        </p:nvCxnSpPr>
        <p:spPr>
          <a:xfrm>
            <a:off x="5705870" y="2179202"/>
            <a:ext cx="654900" cy="421200"/>
          </a:xfrm>
          <a:prstGeom prst="curvedConnector3">
            <a:avLst>
              <a:gd name="adj1" fmla="val 50000"/>
            </a:avLst>
          </a:prstGeom>
          <a:noFill/>
          <a:ln w="9525" cap="flat" cmpd="sng">
            <a:solidFill>
              <a:srgbClr val="368B5D"/>
            </a:solidFill>
            <a:prstDash val="solid"/>
            <a:round/>
            <a:headEnd type="triangle" w="med" len="med"/>
            <a:tailEnd type="triangle" w="med" len="med"/>
          </a:ln>
        </p:spPr>
      </p:cxnSp>
      <p:sp>
        <p:nvSpPr>
          <p:cNvPr id="195" name="Google Shape;195;p5"/>
          <p:cNvSpPr txBox="1"/>
          <p:nvPr/>
        </p:nvSpPr>
        <p:spPr>
          <a:xfrm>
            <a:off x="1334812" y="4570822"/>
            <a:ext cx="617188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000000"/>
                </a:solidFill>
                <a:latin typeface="Roboto Slab"/>
                <a:ea typeface="Roboto Slab"/>
                <a:cs typeface="Roboto Slab"/>
                <a:sym typeface="Roboto Slab"/>
              </a:rPr>
              <a:t>All these processes are called metabolism</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3600"/>
              <a:buFont typeface="Arial"/>
              <a:buNone/>
            </a:pPr>
            <a:r>
              <a:rPr lang="en-GB" sz="3600" b="1" dirty="0">
                <a:solidFill>
                  <a:schemeClr val="lt1"/>
                </a:solidFill>
                <a:latin typeface="Roboto Slab"/>
                <a:ea typeface="Roboto Slab"/>
                <a:cs typeface="Roboto Slab"/>
                <a:sym typeface="Roboto Slab"/>
              </a:rPr>
              <a:t>Metabolism</a:t>
            </a:r>
            <a:endParaRPr sz="3600" b="1" dirty="0">
              <a:solidFill>
                <a:schemeClr val="lt1"/>
              </a:solidFill>
              <a:latin typeface="Roboto Slab"/>
              <a:ea typeface="Roboto Slab"/>
              <a:cs typeface="Roboto Slab"/>
              <a:sym typeface="Roboto Slab"/>
            </a:endParaRPr>
          </a:p>
          <a:p>
            <a:pPr marL="0" marR="0" lvl="0" indent="0" algn="ctr" rtl="0">
              <a:spcBef>
                <a:spcPts val="0"/>
              </a:spcBef>
              <a:spcAft>
                <a:spcPts val="0"/>
              </a:spcAft>
              <a:buClr>
                <a:srgbClr val="000000"/>
              </a:buClr>
              <a:buSzPts val="2400"/>
              <a:buFont typeface="Arial"/>
              <a:buNone/>
            </a:pPr>
            <a:r>
              <a:rPr lang="sk-SK" sz="2400" dirty="0">
                <a:solidFill>
                  <a:schemeClr val="lt1"/>
                </a:solidFill>
                <a:latin typeface="Roboto Slab"/>
                <a:ea typeface="Roboto Slab"/>
                <a:cs typeface="Roboto Slab"/>
                <a:sym typeface="Roboto Slab"/>
              </a:rPr>
              <a:t>- </a:t>
            </a:r>
            <a:r>
              <a:rPr lang="en-GB" sz="2400" dirty="0">
                <a:solidFill>
                  <a:schemeClr val="lt1"/>
                </a:solidFill>
                <a:latin typeface="Roboto Slab"/>
                <a:ea typeface="Roboto Slab"/>
                <a:cs typeface="Roboto Slab"/>
                <a:sym typeface="Roboto Slab"/>
              </a:rPr>
              <a:t>general information</a:t>
            </a:r>
            <a:endParaRPr sz="2400" dirty="0">
              <a:solidFill>
                <a:schemeClr val="lt1"/>
              </a:solidFill>
              <a:latin typeface="Roboto Slab"/>
              <a:ea typeface="Roboto Slab"/>
              <a:cs typeface="Roboto Slab"/>
              <a:sym typeface="Roboto Slab"/>
            </a:endParaRPr>
          </a:p>
          <a:p>
            <a:pPr marL="0" marR="0" lvl="0" indent="0" algn="ctr" rtl="0">
              <a:spcBef>
                <a:spcPts val="0"/>
              </a:spcBef>
              <a:spcAft>
                <a:spcPts val="0"/>
              </a:spcAft>
              <a:buClr>
                <a:srgbClr val="000000"/>
              </a:buClr>
              <a:buSzPts val="3600"/>
              <a:buFont typeface="Arial"/>
              <a:buNone/>
            </a:pPr>
            <a:endParaRPr sz="3600" b="1" dirty="0">
              <a:solidFill>
                <a:schemeClr val="lt1"/>
              </a:solidFill>
              <a:latin typeface="Roboto Slab"/>
              <a:ea typeface="Roboto Slab"/>
              <a:cs typeface="Roboto Slab"/>
              <a:sym typeface="Roboto Slab"/>
            </a:endParaRPr>
          </a:p>
        </p:txBody>
      </p:sp>
      <p:sp>
        <p:nvSpPr>
          <p:cNvPr id="201" name="Google Shape;201;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sp>
        <p:nvSpPr>
          <p:cNvPr id="202" name="Google Shape;202;p6"/>
          <p:cNvSpPr txBox="1"/>
          <p:nvPr/>
        </p:nvSpPr>
        <p:spPr>
          <a:xfrm>
            <a:off x="3471863" y="503238"/>
            <a:ext cx="5564633" cy="4308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121617"/>
                </a:solidFill>
                <a:latin typeface="Roboto Slab"/>
                <a:ea typeface="Roboto Slab"/>
                <a:cs typeface="Roboto Slab"/>
                <a:sym typeface="Roboto Slab"/>
              </a:rPr>
              <a:t>Metabolism</a:t>
            </a:r>
            <a:endParaRPr dirty="0"/>
          </a:p>
          <a:p>
            <a:pPr marL="0" marR="0" lvl="0" indent="0" algn="l" rtl="0">
              <a:spcBef>
                <a:spcPts val="0"/>
              </a:spcBef>
              <a:spcAft>
                <a:spcPts val="0"/>
              </a:spcAft>
              <a:buNone/>
            </a:pPr>
            <a:r>
              <a:rPr lang="en-GB" sz="2000" dirty="0">
                <a:solidFill>
                  <a:srgbClr val="121617"/>
                </a:solidFill>
                <a:latin typeface="Roboto Slab"/>
                <a:ea typeface="Roboto Slab"/>
                <a:cs typeface="Roboto Slab"/>
                <a:sym typeface="Roboto Slab"/>
              </a:rPr>
              <a:t>from a Greek</a:t>
            </a:r>
            <a:r>
              <a:rPr lang="sk-SK" sz="2000" dirty="0">
                <a:solidFill>
                  <a:srgbClr val="121617"/>
                </a:solidFill>
                <a:latin typeface="Roboto Slab"/>
                <a:ea typeface="Roboto Slab"/>
                <a:cs typeface="Roboto Slab"/>
                <a:sym typeface="Roboto Slab"/>
              </a:rPr>
              <a:t> </a:t>
            </a:r>
            <a:r>
              <a:rPr lang="sk-SK" sz="2000" dirty="0" err="1">
                <a:solidFill>
                  <a:srgbClr val="121617"/>
                </a:solidFill>
                <a:latin typeface="Roboto Slab"/>
                <a:ea typeface="Roboto Slab"/>
                <a:cs typeface="Roboto Slab"/>
                <a:sym typeface="Roboto Slab"/>
              </a:rPr>
              <a:t>metabolé</a:t>
            </a:r>
            <a:r>
              <a:rPr lang="sk-SK" sz="2000" dirty="0">
                <a:solidFill>
                  <a:srgbClr val="121617"/>
                </a:solidFill>
                <a:latin typeface="Roboto Slab"/>
                <a:ea typeface="Roboto Slab"/>
                <a:cs typeface="Roboto Slab"/>
                <a:sym typeface="Roboto Slab"/>
              </a:rPr>
              <a:t> = </a:t>
            </a:r>
            <a:r>
              <a:rPr lang="en-GB" sz="2000" dirty="0">
                <a:solidFill>
                  <a:srgbClr val="121617"/>
                </a:solidFill>
                <a:latin typeface="Roboto Slab"/>
                <a:ea typeface="Roboto Slab"/>
                <a:cs typeface="Roboto Slab"/>
                <a:sym typeface="Roboto Slab"/>
              </a:rPr>
              <a:t>change</a:t>
            </a:r>
            <a:endParaRPr sz="2000"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endParaRPr sz="2000" dirty="0">
              <a:solidFill>
                <a:srgbClr val="121617"/>
              </a:solidFill>
              <a:latin typeface="Roboto Slab"/>
              <a:ea typeface="Roboto Slab"/>
              <a:cs typeface="Roboto Slab"/>
              <a:sym typeface="Roboto Slab"/>
            </a:endParaRPr>
          </a:p>
          <a:p>
            <a:pPr marL="342900" marR="0" lvl="0" indent="-342900" algn="l" rtl="0">
              <a:spcBef>
                <a:spcPts val="0"/>
              </a:spcBef>
              <a:spcAft>
                <a:spcPts val="0"/>
              </a:spcAft>
              <a:buClr>
                <a:srgbClr val="121617"/>
              </a:buClr>
              <a:buSzPts val="2000"/>
              <a:buFont typeface="Arial"/>
              <a:buChar char="•"/>
            </a:pPr>
            <a:r>
              <a:rPr lang="en-GB" sz="2000" dirty="0">
                <a:solidFill>
                  <a:srgbClr val="121617"/>
                </a:solidFill>
                <a:latin typeface="Roboto Slab"/>
                <a:ea typeface="Roboto Slab"/>
                <a:cs typeface="Roboto Slab"/>
                <a:sym typeface="Roboto Slab"/>
              </a:rPr>
              <a:t>the set  of life-sustaining chemical reactions in organisms</a:t>
            </a:r>
            <a:endParaRPr sz="2000"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endParaRPr sz="2000" dirty="0">
              <a:solidFill>
                <a:srgbClr val="121617"/>
              </a:solidFill>
              <a:latin typeface="Roboto Slab"/>
              <a:ea typeface="Roboto Slab"/>
              <a:cs typeface="Roboto Slab"/>
              <a:sym typeface="Roboto Slab"/>
            </a:endParaRPr>
          </a:p>
          <a:p>
            <a:pPr marL="342900" marR="0" lvl="0" indent="-342900" algn="l" rtl="0">
              <a:spcBef>
                <a:spcPts val="0"/>
              </a:spcBef>
              <a:spcAft>
                <a:spcPts val="0"/>
              </a:spcAft>
              <a:buClr>
                <a:srgbClr val="121617"/>
              </a:buClr>
              <a:buSzPts val="2000"/>
              <a:buFont typeface="Arial"/>
              <a:buChar char="•"/>
            </a:pPr>
            <a:r>
              <a:rPr lang="en-GB" sz="2000" dirty="0">
                <a:solidFill>
                  <a:srgbClr val="121617"/>
                </a:solidFill>
                <a:latin typeface="Roboto Slab"/>
                <a:ea typeface="Roboto Slab"/>
                <a:cs typeface="Roboto Slab"/>
                <a:sym typeface="Roboto Slab"/>
              </a:rPr>
              <a:t>during these reactions the energy in food is converted into energy to run cellular processes</a:t>
            </a:r>
            <a:endParaRPr sz="2000" dirty="0">
              <a:solidFill>
                <a:srgbClr val="121617"/>
              </a:solidFill>
              <a:latin typeface="Roboto Slab"/>
              <a:ea typeface="Roboto Slab"/>
              <a:cs typeface="Roboto Slab"/>
              <a:sym typeface="Roboto Slab"/>
            </a:endParaRPr>
          </a:p>
          <a:p>
            <a:pPr marL="342900" marR="0" lvl="0" indent="-342900" algn="l" rtl="0">
              <a:spcBef>
                <a:spcPts val="0"/>
              </a:spcBef>
              <a:spcAft>
                <a:spcPts val="0"/>
              </a:spcAft>
              <a:buClr>
                <a:srgbClr val="121617"/>
              </a:buClr>
              <a:buSzPts val="2000"/>
              <a:buFont typeface="Arial"/>
              <a:buChar char="•"/>
            </a:pPr>
            <a:r>
              <a:rPr lang="en-GB" sz="2000" dirty="0">
                <a:solidFill>
                  <a:srgbClr val="121617"/>
                </a:solidFill>
                <a:latin typeface="Roboto Slab"/>
                <a:ea typeface="Roboto Slab"/>
                <a:cs typeface="Roboto Slab"/>
                <a:sym typeface="Roboto Slab"/>
              </a:rPr>
              <a:t>they are enzyme-catalysed reactions</a:t>
            </a:r>
            <a:endParaRPr sz="2000" dirty="0">
              <a:solidFill>
                <a:srgbClr val="121617"/>
              </a:solidFill>
              <a:latin typeface="Roboto Slab"/>
              <a:ea typeface="Roboto Slab"/>
              <a:cs typeface="Roboto Slab"/>
              <a:sym typeface="Roboto Slab"/>
            </a:endParaRPr>
          </a:p>
          <a:p>
            <a:pPr marL="342900" marR="0" lvl="0" indent="-342900" algn="l" rtl="0">
              <a:spcBef>
                <a:spcPts val="0"/>
              </a:spcBef>
              <a:spcAft>
                <a:spcPts val="0"/>
              </a:spcAft>
              <a:buClr>
                <a:srgbClr val="121617"/>
              </a:buClr>
              <a:buSzPts val="2000"/>
              <a:buFont typeface="Arial"/>
              <a:buChar char="•"/>
            </a:pPr>
            <a:r>
              <a:rPr lang="en-GB" sz="2000" dirty="0">
                <a:solidFill>
                  <a:srgbClr val="121617"/>
                </a:solidFill>
                <a:latin typeface="Roboto Slab"/>
                <a:ea typeface="Roboto Slab"/>
                <a:cs typeface="Roboto Slab"/>
                <a:sym typeface="Roboto Slab"/>
              </a:rPr>
              <a:t>the substances created during these reactions are called </a:t>
            </a:r>
            <a:r>
              <a:rPr lang="en-GB" sz="2000" b="1" dirty="0">
                <a:solidFill>
                  <a:srgbClr val="121617"/>
                </a:solidFill>
                <a:latin typeface="Roboto Slab"/>
                <a:ea typeface="Roboto Slab"/>
                <a:cs typeface="Roboto Slab"/>
                <a:sym typeface="Roboto Slab"/>
              </a:rPr>
              <a:t>metabolites</a:t>
            </a:r>
            <a:endParaRPr dirty="0"/>
          </a:p>
          <a:p>
            <a:pPr marL="342900" marR="0" lvl="0" indent="-215900" algn="l" rtl="0">
              <a:spcBef>
                <a:spcPts val="0"/>
              </a:spcBef>
              <a:spcAft>
                <a:spcPts val="0"/>
              </a:spcAft>
              <a:buClr>
                <a:srgbClr val="000000"/>
              </a:buClr>
              <a:buSzPts val="2000"/>
              <a:buFont typeface="Arial"/>
              <a:buNone/>
            </a:pPr>
            <a:endParaRPr sz="2000" b="1"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p:nvPr/>
        </p:nvSpPr>
        <p:spPr>
          <a:xfrm rot="1918665">
            <a:off x="6855159" y="1054754"/>
            <a:ext cx="2202435" cy="2055711"/>
          </a:xfrm>
          <a:prstGeom prst="cloudCallout">
            <a:avLst>
              <a:gd name="adj1" fmla="val -21262"/>
              <a:gd name="adj2" fmla="val 71245"/>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8" name="Google Shape;208;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pic>
        <p:nvPicPr>
          <p:cNvPr id="209" name="Google Shape;209;p7"/>
          <p:cNvPicPr preferRelativeResize="0"/>
          <p:nvPr/>
        </p:nvPicPr>
        <p:blipFill rotWithShape="1">
          <a:blip r:embed="rId3">
            <a:alphaModFix/>
          </a:blip>
          <a:srcRect/>
          <a:stretch/>
        </p:blipFill>
        <p:spPr>
          <a:xfrm>
            <a:off x="761775" y="0"/>
            <a:ext cx="5895132" cy="5143500"/>
          </a:xfrm>
          <a:prstGeom prst="rect">
            <a:avLst/>
          </a:prstGeom>
          <a:noFill/>
          <a:ln>
            <a:noFill/>
          </a:ln>
        </p:spPr>
      </p:pic>
      <p:sp>
        <p:nvSpPr>
          <p:cNvPr id="210" name="Google Shape;210;p7"/>
          <p:cNvSpPr txBox="1"/>
          <p:nvPr/>
        </p:nvSpPr>
        <p:spPr>
          <a:xfrm>
            <a:off x="6876255" y="1605575"/>
            <a:ext cx="216024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dirty="0">
                <a:solidFill>
                  <a:srgbClr val="000000"/>
                </a:solidFill>
                <a:latin typeface="Roboto Slab"/>
                <a:ea typeface="Roboto Slab"/>
                <a:cs typeface="Roboto Slab"/>
                <a:sym typeface="Roboto Slab"/>
              </a:rPr>
              <a:t>The picture is just to show how complex reactions within organisms are</a:t>
            </a:r>
            <a:endParaRPr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3600"/>
              <a:buFont typeface="Arial"/>
              <a:buNone/>
            </a:pPr>
            <a:r>
              <a:rPr lang="en-GB" sz="3600" b="1" dirty="0">
                <a:solidFill>
                  <a:schemeClr val="lt1"/>
                </a:solidFill>
                <a:latin typeface="Roboto Slab"/>
                <a:ea typeface="Roboto Slab"/>
                <a:cs typeface="Roboto Slab"/>
                <a:sym typeface="Roboto Slab"/>
              </a:rPr>
              <a:t>Basal metabolism</a:t>
            </a:r>
            <a:endParaRPr sz="3600" b="1" dirty="0">
              <a:solidFill>
                <a:schemeClr val="lt1"/>
              </a:solidFill>
              <a:latin typeface="Roboto Slab"/>
              <a:ea typeface="Roboto Slab"/>
              <a:cs typeface="Roboto Slab"/>
              <a:sym typeface="Roboto Slab"/>
            </a:endParaRPr>
          </a:p>
          <a:p>
            <a:pPr marL="0" marR="0" lvl="0" indent="0" algn="ctr" rtl="0">
              <a:spcBef>
                <a:spcPts val="0"/>
              </a:spcBef>
              <a:spcAft>
                <a:spcPts val="0"/>
              </a:spcAft>
              <a:buClr>
                <a:srgbClr val="000000"/>
              </a:buClr>
              <a:buSzPts val="2400"/>
              <a:buFont typeface="Arial"/>
              <a:buNone/>
            </a:pPr>
            <a:endParaRPr sz="2400" dirty="0">
              <a:solidFill>
                <a:schemeClr val="lt1"/>
              </a:solidFill>
              <a:latin typeface="Roboto Slab"/>
              <a:ea typeface="Roboto Slab"/>
              <a:cs typeface="Roboto Slab"/>
              <a:sym typeface="Roboto Slab"/>
            </a:endParaRPr>
          </a:p>
          <a:p>
            <a:pPr marL="0" marR="0" lvl="0" indent="0" algn="ctr" rtl="0">
              <a:spcBef>
                <a:spcPts val="0"/>
              </a:spcBef>
              <a:spcAft>
                <a:spcPts val="0"/>
              </a:spcAft>
              <a:buClr>
                <a:srgbClr val="000000"/>
              </a:buClr>
              <a:buSzPts val="3600"/>
              <a:buFont typeface="Arial"/>
              <a:buNone/>
            </a:pPr>
            <a:endParaRPr sz="3600" b="1" dirty="0">
              <a:solidFill>
                <a:schemeClr val="lt1"/>
              </a:solidFill>
              <a:latin typeface="Roboto Slab"/>
              <a:ea typeface="Roboto Slab"/>
              <a:cs typeface="Roboto Slab"/>
              <a:sym typeface="Roboto Slab"/>
            </a:endParaRPr>
          </a:p>
        </p:txBody>
      </p:sp>
      <p:sp>
        <p:nvSpPr>
          <p:cNvPr id="216" name="Google Shape;216;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sp>
        <p:nvSpPr>
          <p:cNvPr id="217" name="Google Shape;217;p8"/>
          <p:cNvSpPr txBox="1"/>
          <p:nvPr/>
        </p:nvSpPr>
        <p:spPr>
          <a:xfrm>
            <a:off x="3471863" y="503238"/>
            <a:ext cx="5564633" cy="33855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121617"/>
                </a:solidFill>
                <a:latin typeface="Roboto Slab"/>
                <a:ea typeface="Roboto Slab"/>
                <a:cs typeface="Roboto Slab"/>
                <a:sym typeface="Roboto Slab"/>
              </a:rPr>
              <a:t>measured for endothermic organisms at rest</a:t>
            </a:r>
            <a:endParaRPr dirty="0"/>
          </a:p>
          <a:p>
            <a:pPr marL="0" marR="0" lvl="0" indent="0" algn="ctr" rtl="0">
              <a:spcBef>
                <a:spcPts val="0"/>
              </a:spcBef>
              <a:spcAft>
                <a:spcPts val="0"/>
              </a:spcAft>
              <a:buNone/>
            </a:pPr>
            <a:r>
              <a:rPr lang="en-GB" sz="2000" b="1" dirty="0">
                <a:solidFill>
                  <a:srgbClr val="121617"/>
                </a:solidFill>
                <a:latin typeface="Roboto Slab"/>
                <a:ea typeface="Roboto Slab"/>
                <a:cs typeface="Roboto Slab"/>
                <a:sym typeface="Roboto Slab"/>
              </a:rPr>
              <a:t>basal metabolism</a:t>
            </a:r>
            <a:endParaRPr lang="en-GB" b="1" dirty="0">
              <a:ea typeface="Roboto Slab"/>
            </a:endParaRPr>
          </a:p>
          <a:p>
            <a:pPr marL="342900" marR="0" lvl="0" indent="-342900" algn="ctr" rtl="0">
              <a:spcBef>
                <a:spcPts val="0"/>
              </a:spcBef>
              <a:spcAft>
                <a:spcPts val="0"/>
              </a:spcAft>
              <a:buFont typeface="Arial" panose="020B0604020202020204" pitchFamily="34" charset="0"/>
              <a:buChar char="•"/>
            </a:pPr>
            <a:r>
              <a:rPr lang="en-GB" sz="2000" dirty="0">
                <a:solidFill>
                  <a:srgbClr val="121617"/>
                </a:solidFill>
                <a:latin typeface="Roboto Slab"/>
                <a:ea typeface="Roboto Slab"/>
                <a:cs typeface="Roboto Slab"/>
                <a:sym typeface="Roboto Slab"/>
              </a:rPr>
              <a:t>Comprises the processes that the living organism needs to function at rest in a thermally neutral environment</a:t>
            </a:r>
            <a:endParaRPr sz="2000" dirty="0">
              <a:solidFill>
                <a:srgbClr val="121617"/>
              </a:solidFill>
              <a:latin typeface="Roboto Slab"/>
              <a:ea typeface="Roboto Slab"/>
              <a:cs typeface="Roboto Slab"/>
              <a:sym typeface="Roboto Slab"/>
            </a:endParaRPr>
          </a:p>
          <a:p>
            <a:pPr marL="342900" marR="0" lvl="0" indent="-342900" algn="l" rtl="0">
              <a:spcBef>
                <a:spcPts val="0"/>
              </a:spcBef>
              <a:spcAft>
                <a:spcPts val="0"/>
              </a:spcAft>
              <a:buClr>
                <a:srgbClr val="121617"/>
              </a:buClr>
              <a:buSzPts val="2000"/>
              <a:buFont typeface="Arial"/>
              <a:buChar char="•"/>
            </a:pPr>
            <a:r>
              <a:rPr lang="en-GB" sz="2000" dirty="0">
                <a:solidFill>
                  <a:srgbClr val="121617"/>
                </a:solidFill>
                <a:latin typeface="Roboto Slab"/>
                <a:ea typeface="Roboto Slab"/>
                <a:cs typeface="Roboto Slab"/>
                <a:sym typeface="Roboto Slab"/>
              </a:rPr>
              <a:t>To set BM for an adult person the following is used</a:t>
            </a:r>
            <a:r>
              <a:rPr lang="sk-SK" sz="2000" dirty="0">
                <a:solidFill>
                  <a:srgbClr val="121617"/>
                </a:solidFill>
                <a:latin typeface="Roboto Slab"/>
                <a:ea typeface="Roboto Slab"/>
                <a:cs typeface="Roboto Slab"/>
                <a:sym typeface="Roboto Slab"/>
              </a:rPr>
              <a:t>: </a:t>
            </a:r>
            <a:endParaRPr dirty="0"/>
          </a:p>
          <a:p>
            <a:pPr marL="0" marR="0" lvl="0" indent="0" algn="l" rtl="0">
              <a:spcBef>
                <a:spcPts val="0"/>
              </a:spcBef>
              <a:spcAft>
                <a:spcPts val="0"/>
              </a:spcAft>
              <a:buNone/>
            </a:pPr>
            <a:endParaRPr sz="2000" dirty="0">
              <a:solidFill>
                <a:srgbClr val="121617"/>
              </a:solidFill>
              <a:latin typeface="Roboto Slab"/>
              <a:ea typeface="Roboto Slab"/>
              <a:cs typeface="Roboto Slab"/>
              <a:sym typeface="Roboto Slab"/>
            </a:endParaRPr>
          </a:p>
          <a:p>
            <a:pPr marL="0" marR="0" lvl="0" indent="0" algn="l" rtl="0">
              <a:spcBef>
                <a:spcPts val="0"/>
              </a:spcBef>
              <a:spcAft>
                <a:spcPts val="0"/>
              </a:spcAft>
              <a:buNone/>
            </a:pPr>
            <a:r>
              <a:rPr lang="sk-SK" sz="2000" b="1" dirty="0">
                <a:solidFill>
                  <a:srgbClr val="121617"/>
                </a:solidFill>
                <a:latin typeface="Roboto Slab"/>
                <a:ea typeface="Roboto Slab"/>
                <a:cs typeface="Roboto Slab"/>
                <a:sym typeface="Roboto Slab"/>
              </a:rPr>
              <a:t>BM (MJ) </a:t>
            </a:r>
            <a:r>
              <a:rPr lang="en-GB" sz="2000" b="1" dirty="0">
                <a:solidFill>
                  <a:srgbClr val="121617"/>
                </a:solidFill>
                <a:latin typeface="Roboto Slab"/>
                <a:ea typeface="Roboto Slab"/>
                <a:cs typeface="Roboto Slab"/>
                <a:sym typeface="Roboto Slab"/>
              </a:rPr>
              <a:t>is approximately </a:t>
            </a:r>
            <a:r>
              <a:rPr lang="sk-SK" sz="2000" b="1" dirty="0">
                <a:solidFill>
                  <a:srgbClr val="121617"/>
                </a:solidFill>
                <a:latin typeface="Roboto Slab"/>
                <a:ea typeface="Roboto Slab"/>
                <a:cs typeface="Roboto Slab"/>
                <a:sym typeface="Roboto Slab"/>
              </a:rPr>
              <a:t>1/10 </a:t>
            </a:r>
            <a:r>
              <a:rPr lang="en-GB" sz="2000" b="1" dirty="0">
                <a:solidFill>
                  <a:srgbClr val="121617"/>
                </a:solidFill>
                <a:latin typeface="Roboto Slab"/>
                <a:ea typeface="Roboto Slab"/>
                <a:cs typeface="Roboto Slab"/>
                <a:sym typeface="Roboto Slab"/>
              </a:rPr>
              <a:t>of mass of a person</a:t>
            </a:r>
            <a:r>
              <a:rPr lang="sk-SK" sz="2000" b="1" dirty="0">
                <a:solidFill>
                  <a:srgbClr val="121617"/>
                </a:solidFill>
                <a:latin typeface="Roboto Slab"/>
                <a:ea typeface="Roboto Slab"/>
                <a:cs typeface="Roboto Slab"/>
                <a:sym typeface="Roboto Slab"/>
              </a:rPr>
              <a:t> (</a:t>
            </a:r>
            <a:r>
              <a:rPr lang="en-GB" sz="2000" b="1" dirty="0">
                <a:solidFill>
                  <a:srgbClr val="121617"/>
                </a:solidFill>
                <a:latin typeface="Roboto Slab"/>
                <a:ea typeface="Roboto Slab"/>
                <a:cs typeface="Roboto Slab"/>
                <a:sym typeface="Roboto Slab"/>
              </a:rPr>
              <a:t>in</a:t>
            </a:r>
            <a:r>
              <a:rPr lang="sk-SK" sz="2000" b="1" dirty="0">
                <a:solidFill>
                  <a:srgbClr val="121617"/>
                </a:solidFill>
                <a:latin typeface="Roboto Slab"/>
                <a:ea typeface="Roboto Slab"/>
                <a:cs typeface="Roboto Slab"/>
                <a:sym typeface="Roboto Slab"/>
              </a:rPr>
              <a:t> kg) </a:t>
            </a:r>
            <a:endParaRPr dirty="0"/>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3600"/>
              <a:buFont typeface="Arial"/>
              <a:buNone/>
            </a:pPr>
            <a:r>
              <a:rPr lang="en-GB" sz="3600" b="1" dirty="0">
                <a:solidFill>
                  <a:schemeClr val="lt1"/>
                </a:solidFill>
                <a:latin typeface="Roboto Slab"/>
                <a:ea typeface="Roboto Slab"/>
                <a:cs typeface="Roboto Slab"/>
                <a:sym typeface="Roboto Slab"/>
              </a:rPr>
              <a:t>Metabolic pathways</a:t>
            </a:r>
            <a:endParaRPr dirty="0"/>
          </a:p>
          <a:p>
            <a:pPr marL="0" marR="0" lvl="0" indent="0" algn="ctr" rtl="0">
              <a:spcBef>
                <a:spcPts val="0"/>
              </a:spcBef>
              <a:spcAft>
                <a:spcPts val="0"/>
              </a:spcAft>
              <a:buClr>
                <a:srgbClr val="000000"/>
              </a:buClr>
              <a:buSzPts val="2800"/>
              <a:buFont typeface="Arial"/>
              <a:buNone/>
            </a:pPr>
            <a:r>
              <a:rPr lang="sk-SK" sz="2800" dirty="0">
                <a:solidFill>
                  <a:schemeClr val="lt1"/>
                </a:solidFill>
                <a:latin typeface="Roboto Slab"/>
                <a:ea typeface="Roboto Slab"/>
                <a:cs typeface="Roboto Slab"/>
                <a:sym typeface="Roboto Slab"/>
              </a:rPr>
              <a:t> </a:t>
            </a:r>
            <a:endParaRPr dirty="0"/>
          </a:p>
          <a:p>
            <a:pPr marL="0" marR="0" lvl="0" indent="0" algn="ctr" rtl="0">
              <a:spcBef>
                <a:spcPts val="0"/>
              </a:spcBef>
              <a:spcAft>
                <a:spcPts val="0"/>
              </a:spcAft>
              <a:buClr>
                <a:srgbClr val="000000"/>
              </a:buClr>
              <a:buSzPts val="2800"/>
              <a:buFont typeface="Arial"/>
              <a:buNone/>
            </a:pPr>
            <a:endParaRPr sz="2800" dirty="0">
              <a:solidFill>
                <a:schemeClr val="lt1"/>
              </a:solidFill>
              <a:latin typeface="Roboto Slab"/>
              <a:ea typeface="Roboto Slab"/>
              <a:cs typeface="Roboto Slab"/>
              <a:sym typeface="Roboto Slab"/>
            </a:endParaRPr>
          </a:p>
        </p:txBody>
      </p:sp>
      <p:sp>
        <p:nvSpPr>
          <p:cNvPr id="223" name="Google Shape;223;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sp>
        <p:nvSpPr>
          <p:cNvPr id="224" name="Google Shape;224;p9"/>
          <p:cNvSpPr txBox="1"/>
          <p:nvPr/>
        </p:nvSpPr>
        <p:spPr>
          <a:xfrm>
            <a:off x="3573188" y="555526"/>
            <a:ext cx="5420700" cy="36009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Roboto Slab"/>
                <a:ea typeface="Roboto Slab"/>
                <a:cs typeface="Roboto Slab"/>
                <a:sym typeface="Roboto Slab"/>
              </a:rPr>
              <a:t>Chemical reactions of metabolism are organised into metabolic pathways</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Roboto Slab"/>
                <a:ea typeface="Roboto Slab"/>
                <a:cs typeface="Roboto Slab"/>
                <a:sym typeface="Roboto Slab"/>
              </a:rPr>
              <a:t>Metabolic pathways are interconnected</a:t>
            </a:r>
            <a:endParaRPr dirty="0"/>
          </a:p>
          <a:p>
            <a:pPr marL="0" marR="0" lvl="0" indent="0" algn="l" rtl="0">
              <a:spcBef>
                <a:spcPts val="0"/>
              </a:spcBef>
              <a:spcAft>
                <a:spcPts val="0"/>
              </a:spcAft>
              <a:buNone/>
            </a:pPr>
            <a:endParaRPr sz="2000" b="1" dirty="0">
              <a:solidFill>
                <a:schemeClr val="dk1"/>
              </a:solidFill>
              <a:latin typeface="Roboto Slab"/>
              <a:ea typeface="Roboto Slab"/>
              <a:cs typeface="Roboto Slab"/>
              <a:sym typeface="Roboto Slab"/>
            </a:endParaRPr>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Roboto Slab"/>
                <a:ea typeface="Roboto Slab"/>
                <a:cs typeface="Roboto Slab"/>
                <a:sym typeface="Roboto Slab"/>
              </a:rPr>
              <a:t>One chemical is transformed through a series of steps into another chemical</a:t>
            </a:r>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Roboto Slab"/>
                <a:ea typeface="Roboto Slab"/>
                <a:cs typeface="Roboto Slab"/>
                <a:sym typeface="Roboto Slab"/>
              </a:rPr>
              <a:t>Metabolic pathways are</a:t>
            </a:r>
            <a:r>
              <a:rPr lang="sk-SK" sz="2000" dirty="0">
                <a:solidFill>
                  <a:schemeClr val="dk1"/>
                </a:solidFill>
                <a:latin typeface="Roboto Slab"/>
                <a:ea typeface="Roboto Slab"/>
                <a:cs typeface="Roboto Slab"/>
                <a:sym typeface="Roboto Slab"/>
              </a:rPr>
              <a:t>: </a:t>
            </a:r>
            <a:endParaRPr dirty="0"/>
          </a:p>
          <a:p>
            <a:pPr marL="457200" marR="0" lvl="0" indent="-457200" algn="l" rtl="0">
              <a:spcBef>
                <a:spcPts val="0"/>
              </a:spcBef>
              <a:spcAft>
                <a:spcPts val="0"/>
              </a:spcAft>
              <a:buClr>
                <a:schemeClr val="dk1"/>
              </a:buClr>
              <a:buSzPts val="2000"/>
              <a:buFont typeface="Arial"/>
              <a:buAutoNum type="alphaLcParenR"/>
            </a:pPr>
            <a:r>
              <a:rPr lang="en-GB" sz="2000" dirty="0">
                <a:solidFill>
                  <a:schemeClr val="dk1"/>
                </a:solidFill>
                <a:latin typeface="Roboto Slab"/>
                <a:ea typeface="Roboto Slab"/>
                <a:cs typeface="Roboto Slab"/>
                <a:sym typeface="Roboto Slab"/>
              </a:rPr>
              <a:t>linear</a:t>
            </a:r>
            <a:endParaRPr dirty="0"/>
          </a:p>
          <a:p>
            <a:pPr marL="457200" marR="0" lvl="0" indent="-457200" algn="l" rtl="0">
              <a:spcBef>
                <a:spcPts val="0"/>
              </a:spcBef>
              <a:spcAft>
                <a:spcPts val="0"/>
              </a:spcAft>
              <a:buClr>
                <a:schemeClr val="dk1"/>
              </a:buClr>
              <a:buSzPts val="2000"/>
              <a:buFont typeface="Arial"/>
              <a:buAutoNum type="alphaLcParenR"/>
            </a:pPr>
            <a:r>
              <a:rPr lang="en-GB" sz="2000" dirty="0">
                <a:solidFill>
                  <a:schemeClr val="dk1"/>
                </a:solidFill>
                <a:latin typeface="Roboto Slab"/>
                <a:ea typeface="Roboto Slab"/>
                <a:cs typeface="Roboto Slab"/>
                <a:sym typeface="Roboto Slab"/>
              </a:rPr>
              <a:t>cyclic</a:t>
            </a:r>
            <a:endParaRPr dirty="0"/>
          </a:p>
          <a:p>
            <a:pPr marL="0" marR="0" lvl="0" indent="0" algn="l" rtl="0">
              <a:spcBef>
                <a:spcPts val="0"/>
              </a:spcBef>
              <a:spcAft>
                <a:spcPts val="0"/>
              </a:spcAft>
              <a:buNone/>
            </a:pPr>
            <a:endParaRPr sz="2000" dirty="0">
              <a:solidFill>
                <a:schemeClr val="dk1"/>
              </a:solidFill>
              <a:latin typeface="Roboto Slab"/>
              <a:ea typeface="Roboto Slab"/>
              <a:cs typeface="Roboto Slab"/>
              <a:sym typeface="Roboto Slab"/>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18850-7921-47FF-A096-54067853E8EA}">
  <ds:schemaRefs>
    <ds:schemaRef ds:uri="http://schemas.microsoft.com/sharepoint/v3/contenttype/forms"/>
  </ds:schemaRefs>
</ds:datastoreItem>
</file>

<file path=customXml/itemProps2.xml><?xml version="1.0" encoding="utf-8"?>
<ds:datastoreItem xmlns:ds="http://schemas.openxmlformats.org/officeDocument/2006/customXml" ds:itemID="{2C42D9B8-9377-4E72-8BB7-6B0589774187}">
  <ds:schemaRefs>
    <ds:schemaRef ds:uri="http://schemas.microsoft.com/office/2006/metadata/properties"/>
    <ds:schemaRef ds:uri="http://purl.org/dc/elements/1.1/"/>
    <ds:schemaRef ds:uri="http://www.w3.org/XML/1998/namespace"/>
    <ds:schemaRef ds:uri="ccd6adb6-d71d-476c-b3f9-eb5a7ace5f19"/>
    <ds:schemaRef ds:uri="http://schemas.microsoft.com/office/2006/documentManagement/types"/>
    <ds:schemaRef ds:uri="b3def9c5-cd0d-49d7-842c-aa8913a57bf5"/>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A9B6A59-5444-4130-9070-47562B815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TotalTime>
  <Words>1009</Words>
  <Application>Microsoft Office PowerPoint</Application>
  <PresentationFormat>Předvádění na obrazovce (16:9)</PresentationFormat>
  <Paragraphs>219</Paragraphs>
  <Slides>29</Slides>
  <Notes>29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Nixie One</vt:lpstr>
      <vt:lpstr>Roboto Slab</vt:lpstr>
      <vt:lpstr>Noto Sans Symbols</vt:lpstr>
      <vt:lpstr>Arial</vt:lpstr>
      <vt:lpstr>Warwick template</vt:lpstr>
      <vt:lpstr>Metabolism I.</vt:lpstr>
      <vt:lpstr>Metabolism I.</vt:lpstr>
      <vt:lpstr>C O N T E N T </vt:lpstr>
      <vt:lpstr>Biological chemistry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Two types of metabolic pathways</vt:lpstr>
      <vt:lpstr>Prezentace aplikace PowerPoint</vt:lpstr>
      <vt:lpstr>Relation between catabolism and anabolism</vt:lpstr>
      <vt:lpstr>Prezentace aplikace PowerPoint</vt:lpstr>
      <vt:lpstr>Relation between catabolism and anabolism</vt:lpstr>
      <vt:lpstr>Relation between catabolism and anabolism</vt:lpstr>
      <vt:lpstr>Relation between catabolism and anabolism</vt:lpstr>
      <vt:lpstr>Relation between catabolism and anabolism</vt:lpstr>
      <vt:lpstr>Prezentace aplikace PowerPoint</vt:lpstr>
      <vt:lpstr>Prezentace aplikace PowerPoint</vt:lpstr>
      <vt:lpstr>Prezentace aplikace PowerPoint</vt:lpstr>
      <vt:lpstr>Bioenergetics</vt:lpstr>
      <vt:lpstr>The work within an organism</vt:lpstr>
      <vt:lpstr>The work within an organism</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Metabolismus I.</dc:title>
  <dc:creator>Vivien Bielikova</dc:creator>
  <cp:lastModifiedBy>Jiřina Juříčková</cp:lastModifiedBy>
  <cp:revision>8</cp:revision>
  <dcterms:modified xsi:type="dcterms:W3CDTF">2021-12-08T20:05:21Z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