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5143500" type="screen16x9"/>
  <p:notesSz cx="6858000" cy="9144000"/>
  <p:embeddedFontLst>
    <p:embeddedFont>
      <p:font typeface="Nixie One" panose="020B0604020202020204" charset="0"/>
      <p:regular r:id="rId24"/>
    </p:embeddedFont>
    <p:embeddedFont>
      <p:font typeface="Roboto Slab"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lQ9AGp/mVY48vHac/UINhTOgE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customschemas.google.com/relationships/presentationmetadata" Target="meta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8" name="Google Shape;3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9" name="Google Shape;3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1" name="Google Shape;41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6" name="Google Shape;42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7" name="Google Shape;43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0"/>
          <p:cNvSpPr/>
          <p:nvPr/>
        </p:nvSpPr>
        <p:spPr>
          <a:xfrm>
            <a:off x="0" y="4287838"/>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0"/>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2" name="Google Shape;12;p20"/>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0"/>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0"/>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0"/>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16"/>
        <p:cNvGrpSpPr/>
        <p:nvPr/>
      </p:nvGrpSpPr>
      <p:grpSpPr>
        <a:xfrm>
          <a:off x="0" y="0"/>
          <a:ext cx="0" cy="0"/>
          <a:chOff x="0" y="0"/>
          <a:chExt cx="0" cy="0"/>
        </a:xfrm>
      </p:grpSpPr>
      <p:sp>
        <p:nvSpPr>
          <p:cNvPr id="17" name="Google Shape;17;p21"/>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8" name="Google Shape;18;p21"/>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19" name="Google Shape;19;p21"/>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0" name="Google Shape;20;p21"/>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1" name="Google Shape;21;p21"/>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2" name="Google Shape;22;p2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2"/>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25" name="Google Shape;25;p22"/>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6" name="Google Shape;26;p22"/>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7" name="Google Shape;27;p22"/>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8" name="Google Shape;28;p22"/>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9" name="Google Shape;29;p2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0"/>
        <p:cNvGrpSpPr/>
        <p:nvPr/>
      </p:nvGrpSpPr>
      <p:grpSpPr>
        <a:xfrm>
          <a:off x="0" y="0"/>
          <a:ext cx="0" cy="0"/>
          <a:chOff x="0" y="0"/>
          <a:chExt cx="0" cy="0"/>
        </a:xfrm>
      </p:grpSpPr>
      <p:sp>
        <p:nvSpPr>
          <p:cNvPr id="31" name="Google Shape;31;p23"/>
          <p:cNvSpPr/>
          <p:nvPr/>
        </p:nvSpPr>
        <p:spPr>
          <a:xfrm>
            <a:off x="0" y="4287838"/>
            <a:ext cx="3475038"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2" name="Google Shape;32;p23"/>
          <p:cNvSpPr/>
          <p:nvPr/>
        </p:nvSpPr>
        <p:spPr>
          <a:xfrm>
            <a:off x="0" y="0"/>
            <a:ext cx="3475038"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33" name="Google Shape;33;p23"/>
          <p:cNvSpPr/>
          <p:nvPr/>
        </p:nvSpPr>
        <p:spPr>
          <a:xfrm>
            <a:off x="0" y="500063"/>
            <a:ext cx="3475038"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 name="Google Shape;34;p23"/>
          <p:cNvSpPr/>
          <p:nvPr/>
        </p:nvSpPr>
        <p:spPr>
          <a:xfrm>
            <a:off x="0" y="4494213"/>
            <a:ext cx="3475038"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 name="Google Shape;35;p23"/>
          <p:cNvSpPr/>
          <p:nvPr/>
        </p:nvSpPr>
        <p:spPr>
          <a:xfrm>
            <a:off x="0" y="4584700"/>
            <a:ext cx="3475038"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6" name="Google Shape;36;p23"/>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37" name="Google Shape;37;p23"/>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4BF6E"/>
              </a:buClr>
              <a:buSzPts val="1800"/>
              <a:buNone/>
              <a:defRPr sz="1800" b="1">
                <a:solidFill>
                  <a:srgbClr val="94BF6E"/>
                </a:solidFill>
              </a:defRPr>
            </a:lvl1pPr>
            <a:lvl2pPr lvl="1" algn="l">
              <a:spcBef>
                <a:spcPts val="0"/>
              </a:spcBef>
              <a:spcAft>
                <a:spcPts val="0"/>
              </a:spcAft>
              <a:buClr>
                <a:srgbClr val="94BF6E"/>
              </a:buClr>
              <a:buSzPts val="1800"/>
              <a:buNone/>
              <a:defRPr sz="1800" b="1">
                <a:solidFill>
                  <a:srgbClr val="94BF6E"/>
                </a:solidFill>
              </a:defRPr>
            </a:lvl2pPr>
            <a:lvl3pPr lvl="2" algn="l">
              <a:spcBef>
                <a:spcPts val="0"/>
              </a:spcBef>
              <a:spcAft>
                <a:spcPts val="0"/>
              </a:spcAft>
              <a:buClr>
                <a:srgbClr val="94BF6E"/>
              </a:buClr>
              <a:buSzPts val="1800"/>
              <a:buNone/>
              <a:defRPr sz="1800" b="1">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38" name="Google Shape;38;p2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9"/>
        <p:cNvGrpSpPr/>
        <p:nvPr/>
      </p:nvGrpSpPr>
      <p:grpSpPr>
        <a:xfrm>
          <a:off x="0" y="0"/>
          <a:ext cx="0" cy="0"/>
          <a:chOff x="0" y="0"/>
          <a:chExt cx="0" cy="0"/>
        </a:xfrm>
      </p:grpSpPr>
      <p:sp>
        <p:nvSpPr>
          <p:cNvPr id="40" name="Google Shape;40;p24"/>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41" name="Google Shape;41;p24"/>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2" name="Google Shape;42;p24"/>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3" name="Google Shape;43;p24"/>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4" name="Google Shape;44;p24"/>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cxnSp>
        <p:nvCxnSpPr>
          <p:cNvPr id="45" name="Google Shape;45;p24"/>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46" name="Google Shape;46;p24"/>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7" name="Google Shape;47;p24"/>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06400" algn="l">
              <a:spcBef>
                <a:spcPts val="600"/>
              </a:spcBef>
              <a:spcAft>
                <a:spcPts val="0"/>
              </a:spcAft>
              <a:buSzPts val="2800"/>
              <a:buChar char="▪"/>
              <a:defRPr sz="2800"/>
            </a:lvl1pPr>
            <a:lvl2pPr marL="914400" lvl="1" indent="-406400" algn="l">
              <a:spcBef>
                <a:spcPts val="0"/>
              </a:spcBef>
              <a:spcAft>
                <a:spcPts val="0"/>
              </a:spcAft>
              <a:buSzPts val="2800"/>
              <a:buChar char="▫"/>
              <a:defRPr sz="2800"/>
            </a:lvl2pPr>
            <a:lvl3pPr marL="1371600" lvl="2" indent="-406400" algn="l">
              <a:spcBef>
                <a:spcPts val="0"/>
              </a:spcBef>
              <a:spcAft>
                <a:spcPts val="0"/>
              </a:spcAft>
              <a:buSzPts val="2800"/>
              <a:buChar char="■"/>
              <a:defRPr sz="2800"/>
            </a:lvl3pPr>
            <a:lvl4pPr marL="1828800" lvl="3" indent="-406400" algn="l">
              <a:spcBef>
                <a:spcPts val="0"/>
              </a:spcBef>
              <a:spcAft>
                <a:spcPts val="0"/>
              </a:spcAft>
              <a:buSzPts val="2800"/>
              <a:buChar char="●"/>
              <a:defRPr sz="2800"/>
            </a:lvl4pPr>
            <a:lvl5pPr marL="2286000" lvl="4" indent="-406400" algn="l">
              <a:spcBef>
                <a:spcPts val="0"/>
              </a:spcBef>
              <a:spcAft>
                <a:spcPts val="0"/>
              </a:spcAft>
              <a:buSzPts val="2800"/>
              <a:buChar char="○"/>
              <a:defRPr sz="2800"/>
            </a:lvl5pPr>
            <a:lvl6pPr marL="2743200" lvl="5" indent="-406400" algn="l">
              <a:lnSpc>
                <a:spcPct val="100000"/>
              </a:lnSpc>
              <a:spcBef>
                <a:spcPts val="0"/>
              </a:spcBef>
              <a:spcAft>
                <a:spcPts val="0"/>
              </a:spcAft>
              <a:buSzPts val="2800"/>
              <a:buChar char="■"/>
              <a:defRPr sz="2800"/>
            </a:lvl6pPr>
            <a:lvl7pPr marL="3200400" lvl="6" indent="-406400" algn="l">
              <a:lnSpc>
                <a:spcPct val="100000"/>
              </a:lnSpc>
              <a:spcBef>
                <a:spcPts val="0"/>
              </a:spcBef>
              <a:spcAft>
                <a:spcPts val="0"/>
              </a:spcAft>
              <a:buSzPts val="2800"/>
              <a:buChar char="●"/>
              <a:defRPr sz="2800"/>
            </a:lvl7pPr>
            <a:lvl8pPr marL="3657600" lvl="7" indent="-406400" algn="l">
              <a:lnSpc>
                <a:spcPct val="100000"/>
              </a:lnSpc>
              <a:spcBef>
                <a:spcPts val="0"/>
              </a:spcBef>
              <a:spcAft>
                <a:spcPts val="0"/>
              </a:spcAft>
              <a:buSzPts val="2800"/>
              <a:buChar char="○"/>
              <a:defRPr sz="2800"/>
            </a:lvl8pPr>
            <a:lvl9pPr marL="4114800" lvl="8" indent="-406400" algn="l">
              <a:lnSpc>
                <a:spcPct val="100000"/>
              </a:lnSpc>
              <a:spcBef>
                <a:spcPts val="0"/>
              </a:spcBef>
              <a:spcAft>
                <a:spcPts val="0"/>
              </a:spcAft>
              <a:buSzPts val="2800"/>
              <a:buChar char="■"/>
              <a:defRPr sz="2800"/>
            </a:lvl9pPr>
          </a:lstStyle>
          <a:p>
            <a:endParaRPr/>
          </a:p>
        </p:txBody>
      </p:sp>
      <p:sp>
        <p:nvSpPr>
          <p:cNvPr id="48" name="Google Shape;48;p2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51" name="Google Shape;51;p25"/>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2" name="Google Shape;52;p25"/>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3" name="Google Shape;53;p25"/>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 name="Google Shape;54;p25"/>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cxnSp>
        <p:nvCxnSpPr>
          <p:cNvPr id="55" name="Google Shape;55;p25"/>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56" name="Google Shape;56;p25"/>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7" name="Google Shape;57;p2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www.wikiskripta.eu/w/Metabolismu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wikiskripta.eu/w/Metabolism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685800" y="2601913"/>
            <a:ext cx="5810250" cy="115887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FFFFFF"/>
              </a:buClr>
              <a:buSzPts val="4800"/>
              <a:buFont typeface="Roboto Slab"/>
              <a:buNone/>
            </a:pPr>
            <a:r>
              <a:rPr lang="en-GB" b="1" dirty="0">
                <a:solidFill>
                  <a:srgbClr val="FFFFFF"/>
                </a:solidFill>
                <a:latin typeface="Roboto Slab"/>
                <a:ea typeface="Roboto Slab"/>
                <a:cs typeface="Roboto Slab"/>
                <a:sym typeface="Roboto Slab"/>
              </a:rPr>
              <a:t>Metabolism</a:t>
            </a:r>
            <a:r>
              <a:rPr lang="sk-SK" b="1" dirty="0">
                <a:solidFill>
                  <a:srgbClr val="FFFFFF"/>
                </a:solidFill>
                <a:latin typeface="Roboto Slab"/>
                <a:ea typeface="Roboto Slab"/>
                <a:cs typeface="Roboto Slab"/>
                <a:sym typeface="Roboto Slab"/>
              </a:rPr>
              <a:t> II.</a:t>
            </a:r>
            <a:endParaRPr dirty="0"/>
          </a:p>
        </p:txBody>
      </p:sp>
      <p:grpSp>
        <p:nvGrpSpPr>
          <p:cNvPr id="63" name="Google Shape;63;p1"/>
          <p:cNvGrpSpPr/>
          <p:nvPr/>
        </p:nvGrpSpPr>
        <p:grpSpPr>
          <a:xfrm>
            <a:off x="752475" y="1030288"/>
            <a:ext cx="965200" cy="1011237"/>
            <a:chOff x="5961125" y="1623900"/>
            <a:chExt cx="427450" cy="448175"/>
          </a:xfrm>
        </p:grpSpPr>
        <p:sp>
          <p:nvSpPr>
            <p:cNvPr id="64" name="Google Shape;64;p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a:off x="5971475" y="2001400"/>
              <a:ext cx="74925" cy="70675"/>
            </a:xfrm>
            <a:custGeom>
              <a:avLst/>
              <a:gdLst/>
              <a:ahLst/>
              <a:cxnLst/>
              <a:rect l="l" t="t" r="r" b="b"/>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1" name="Google Shape;71;p1"/>
          <p:cNvPicPr preferRelativeResize="0"/>
          <p:nvPr/>
        </p:nvPicPr>
        <p:blipFill rotWithShape="1">
          <a:blip r:embed="rId3">
            <a:alphaModFix/>
          </a:blip>
          <a:srcRect/>
          <a:stretch/>
        </p:blipFill>
        <p:spPr>
          <a:xfrm>
            <a:off x="7121537" y="887218"/>
            <a:ext cx="1536435" cy="1252483"/>
          </a:xfrm>
          <a:prstGeom prst="rect">
            <a:avLst/>
          </a:prstGeom>
          <a:noFill/>
          <a:ln>
            <a:noFill/>
          </a:ln>
        </p:spPr>
      </p:pic>
      <p:sp>
        <p:nvSpPr>
          <p:cNvPr id="72" name="Google Shape;72;p1"/>
          <p:cNvSpPr txBox="1"/>
          <p:nvPr/>
        </p:nvSpPr>
        <p:spPr>
          <a:xfrm>
            <a:off x="441187" y="4495097"/>
            <a:ext cx="60548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400" b="1" i="0" u="none" strike="noStrike" cap="none" dirty="0">
                <a:solidFill>
                  <a:srgbClr val="000000"/>
                </a:solidFill>
                <a:latin typeface="Roboto Slab"/>
                <a:ea typeface="Roboto Slab"/>
                <a:cs typeface="Roboto Slab"/>
                <a:sym typeface="Roboto Slab"/>
              </a:rPr>
              <a:t>Project </a:t>
            </a:r>
            <a:r>
              <a:rPr lang="sk-SK" sz="1400" b="1" i="0" u="none" strike="noStrike" cap="none" dirty="0" err="1">
                <a:solidFill>
                  <a:srgbClr val="000000"/>
                </a:solidFill>
                <a:latin typeface="Roboto Slab"/>
                <a:ea typeface="Roboto Slab"/>
                <a:cs typeface="Roboto Slab"/>
                <a:sym typeface="Roboto Slab"/>
              </a:rPr>
              <a:t>number</a:t>
            </a:r>
            <a:r>
              <a:rPr lang="sk-SK" sz="1400" b="1" i="0" u="none" strike="noStrike" cap="none" dirty="0">
                <a:solidFill>
                  <a:srgbClr val="000000"/>
                </a:solidFill>
                <a:latin typeface="Roboto Slab"/>
                <a:ea typeface="Roboto Slab"/>
                <a:cs typeface="Roboto Slab"/>
                <a:sym typeface="Roboto Slab"/>
              </a:rPr>
              <a:t> 2020-1-SK01-KA226-SCH-094350</a:t>
            </a:r>
            <a:r>
              <a:rPr lang="sk-SK" sz="1400" b="0" i="0" u="none" strike="noStrike" cap="none" dirty="0">
                <a:solidFill>
                  <a:srgbClr val="000000"/>
                </a:solidFill>
                <a:latin typeface="Arial"/>
                <a:ea typeface="Arial"/>
                <a:cs typeface="Arial"/>
                <a:sym typeface="Arial"/>
              </a:rPr>
              <a:t> </a:t>
            </a:r>
            <a:endParaRPr dirty="0"/>
          </a:p>
          <a:p>
            <a:pPr marL="0" marR="0" lvl="0" indent="0" algn="l" rtl="0">
              <a:spcBef>
                <a:spcPts val="0"/>
              </a:spcBef>
              <a:spcAft>
                <a:spcPts val="0"/>
              </a:spcAft>
              <a:buNone/>
            </a:pPr>
            <a:r>
              <a:rPr lang="sk-SK" sz="1400" b="1" dirty="0">
                <a:solidFill>
                  <a:srgbClr val="000000"/>
                </a:solidFill>
                <a:latin typeface="Roboto Slab"/>
                <a:ea typeface="Roboto Slab"/>
                <a:cs typeface="Roboto Slab"/>
                <a:sym typeface="Roboto Slab"/>
              </a:rPr>
              <a:t>Gymnázium a Jazyková škola s </a:t>
            </a:r>
            <a:r>
              <a:rPr lang="sk-SK" sz="1400" b="1" dirty="0" err="1">
                <a:solidFill>
                  <a:srgbClr val="000000"/>
                </a:solidFill>
                <a:latin typeface="Roboto Slab"/>
                <a:ea typeface="Roboto Slab"/>
                <a:cs typeface="Roboto Slab"/>
                <a:sym typeface="Roboto Slab"/>
              </a:rPr>
              <a:t>právem</a:t>
            </a:r>
            <a:r>
              <a:rPr lang="sk-SK" sz="1400" b="1" dirty="0">
                <a:solidFill>
                  <a:srgbClr val="000000"/>
                </a:solidFill>
                <a:latin typeface="Roboto Slab"/>
                <a:ea typeface="Roboto Slab"/>
                <a:cs typeface="Roboto Slab"/>
                <a:sym typeface="Roboto Slab"/>
              </a:rPr>
              <a:t> </a:t>
            </a:r>
            <a:r>
              <a:rPr lang="sk-SK" sz="1400" b="1" dirty="0" err="1">
                <a:solidFill>
                  <a:srgbClr val="000000"/>
                </a:solidFill>
                <a:latin typeface="Roboto Slab"/>
                <a:ea typeface="Roboto Slab"/>
                <a:cs typeface="Roboto Slab"/>
                <a:sym typeface="Roboto Slab"/>
              </a:rPr>
              <a:t>státní</a:t>
            </a:r>
            <a:r>
              <a:rPr lang="sk-SK" sz="1400" b="1" dirty="0">
                <a:solidFill>
                  <a:srgbClr val="000000"/>
                </a:solidFill>
                <a:latin typeface="Roboto Slab"/>
                <a:ea typeface="Roboto Slab"/>
                <a:cs typeface="Roboto Slab"/>
                <a:sym typeface="Roboto Slab"/>
              </a:rPr>
              <a:t> jazykové </a:t>
            </a:r>
            <a:r>
              <a:rPr lang="sk-SK" sz="1400" b="1" dirty="0" err="1">
                <a:solidFill>
                  <a:srgbClr val="000000"/>
                </a:solidFill>
                <a:latin typeface="Roboto Slab"/>
                <a:ea typeface="Roboto Slab"/>
                <a:cs typeface="Roboto Slab"/>
                <a:sym typeface="Roboto Slab"/>
              </a:rPr>
              <a:t>zkoušky</a:t>
            </a:r>
            <a:r>
              <a:rPr lang="sk-SK" sz="1400" b="1" dirty="0">
                <a:solidFill>
                  <a:srgbClr val="000000"/>
                </a:solidFill>
                <a:latin typeface="Roboto Slab"/>
                <a:ea typeface="Roboto Slab"/>
                <a:cs typeface="Roboto Slab"/>
                <a:sym typeface="Roboto Slab"/>
              </a:rPr>
              <a:t> Zlín</a:t>
            </a:r>
            <a:endParaRPr dirty="0"/>
          </a:p>
        </p:txBody>
      </p:sp>
      <p:sp>
        <p:nvSpPr>
          <p:cNvPr id="73" name="Google Shape;73;p1"/>
          <p:cNvSpPr txBox="1"/>
          <p:nvPr/>
        </p:nvSpPr>
        <p:spPr>
          <a:xfrm>
            <a:off x="1774435" y="5293500"/>
            <a:ext cx="589512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900"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Tato fotka</a:t>
            </a:r>
            <a:r>
              <a:rPr lang="sk-SK" sz="900">
                <a:solidFill>
                  <a:srgbClr val="000000"/>
                </a:solidFill>
                <a:latin typeface="Arial"/>
                <a:ea typeface="Arial"/>
                <a:cs typeface="Arial"/>
                <a:sym typeface="Arial"/>
              </a:rPr>
              <a:t> od autora Neznámý autor s licencí </a:t>
            </a:r>
            <a:r>
              <a:rPr lang="sk-SK" sz="900"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a:t>
            </a:r>
            <a:endParaRPr sz="900">
              <a:solidFill>
                <a:srgbClr val="000000"/>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0"/>
          <p:cNvSpPr/>
          <p:nvPr/>
        </p:nvSpPr>
        <p:spPr>
          <a:xfrm>
            <a:off x="2742525" y="1932645"/>
            <a:ext cx="1992815" cy="419197"/>
          </a:xfrm>
          <a:prstGeom prst="ellipse">
            <a:avLst/>
          </a:prstGeom>
          <a:solidFill>
            <a:schemeClr val="l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06" name="Google Shape;306;p1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10</a:t>
            </a:fld>
            <a:endParaRPr sz="800">
              <a:solidFill>
                <a:srgbClr val="FFFFFF"/>
              </a:solidFill>
              <a:latin typeface="Roboto Slab"/>
              <a:ea typeface="Roboto Slab"/>
              <a:cs typeface="Roboto Slab"/>
              <a:sym typeface="Roboto Slab"/>
            </a:endParaRPr>
          </a:p>
        </p:txBody>
      </p:sp>
      <p:sp>
        <p:nvSpPr>
          <p:cNvPr id="307" name="Google Shape;307;p10"/>
          <p:cNvSpPr/>
          <p:nvPr/>
        </p:nvSpPr>
        <p:spPr>
          <a:xfrm>
            <a:off x="2742525" y="71203"/>
            <a:ext cx="1901484" cy="984631"/>
          </a:xfrm>
          <a:prstGeom prst="downArrowCallout">
            <a:avLst>
              <a:gd name="adj1" fmla="val 25000"/>
              <a:gd name="adj2" fmla="val 25827"/>
              <a:gd name="adj3" fmla="val 25000"/>
              <a:gd name="adj4" fmla="val 56351"/>
            </a:avLst>
          </a:prstGeom>
          <a:solidFill>
            <a:srgbClr val="A8DEEE"/>
          </a:solidFill>
          <a:ln w="25400" cap="flat" cmpd="sng">
            <a:solidFill>
              <a:srgbClr val="A8DE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08" name="Google Shape;308;p10"/>
          <p:cNvSpPr txBox="1"/>
          <p:nvPr/>
        </p:nvSpPr>
        <p:spPr>
          <a:xfrm>
            <a:off x="2843808" y="16892"/>
            <a:ext cx="159536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0000"/>
                </a:solidFill>
                <a:latin typeface="Roboto Slab"/>
                <a:ea typeface="Roboto Slab"/>
                <a:cs typeface="Roboto Slab"/>
                <a:sym typeface="Roboto Slab"/>
              </a:rPr>
              <a:t>Lipids</a:t>
            </a:r>
            <a:r>
              <a:rPr lang="sk-SK" sz="2000" b="1" dirty="0">
                <a:solidFill>
                  <a:srgbClr val="000000"/>
                </a:solidFill>
                <a:latin typeface="Roboto Slab"/>
                <a:ea typeface="Roboto Slab"/>
                <a:cs typeface="Roboto Slab"/>
                <a:sym typeface="Roboto Slab"/>
              </a:rPr>
              <a:t>  </a:t>
            </a:r>
            <a:endParaRPr dirty="0"/>
          </a:p>
          <a:p>
            <a:pPr marL="0" marR="0" lvl="0" indent="0" algn="ctr" rtl="0">
              <a:spcBef>
                <a:spcPts val="0"/>
              </a:spcBef>
              <a:spcAft>
                <a:spcPts val="0"/>
              </a:spcAft>
              <a:buNone/>
            </a:pPr>
            <a:r>
              <a:rPr lang="en-GB" sz="1600" dirty="0">
                <a:solidFill>
                  <a:srgbClr val="000000"/>
                </a:solidFill>
                <a:latin typeface="Roboto Slab"/>
                <a:ea typeface="Roboto Slab"/>
                <a:cs typeface="Roboto Slab"/>
                <a:sym typeface="Roboto Slab"/>
              </a:rPr>
              <a:t>fats</a:t>
            </a:r>
            <a:r>
              <a:rPr lang="sk-SK"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oils</a:t>
            </a:r>
            <a:endParaRPr dirty="0"/>
          </a:p>
        </p:txBody>
      </p:sp>
      <p:sp>
        <p:nvSpPr>
          <p:cNvPr id="309" name="Google Shape;309;p10"/>
          <p:cNvSpPr txBox="1"/>
          <p:nvPr/>
        </p:nvSpPr>
        <p:spPr>
          <a:xfrm>
            <a:off x="4842016" y="2711542"/>
            <a:ext cx="16978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Acetyl-CoA</a:t>
            </a:r>
            <a:endParaRPr sz="1800" b="1">
              <a:solidFill>
                <a:srgbClr val="000000"/>
              </a:solidFill>
              <a:latin typeface="Roboto Slab"/>
              <a:ea typeface="Roboto Slab"/>
              <a:cs typeface="Roboto Slab"/>
              <a:sym typeface="Roboto Slab"/>
            </a:endParaRPr>
          </a:p>
        </p:txBody>
      </p:sp>
      <p:sp>
        <p:nvSpPr>
          <p:cNvPr id="310" name="Google Shape;310;p10"/>
          <p:cNvSpPr/>
          <p:nvPr/>
        </p:nvSpPr>
        <p:spPr>
          <a:xfrm rot="-3313286">
            <a:off x="4341617" y="2219794"/>
            <a:ext cx="299734" cy="843336"/>
          </a:xfrm>
          <a:prstGeom prst="downArrow">
            <a:avLst>
              <a:gd name="adj1" fmla="val 50000"/>
              <a:gd name="adj2" fmla="val 50000"/>
            </a:avLst>
          </a:prstGeom>
          <a:solidFill>
            <a:srgbClr val="A8DEEE"/>
          </a:solidFill>
          <a:ln w="25400" cap="flat" cmpd="sng">
            <a:solidFill>
              <a:srgbClr val="A8DE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311" name="Google Shape;311;p10"/>
          <p:cNvCxnSpPr/>
          <p:nvPr/>
        </p:nvCxnSpPr>
        <p:spPr>
          <a:xfrm flipH="1">
            <a:off x="5555182" y="2380368"/>
            <a:ext cx="160907" cy="363877"/>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
        <p:nvSpPr>
          <p:cNvPr id="312" name="Google Shape;312;p10"/>
          <p:cNvSpPr txBox="1"/>
          <p:nvPr/>
        </p:nvSpPr>
        <p:spPr>
          <a:xfrm>
            <a:off x="5613712" y="2035795"/>
            <a:ext cx="6286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CoA</a:t>
            </a:r>
            <a:endParaRPr sz="1800" b="1">
              <a:solidFill>
                <a:srgbClr val="000000"/>
              </a:solidFill>
              <a:latin typeface="Roboto Slab"/>
              <a:ea typeface="Roboto Slab"/>
              <a:cs typeface="Roboto Slab"/>
              <a:sym typeface="Roboto Slab"/>
            </a:endParaRPr>
          </a:p>
        </p:txBody>
      </p:sp>
      <p:cxnSp>
        <p:nvCxnSpPr>
          <p:cNvPr id="313" name="Google Shape;313;p10"/>
          <p:cNvCxnSpPr/>
          <p:nvPr/>
        </p:nvCxnSpPr>
        <p:spPr>
          <a:xfrm>
            <a:off x="5555182" y="3058240"/>
            <a:ext cx="362483" cy="371424"/>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grpSp>
        <p:nvGrpSpPr>
          <p:cNvPr id="314" name="Google Shape;314;p10"/>
          <p:cNvGrpSpPr/>
          <p:nvPr/>
        </p:nvGrpSpPr>
        <p:grpSpPr>
          <a:xfrm>
            <a:off x="5808142" y="3058243"/>
            <a:ext cx="2522505" cy="1874674"/>
            <a:chOff x="3260219" y="1958697"/>
            <a:chExt cx="2906111" cy="2197228"/>
          </a:xfrm>
        </p:grpSpPr>
        <p:sp>
          <p:nvSpPr>
            <p:cNvPr id="315" name="Google Shape;315;p10"/>
            <p:cNvSpPr/>
            <p:nvPr/>
          </p:nvSpPr>
          <p:spPr>
            <a:xfrm>
              <a:off x="3260219" y="1958697"/>
              <a:ext cx="2232300" cy="1837200"/>
            </a:xfrm>
            <a:prstGeom prst="donut">
              <a:avLst>
                <a:gd name="adj" fmla="val 25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316" name="Google Shape;316;p10"/>
            <p:cNvSpPr/>
            <p:nvPr/>
          </p:nvSpPr>
          <p:spPr>
            <a:xfrm rot="-5400000">
              <a:off x="4495104" y="2484699"/>
              <a:ext cx="462132" cy="2880320"/>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17" name="Google Shape;317;p10"/>
            <p:cNvSpPr/>
            <p:nvPr/>
          </p:nvSpPr>
          <p:spPr>
            <a:xfrm rot="10800000">
              <a:off x="4171444" y="3415870"/>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18" name="Google Shape;318;p10"/>
            <p:cNvSpPr txBox="1"/>
            <p:nvPr/>
          </p:nvSpPr>
          <p:spPr>
            <a:xfrm>
              <a:off x="3549399" y="2608623"/>
              <a:ext cx="1689000" cy="685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rgbClr val="000000"/>
                  </a:solidFill>
                  <a:latin typeface="Roboto Slab"/>
                  <a:ea typeface="Roboto Slab"/>
                  <a:cs typeface="Roboto Slab"/>
                  <a:sym typeface="Roboto Slab"/>
                </a:rPr>
                <a:t>citric acid cycle</a:t>
              </a:r>
              <a:endParaRPr dirty="0"/>
            </a:p>
          </p:txBody>
        </p:sp>
        <p:sp>
          <p:nvSpPr>
            <p:cNvPr id="319" name="Google Shape;319;p10"/>
            <p:cNvSpPr/>
            <p:nvPr/>
          </p:nvSpPr>
          <p:spPr>
            <a:xfrm>
              <a:off x="4212054" y="2059479"/>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20" name="Google Shape;320;p10"/>
            <p:cNvSpPr/>
            <p:nvPr/>
          </p:nvSpPr>
          <p:spPr>
            <a:xfrm rot="5400000">
              <a:off x="5062343" y="2863120"/>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21" name="Google Shape;321;p10"/>
            <p:cNvSpPr/>
            <p:nvPr/>
          </p:nvSpPr>
          <p:spPr>
            <a:xfrm rot="-5400000">
              <a:off x="3407883" y="2783581"/>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22" name="Google Shape;322;p10"/>
            <p:cNvSpPr txBox="1"/>
            <p:nvPr/>
          </p:nvSpPr>
          <p:spPr>
            <a:xfrm>
              <a:off x="3349357" y="3720318"/>
              <a:ext cx="2323070" cy="39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0000"/>
                  </a:solidFill>
                  <a:latin typeface="Roboto Slab"/>
                  <a:ea typeface="Roboto Slab"/>
                  <a:cs typeface="Roboto Slab"/>
                  <a:sym typeface="Roboto Slab"/>
                </a:rPr>
                <a:t>respiratory chain</a:t>
              </a:r>
              <a:endParaRPr sz="1600" dirty="0"/>
            </a:p>
          </p:txBody>
        </p:sp>
      </p:grpSp>
      <p:cxnSp>
        <p:nvCxnSpPr>
          <p:cNvPr id="323" name="Google Shape;323;p10"/>
          <p:cNvCxnSpPr/>
          <p:nvPr/>
        </p:nvCxnSpPr>
        <p:spPr>
          <a:xfrm flipH="1">
            <a:off x="447316" y="1485249"/>
            <a:ext cx="823995" cy="108003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sp>
        <p:nvSpPr>
          <p:cNvPr id="324" name="Google Shape;324;p10"/>
          <p:cNvSpPr/>
          <p:nvPr/>
        </p:nvSpPr>
        <p:spPr>
          <a:xfrm>
            <a:off x="2281500" y="1042223"/>
            <a:ext cx="2880319" cy="853204"/>
          </a:xfrm>
          <a:prstGeom prst="downArrowCallout">
            <a:avLst>
              <a:gd name="adj1" fmla="val 26653"/>
              <a:gd name="adj2" fmla="val 20918"/>
              <a:gd name="adj3" fmla="val 19213"/>
              <a:gd name="adj4" fmla="val 65906"/>
            </a:avLst>
          </a:prstGeom>
          <a:solidFill>
            <a:srgbClr val="A8DEEE"/>
          </a:solidFill>
          <a:ln w="25400" cap="flat" cmpd="sng">
            <a:solidFill>
              <a:srgbClr val="A8DE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25" name="Google Shape;325;p10"/>
          <p:cNvSpPr txBox="1"/>
          <p:nvPr/>
        </p:nvSpPr>
        <p:spPr>
          <a:xfrm>
            <a:off x="1825945" y="940024"/>
            <a:ext cx="379143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0000"/>
                </a:solidFill>
                <a:latin typeface="Roboto Slab"/>
                <a:ea typeface="Roboto Slab"/>
                <a:cs typeface="Roboto Slab"/>
                <a:sym typeface="Roboto Slab"/>
              </a:rPr>
              <a:t>fatty acids</a:t>
            </a:r>
            <a:endParaRPr dirty="0"/>
          </a:p>
          <a:p>
            <a:pPr marL="0" marR="0" lvl="0" indent="0" algn="ctr" rtl="0">
              <a:spcBef>
                <a:spcPts val="0"/>
              </a:spcBef>
              <a:spcAft>
                <a:spcPts val="0"/>
              </a:spcAft>
              <a:buNone/>
            </a:pPr>
            <a:r>
              <a:rPr lang="en-GB" sz="1600" dirty="0">
                <a:solidFill>
                  <a:srgbClr val="000000"/>
                </a:solidFill>
                <a:latin typeface="Roboto Slab"/>
                <a:ea typeface="Roboto Slab"/>
                <a:cs typeface="Roboto Slab"/>
                <a:sym typeface="Roboto Slab"/>
              </a:rPr>
              <a:t>palmitic a.</a:t>
            </a:r>
            <a:r>
              <a:rPr lang="sk-SK"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stearic a.</a:t>
            </a:r>
            <a:r>
              <a:rPr lang="sk-SK"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oleic a.</a:t>
            </a:r>
            <a:r>
              <a:rPr lang="sk-SK" sz="1600" dirty="0">
                <a:solidFill>
                  <a:srgbClr val="000000"/>
                </a:solidFill>
                <a:latin typeface="Roboto Slab"/>
                <a:ea typeface="Roboto Slab"/>
                <a:cs typeface="Roboto Slab"/>
                <a:sym typeface="Roboto Slab"/>
              </a:rPr>
              <a:t>…</a:t>
            </a:r>
            <a:endParaRPr dirty="0"/>
          </a:p>
        </p:txBody>
      </p:sp>
      <p:sp>
        <p:nvSpPr>
          <p:cNvPr id="326" name="Google Shape;326;p10"/>
          <p:cNvSpPr txBox="1"/>
          <p:nvPr/>
        </p:nvSpPr>
        <p:spPr>
          <a:xfrm>
            <a:off x="794707" y="1099493"/>
            <a:ext cx="10935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175F75"/>
                </a:solidFill>
                <a:latin typeface="Roboto Slab"/>
                <a:ea typeface="Roboto Slab"/>
                <a:cs typeface="Roboto Slab"/>
                <a:sym typeface="Roboto Slab"/>
              </a:rPr>
              <a:t>glycerol</a:t>
            </a:r>
            <a:endParaRPr dirty="0"/>
          </a:p>
        </p:txBody>
      </p:sp>
      <p:sp>
        <p:nvSpPr>
          <p:cNvPr id="327" name="Google Shape;327;p10"/>
          <p:cNvSpPr txBox="1"/>
          <p:nvPr/>
        </p:nvSpPr>
        <p:spPr>
          <a:xfrm>
            <a:off x="2946505" y="1940695"/>
            <a:ext cx="18955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beta-oxidation</a:t>
            </a:r>
            <a:endParaRPr dirty="0"/>
          </a:p>
        </p:txBody>
      </p:sp>
      <p:sp>
        <p:nvSpPr>
          <p:cNvPr id="328" name="Google Shape;328;p10"/>
          <p:cNvSpPr/>
          <p:nvPr/>
        </p:nvSpPr>
        <p:spPr>
          <a:xfrm rot="3642045">
            <a:off x="2055428" y="188162"/>
            <a:ext cx="432315" cy="1231794"/>
          </a:xfrm>
          <a:prstGeom prst="downArrow">
            <a:avLst>
              <a:gd name="adj1" fmla="val 50000"/>
              <a:gd name="adj2" fmla="val 50000"/>
            </a:avLst>
          </a:prstGeom>
          <a:solidFill>
            <a:srgbClr val="A8DEEE"/>
          </a:solidFill>
          <a:ln w="25400" cap="flat" cmpd="sng">
            <a:solidFill>
              <a:srgbClr val="A8DE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1"/>
          <p:cNvSpPr/>
          <p:nvPr/>
        </p:nvSpPr>
        <p:spPr>
          <a:xfrm>
            <a:off x="2238714" y="911966"/>
            <a:ext cx="2899171" cy="853676"/>
          </a:xfrm>
          <a:prstGeom prst="flowChartProcess">
            <a:avLst/>
          </a:prstGeom>
          <a:solidFill>
            <a:srgbClr val="D8D8D8"/>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34" name="Google Shape;334;p1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11</a:t>
            </a:fld>
            <a:endParaRPr sz="800">
              <a:solidFill>
                <a:srgbClr val="FFFFFF"/>
              </a:solidFill>
              <a:latin typeface="Roboto Slab"/>
              <a:ea typeface="Roboto Slab"/>
              <a:cs typeface="Roboto Slab"/>
              <a:sym typeface="Roboto Slab"/>
            </a:endParaRPr>
          </a:p>
        </p:txBody>
      </p:sp>
      <p:sp>
        <p:nvSpPr>
          <p:cNvPr id="335" name="Google Shape;335;p11"/>
          <p:cNvSpPr/>
          <p:nvPr/>
        </p:nvSpPr>
        <p:spPr>
          <a:xfrm>
            <a:off x="2742525" y="71203"/>
            <a:ext cx="1901484" cy="853677"/>
          </a:xfrm>
          <a:prstGeom prst="downArrowCallout">
            <a:avLst>
              <a:gd name="adj1" fmla="val 25000"/>
              <a:gd name="adj2" fmla="val 25827"/>
              <a:gd name="adj3" fmla="val 25000"/>
              <a:gd name="adj4" fmla="val 56351"/>
            </a:avLst>
          </a:prstGeom>
          <a:solidFill>
            <a:srgbClr val="D8D8D8"/>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36" name="Google Shape;336;p11"/>
          <p:cNvSpPr txBox="1"/>
          <p:nvPr/>
        </p:nvSpPr>
        <p:spPr>
          <a:xfrm>
            <a:off x="2823290" y="130235"/>
            <a:ext cx="159536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latin typeface="Roboto Slab"/>
                <a:ea typeface="Roboto Slab"/>
                <a:cs typeface="Roboto Slab"/>
                <a:sym typeface="Roboto Slab"/>
              </a:rPr>
              <a:t>P</a:t>
            </a:r>
            <a:r>
              <a:rPr lang="en-GB" sz="2000" b="1" dirty="0">
                <a:solidFill>
                  <a:srgbClr val="000000"/>
                </a:solidFill>
                <a:latin typeface="Roboto Slab"/>
                <a:ea typeface="Roboto Slab"/>
                <a:cs typeface="Roboto Slab"/>
                <a:sym typeface="Roboto Slab"/>
              </a:rPr>
              <a:t>roteins</a:t>
            </a:r>
            <a:r>
              <a:rPr lang="sk-SK" sz="2000" b="1" dirty="0">
                <a:solidFill>
                  <a:srgbClr val="000000"/>
                </a:solidFill>
                <a:latin typeface="Roboto Slab"/>
                <a:ea typeface="Roboto Slab"/>
                <a:cs typeface="Roboto Slab"/>
                <a:sym typeface="Roboto Slab"/>
              </a:rPr>
              <a:t>  </a:t>
            </a:r>
            <a:endParaRPr dirty="0"/>
          </a:p>
          <a:p>
            <a:pPr marL="0" marR="0" lvl="0" indent="0" algn="ctr" rtl="0">
              <a:spcBef>
                <a:spcPts val="0"/>
              </a:spcBef>
              <a:spcAft>
                <a:spcPts val="0"/>
              </a:spcAft>
              <a:buNone/>
            </a:pPr>
            <a:endParaRPr sz="1600" dirty="0">
              <a:solidFill>
                <a:srgbClr val="000000"/>
              </a:solidFill>
              <a:latin typeface="Roboto Slab"/>
              <a:ea typeface="Roboto Slab"/>
              <a:cs typeface="Roboto Slab"/>
              <a:sym typeface="Roboto Slab"/>
            </a:endParaRPr>
          </a:p>
        </p:txBody>
      </p:sp>
      <p:sp>
        <p:nvSpPr>
          <p:cNvPr id="337" name="Google Shape;337;p11"/>
          <p:cNvSpPr txBox="1"/>
          <p:nvPr/>
        </p:nvSpPr>
        <p:spPr>
          <a:xfrm>
            <a:off x="4842016" y="2711542"/>
            <a:ext cx="16978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Acetyl-CoA</a:t>
            </a:r>
            <a:endParaRPr sz="1800" b="1">
              <a:solidFill>
                <a:srgbClr val="000000"/>
              </a:solidFill>
              <a:latin typeface="Roboto Slab"/>
              <a:ea typeface="Roboto Slab"/>
              <a:cs typeface="Roboto Slab"/>
              <a:sym typeface="Roboto Slab"/>
            </a:endParaRPr>
          </a:p>
        </p:txBody>
      </p:sp>
      <p:sp>
        <p:nvSpPr>
          <p:cNvPr id="338" name="Google Shape;338;p11"/>
          <p:cNvSpPr/>
          <p:nvPr/>
        </p:nvSpPr>
        <p:spPr>
          <a:xfrm>
            <a:off x="3541145" y="1789705"/>
            <a:ext cx="294307" cy="447094"/>
          </a:xfrm>
          <a:prstGeom prst="downArrow">
            <a:avLst>
              <a:gd name="adj1" fmla="val 50000"/>
              <a:gd name="adj2" fmla="val 50000"/>
            </a:avLst>
          </a:prstGeom>
          <a:solidFill>
            <a:srgbClr val="D8D8D8"/>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339" name="Google Shape;339;p11"/>
          <p:cNvCxnSpPr/>
          <p:nvPr/>
        </p:nvCxnSpPr>
        <p:spPr>
          <a:xfrm flipH="1">
            <a:off x="5555182" y="2380368"/>
            <a:ext cx="160907" cy="363877"/>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
        <p:nvSpPr>
          <p:cNvPr id="340" name="Google Shape;340;p11"/>
          <p:cNvSpPr txBox="1"/>
          <p:nvPr/>
        </p:nvSpPr>
        <p:spPr>
          <a:xfrm>
            <a:off x="5555182" y="2038705"/>
            <a:ext cx="687228" cy="366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CoA</a:t>
            </a:r>
            <a:endParaRPr sz="1800" b="1">
              <a:solidFill>
                <a:srgbClr val="000000"/>
              </a:solidFill>
              <a:latin typeface="Roboto Slab"/>
              <a:ea typeface="Roboto Slab"/>
              <a:cs typeface="Roboto Slab"/>
              <a:sym typeface="Roboto Slab"/>
            </a:endParaRPr>
          </a:p>
        </p:txBody>
      </p:sp>
      <p:cxnSp>
        <p:nvCxnSpPr>
          <p:cNvPr id="341" name="Google Shape;341;p11"/>
          <p:cNvCxnSpPr/>
          <p:nvPr/>
        </p:nvCxnSpPr>
        <p:spPr>
          <a:xfrm>
            <a:off x="5555182" y="3058240"/>
            <a:ext cx="362483" cy="371424"/>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grpSp>
        <p:nvGrpSpPr>
          <p:cNvPr id="342" name="Google Shape;342;p11"/>
          <p:cNvGrpSpPr/>
          <p:nvPr/>
        </p:nvGrpSpPr>
        <p:grpSpPr>
          <a:xfrm>
            <a:off x="5795467" y="3080868"/>
            <a:ext cx="2522505" cy="1874674"/>
            <a:chOff x="3260219" y="1958697"/>
            <a:chExt cx="2906111" cy="2197228"/>
          </a:xfrm>
        </p:grpSpPr>
        <p:sp>
          <p:nvSpPr>
            <p:cNvPr id="343" name="Google Shape;343;p11"/>
            <p:cNvSpPr/>
            <p:nvPr/>
          </p:nvSpPr>
          <p:spPr>
            <a:xfrm>
              <a:off x="3260219" y="1958697"/>
              <a:ext cx="2232248" cy="1837189"/>
            </a:xfrm>
            <a:prstGeom prst="donut">
              <a:avLst>
                <a:gd name="adj" fmla="val 25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344" name="Google Shape;344;p11"/>
            <p:cNvSpPr/>
            <p:nvPr/>
          </p:nvSpPr>
          <p:spPr>
            <a:xfrm rot="-5400000">
              <a:off x="4495104" y="2484699"/>
              <a:ext cx="462132" cy="2880320"/>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45" name="Google Shape;345;p11"/>
            <p:cNvSpPr/>
            <p:nvPr/>
          </p:nvSpPr>
          <p:spPr>
            <a:xfrm rot="10800000">
              <a:off x="4171444" y="3415870"/>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46" name="Google Shape;346;p11"/>
            <p:cNvSpPr txBox="1"/>
            <p:nvPr/>
          </p:nvSpPr>
          <p:spPr>
            <a:xfrm>
              <a:off x="3549399" y="2608623"/>
              <a:ext cx="1689000" cy="685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rgbClr val="000000"/>
                  </a:solidFill>
                  <a:latin typeface="Roboto Slab"/>
                  <a:ea typeface="Roboto Slab"/>
                  <a:cs typeface="Roboto Slab"/>
                  <a:sym typeface="Roboto Slab"/>
                </a:rPr>
                <a:t>citric acid cycle</a:t>
              </a:r>
              <a:endParaRPr dirty="0"/>
            </a:p>
          </p:txBody>
        </p:sp>
        <p:sp>
          <p:nvSpPr>
            <p:cNvPr id="347" name="Google Shape;347;p11"/>
            <p:cNvSpPr/>
            <p:nvPr/>
          </p:nvSpPr>
          <p:spPr>
            <a:xfrm>
              <a:off x="4212054" y="2059479"/>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48" name="Google Shape;348;p11"/>
            <p:cNvSpPr/>
            <p:nvPr/>
          </p:nvSpPr>
          <p:spPr>
            <a:xfrm rot="5400000">
              <a:off x="5062343" y="2863120"/>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49" name="Google Shape;349;p11"/>
            <p:cNvSpPr/>
            <p:nvPr/>
          </p:nvSpPr>
          <p:spPr>
            <a:xfrm rot="-5400000">
              <a:off x="3407883" y="2783581"/>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50" name="Google Shape;350;p11"/>
            <p:cNvSpPr txBox="1"/>
            <p:nvPr/>
          </p:nvSpPr>
          <p:spPr>
            <a:xfrm>
              <a:off x="3389967" y="3721588"/>
              <a:ext cx="2463860" cy="39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0000"/>
                  </a:solidFill>
                  <a:latin typeface="Roboto Slab"/>
                  <a:ea typeface="Roboto Slab"/>
                  <a:cs typeface="Roboto Slab"/>
                  <a:sym typeface="Roboto Slab"/>
                </a:rPr>
                <a:t>respiratory chain</a:t>
              </a:r>
              <a:endParaRPr sz="1600" dirty="0"/>
            </a:p>
          </p:txBody>
        </p:sp>
      </p:grpSp>
      <p:sp>
        <p:nvSpPr>
          <p:cNvPr id="351" name="Google Shape;351;p11"/>
          <p:cNvSpPr txBox="1"/>
          <p:nvPr/>
        </p:nvSpPr>
        <p:spPr>
          <a:xfrm>
            <a:off x="1844205" y="948943"/>
            <a:ext cx="379143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0000"/>
                </a:solidFill>
                <a:latin typeface="Roboto Slab"/>
                <a:ea typeface="Roboto Slab"/>
                <a:cs typeface="Roboto Slab"/>
                <a:sym typeface="Roboto Slab"/>
              </a:rPr>
              <a:t>amino-acids</a:t>
            </a:r>
            <a:endParaRPr dirty="0"/>
          </a:p>
          <a:p>
            <a:pPr marL="0" marR="0" lvl="0" indent="0" algn="ctr" rtl="0">
              <a:spcBef>
                <a:spcPts val="0"/>
              </a:spcBef>
              <a:spcAft>
                <a:spcPts val="0"/>
              </a:spcAft>
              <a:buNone/>
            </a:pPr>
            <a:r>
              <a:rPr lang="sk-SK" sz="1600" dirty="0">
                <a:solidFill>
                  <a:srgbClr val="000000"/>
                </a:solidFill>
                <a:latin typeface="Roboto Slab"/>
                <a:ea typeface="Roboto Slab"/>
                <a:cs typeface="Roboto Slab"/>
                <a:sym typeface="Roboto Slab"/>
              </a:rPr>
              <a:t>(20 </a:t>
            </a:r>
            <a:r>
              <a:rPr lang="en-GB" sz="1600" dirty="0">
                <a:solidFill>
                  <a:srgbClr val="000000"/>
                </a:solidFill>
                <a:latin typeface="Roboto Slab"/>
                <a:ea typeface="Roboto Slab"/>
                <a:cs typeface="Roboto Slab"/>
                <a:sym typeface="Roboto Slab"/>
              </a:rPr>
              <a:t>proteinogenic</a:t>
            </a:r>
            <a:r>
              <a:rPr lang="sk-SK" sz="1600" dirty="0">
                <a:solidFill>
                  <a:srgbClr val="000000"/>
                </a:solidFill>
                <a:latin typeface="Roboto Slab"/>
                <a:ea typeface="Roboto Slab"/>
                <a:cs typeface="Roboto Slab"/>
                <a:sym typeface="Roboto Slab"/>
              </a:rPr>
              <a:t> AMK)</a:t>
            </a:r>
            <a:endParaRPr dirty="0"/>
          </a:p>
          <a:p>
            <a:pPr marL="0" marR="0" lvl="0" indent="0" algn="ctr" rtl="0">
              <a:spcBef>
                <a:spcPts val="0"/>
              </a:spcBef>
              <a:spcAft>
                <a:spcPts val="0"/>
              </a:spcAft>
              <a:buNone/>
            </a:pPr>
            <a:r>
              <a:rPr lang="sk-SK" sz="2000" b="1" dirty="0">
                <a:solidFill>
                  <a:srgbClr val="000000"/>
                </a:solidFill>
                <a:latin typeface="Roboto Slab"/>
                <a:ea typeface="Roboto Slab"/>
                <a:cs typeface="Roboto Slab"/>
                <a:sym typeface="Roboto Slab"/>
              </a:rPr>
              <a:t> </a:t>
            </a:r>
            <a:endParaRPr sz="2400" b="1" dirty="0">
              <a:solidFill>
                <a:srgbClr val="000000"/>
              </a:solidFill>
              <a:latin typeface="Roboto Slab"/>
              <a:ea typeface="Roboto Slab"/>
              <a:cs typeface="Roboto Slab"/>
              <a:sym typeface="Roboto Slab"/>
            </a:endParaRPr>
          </a:p>
        </p:txBody>
      </p:sp>
      <p:sp>
        <p:nvSpPr>
          <p:cNvPr id="352" name="Google Shape;352;p11"/>
          <p:cNvSpPr/>
          <p:nvPr/>
        </p:nvSpPr>
        <p:spPr>
          <a:xfrm rot="-7576306">
            <a:off x="5329245" y="924850"/>
            <a:ext cx="239202" cy="1930956"/>
          </a:xfrm>
          <a:prstGeom prst="downArrow">
            <a:avLst>
              <a:gd name="adj1" fmla="val 50000"/>
              <a:gd name="adj2" fmla="val 50000"/>
            </a:avLst>
          </a:prstGeom>
          <a:solidFill>
            <a:srgbClr val="D8D8D8"/>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53" name="Google Shape;353;p11"/>
          <p:cNvSpPr txBox="1"/>
          <p:nvPr/>
        </p:nvSpPr>
        <p:spPr>
          <a:xfrm>
            <a:off x="2742525" y="2293887"/>
            <a:ext cx="201313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rgbClr val="000000"/>
                </a:solidFill>
                <a:latin typeface="Roboto Slab"/>
                <a:ea typeface="Roboto Slab"/>
                <a:cs typeface="Roboto Slab"/>
                <a:sym typeface="Roboto Slab"/>
              </a:rPr>
              <a:t>various ways of elimination</a:t>
            </a:r>
            <a:endParaRPr dirty="0"/>
          </a:p>
        </p:txBody>
      </p:sp>
      <p:sp>
        <p:nvSpPr>
          <p:cNvPr id="354" name="Google Shape;354;p11"/>
          <p:cNvSpPr/>
          <p:nvPr/>
        </p:nvSpPr>
        <p:spPr>
          <a:xfrm>
            <a:off x="2601566" y="2280601"/>
            <a:ext cx="2129863" cy="608769"/>
          </a:xfrm>
          <a:prstGeom prst="ellipse">
            <a:avLst/>
          </a:prstGeom>
          <a:no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55" name="Google Shape;355;p11"/>
          <p:cNvSpPr/>
          <p:nvPr/>
        </p:nvSpPr>
        <p:spPr>
          <a:xfrm rot="-3313286">
            <a:off x="4669005" y="2645437"/>
            <a:ext cx="294307" cy="281261"/>
          </a:xfrm>
          <a:prstGeom prst="downArrow">
            <a:avLst>
              <a:gd name="adj1" fmla="val 50000"/>
              <a:gd name="adj2" fmla="val 50000"/>
            </a:avLst>
          </a:prstGeom>
          <a:solidFill>
            <a:srgbClr val="D8D8D8"/>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56" name="Google Shape;356;p11"/>
          <p:cNvSpPr txBox="1"/>
          <p:nvPr/>
        </p:nvSpPr>
        <p:spPr>
          <a:xfrm>
            <a:off x="6215587" y="1057133"/>
            <a:ext cx="687228" cy="366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NH</a:t>
            </a:r>
            <a:r>
              <a:rPr lang="sk-SK" sz="1800" b="1" baseline="-25000">
                <a:solidFill>
                  <a:srgbClr val="000000"/>
                </a:solidFill>
                <a:latin typeface="Roboto Slab"/>
                <a:ea typeface="Roboto Slab"/>
                <a:cs typeface="Roboto Slab"/>
                <a:sym typeface="Roboto Slab"/>
              </a:rPr>
              <a:t>3</a:t>
            </a:r>
            <a:endParaRPr/>
          </a:p>
        </p:txBody>
      </p:sp>
      <p:sp>
        <p:nvSpPr>
          <p:cNvPr id="357" name="Google Shape;357;p11"/>
          <p:cNvSpPr/>
          <p:nvPr/>
        </p:nvSpPr>
        <p:spPr>
          <a:xfrm>
            <a:off x="7106965" y="797853"/>
            <a:ext cx="1732712" cy="849715"/>
          </a:xfrm>
          <a:prstGeom prst="donut">
            <a:avLst>
              <a:gd name="adj" fmla="val 13306"/>
            </a:avLst>
          </a:prstGeom>
          <a:solidFill>
            <a:srgbClr val="D8D8D8"/>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358" name="Google Shape;358;p11"/>
          <p:cNvSpPr/>
          <p:nvPr/>
        </p:nvSpPr>
        <p:spPr>
          <a:xfrm rot="-5400000">
            <a:off x="6783215" y="1109816"/>
            <a:ext cx="294307" cy="281261"/>
          </a:xfrm>
          <a:prstGeom prst="downArrow">
            <a:avLst>
              <a:gd name="adj1" fmla="val 50000"/>
              <a:gd name="adj2" fmla="val 50000"/>
            </a:avLst>
          </a:prstGeom>
          <a:solidFill>
            <a:srgbClr val="D8D8D8"/>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59" name="Google Shape;359;p11"/>
          <p:cNvSpPr txBox="1"/>
          <p:nvPr/>
        </p:nvSpPr>
        <p:spPr>
          <a:xfrm>
            <a:off x="7174069" y="1017143"/>
            <a:ext cx="169782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rgbClr val="000000"/>
                </a:solidFill>
                <a:latin typeface="Roboto Slab"/>
                <a:ea typeface="Roboto Slab"/>
                <a:cs typeface="Roboto Slab"/>
                <a:sym typeface="Roboto Slab"/>
              </a:rPr>
              <a:t>the urea cycle</a:t>
            </a:r>
            <a:endParaRPr dirty="0"/>
          </a:p>
        </p:txBody>
      </p:sp>
      <p:sp>
        <p:nvSpPr>
          <p:cNvPr id="360" name="Google Shape;360;p11"/>
          <p:cNvSpPr/>
          <p:nvPr/>
        </p:nvSpPr>
        <p:spPr>
          <a:xfrm rot="-206652">
            <a:off x="7879599" y="1675470"/>
            <a:ext cx="294307" cy="281261"/>
          </a:xfrm>
          <a:prstGeom prst="downArrow">
            <a:avLst>
              <a:gd name="adj1" fmla="val 50000"/>
              <a:gd name="adj2" fmla="val 50000"/>
            </a:avLst>
          </a:prstGeom>
          <a:solidFill>
            <a:srgbClr val="D8D8D8"/>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61" name="Google Shape;361;p11"/>
          <p:cNvSpPr txBox="1"/>
          <p:nvPr/>
        </p:nvSpPr>
        <p:spPr>
          <a:xfrm>
            <a:off x="7333176" y="1903050"/>
            <a:ext cx="169782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urea (carbamide)</a:t>
            </a:r>
            <a:endParaRPr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2"/>
          <p:cNvSpPr txBox="1">
            <a:spLocks noGrp="1"/>
          </p:cNvSpPr>
          <p:nvPr>
            <p:ph type="title"/>
          </p:nvPr>
        </p:nvSpPr>
        <p:spPr>
          <a:xfrm>
            <a:off x="832201" y="523333"/>
            <a:ext cx="3810332"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2800" b="1" dirty="0">
                <a:solidFill>
                  <a:srgbClr val="FFFFFF"/>
                </a:solidFill>
                <a:latin typeface="Roboto Slab"/>
                <a:ea typeface="Roboto Slab"/>
                <a:cs typeface="Roboto Slab"/>
                <a:sym typeface="Roboto Slab"/>
              </a:rPr>
              <a:t>Phases of catabolism</a:t>
            </a:r>
            <a:endParaRPr sz="2800" b="1" dirty="0">
              <a:solidFill>
                <a:srgbClr val="FFFFFF"/>
              </a:solidFill>
              <a:latin typeface="Roboto Slab"/>
              <a:ea typeface="Roboto Slab"/>
              <a:cs typeface="Roboto Slab"/>
              <a:sym typeface="Roboto Slab"/>
            </a:endParaRPr>
          </a:p>
        </p:txBody>
      </p:sp>
      <p:grpSp>
        <p:nvGrpSpPr>
          <p:cNvPr id="367" name="Google Shape;367;p12"/>
          <p:cNvGrpSpPr/>
          <p:nvPr/>
        </p:nvGrpSpPr>
        <p:grpSpPr>
          <a:xfrm>
            <a:off x="333375" y="862013"/>
            <a:ext cx="366713" cy="366712"/>
            <a:chOff x="1923675" y="1633650"/>
            <a:chExt cx="436000" cy="435975"/>
          </a:xfrm>
        </p:grpSpPr>
        <p:sp>
          <p:nvSpPr>
            <p:cNvPr id="368" name="Google Shape;368;p12"/>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69" name="Google Shape;369;p12"/>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70" name="Google Shape;370;p12"/>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71" name="Google Shape;371;p12"/>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72" name="Google Shape;372;p12"/>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73" name="Google Shape;373;p12"/>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374" name="Google Shape;374;p1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12</a:t>
            </a:fld>
            <a:endParaRPr sz="800">
              <a:solidFill>
                <a:srgbClr val="FFFFFF"/>
              </a:solidFill>
              <a:latin typeface="Roboto Slab"/>
              <a:ea typeface="Roboto Slab"/>
              <a:cs typeface="Roboto Slab"/>
              <a:sym typeface="Roboto Slab"/>
            </a:endParaRPr>
          </a:p>
        </p:txBody>
      </p:sp>
      <p:sp>
        <p:nvSpPr>
          <p:cNvPr id="375" name="Google Shape;375;p12"/>
          <p:cNvSpPr txBox="1"/>
          <p:nvPr/>
        </p:nvSpPr>
        <p:spPr>
          <a:xfrm>
            <a:off x="596109" y="1772702"/>
            <a:ext cx="8016321"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000000"/>
                </a:solidFill>
                <a:latin typeface="Roboto Slab"/>
                <a:ea typeface="Roboto Slab"/>
                <a:cs typeface="Roboto Slab"/>
                <a:sym typeface="Roboto Slab"/>
              </a:rPr>
              <a:t>Catabolism of individual nutrients can be divided into three phases</a:t>
            </a:r>
            <a:r>
              <a:rPr lang="sk-SK" sz="2400" b="1"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en-GB" sz="2400" b="1" dirty="0">
                <a:solidFill>
                  <a:srgbClr val="000000"/>
                </a:solidFill>
                <a:latin typeface="Roboto Slab"/>
                <a:ea typeface="Roboto Slab"/>
                <a:cs typeface="Roboto Slab"/>
                <a:sym typeface="Roboto Slab"/>
              </a:rPr>
              <a:t>These phases differ from each other in:</a:t>
            </a:r>
            <a:endParaRPr dirty="0"/>
          </a:p>
          <a:p>
            <a:pPr marL="342900" lvl="0" indent="-342900">
              <a:buSzPts val="2400"/>
              <a:buFont typeface="Roboto Slab"/>
              <a:buChar char="-"/>
            </a:pPr>
            <a:r>
              <a:rPr lang="en-GB" sz="2400" b="1" dirty="0">
                <a:latin typeface="Roboto Slab"/>
                <a:ea typeface="Roboto Slab"/>
                <a:cs typeface="Roboto Slab"/>
                <a:sym typeface="Roboto Slab"/>
              </a:rPr>
              <a:t>substances at the beginning of each phase and those that are formed</a:t>
            </a:r>
            <a:endParaRPr dirty="0"/>
          </a:p>
          <a:p>
            <a:pPr marL="342900" marR="0" lvl="0" indent="-342900" algn="l" rtl="0">
              <a:spcBef>
                <a:spcPts val="0"/>
              </a:spcBef>
              <a:spcAft>
                <a:spcPts val="0"/>
              </a:spcAft>
              <a:buClr>
                <a:srgbClr val="000000"/>
              </a:buClr>
              <a:buSzPts val="2400"/>
              <a:buFont typeface="Roboto Slab"/>
              <a:buChar char="-"/>
            </a:pPr>
            <a:r>
              <a:rPr lang="en-GB" sz="2400" b="1" dirty="0">
                <a:solidFill>
                  <a:srgbClr val="000000"/>
                </a:solidFill>
                <a:latin typeface="Roboto Slab"/>
                <a:ea typeface="Roboto Slab"/>
                <a:cs typeface="Roboto Slab"/>
                <a:sym typeface="Roboto Slab"/>
              </a:rPr>
              <a:t>conditions under which the reaction run</a:t>
            </a:r>
            <a:endParaRPr dirty="0"/>
          </a:p>
          <a:p>
            <a:pPr marL="342900" marR="0" lvl="0" indent="-342900" algn="l" rtl="0">
              <a:spcBef>
                <a:spcPts val="0"/>
              </a:spcBef>
              <a:spcAft>
                <a:spcPts val="0"/>
              </a:spcAft>
              <a:buClr>
                <a:srgbClr val="000000"/>
              </a:buClr>
              <a:buSzPts val="2400"/>
              <a:buFont typeface="Roboto Slab"/>
              <a:buChar char="-"/>
            </a:pPr>
            <a:r>
              <a:rPr lang="en-GB" sz="2400" b="1" dirty="0">
                <a:solidFill>
                  <a:srgbClr val="000000"/>
                </a:solidFill>
                <a:latin typeface="Roboto Slab"/>
                <a:ea typeface="Roboto Slab"/>
                <a:cs typeface="Roboto Slab"/>
                <a:sym typeface="Roboto Slab"/>
              </a:rPr>
              <a:t>process location</a:t>
            </a:r>
            <a:r>
              <a:rPr lang="sk-SK" sz="2400" b="1" dirty="0">
                <a:solidFill>
                  <a:srgbClr val="000000"/>
                </a:solidFill>
                <a:latin typeface="Roboto Slab"/>
                <a:ea typeface="Roboto Slab"/>
                <a:cs typeface="Roboto Slab"/>
                <a:sym typeface="Roboto Slab"/>
              </a:rPr>
              <a:t> (</a:t>
            </a:r>
            <a:r>
              <a:rPr lang="en-GB" sz="2400" b="1" dirty="0">
                <a:solidFill>
                  <a:srgbClr val="000000"/>
                </a:solidFill>
                <a:latin typeface="Roboto Slab"/>
                <a:ea typeface="Roboto Slab"/>
                <a:cs typeface="Roboto Slab"/>
                <a:sym typeface="Roboto Slab"/>
              </a:rPr>
              <a:t>organ and/or cell</a:t>
            </a:r>
            <a:r>
              <a:rPr lang="sk-SK" sz="2400" b="1" dirty="0">
                <a:solidFill>
                  <a:srgbClr val="000000"/>
                </a:solidFill>
                <a:latin typeface="Roboto Slab"/>
                <a:ea typeface="Roboto Slab"/>
                <a:cs typeface="Roboto Slab"/>
                <a:sym typeface="Roboto Slab"/>
              </a:rPr>
              <a:t>)</a:t>
            </a:r>
            <a:endParaRPr dirty="0"/>
          </a:p>
          <a:p>
            <a:pPr marL="342900" marR="0" lvl="0" indent="-342900" algn="l" rtl="0">
              <a:spcBef>
                <a:spcPts val="0"/>
              </a:spcBef>
              <a:spcAft>
                <a:spcPts val="0"/>
              </a:spcAft>
              <a:buClr>
                <a:srgbClr val="000000"/>
              </a:buClr>
              <a:buSzPts val="2400"/>
              <a:buFont typeface="Roboto Slab"/>
              <a:buChar char="-"/>
            </a:pPr>
            <a:r>
              <a:rPr lang="en-GB" sz="2400" b="1" dirty="0">
                <a:solidFill>
                  <a:srgbClr val="000000"/>
                </a:solidFill>
                <a:latin typeface="Roboto Slab"/>
                <a:ea typeface="Roboto Slab"/>
                <a:cs typeface="Roboto Slab"/>
                <a:sym typeface="Roboto Slab"/>
              </a:rPr>
              <a:t>energy gain</a:t>
            </a:r>
            <a:endParaRPr dirty="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3"/>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sk-SK" sz="2000" b="1" dirty="0">
                <a:solidFill>
                  <a:srgbClr val="FFFFFF"/>
                </a:solidFill>
                <a:latin typeface="Roboto Slab"/>
                <a:ea typeface="Roboto Slab"/>
                <a:cs typeface="Roboto Slab"/>
                <a:sym typeface="Roboto Slab"/>
              </a:rPr>
              <a:t>               </a:t>
            </a:r>
            <a:r>
              <a:rPr lang="en-GB" sz="2000" b="1" dirty="0">
                <a:solidFill>
                  <a:srgbClr val="FFFFFF"/>
                </a:solidFill>
                <a:latin typeface="Roboto Slab"/>
                <a:ea typeface="Roboto Slab"/>
                <a:cs typeface="Roboto Slab"/>
                <a:sym typeface="Roboto Slab"/>
              </a:rPr>
              <a:t>Phase 1</a:t>
            </a:r>
            <a:endParaRPr dirty="0"/>
          </a:p>
        </p:txBody>
      </p:sp>
      <p:sp>
        <p:nvSpPr>
          <p:cNvPr id="381" name="Google Shape;381;p1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13</a:t>
            </a:fld>
            <a:endParaRPr sz="800">
              <a:solidFill>
                <a:srgbClr val="FFFFFF"/>
              </a:solidFill>
              <a:latin typeface="Roboto Slab"/>
              <a:ea typeface="Roboto Slab"/>
              <a:cs typeface="Roboto Slab"/>
              <a:sym typeface="Roboto Slab"/>
            </a:endParaRPr>
          </a:p>
        </p:txBody>
      </p:sp>
      <p:grpSp>
        <p:nvGrpSpPr>
          <p:cNvPr id="382" name="Google Shape;382;p13"/>
          <p:cNvGrpSpPr/>
          <p:nvPr/>
        </p:nvGrpSpPr>
        <p:grpSpPr>
          <a:xfrm>
            <a:off x="467544" y="699542"/>
            <a:ext cx="432048" cy="628030"/>
            <a:chOff x="3384375" y="2267500"/>
            <a:chExt cx="203375" cy="507825"/>
          </a:xfrm>
        </p:grpSpPr>
        <p:sp>
          <p:nvSpPr>
            <p:cNvPr id="383" name="Google Shape;383;p13"/>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3848" y="196"/>
                  </a:lnTo>
                  <a:lnTo>
                    <a:pt x="3654" y="147"/>
                  </a:lnTo>
                  <a:lnTo>
                    <a:pt x="3434" y="98"/>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25" y="7015"/>
                  </a:lnTo>
                  <a:lnTo>
                    <a:pt x="49" y="7161"/>
                  </a:lnTo>
                  <a:lnTo>
                    <a:pt x="98" y="7307"/>
                  </a:lnTo>
                  <a:lnTo>
                    <a:pt x="171" y="7405"/>
                  </a:lnTo>
                  <a:lnTo>
                    <a:pt x="268" y="7502"/>
                  </a:lnTo>
                  <a:lnTo>
                    <a:pt x="390" y="7575"/>
                  </a:lnTo>
                  <a:lnTo>
                    <a:pt x="512" y="7624"/>
                  </a:lnTo>
                  <a:lnTo>
                    <a:pt x="658" y="7648"/>
                  </a:lnTo>
                  <a:lnTo>
                    <a:pt x="804" y="7624"/>
                  </a:lnTo>
                  <a:lnTo>
                    <a:pt x="926" y="7575"/>
                  </a:lnTo>
                  <a:lnTo>
                    <a:pt x="1048" y="7502"/>
                  </a:lnTo>
                  <a:lnTo>
                    <a:pt x="1145" y="7405"/>
                  </a:lnTo>
                  <a:lnTo>
                    <a:pt x="1218" y="7307"/>
                  </a:lnTo>
                  <a:lnTo>
                    <a:pt x="1267" y="7161"/>
                  </a:lnTo>
                  <a:lnTo>
                    <a:pt x="1291" y="7015"/>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27" y="8452"/>
                  </a:lnTo>
                  <a:lnTo>
                    <a:pt x="3775" y="8330"/>
                  </a:lnTo>
                  <a:lnTo>
                    <a:pt x="3824" y="8282"/>
                  </a:lnTo>
                  <a:lnTo>
                    <a:pt x="3873" y="8208"/>
                  </a:lnTo>
                  <a:lnTo>
                    <a:pt x="3970" y="8184"/>
                  </a:lnTo>
                  <a:lnTo>
                    <a:pt x="4068" y="8160"/>
                  </a:lnTo>
                  <a:lnTo>
                    <a:pt x="4165" y="8184"/>
                  </a:lnTo>
                  <a:lnTo>
                    <a:pt x="4263" y="8208"/>
                  </a:lnTo>
                  <a:lnTo>
                    <a:pt x="4311" y="8282"/>
                  </a:lnTo>
                  <a:lnTo>
                    <a:pt x="4360" y="8330"/>
                  </a:lnTo>
                  <a:lnTo>
                    <a:pt x="4409" y="8452"/>
                  </a:lnTo>
                  <a:lnTo>
                    <a:pt x="4433" y="8525"/>
                  </a:lnTo>
                  <a:lnTo>
                    <a:pt x="5091" y="15344"/>
                  </a:lnTo>
                  <a:lnTo>
                    <a:pt x="5115" y="15491"/>
                  </a:lnTo>
                  <a:lnTo>
                    <a:pt x="5188" y="15637"/>
                  </a:lnTo>
                  <a:lnTo>
                    <a:pt x="5261" y="15758"/>
                  </a:lnTo>
                  <a:lnTo>
                    <a:pt x="5358" y="15880"/>
                  </a:lnTo>
                  <a:lnTo>
                    <a:pt x="5480" y="15953"/>
                  </a:lnTo>
                  <a:lnTo>
                    <a:pt x="5626" y="16026"/>
                  </a:lnTo>
                  <a:lnTo>
                    <a:pt x="5748" y="16075"/>
                  </a:lnTo>
                  <a:lnTo>
                    <a:pt x="5919"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601" y="13128"/>
                  </a:lnTo>
                  <a:lnTo>
                    <a:pt x="6333" y="8890"/>
                  </a:lnTo>
                  <a:lnTo>
                    <a:pt x="6187" y="6601"/>
                  </a:lnTo>
                  <a:lnTo>
                    <a:pt x="6089" y="4604"/>
                  </a:lnTo>
                  <a:lnTo>
                    <a:pt x="6040" y="3167"/>
                  </a:lnTo>
                  <a:lnTo>
                    <a:pt x="6040" y="2753"/>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44" y="7015"/>
                  </a:lnTo>
                  <a:lnTo>
                    <a:pt x="6869" y="7161"/>
                  </a:lnTo>
                  <a:lnTo>
                    <a:pt x="6917" y="7307"/>
                  </a:lnTo>
                  <a:lnTo>
                    <a:pt x="6990" y="7405"/>
                  </a:lnTo>
                  <a:lnTo>
                    <a:pt x="7088" y="7502"/>
                  </a:lnTo>
                  <a:lnTo>
                    <a:pt x="7209" y="7575"/>
                  </a:lnTo>
                  <a:lnTo>
                    <a:pt x="7331" y="7624"/>
                  </a:lnTo>
                  <a:lnTo>
                    <a:pt x="7477" y="7648"/>
                  </a:lnTo>
                  <a:lnTo>
                    <a:pt x="7624" y="7624"/>
                  </a:lnTo>
                  <a:lnTo>
                    <a:pt x="7745" y="7575"/>
                  </a:lnTo>
                  <a:lnTo>
                    <a:pt x="7867" y="7502"/>
                  </a:lnTo>
                  <a:lnTo>
                    <a:pt x="7964" y="7405"/>
                  </a:lnTo>
                  <a:lnTo>
                    <a:pt x="8038" y="7307"/>
                  </a:lnTo>
                  <a:lnTo>
                    <a:pt x="8086" y="7161"/>
                  </a:lnTo>
                  <a:lnTo>
                    <a:pt x="8111" y="7015"/>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4" name="Google Shape;384;p13"/>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385" name="Google Shape;385;p13"/>
          <p:cNvSpPr txBox="1"/>
          <p:nvPr/>
        </p:nvSpPr>
        <p:spPr>
          <a:xfrm>
            <a:off x="298450" y="1779662"/>
            <a:ext cx="8305998" cy="369327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600"/>
              <a:buFont typeface="Arial"/>
              <a:buAutoNum type="arabicParenR"/>
            </a:pPr>
            <a:r>
              <a:rPr lang="en-GB" sz="1600" b="1" dirty="0">
                <a:solidFill>
                  <a:srgbClr val="121617"/>
                </a:solidFill>
                <a:latin typeface="Roboto Slab"/>
                <a:ea typeface="Roboto Slab"/>
                <a:cs typeface="Roboto Slab"/>
                <a:sym typeface="Roboto Slab"/>
              </a:rPr>
              <a:t>Large molecules break into smaller units</a:t>
            </a:r>
            <a:endParaRPr dirty="0"/>
          </a:p>
          <a:p>
            <a:pPr marL="285750" marR="0" lvl="0" indent="-285750" algn="l" rtl="0">
              <a:spcBef>
                <a:spcPts val="0"/>
              </a:spcBef>
              <a:spcAft>
                <a:spcPts val="0"/>
              </a:spcAft>
              <a:buClr>
                <a:srgbClr val="000000"/>
              </a:buClr>
              <a:buSzPts val="1600"/>
              <a:buFont typeface="Arial"/>
              <a:buChar char="•"/>
            </a:pPr>
            <a:r>
              <a:rPr lang="en-GB" sz="1600" dirty="0">
                <a:solidFill>
                  <a:srgbClr val="121617"/>
                </a:solidFill>
                <a:latin typeface="Roboto Slab"/>
                <a:ea typeface="Roboto Slab"/>
                <a:cs typeface="Roboto Slab"/>
                <a:sym typeface="Roboto Slab"/>
              </a:rPr>
              <a:t>lipids into glycerol and </a:t>
            </a:r>
            <a:r>
              <a:rPr lang="sk-SK" sz="1600" dirty="0">
                <a:solidFill>
                  <a:srgbClr val="121617"/>
                </a:solidFill>
                <a:latin typeface="Roboto Slab"/>
                <a:ea typeface="Roboto Slab"/>
                <a:cs typeface="Roboto Slab"/>
                <a:sym typeface="Roboto Slab"/>
              </a:rPr>
              <a:t>VMK</a:t>
            </a:r>
            <a:endParaRPr dirty="0"/>
          </a:p>
          <a:p>
            <a:pPr marL="285750" marR="0" lvl="0" indent="-285750" algn="l" rtl="0">
              <a:spcBef>
                <a:spcPts val="0"/>
              </a:spcBef>
              <a:spcAft>
                <a:spcPts val="0"/>
              </a:spcAft>
              <a:buClr>
                <a:srgbClr val="000000"/>
              </a:buClr>
              <a:buSzPts val="1600"/>
              <a:buFont typeface="Arial"/>
              <a:buChar char="•"/>
            </a:pPr>
            <a:r>
              <a:rPr lang="en-GB" sz="1600" dirty="0">
                <a:solidFill>
                  <a:srgbClr val="121617"/>
                </a:solidFill>
                <a:latin typeface="Roboto Slab"/>
                <a:ea typeface="Roboto Slab"/>
                <a:cs typeface="Roboto Slab"/>
                <a:sym typeface="Roboto Slab"/>
              </a:rPr>
              <a:t>polysaccharides</a:t>
            </a:r>
            <a:r>
              <a:rPr lang="sk-SK" sz="1600" dirty="0">
                <a:solidFill>
                  <a:srgbClr val="121617"/>
                </a:solidFill>
                <a:latin typeface="Roboto Slab"/>
                <a:ea typeface="Roboto Slab"/>
                <a:cs typeface="Roboto Slab"/>
                <a:sym typeface="Roboto Slab"/>
              </a:rPr>
              <a:t>, </a:t>
            </a:r>
            <a:r>
              <a:rPr lang="en-GB" sz="1600" dirty="0">
                <a:solidFill>
                  <a:srgbClr val="121617"/>
                </a:solidFill>
                <a:latin typeface="Roboto Slab"/>
                <a:ea typeface="Roboto Slab"/>
                <a:cs typeface="Roboto Slab"/>
                <a:sym typeface="Roboto Slab"/>
              </a:rPr>
              <a:t>oligosaccharides into monosaccharides</a:t>
            </a:r>
            <a:r>
              <a:rPr lang="sk-SK" sz="1600" dirty="0">
                <a:solidFill>
                  <a:srgbClr val="121617"/>
                </a:solidFill>
                <a:latin typeface="Roboto Slab"/>
                <a:ea typeface="Roboto Slab"/>
                <a:cs typeface="Roboto Slab"/>
                <a:sym typeface="Roboto Slab"/>
              </a:rPr>
              <a:t> (</a:t>
            </a:r>
            <a:r>
              <a:rPr lang="en-GB" sz="1600" dirty="0">
                <a:solidFill>
                  <a:srgbClr val="121617"/>
                </a:solidFill>
                <a:latin typeface="Roboto Slab"/>
                <a:ea typeface="Roboto Slab"/>
                <a:cs typeface="Roboto Slab"/>
                <a:sym typeface="Roboto Slab"/>
              </a:rPr>
              <a:t>glucose</a:t>
            </a:r>
            <a:r>
              <a:rPr lang="sk-SK" sz="1600" dirty="0">
                <a:solidFill>
                  <a:srgbClr val="121617"/>
                </a:solidFill>
                <a:latin typeface="Roboto Slab"/>
                <a:ea typeface="Roboto Slab"/>
                <a:cs typeface="Roboto Slab"/>
                <a:sym typeface="Roboto Slab"/>
              </a:rPr>
              <a:t>, </a:t>
            </a:r>
            <a:r>
              <a:rPr lang="en-GB" sz="1600" dirty="0">
                <a:solidFill>
                  <a:srgbClr val="121617"/>
                </a:solidFill>
                <a:latin typeface="Roboto Slab"/>
                <a:ea typeface="Roboto Slab"/>
                <a:cs typeface="Roboto Slab"/>
                <a:sym typeface="Roboto Slab"/>
              </a:rPr>
              <a:t>fructose</a:t>
            </a:r>
            <a:r>
              <a:rPr lang="sk-SK" sz="1600" dirty="0">
                <a:solidFill>
                  <a:srgbClr val="121617"/>
                </a:solidFill>
                <a:latin typeface="Roboto Slab"/>
                <a:ea typeface="Roboto Slab"/>
                <a:cs typeface="Roboto Slab"/>
                <a:sym typeface="Roboto Slab"/>
              </a:rPr>
              <a:t>)</a:t>
            </a:r>
            <a:endParaRPr dirty="0"/>
          </a:p>
          <a:p>
            <a:pPr marL="285750" marR="0" lvl="0" indent="-285750" algn="l" rtl="0">
              <a:spcBef>
                <a:spcPts val="0"/>
              </a:spcBef>
              <a:spcAft>
                <a:spcPts val="0"/>
              </a:spcAft>
              <a:buClr>
                <a:srgbClr val="000000"/>
              </a:buClr>
              <a:buSzPts val="1600"/>
              <a:buFont typeface="Arial"/>
              <a:buChar char="•"/>
            </a:pPr>
            <a:r>
              <a:rPr lang="en-GB" sz="1600" dirty="0">
                <a:solidFill>
                  <a:srgbClr val="121617"/>
                </a:solidFill>
                <a:latin typeface="Roboto Slab"/>
                <a:ea typeface="Roboto Slab"/>
                <a:cs typeface="Roboto Slab"/>
                <a:sym typeface="Roboto Slab"/>
              </a:rPr>
              <a:t>proteins into amino-acids</a:t>
            </a:r>
            <a:r>
              <a:rPr lang="sk-SK" sz="1600" dirty="0">
                <a:solidFill>
                  <a:srgbClr val="121617"/>
                </a:solidFill>
                <a:latin typeface="Roboto Slab"/>
                <a:ea typeface="Roboto Slab"/>
                <a:cs typeface="Roboto Slab"/>
                <a:sym typeface="Roboto Slab"/>
              </a:rPr>
              <a:t> (20 </a:t>
            </a:r>
            <a:r>
              <a:rPr lang="en-GB" sz="1600" dirty="0">
                <a:solidFill>
                  <a:srgbClr val="121617"/>
                </a:solidFill>
                <a:latin typeface="Roboto Slab"/>
                <a:ea typeface="Roboto Slab"/>
                <a:cs typeface="Roboto Slab"/>
                <a:sym typeface="Roboto Slab"/>
              </a:rPr>
              <a:t>basic</a:t>
            </a:r>
            <a:r>
              <a:rPr lang="sk-SK" sz="1600" dirty="0">
                <a:solidFill>
                  <a:srgbClr val="121617"/>
                </a:solidFill>
                <a:latin typeface="Roboto Slab"/>
                <a:ea typeface="Roboto Slab"/>
                <a:cs typeface="Roboto Slab"/>
                <a:sym typeface="Roboto Slab"/>
              </a:rPr>
              <a:t> </a:t>
            </a:r>
            <a:r>
              <a:rPr lang="en-GB" sz="1600" dirty="0">
                <a:solidFill>
                  <a:srgbClr val="121617"/>
                </a:solidFill>
                <a:latin typeface="Roboto Slab"/>
                <a:ea typeface="Roboto Slab"/>
                <a:cs typeface="Roboto Slab"/>
                <a:sym typeface="Roboto Slab"/>
              </a:rPr>
              <a:t>amino-acids</a:t>
            </a:r>
            <a:r>
              <a:rPr lang="sk-SK" sz="1600" dirty="0">
                <a:solidFill>
                  <a:srgbClr val="121617"/>
                </a:solidFill>
                <a:latin typeface="Roboto Slab"/>
                <a:ea typeface="Roboto Slab"/>
                <a:cs typeface="Roboto Slab"/>
                <a:sym typeface="Roboto Slab"/>
              </a:rPr>
              <a:t>)</a:t>
            </a:r>
            <a:endParaRPr dirty="0"/>
          </a:p>
          <a:p>
            <a:pPr marL="0" marR="0" lvl="0" indent="0" algn="l" rtl="0">
              <a:spcBef>
                <a:spcPts val="0"/>
              </a:spcBef>
              <a:spcAft>
                <a:spcPts val="0"/>
              </a:spcAft>
              <a:buClr>
                <a:srgbClr val="000000"/>
              </a:buClr>
              <a:buSzPts val="1600"/>
              <a:buFont typeface="Arial"/>
              <a:buNone/>
            </a:pPr>
            <a:r>
              <a:rPr lang="en-GB" sz="1600" dirty="0">
                <a:solidFill>
                  <a:srgbClr val="121617"/>
                </a:solidFill>
                <a:latin typeface="Roboto Slab"/>
                <a:ea typeface="Roboto Slab"/>
                <a:cs typeface="Roboto Slab"/>
                <a:sym typeface="Roboto Slab"/>
              </a:rPr>
              <a:t>A smaller number of simple units are formed out of large a number of molecules</a:t>
            </a:r>
            <a:endParaRPr sz="1600"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endParaRPr sz="1600"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r>
              <a:rPr lang="sk-SK" sz="1600" b="1" dirty="0">
                <a:solidFill>
                  <a:srgbClr val="121617"/>
                </a:solidFill>
                <a:latin typeface="Roboto Slab"/>
                <a:ea typeface="Roboto Slab"/>
                <a:cs typeface="Roboto Slab"/>
                <a:sym typeface="Roboto Slab"/>
              </a:rPr>
              <a:t>2) </a:t>
            </a:r>
            <a:r>
              <a:rPr lang="en-GB" sz="1600" b="1" dirty="0">
                <a:solidFill>
                  <a:srgbClr val="121617"/>
                </a:solidFill>
                <a:latin typeface="Roboto Slab"/>
                <a:ea typeface="Roboto Slab"/>
                <a:cs typeface="Roboto Slab"/>
                <a:sym typeface="Roboto Slab"/>
              </a:rPr>
              <a:t>Fission is run by hydrolases</a:t>
            </a:r>
            <a:r>
              <a:rPr lang="sk-SK" sz="1600" b="1" dirty="0">
                <a:solidFill>
                  <a:srgbClr val="121617"/>
                </a:solidFill>
                <a:latin typeface="Roboto Slab"/>
                <a:ea typeface="Roboto Slab"/>
                <a:cs typeface="Roboto Slab"/>
                <a:sym typeface="Roboto Slab"/>
              </a:rPr>
              <a:t> (</a:t>
            </a:r>
            <a:r>
              <a:rPr lang="en-GB" sz="1600" b="1" dirty="0">
                <a:solidFill>
                  <a:srgbClr val="121617"/>
                </a:solidFill>
                <a:latin typeface="Roboto Slab"/>
                <a:ea typeface="Roboto Slab"/>
                <a:cs typeface="Roboto Slab"/>
                <a:sym typeface="Roboto Slab"/>
              </a:rPr>
              <a:t>hydrolysis of a bond</a:t>
            </a:r>
            <a:r>
              <a:rPr lang="sk-SK" sz="1600" b="1" dirty="0">
                <a:solidFill>
                  <a:srgbClr val="121617"/>
                </a:solidFill>
                <a:latin typeface="Roboto Slab"/>
                <a:ea typeface="Roboto Slab"/>
                <a:cs typeface="Roboto Slab"/>
                <a:sym typeface="Roboto Slab"/>
              </a:rPr>
              <a:t>)</a:t>
            </a:r>
            <a:endParaRPr dirty="0"/>
          </a:p>
          <a:p>
            <a:pPr marL="0" marR="0" lvl="0" indent="0" algn="l" rtl="0">
              <a:spcBef>
                <a:spcPts val="0"/>
              </a:spcBef>
              <a:spcAft>
                <a:spcPts val="0"/>
              </a:spcAft>
              <a:buClr>
                <a:srgbClr val="000000"/>
              </a:buClr>
              <a:buSzPts val="1600"/>
              <a:buFont typeface="Arial"/>
              <a:buNone/>
            </a:pP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r>
              <a:rPr lang="sk-SK" sz="1600" b="1" dirty="0">
                <a:solidFill>
                  <a:srgbClr val="121617"/>
                </a:solidFill>
                <a:latin typeface="Roboto Slab"/>
                <a:ea typeface="Roboto Slab"/>
                <a:cs typeface="Roboto Slab"/>
                <a:sym typeface="Roboto Slab"/>
              </a:rPr>
              <a:t>3) </a:t>
            </a:r>
            <a:r>
              <a:rPr lang="en-GB" sz="1600" b="1" dirty="0">
                <a:solidFill>
                  <a:srgbClr val="121617"/>
                </a:solidFill>
                <a:latin typeface="Roboto Slab"/>
                <a:ea typeface="Roboto Slab"/>
                <a:cs typeface="Roboto Slab"/>
                <a:sym typeface="Roboto Slab"/>
              </a:rPr>
              <a:t>Anaerobic reactions</a:t>
            </a: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r>
              <a:rPr lang="sk-SK" sz="1600" b="1" dirty="0">
                <a:solidFill>
                  <a:srgbClr val="121617"/>
                </a:solidFill>
                <a:latin typeface="Roboto Slab"/>
                <a:ea typeface="Roboto Slab"/>
                <a:cs typeface="Roboto Slab"/>
                <a:sym typeface="Roboto Slab"/>
              </a:rPr>
              <a:t>4) </a:t>
            </a:r>
            <a:r>
              <a:rPr lang="en-GB" sz="1600" b="1" dirty="0">
                <a:solidFill>
                  <a:srgbClr val="121617"/>
                </a:solidFill>
                <a:latin typeface="Roboto Slab"/>
                <a:ea typeface="Roboto Slab"/>
                <a:cs typeface="Roboto Slab"/>
                <a:sym typeface="Roboto Slab"/>
              </a:rPr>
              <a:t>Take place in gastrointestinal </a:t>
            </a:r>
            <a:r>
              <a:rPr lang="en-GB" sz="1600" b="1" dirty="0" err="1">
                <a:solidFill>
                  <a:srgbClr val="121617"/>
                </a:solidFill>
                <a:latin typeface="Roboto Slab"/>
                <a:ea typeface="Roboto Slab"/>
                <a:cs typeface="Roboto Slab"/>
                <a:sym typeface="Roboto Slab"/>
              </a:rPr>
              <a:t>trackt</a:t>
            </a: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r>
              <a:rPr lang="sk-SK" sz="1600" b="1" dirty="0">
                <a:solidFill>
                  <a:srgbClr val="121617"/>
                </a:solidFill>
                <a:latin typeface="Roboto Slab"/>
                <a:ea typeface="Roboto Slab"/>
                <a:cs typeface="Roboto Slab"/>
                <a:sym typeface="Roboto Slab"/>
              </a:rPr>
              <a:t>5) </a:t>
            </a:r>
            <a:r>
              <a:rPr lang="en-GB" sz="1600" b="1" dirty="0">
                <a:solidFill>
                  <a:srgbClr val="121617"/>
                </a:solidFill>
                <a:latin typeface="Roboto Slab"/>
                <a:ea typeface="Roboto Slab"/>
                <a:cs typeface="Roboto Slab"/>
                <a:sym typeface="Roboto Slab"/>
              </a:rPr>
              <a:t>No energy gain</a:t>
            </a:r>
            <a:endParaRPr dirty="0"/>
          </a:p>
          <a:p>
            <a:pPr marL="0" marR="0" lvl="0" indent="0" algn="l" rtl="0">
              <a:spcBef>
                <a:spcPts val="0"/>
              </a:spcBef>
              <a:spcAft>
                <a:spcPts val="0"/>
              </a:spcAft>
              <a:buClr>
                <a:srgbClr val="000000"/>
              </a:buClr>
              <a:buSzPts val="1400"/>
              <a:buFont typeface="Arial"/>
              <a:buNone/>
            </a:pPr>
            <a:endParaRPr sz="1400" b="1" dirty="0">
              <a:solidFill>
                <a:srgbClr val="121617"/>
              </a:solidFill>
              <a:latin typeface="Roboto Slab"/>
              <a:ea typeface="Roboto Slab"/>
              <a:cs typeface="Roboto Slab"/>
              <a:sym typeface="Roboto Slab"/>
            </a:endParaRPr>
          </a:p>
          <a:p>
            <a:pPr marL="0" marR="0" lvl="0" indent="0" algn="ctr" rtl="0">
              <a:spcBef>
                <a:spcPts val="0"/>
              </a:spcBef>
              <a:spcAft>
                <a:spcPts val="0"/>
              </a:spcAft>
              <a:buClr>
                <a:srgbClr val="000000"/>
              </a:buClr>
              <a:buSzPts val="1400"/>
              <a:buFont typeface="Arial"/>
              <a:buNone/>
            </a:pPr>
            <a:endParaRPr sz="1400" dirty="0">
              <a:solidFill>
                <a:srgbClr val="121617"/>
              </a:solidFill>
              <a:latin typeface="Roboto Slab"/>
              <a:ea typeface="Roboto Slab"/>
              <a:cs typeface="Roboto Slab"/>
              <a:sym typeface="Roboto Slab"/>
            </a:endParaRPr>
          </a:p>
          <a:p>
            <a:pPr marL="0" marR="0" lvl="0" indent="0" algn="l" rtl="0">
              <a:spcBef>
                <a:spcPts val="0"/>
              </a:spcBef>
              <a:spcAft>
                <a:spcPts val="0"/>
              </a:spcAft>
              <a:buNone/>
            </a:pPr>
            <a:r>
              <a:rPr lang="sk-SK" sz="1400" dirty="0">
                <a:solidFill>
                  <a:srgbClr val="000000"/>
                </a:solidFill>
                <a:latin typeface="Arial"/>
                <a:ea typeface="Arial"/>
                <a:cs typeface="Arial"/>
                <a:sym typeface="Arial"/>
              </a:rPr>
              <a:t> </a:t>
            </a:r>
            <a:endParaRPr dirty="0"/>
          </a:p>
        </p:txBody>
      </p:sp>
      <p:pic>
        <p:nvPicPr>
          <p:cNvPr id="386" name="Google Shape;386;p13"/>
          <p:cNvPicPr preferRelativeResize="0"/>
          <p:nvPr/>
        </p:nvPicPr>
        <p:blipFill rotWithShape="1">
          <a:blip r:embed="rId3">
            <a:alphaModFix/>
          </a:blip>
          <a:srcRect/>
          <a:stretch/>
        </p:blipFill>
        <p:spPr>
          <a:xfrm>
            <a:off x="7020272" y="98601"/>
            <a:ext cx="2005599" cy="1891948"/>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2000" b="1" dirty="0">
                <a:solidFill>
                  <a:srgbClr val="FFFFFF"/>
                </a:solidFill>
                <a:latin typeface="Roboto Slab"/>
                <a:ea typeface="Roboto Slab"/>
                <a:cs typeface="Roboto Slab"/>
                <a:sym typeface="Roboto Slab"/>
              </a:rPr>
              <a:t>	Phase 2</a:t>
            </a:r>
            <a:endParaRPr dirty="0"/>
          </a:p>
        </p:txBody>
      </p:sp>
      <p:sp>
        <p:nvSpPr>
          <p:cNvPr id="392" name="Google Shape;392;p1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14</a:t>
            </a:fld>
            <a:endParaRPr sz="800">
              <a:solidFill>
                <a:srgbClr val="FFFFFF"/>
              </a:solidFill>
              <a:latin typeface="Roboto Slab"/>
              <a:ea typeface="Roboto Slab"/>
              <a:cs typeface="Roboto Slab"/>
              <a:sym typeface="Roboto Slab"/>
            </a:endParaRPr>
          </a:p>
        </p:txBody>
      </p:sp>
      <p:grpSp>
        <p:nvGrpSpPr>
          <p:cNvPr id="393" name="Google Shape;393;p14"/>
          <p:cNvGrpSpPr/>
          <p:nvPr/>
        </p:nvGrpSpPr>
        <p:grpSpPr>
          <a:xfrm>
            <a:off x="467544" y="699542"/>
            <a:ext cx="432048" cy="628030"/>
            <a:chOff x="3384375" y="2267500"/>
            <a:chExt cx="203375" cy="507825"/>
          </a:xfrm>
        </p:grpSpPr>
        <p:sp>
          <p:nvSpPr>
            <p:cNvPr id="394" name="Google Shape;394;p14"/>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3848" y="196"/>
                  </a:lnTo>
                  <a:lnTo>
                    <a:pt x="3654" y="147"/>
                  </a:lnTo>
                  <a:lnTo>
                    <a:pt x="3434" y="98"/>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25" y="7015"/>
                  </a:lnTo>
                  <a:lnTo>
                    <a:pt x="49" y="7161"/>
                  </a:lnTo>
                  <a:lnTo>
                    <a:pt x="98" y="7307"/>
                  </a:lnTo>
                  <a:lnTo>
                    <a:pt x="171" y="7405"/>
                  </a:lnTo>
                  <a:lnTo>
                    <a:pt x="268" y="7502"/>
                  </a:lnTo>
                  <a:lnTo>
                    <a:pt x="390" y="7575"/>
                  </a:lnTo>
                  <a:lnTo>
                    <a:pt x="512" y="7624"/>
                  </a:lnTo>
                  <a:lnTo>
                    <a:pt x="658" y="7648"/>
                  </a:lnTo>
                  <a:lnTo>
                    <a:pt x="804" y="7624"/>
                  </a:lnTo>
                  <a:lnTo>
                    <a:pt x="926" y="7575"/>
                  </a:lnTo>
                  <a:lnTo>
                    <a:pt x="1048" y="7502"/>
                  </a:lnTo>
                  <a:lnTo>
                    <a:pt x="1145" y="7405"/>
                  </a:lnTo>
                  <a:lnTo>
                    <a:pt x="1218" y="7307"/>
                  </a:lnTo>
                  <a:lnTo>
                    <a:pt x="1267" y="7161"/>
                  </a:lnTo>
                  <a:lnTo>
                    <a:pt x="1291" y="7015"/>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27" y="8452"/>
                  </a:lnTo>
                  <a:lnTo>
                    <a:pt x="3775" y="8330"/>
                  </a:lnTo>
                  <a:lnTo>
                    <a:pt x="3824" y="8282"/>
                  </a:lnTo>
                  <a:lnTo>
                    <a:pt x="3873" y="8208"/>
                  </a:lnTo>
                  <a:lnTo>
                    <a:pt x="3970" y="8184"/>
                  </a:lnTo>
                  <a:lnTo>
                    <a:pt x="4068" y="8160"/>
                  </a:lnTo>
                  <a:lnTo>
                    <a:pt x="4165" y="8184"/>
                  </a:lnTo>
                  <a:lnTo>
                    <a:pt x="4263" y="8208"/>
                  </a:lnTo>
                  <a:lnTo>
                    <a:pt x="4311" y="8282"/>
                  </a:lnTo>
                  <a:lnTo>
                    <a:pt x="4360" y="8330"/>
                  </a:lnTo>
                  <a:lnTo>
                    <a:pt x="4409" y="8452"/>
                  </a:lnTo>
                  <a:lnTo>
                    <a:pt x="4433" y="8525"/>
                  </a:lnTo>
                  <a:lnTo>
                    <a:pt x="5091" y="15344"/>
                  </a:lnTo>
                  <a:lnTo>
                    <a:pt x="5115" y="15491"/>
                  </a:lnTo>
                  <a:lnTo>
                    <a:pt x="5188" y="15637"/>
                  </a:lnTo>
                  <a:lnTo>
                    <a:pt x="5261" y="15758"/>
                  </a:lnTo>
                  <a:lnTo>
                    <a:pt x="5358" y="15880"/>
                  </a:lnTo>
                  <a:lnTo>
                    <a:pt x="5480" y="15953"/>
                  </a:lnTo>
                  <a:lnTo>
                    <a:pt x="5626" y="16026"/>
                  </a:lnTo>
                  <a:lnTo>
                    <a:pt x="5748" y="16075"/>
                  </a:lnTo>
                  <a:lnTo>
                    <a:pt x="5919"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601" y="13128"/>
                  </a:lnTo>
                  <a:lnTo>
                    <a:pt x="6333" y="8890"/>
                  </a:lnTo>
                  <a:lnTo>
                    <a:pt x="6187" y="6601"/>
                  </a:lnTo>
                  <a:lnTo>
                    <a:pt x="6089" y="4604"/>
                  </a:lnTo>
                  <a:lnTo>
                    <a:pt x="6040" y="3167"/>
                  </a:lnTo>
                  <a:lnTo>
                    <a:pt x="6040" y="2753"/>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44" y="7015"/>
                  </a:lnTo>
                  <a:lnTo>
                    <a:pt x="6869" y="7161"/>
                  </a:lnTo>
                  <a:lnTo>
                    <a:pt x="6917" y="7307"/>
                  </a:lnTo>
                  <a:lnTo>
                    <a:pt x="6990" y="7405"/>
                  </a:lnTo>
                  <a:lnTo>
                    <a:pt x="7088" y="7502"/>
                  </a:lnTo>
                  <a:lnTo>
                    <a:pt x="7209" y="7575"/>
                  </a:lnTo>
                  <a:lnTo>
                    <a:pt x="7331" y="7624"/>
                  </a:lnTo>
                  <a:lnTo>
                    <a:pt x="7477" y="7648"/>
                  </a:lnTo>
                  <a:lnTo>
                    <a:pt x="7624" y="7624"/>
                  </a:lnTo>
                  <a:lnTo>
                    <a:pt x="7745" y="7575"/>
                  </a:lnTo>
                  <a:lnTo>
                    <a:pt x="7867" y="7502"/>
                  </a:lnTo>
                  <a:lnTo>
                    <a:pt x="7964" y="7405"/>
                  </a:lnTo>
                  <a:lnTo>
                    <a:pt x="8038" y="7307"/>
                  </a:lnTo>
                  <a:lnTo>
                    <a:pt x="8086" y="7161"/>
                  </a:lnTo>
                  <a:lnTo>
                    <a:pt x="8111" y="7015"/>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95" name="Google Shape;395;p14"/>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396" name="Google Shape;396;p14"/>
          <p:cNvSpPr txBox="1"/>
          <p:nvPr/>
        </p:nvSpPr>
        <p:spPr>
          <a:xfrm>
            <a:off x="683567" y="2571750"/>
            <a:ext cx="8305998" cy="270839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600"/>
              <a:buFont typeface="Roboto Slab"/>
              <a:buAutoNum type="arabicParenR"/>
            </a:pPr>
            <a:r>
              <a:rPr lang="en-GB" sz="1600" b="1" dirty="0">
                <a:solidFill>
                  <a:srgbClr val="121617"/>
                </a:solidFill>
                <a:latin typeface="Roboto Slab"/>
                <a:ea typeface="Roboto Slab"/>
                <a:cs typeface="Roboto Slab"/>
                <a:sym typeface="Roboto Slab"/>
              </a:rPr>
              <a:t>Substances formed in the phase 1 are transported into pyruvate and Acetyl-CoA</a:t>
            </a:r>
            <a:endParaRPr dirty="0"/>
          </a:p>
          <a:p>
            <a:pPr marL="342900" marR="0" lvl="0" indent="-241300" algn="l" rtl="0">
              <a:spcBef>
                <a:spcPts val="0"/>
              </a:spcBef>
              <a:spcAft>
                <a:spcPts val="0"/>
              </a:spcAft>
              <a:buClr>
                <a:srgbClr val="000000"/>
              </a:buClr>
              <a:buSzPts val="1600"/>
              <a:buFont typeface="Arial"/>
              <a:buNone/>
            </a:pP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None/>
            </a:pPr>
            <a:r>
              <a:rPr lang="sk-SK" sz="1600" b="1" dirty="0">
                <a:solidFill>
                  <a:srgbClr val="121617"/>
                </a:solidFill>
                <a:latin typeface="Roboto Slab"/>
                <a:ea typeface="Roboto Slab"/>
                <a:cs typeface="Roboto Slab"/>
                <a:sym typeface="Roboto Slab"/>
              </a:rPr>
              <a:t>2) </a:t>
            </a:r>
            <a:r>
              <a:rPr lang="en-GB" sz="1600" b="1" dirty="0">
                <a:solidFill>
                  <a:srgbClr val="121617"/>
                </a:solidFill>
                <a:latin typeface="Roboto Slab"/>
                <a:ea typeface="Roboto Slab"/>
                <a:cs typeface="Roboto Slab"/>
                <a:sym typeface="Roboto Slab"/>
              </a:rPr>
              <a:t>Fission is run by oxidoreductase enzymes</a:t>
            </a:r>
            <a:r>
              <a:rPr lang="sk-SK" sz="1600" b="1" dirty="0">
                <a:solidFill>
                  <a:srgbClr val="121617"/>
                </a:solidFill>
                <a:latin typeface="Roboto Slab"/>
                <a:ea typeface="Roboto Slab"/>
                <a:cs typeface="Roboto Slab"/>
                <a:sym typeface="Roboto Slab"/>
              </a:rPr>
              <a:t> (</a:t>
            </a:r>
            <a:r>
              <a:rPr lang="en-GB" sz="1600" b="1" dirty="0">
                <a:solidFill>
                  <a:srgbClr val="121617"/>
                </a:solidFill>
                <a:latin typeface="Roboto Slab"/>
                <a:ea typeface="Roboto Slab"/>
                <a:cs typeface="Roboto Slab"/>
                <a:sym typeface="Roboto Slab"/>
              </a:rPr>
              <a:t>dehydrogenation of substrates</a:t>
            </a:r>
            <a:r>
              <a:rPr lang="sk-SK" sz="1600" b="1" dirty="0">
                <a:solidFill>
                  <a:srgbClr val="121617"/>
                </a:solidFill>
                <a:latin typeface="Roboto Slab"/>
                <a:ea typeface="Roboto Slab"/>
                <a:cs typeface="Roboto Slab"/>
                <a:sym typeface="Roboto Slab"/>
              </a:rPr>
              <a:t>)</a:t>
            </a:r>
            <a:endParaRPr dirty="0"/>
          </a:p>
          <a:p>
            <a:pPr marL="0" marR="0" lvl="0" indent="0" algn="l" rtl="0">
              <a:spcBef>
                <a:spcPts val="0"/>
              </a:spcBef>
              <a:spcAft>
                <a:spcPts val="0"/>
              </a:spcAft>
              <a:buClr>
                <a:srgbClr val="000000"/>
              </a:buClr>
              <a:buSzPts val="1600"/>
              <a:buFont typeface="Arial"/>
              <a:buNone/>
            </a:pP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r>
              <a:rPr lang="sk-SK" sz="1600" b="1" dirty="0">
                <a:solidFill>
                  <a:srgbClr val="121617"/>
                </a:solidFill>
                <a:latin typeface="Roboto Slab"/>
                <a:ea typeface="Roboto Slab"/>
                <a:cs typeface="Roboto Slab"/>
                <a:sym typeface="Roboto Slab"/>
              </a:rPr>
              <a:t>3) </a:t>
            </a:r>
            <a:r>
              <a:rPr lang="en-GB" sz="1600" b="1" dirty="0">
                <a:solidFill>
                  <a:srgbClr val="121617"/>
                </a:solidFill>
                <a:latin typeface="Roboto Slab"/>
                <a:ea typeface="Roboto Slab"/>
                <a:cs typeface="Roboto Slab"/>
                <a:sym typeface="Roboto Slab"/>
              </a:rPr>
              <a:t>Takes place in cell cytoplasm and mitochondrion</a:t>
            </a: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r>
              <a:rPr lang="sk-SK" sz="1600" b="1" dirty="0">
                <a:solidFill>
                  <a:srgbClr val="121617"/>
                </a:solidFill>
                <a:latin typeface="Roboto Slab"/>
                <a:ea typeface="Roboto Slab"/>
                <a:cs typeface="Roboto Slab"/>
                <a:sym typeface="Roboto Slab"/>
              </a:rPr>
              <a:t>4) </a:t>
            </a:r>
            <a:r>
              <a:rPr lang="en-GB" sz="1600" b="1" dirty="0">
                <a:solidFill>
                  <a:srgbClr val="121617"/>
                </a:solidFill>
                <a:latin typeface="Roboto Slab"/>
                <a:ea typeface="Roboto Slab"/>
                <a:cs typeface="Roboto Slab"/>
                <a:sym typeface="Roboto Slab"/>
              </a:rPr>
              <a:t>Small energy gain </a:t>
            </a:r>
            <a:r>
              <a:rPr lang="sk-SK" sz="1600" b="1" dirty="0">
                <a:solidFill>
                  <a:srgbClr val="121617"/>
                </a:solidFill>
                <a:latin typeface="Roboto Slab"/>
                <a:ea typeface="Roboto Slab"/>
                <a:cs typeface="Roboto Slab"/>
                <a:sym typeface="Roboto Slab"/>
              </a:rPr>
              <a:t>– </a:t>
            </a:r>
            <a:r>
              <a:rPr lang="en-GB" sz="1600" b="1" dirty="0">
                <a:solidFill>
                  <a:srgbClr val="121617"/>
                </a:solidFill>
                <a:latin typeface="Roboto Slab"/>
                <a:ea typeface="Roboto Slab"/>
                <a:cs typeface="Roboto Slab"/>
                <a:sym typeface="Roboto Slab"/>
              </a:rPr>
              <a:t>the energy is stored in acetic acid</a:t>
            </a:r>
            <a:r>
              <a:rPr lang="sk-SK" sz="1600" b="1" dirty="0">
                <a:solidFill>
                  <a:srgbClr val="121617"/>
                </a:solidFill>
                <a:latin typeface="Roboto Slab"/>
                <a:ea typeface="Roboto Slab"/>
                <a:cs typeface="Roboto Slab"/>
                <a:sym typeface="Roboto Slab"/>
              </a:rPr>
              <a:t> (</a:t>
            </a:r>
            <a:r>
              <a:rPr lang="en-GB" sz="1600" b="1" dirty="0">
                <a:solidFill>
                  <a:srgbClr val="121617"/>
                </a:solidFill>
                <a:latin typeface="Roboto Slab"/>
                <a:ea typeface="Roboto Slab"/>
                <a:cs typeface="Roboto Slab"/>
                <a:sym typeface="Roboto Slab"/>
              </a:rPr>
              <a:t>Acetyl-CoA</a:t>
            </a:r>
            <a:r>
              <a:rPr lang="sk-SK" sz="1600" b="1" dirty="0">
                <a:solidFill>
                  <a:srgbClr val="121617"/>
                </a:solidFill>
                <a:latin typeface="Roboto Slab"/>
                <a:ea typeface="Roboto Slab"/>
                <a:cs typeface="Roboto Slab"/>
                <a:sym typeface="Roboto Slab"/>
              </a:rPr>
              <a:t>). </a:t>
            </a:r>
            <a:endParaRPr dirty="0"/>
          </a:p>
          <a:p>
            <a:pPr marL="0" marR="0" lvl="0" indent="0" algn="l" rtl="0">
              <a:spcBef>
                <a:spcPts val="0"/>
              </a:spcBef>
              <a:spcAft>
                <a:spcPts val="0"/>
              </a:spcAft>
              <a:buClr>
                <a:srgbClr val="000000"/>
              </a:buClr>
              <a:buSzPts val="1600"/>
              <a:buFont typeface="Arial"/>
              <a:buNone/>
            </a:pPr>
            <a:r>
              <a:rPr lang="en-GB" sz="1600" b="1" dirty="0">
                <a:solidFill>
                  <a:srgbClr val="121617"/>
                </a:solidFill>
                <a:latin typeface="Roboto Slab"/>
                <a:ea typeface="Roboto Slab"/>
                <a:cs typeface="Roboto Slab"/>
                <a:sym typeface="Roboto Slab"/>
              </a:rPr>
              <a:t>Hydrogen atoms are formed with the energy to be used</a:t>
            </a:r>
            <a:endParaRPr dirty="0"/>
          </a:p>
          <a:p>
            <a:pPr marL="0" marR="0" lvl="0" indent="0" algn="l" rtl="0">
              <a:spcBef>
                <a:spcPts val="0"/>
              </a:spcBef>
              <a:spcAft>
                <a:spcPts val="0"/>
              </a:spcAft>
              <a:buClr>
                <a:srgbClr val="000000"/>
              </a:buClr>
              <a:buSzPts val="1400"/>
              <a:buFont typeface="Arial"/>
              <a:buNone/>
            </a:pPr>
            <a:endParaRPr sz="1400" b="1" dirty="0">
              <a:solidFill>
                <a:srgbClr val="121617"/>
              </a:solidFill>
              <a:latin typeface="Roboto Slab"/>
              <a:ea typeface="Roboto Slab"/>
              <a:cs typeface="Roboto Slab"/>
              <a:sym typeface="Roboto Slab"/>
            </a:endParaRPr>
          </a:p>
          <a:p>
            <a:pPr marL="0" marR="0" lvl="0" indent="0" algn="ctr" rtl="0">
              <a:spcBef>
                <a:spcPts val="0"/>
              </a:spcBef>
              <a:spcAft>
                <a:spcPts val="0"/>
              </a:spcAft>
              <a:buClr>
                <a:srgbClr val="000000"/>
              </a:buClr>
              <a:buSzPts val="1400"/>
              <a:buFont typeface="Arial"/>
              <a:buNone/>
            </a:pPr>
            <a:endParaRPr sz="1400" dirty="0">
              <a:solidFill>
                <a:srgbClr val="121617"/>
              </a:solidFill>
              <a:latin typeface="Roboto Slab"/>
              <a:ea typeface="Roboto Slab"/>
              <a:cs typeface="Roboto Slab"/>
              <a:sym typeface="Roboto Slab"/>
            </a:endParaRPr>
          </a:p>
          <a:p>
            <a:pPr marL="0" marR="0" lvl="0" indent="0" algn="l" rtl="0">
              <a:spcBef>
                <a:spcPts val="0"/>
              </a:spcBef>
              <a:spcAft>
                <a:spcPts val="0"/>
              </a:spcAft>
              <a:buNone/>
            </a:pPr>
            <a:r>
              <a:rPr lang="sk-SK" sz="1400" dirty="0">
                <a:solidFill>
                  <a:srgbClr val="000000"/>
                </a:solidFill>
                <a:latin typeface="Arial"/>
                <a:ea typeface="Arial"/>
                <a:cs typeface="Arial"/>
                <a:sym typeface="Arial"/>
              </a:rPr>
              <a:t> </a:t>
            </a:r>
            <a:endParaRPr dirty="0"/>
          </a:p>
        </p:txBody>
      </p:sp>
      <p:pic>
        <p:nvPicPr>
          <p:cNvPr id="397" name="Google Shape;397;p14"/>
          <p:cNvPicPr preferRelativeResize="0"/>
          <p:nvPr/>
        </p:nvPicPr>
        <p:blipFill rotWithShape="1">
          <a:blip r:embed="rId3">
            <a:alphaModFix/>
          </a:blip>
          <a:srcRect/>
          <a:stretch/>
        </p:blipFill>
        <p:spPr>
          <a:xfrm>
            <a:off x="5131891" y="153124"/>
            <a:ext cx="3544565" cy="2490634"/>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5"/>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sk-SK" sz="2000" b="1" dirty="0">
                <a:solidFill>
                  <a:srgbClr val="FFFFFF"/>
                </a:solidFill>
                <a:latin typeface="Roboto Slab"/>
                <a:ea typeface="Roboto Slab"/>
                <a:cs typeface="Roboto Slab"/>
                <a:sym typeface="Roboto Slab"/>
              </a:rPr>
              <a:t>               </a:t>
            </a:r>
            <a:r>
              <a:rPr lang="en-GB" sz="2000" b="1" dirty="0">
                <a:solidFill>
                  <a:srgbClr val="FFFFFF"/>
                </a:solidFill>
                <a:latin typeface="Roboto Slab"/>
                <a:ea typeface="Roboto Slab"/>
                <a:cs typeface="Roboto Slab"/>
                <a:sym typeface="Roboto Slab"/>
              </a:rPr>
              <a:t>Phase 3</a:t>
            </a:r>
            <a:endParaRPr dirty="0"/>
          </a:p>
        </p:txBody>
      </p:sp>
      <p:sp>
        <p:nvSpPr>
          <p:cNvPr id="403" name="Google Shape;403;p1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15</a:t>
            </a:fld>
            <a:endParaRPr sz="800">
              <a:solidFill>
                <a:srgbClr val="FFFFFF"/>
              </a:solidFill>
              <a:latin typeface="Roboto Slab"/>
              <a:ea typeface="Roboto Slab"/>
              <a:cs typeface="Roboto Slab"/>
              <a:sym typeface="Roboto Slab"/>
            </a:endParaRPr>
          </a:p>
        </p:txBody>
      </p:sp>
      <p:grpSp>
        <p:nvGrpSpPr>
          <p:cNvPr id="404" name="Google Shape;404;p15"/>
          <p:cNvGrpSpPr/>
          <p:nvPr/>
        </p:nvGrpSpPr>
        <p:grpSpPr>
          <a:xfrm>
            <a:off x="467544" y="699542"/>
            <a:ext cx="432048" cy="628030"/>
            <a:chOff x="3384375" y="2267500"/>
            <a:chExt cx="203375" cy="507825"/>
          </a:xfrm>
        </p:grpSpPr>
        <p:sp>
          <p:nvSpPr>
            <p:cNvPr id="405" name="Google Shape;405;p15"/>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3848" y="196"/>
                  </a:lnTo>
                  <a:lnTo>
                    <a:pt x="3654" y="147"/>
                  </a:lnTo>
                  <a:lnTo>
                    <a:pt x="3434" y="98"/>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25" y="7015"/>
                  </a:lnTo>
                  <a:lnTo>
                    <a:pt x="49" y="7161"/>
                  </a:lnTo>
                  <a:lnTo>
                    <a:pt x="98" y="7307"/>
                  </a:lnTo>
                  <a:lnTo>
                    <a:pt x="171" y="7405"/>
                  </a:lnTo>
                  <a:lnTo>
                    <a:pt x="268" y="7502"/>
                  </a:lnTo>
                  <a:lnTo>
                    <a:pt x="390" y="7575"/>
                  </a:lnTo>
                  <a:lnTo>
                    <a:pt x="512" y="7624"/>
                  </a:lnTo>
                  <a:lnTo>
                    <a:pt x="658" y="7648"/>
                  </a:lnTo>
                  <a:lnTo>
                    <a:pt x="804" y="7624"/>
                  </a:lnTo>
                  <a:lnTo>
                    <a:pt x="926" y="7575"/>
                  </a:lnTo>
                  <a:lnTo>
                    <a:pt x="1048" y="7502"/>
                  </a:lnTo>
                  <a:lnTo>
                    <a:pt x="1145" y="7405"/>
                  </a:lnTo>
                  <a:lnTo>
                    <a:pt x="1218" y="7307"/>
                  </a:lnTo>
                  <a:lnTo>
                    <a:pt x="1267" y="7161"/>
                  </a:lnTo>
                  <a:lnTo>
                    <a:pt x="1291" y="7015"/>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27" y="8452"/>
                  </a:lnTo>
                  <a:lnTo>
                    <a:pt x="3775" y="8330"/>
                  </a:lnTo>
                  <a:lnTo>
                    <a:pt x="3824" y="8282"/>
                  </a:lnTo>
                  <a:lnTo>
                    <a:pt x="3873" y="8208"/>
                  </a:lnTo>
                  <a:lnTo>
                    <a:pt x="3970" y="8184"/>
                  </a:lnTo>
                  <a:lnTo>
                    <a:pt x="4068" y="8160"/>
                  </a:lnTo>
                  <a:lnTo>
                    <a:pt x="4165" y="8184"/>
                  </a:lnTo>
                  <a:lnTo>
                    <a:pt x="4263" y="8208"/>
                  </a:lnTo>
                  <a:lnTo>
                    <a:pt x="4311" y="8282"/>
                  </a:lnTo>
                  <a:lnTo>
                    <a:pt x="4360" y="8330"/>
                  </a:lnTo>
                  <a:lnTo>
                    <a:pt x="4409" y="8452"/>
                  </a:lnTo>
                  <a:lnTo>
                    <a:pt x="4433" y="8525"/>
                  </a:lnTo>
                  <a:lnTo>
                    <a:pt x="5091" y="15344"/>
                  </a:lnTo>
                  <a:lnTo>
                    <a:pt x="5115" y="15491"/>
                  </a:lnTo>
                  <a:lnTo>
                    <a:pt x="5188" y="15637"/>
                  </a:lnTo>
                  <a:lnTo>
                    <a:pt x="5261" y="15758"/>
                  </a:lnTo>
                  <a:lnTo>
                    <a:pt x="5358" y="15880"/>
                  </a:lnTo>
                  <a:lnTo>
                    <a:pt x="5480" y="15953"/>
                  </a:lnTo>
                  <a:lnTo>
                    <a:pt x="5626" y="16026"/>
                  </a:lnTo>
                  <a:lnTo>
                    <a:pt x="5748" y="16075"/>
                  </a:lnTo>
                  <a:lnTo>
                    <a:pt x="5919"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601" y="13128"/>
                  </a:lnTo>
                  <a:lnTo>
                    <a:pt x="6333" y="8890"/>
                  </a:lnTo>
                  <a:lnTo>
                    <a:pt x="6187" y="6601"/>
                  </a:lnTo>
                  <a:lnTo>
                    <a:pt x="6089" y="4604"/>
                  </a:lnTo>
                  <a:lnTo>
                    <a:pt x="6040" y="3167"/>
                  </a:lnTo>
                  <a:lnTo>
                    <a:pt x="6040" y="2753"/>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44" y="7015"/>
                  </a:lnTo>
                  <a:lnTo>
                    <a:pt x="6869" y="7161"/>
                  </a:lnTo>
                  <a:lnTo>
                    <a:pt x="6917" y="7307"/>
                  </a:lnTo>
                  <a:lnTo>
                    <a:pt x="6990" y="7405"/>
                  </a:lnTo>
                  <a:lnTo>
                    <a:pt x="7088" y="7502"/>
                  </a:lnTo>
                  <a:lnTo>
                    <a:pt x="7209" y="7575"/>
                  </a:lnTo>
                  <a:lnTo>
                    <a:pt x="7331" y="7624"/>
                  </a:lnTo>
                  <a:lnTo>
                    <a:pt x="7477" y="7648"/>
                  </a:lnTo>
                  <a:lnTo>
                    <a:pt x="7624" y="7624"/>
                  </a:lnTo>
                  <a:lnTo>
                    <a:pt x="7745" y="7575"/>
                  </a:lnTo>
                  <a:lnTo>
                    <a:pt x="7867" y="7502"/>
                  </a:lnTo>
                  <a:lnTo>
                    <a:pt x="7964" y="7405"/>
                  </a:lnTo>
                  <a:lnTo>
                    <a:pt x="8038" y="7307"/>
                  </a:lnTo>
                  <a:lnTo>
                    <a:pt x="8086" y="7161"/>
                  </a:lnTo>
                  <a:lnTo>
                    <a:pt x="8111" y="7015"/>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06" name="Google Shape;406;p15"/>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407" name="Google Shape;407;p15"/>
          <p:cNvSpPr txBox="1"/>
          <p:nvPr/>
        </p:nvSpPr>
        <p:spPr>
          <a:xfrm>
            <a:off x="592989" y="2476898"/>
            <a:ext cx="8305998" cy="25237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rgbClr val="121617"/>
                </a:solidFill>
                <a:latin typeface="Roboto Slab"/>
                <a:ea typeface="Roboto Slab"/>
                <a:cs typeface="Roboto Slab"/>
                <a:sym typeface="Roboto Slab"/>
              </a:rPr>
              <a:t>1) </a:t>
            </a:r>
            <a:r>
              <a:rPr lang="en-GB" sz="1600" b="1" dirty="0">
                <a:solidFill>
                  <a:srgbClr val="121617"/>
                </a:solidFill>
                <a:latin typeface="Roboto Slab"/>
                <a:ea typeface="Roboto Slab"/>
                <a:cs typeface="Roboto Slab"/>
                <a:sym typeface="Roboto Slab"/>
              </a:rPr>
              <a:t>So called Krebs (citric acid) cycle which is linked to respiratory chain</a:t>
            </a:r>
            <a:r>
              <a:rPr lang="sk-SK" sz="1600" b="1" dirty="0">
                <a:solidFill>
                  <a:srgbClr val="121617"/>
                </a:solidFill>
                <a:latin typeface="Roboto Slab"/>
                <a:ea typeface="Roboto Slab"/>
                <a:cs typeface="Roboto Slab"/>
                <a:sym typeface="Roboto Slab"/>
              </a:rPr>
              <a:t>.</a:t>
            </a:r>
            <a:endParaRPr dirty="0"/>
          </a:p>
          <a:p>
            <a:pPr marL="342900" marR="0" lvl="0" indent="-241300" algn="l" rtl="0">
              <a:spcBef>
                <a:spcPts val="0"/>
              </a:spcBef>
              <a:spcAft>
                <a:spcPts val="0"/>
              </a:spcAft>
              <a:buClr>
                <a:srgbClr val="000000"/>
              </a:buClr>
              <a:buSzPts val="1600"/>
              <a:buFont typeface="Arial"/>
              <a:buNone/>
            </a:pP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None/>
            </a:pPr>
            <a:r>
              <a:rPr lang="sk-SK" sz="1600" b="1" dirty="0">
                <a:solidFill>
                  <a:srgbClr val="121617"/>
                </a:solidFill>
                <a:latin typeface="Roboto Slab"/>
                <a:ea typeface="Roboto Slab"/>
                <a:cs typeface="Roboto Slab"/>
                <a:sym typeface="Roboto Slab"/>
              </a:rPr>
              <a:t>2) </a:t>
            </a:r>
            <a:r>
              <a:rPr lang="en-GB" sz="1600" b="1" dirty="0">
                <a:solidFill>
                  <a:srgbClr val="121617"/>
                </a:solidFill>
                <a:latin typeface="Roboto Slab"/>
                <a:ea typeface="Roboto Slab"/>
                <a:cs typeface="Roboto Slab"/>
                <a:sym typeface="Roboto Slab"/>
              </a:rPr>
              <a:t>Acetyl-CoA oxidises to carbon dioxide</a:t>
            </a:r>
            <a:r>
              <a:rPr lang="sk-SK" sz="1600" b="1" dirty="0">
                <a:solidFill>
                  <a:srgbClr val="121617"/>
                </a:solidFill>
                <a:latin typeface="Roboto Slab"/>
                <a:ea typeface="Roboto Slab"/>
                <a:cs typeface="Roboto Slab"/>
                <a:sym typeface="Roboto Slab"/>
              </a:rPr>
              <a:t>. </a:t>
            </a:r>
            <a:r>
              <a:rPr lang="en-GB" sz="1600" b="1" dirty="0">
                <a:solidFill>
                  <a:srgbClr val="121617"/>
                </a:solidFill>
                <a:latin typeface="Roboto Slab"/>
                <a:ea typeface="Roboto Slab"/>
                <a:cs typeface="Roboto Slab"/>
                <a:sym typeface="Roboto Slab"/>
              </a:rPr>
              <a:t>8 atoms of hydrogen are formed out of 1 molecule of Acetyl-CoA; the atoms join with oxygen to form water and release energy</a:t>
            </a:r>
            <a:r>
              <a:rPr lang="sk-SK" sz="1600" b="1" dirty="0">
                <a:solidFill>
                  <a:srgbClr val="121617"/>
                </a:solidFill>
                <a:latin typeface="Roboto Slab"/>
                <a:ea typeface="Roboto Slab"/>
                <a:cs typeface="Roboto Slab"/>
                <a:sym typeface="Roboto Slab"/>
              </a:rPr>
              <a:t>. </a:t>
            </a:r>
            <a:endParaRPr dirty="0"/>
          </a:p>
          <a:p>
            <a:pPr marL="0" marR="0" lvl="0" indent="0" algn="l" rtl="0">
              <a:spcBef>
                <a:spcPts val="0"/>
              </a:spcBef>
              <a:spcAft>
                <a:spcPts val="0"/>
              </a:spcAft>
              <a:buClr>
                <a:srgbClr val="000000"/>
              </a:buClr>
              <a:buSzPts val="1600"/>
              <a:buFont typeface="Arial"/>
              <a:buNone/>
            </a:pP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r>
              <a:rPr lang="sk-SK" sz="1600" b="1" dirty="0">
                <a:solidFill>
                  <a:srgbClr val="121617"/>
                </a:solidFill>
                <a:latin typeface="Roboto Slab"/>
                <a:ea typeface="Roboto Slab"/>
                <a:cs typeface="Roboto Slab"/>
                <a:sym typeface="Roboto Slab"/>
              </a:rPr>
              <a:t>3) </a:t>
            </a:r>
            <a:r>
              <a:rPr lang="en-GB" sz="1600" b="1" dirty="0">
                <a:solidFill>
                  <a:srgbClr val="121617"/>
                </a:solidFill>
                <a:latin typeface="Roboto Slab"/>
                <a:ea typeface="Roboto Slab"/>
                <a:cs typeface="Roboto Slab"/>
                <a:sym typeface="Roboto Slab"/>
              </a:rPr>
              <a:t>Run in mitochondrion</a:t>
            </a:r>
            <a:r>
              <a:rPr lang="sk-SK" sz="1600" b="1" dirty="0">
                <a:solidFill>
                  <a:srgbClr val="121617"/>
                </a:solidFill>
                <a:latin typeface="Roboto Slab"/>
                <a:ea typeface="Roboto Slab"/>
                <a:cs typeface="Roboto Slab"/>
                <a:sym typeface="Roboto Slab"/>
              </a:rPr>
              <a:t>.</a:t>
            </a:r>
            <a:endParaRPr dirty="0"/>
          </a:p>
          <a:p>
            <a:pPr marL="0" marR="0" lvl="0" indent="0" algn="l" rtl="0">
              <a:spcBef>
                <a:spcPts val="0"/>
              </a:spcBef>
              <a:spcAft>
                <a:spcPts val="0"/>
              </a:spcAft>
              <a:buClr>
                <a:srgbClr val="000000"/>
              </a:buClr>
              <a:buSzPts val="1600"/>
              <a:buFont typeface="Arial"/>
              <a:buNone/>
            </a:pPr>
            <a:endParaRPr sz="1600" b="1" dirty="0">
              <a:solidFill>
                <a:srgbClr val="121617"/>
              </a:solidFill>
              <a:latin typeface="Roboto Slab"/>
              <a:ea typeface="Roboto Slab"/>
              <a:cs typeface="Roboto Slab"/>
              <a:sym typeface="Roboto Slab"/>
            </a:endParaRPr>
          </a:p>
          <a:p>
            <a:pPr marL="0" marR="0" lvl="0" indent="0" algn="l" rtl="0">
              <a:spcBef>
                <a:spcPts val="0"/>
              </a:spcBef>
              <a:spcAft>
                <a:spcPts val="0"/>
              </a:spcAft>
              <a:buClr>
                <a:srgbClr val="000000"/>
              </a:buClr>
              <a:buSzPts val="1600"/>
              <a:buFont typeface="Arial"/>
              <a:buNone/>
            </a:pPr>
            <a:r>
              <a:rPr lang="sk-SK" sz="1600" b="1" dirty="0">
                <a:solidFill>
                  <a:srgbClr val="121617"/>
                </a:solidFill>
                <a:latin typeface="Roboto Slab"/>
                <a:ea typeface="Roboto Slab"/>
                <a:cs typeface="Roboto Slab"/>
                <a:sym typeface="Roboto Slab"/>
              </a:rPr>
              <a:t>4) </a:t>
            </a:r>
            <a:r>
              <a:rPr lang="en-GB" sz="1600" b="1" dirty="0">
                <a:solidFill>
                  <a:srgbClr val="121617"/>
                </a:solidFill>
                <a:latin typeface="Roboto Slab"/>
                <a:ea typeface="Roboto Slab"/>
                <a:cs typeface="Roboto Slab"/>
                <a:sym typeface="Roboto Slab"/>
              </a:rPr>
              <a:t>Large energy gain</a:t>
            </a:r>
            <a:r>
              <a:rPr lang="sk-SK" sz="1600" b="1" dirty="0">
                <a:solidFill>
                  <a:srgbClr val="121617"/>
                </a:solidFill>
                <a:latin typeface="Roboto Slab"/>
                <a:ea typeface="Roboto Slab"/>
                <a:cs typeface="Roboto Slab"/>
                <a:sym typeface="Roboto Slab"/>
              </a:rPr>
              <a:t>.</a:t>
            </a:r>
            <a:r>
              <a:rPr lang="en-GB" sz="1600" b="1" dirty="0">
                <a:solidFill>
                  <a:srgbClr val="121617"/>
                </a:solidFill>
                <a:latin typeface="Roboto Slab"/>
                <a:ea typeface="Roboto Slab"/>
                <a:cs typeface="Roboto Slab"/>
                <a:sym typeface="Roboto Slab"/>
              </a:rPr>
              <a:t> The energy is stored in an ATP molecule</a:t>
            </a:r>
            <a:r>
              <a:rPr lang="sk-SK" sz="1600" b="1" dirty="0">
                <a:solidFill>
                  <a:srgbClr val="121617"/>
                </a:solidFill>
                <a:latin typeface="Roboto Slab"/>
                <a:ea typeface="Roboto Slab"/>
                <a:cs typeface="Roboto Slab"/>
                <a:sym typeface="Roboto Slab"/>
              </a:rPr>
              <a:t>.</a:t>
            </a:r>
            <a:endParaRPr sz="1400" dirty="0">
              <a:solidFill>
                <a:srgbClr val="121617"/>
              </a:solidFill>
              <a:latin typeface="Roboto Slab"/>
              <a:ea typeface="Roboto Slab"/>
              <a:cs typeface="Roboto Slab"/>
              <a:sym typeface="Roboto Slab"/>
            </a:endParaRPr>
          </a:p>
          <a:p>
            <a:pPr marL="0" marR="0" lvl="0" indent="0" algn="l" rtl="0">
              <a:spcBef>
                <a:spcPts val="0"/>
              </a:spcBef>
              <a:spcAft>
                <a:spcPts val="0"/>
              </a:spcAft>
              <a:buNone/>
            </a:pPr>
            <a:r>
              <a:rPr lang="sk-SK" sz="1400" dirty="0">
                <a:solidFill>
                  <a:srgbClr val="000000"/>
                </a:solidFill>
                <a:latin typeface="Arial"/>
                <a:ea typeface="Arial"/>
                <a:cs typeface="Arial"/>
                <a:sym typeface="Arial"/>
              </a:rPr>
              <a:t> </a:t>
            </a:r>
            <a:endParaRPr dirty="0"/>
          </a:p>
        </p:txBody>
      </p:sp>
      <p:pic>
        <p:nvPicPr>
          <p:cNvPr id="408" name="Google Shape;408;p15"/>
          <p:cNvPicPr preferRelativeResize="0"/>
          <p:nvPr/>
        </p:nvPicPr>
        <p:blipFill rotWithShape="1">
          <a:blip r:embed="rId3">
            <a:alphaModFix/>
          </a:blip>
          <a:srcRect/>
          <a:stretch/>
        </p:blipFill>
        <p:spPr>
          <a:xfrm>
            <a:off x="5724128" y="202759"/>
            <a:ext cx="3017294" cy="2249625"/>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6"/>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2000" b="1" dirty="0">
                <a:solidFill>
                  <a:srgbClr val="FFFFFF"/>
                </a:solidFill>
                <a:latin typeface="Roboto Slab"/>
                <a:ea typeface="Roboto Slab"/>
                <a:cs typeface="Roboto Slab"/>
                <a:sym typeface="Roboto Slab"/>
              </a:rPr>
              <a:t>Final test</a:t>
            </a:r>
            <a:endParaRPr dirty="0"/>
          </a:p>
        </p:txBody>
      </p:sp>
      <p:sp>
        <p:nvSpPr>
          <p:cNvPr id="414" name="Google Shape;414;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16</a:t>
            </a:fld>
            <a:endParaRPr sz="800">
              <a:solidFill>
                <a:srgbClr val="FFFFFF"/>
              </a:solidFill>
              <a:latin typeface="Roboto Slab"/>
              <a:ea typeface="Roboto Slab"/>
              <a:cs typeface="Roboto Slab"/>
              <a:sym typeface="Roboto Slab"/>
            </a:endParaRPr>
          </a:p>
        </p:txBody>
      </p:sp>
      <p:grpSp>
        <p:nvGrpSpPr>
          <p:cNvPr id="415" name="Google Shape;415;p16"/>
          <p:cNvGrpSpPr/>
          <p:nvPr/>
        </p:nvGrpSpPr>
        <p:grpSpPr>
          <a:xfrm>
            <a:off x="539552" y="889000"/>
            <a:ext cx="311150" cy="311150"/>
            <a:chOff x="1923675" y="1633650"/>
            <a:chExt cx="436000" cy="435975"/>
          </a:xfrm>
        </p:grpSpPr>
        <p:sp>
          <p:nvSpPr>
            <p:cNvPr id="416" name="Google Shape;416;p16"/>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17" name="Google Shape;417;p1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18" name="Google Shape;418;p16"/>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19" name="Google Shape;419;p1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20" name="Google Shape;420;p1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21" name="Google Shape;421;p16"/>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aphicFrame>
        <p:nvGraphicFramePr>
          <p:cNvPr id="422" name="Google Shape;422;p16"/>
          <p:cNvGraphicFramePr/>
          <p:nvPr>
            <p:extLst>
              <p:ext uri="{D42A27DB-BD31-4B8C-83A1-F6EECF244321}">
                <p14:modId xmlns:p14="http://schemas.microsoft.com/office/powerpoint/2010/main" val="1565879703"/>
              </p:ext>
            </p:extLst>
          </p:nvPr>
        </p:nvGraphicFramePr>
        <p:xfrm>
          <a:off x="5138738" y="2276475"/>
          <a:ext cx="933450" cy="808038"/>
        </p:xfrm>
        <a:graphic>
          <a:graphicData uri="http://schemas.openxmlformats.org/presentationml/2006/ole">
            <mc:AlternateContent xmlns:mc="http://schemas.openxmlformats.org/markup-compatibility/2006">
              <mc:Choice xmlns:v="urn:schemas-microsoft-com:vml" Requires="v">
                <p:oleObj spid="_x0000_s1028" name="Acrobat Document" r:id="rId4" imgW="933450" imgH="808038" progId="AcroExch.Document.DC">
                  <p:embed/>
                </p:oleObj>
              </mc:Choice>
              <mc:Fallback>
                <p:oleObj name="Acrobat Document" r:id="rId4" imgW="933450" imgH="808038" progId="AcroExch.Document.DC">
                  <p:embed/>
                  <p:pic>
                    <p:nvPicPr>
                      <p:cNvPr id="422" name="Google Shape;422;p16"/>
                      <p:cNvPicPr preferRelativeResize="0"/>
                      <p:nvPr/>
                    </p:nvPicPr>
                    <p:blipFill rotWithShape="1">
                      <a:blip r:embed="rId5">
                        <a:alphaModFix/>
                      </a:blip>
                      <a:srcRect/>
                      <a:stretch/>
                    </p:blipFill>
                    <p:spPr>
                      <a:xfrm>
                        <a:off x="5138738" y="2276475"/>
                        <a:ext cx="933450" cy="808038"/>
                      </a:xfrm>
                      <a:prstGeom prst="rect">
                        <a:avLst/>
                      </a:prstGeom>
                      <a:noFill/>
                      <a:ln>
                        <a:noFill/>
                      </a:ln>
                    </p:spPr>
                  </p:pic>
                </p:oleObj>
              </mc:Fallback>
            </mc:AlternateContent>
          </a:graphicData>
        </a:graphic>
      </p:graphicFrame>
      <p:graphicFrame>
        <p:nvGraphicFramePr>
          <p:cNvPr id="423" name="Google Shape;423;p16"/>
          <p:cNvGraphicFramePr/>
          <p:nvPr/>
        </p:nvGraphicFramePr>
        <p:xfrm>
          <a:off x="5148064" y="3435846"/>
          <a:ext cx="914400" cy="792163"/>
        </p:xfrm>
        <a:graphic>
          <a:graphicData uri="http://schemas.openxmlformats.org/presentationml/2006/ole">
            <mc:AlternateContent xmlns:mc="http://schemas.openxmlformats.org/markup-compatibility/2006">
              <mc:Choice xmlns:v="urn:schemas-microsoft-com:vml" Requires="v">
                <p:oleObj spid="_x0000_s1029" r:id="rId6" imgW="914400" imgH="792163" progId="AcroExch.Document.DC">
                  <p:embed/>
                </p:oleObj>
              </mc:Choice>
              <mc:Fallback>
                <p:oleObj r:id="rId6" imgW="914400" imgH="792163" progId="AcroExch.Document.DC">
                  <p:embed/>
                  <p:pic>
                    <p:nvPicPr>
                      <p:cNvPr id="423" name="Google Shape;423;p16"/>
                      <p:cNvPicPr preferRelativeResize="0"/>
                      <p:nvPr/>
                    </p:nvPicPr>
                    <p:blipFill rotWithShape="1">
                      <a:blip r:embed="rId7">
                        <a:alphaModFix/>
                      </a:blip>
                      <a:srcRect/>
                      <a:stretch/>
                    </p:blipFill>
                    <p:spPr>
                      <a:xfrm>
                        <a:off x="5148064" y="3435846"/>
                        <a:ext cx="914400" cy="792163"/>
                      </a:xfrm>
                      <a:prstGeom prst="rect">
                        <a:avLst/>
                      </a:prstGeom>
                      <a:noFill/>
                      <a:ln>
                        <a:noFill/>
                      </a:ln>
                    </p:spPr>
                  </p:pic>
                </p:oleObj>
              </mc:Fallback>
            </mc:AlternateContent>
          </a:graphicData>
        </a:graphic>
      </p:graphicFrame>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7"/>
          <p:cNvSpPr txBox="1">
            <a:spLocks noGrp="1"/>
          </p:cNvSpPr>
          <p:nvPr>
            <p:ph type="subTitle" idx="4294967295"/>
          </p:nvPr>
        </p:nvSpPr>
        <p:spPr>
          <a:xfrm>
            <a:off x="309563" y="1312863"/>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2400" b="1" i="0" u="none" strike="noStrike" cap="none">
                <a:solidFill>
                  <a:schemeClr val="lt1"/>
                </a:solidFill>
                <a:latin typeface="Nixie One"/>
                <a:ea typeface="Nixie One"/>
                <a:cs typeface="Nixie One"/>
                <a:sym typeface="Nixie One"/>
              </a:rPr>
              <a:t>2020-1-SK01-KA226-SCH-094350	DIGI SCHOOL</a:t>
            </a:r>
            <a:endParaRPr/>
          </a:p>
        </p:txBody>
      </p:sp>
      <p:sp>
        <p:nvSpPr>
          <p:cNvPr id="429" name="Google Shape;429;p1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17</a:t>
            </a:fld>
            <a:endParaRPr sz="800">
              <a:solidFill>
                <a:srgbClr val="FFFFFF"/>
              </a:solidFill>
              <a:latin typeface="Roboto Slab"/>
              <a:ea typeface="Roboto Slab"/>
              <a:cs typeface="Roboto Slab"/>
              <a:sym typeface="Roboto Slab"/>
            </a:endParaRPr>
          </a:p>
        </p:txBody>
      </p:sp>
      <p:sp>
        <p:nvSpPr>
          <p:cNvPr id="430" name="Google Shape;430;p17"/>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431" name="Google Shape;431;p17"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pic>
        <p:nvPicPr>
          <p:cNvPr id="432" name="Google Shape;432;p17"/>
          <p:cNvPicPr preferRelativeResize="0"/>
          <p:nvPr/>
        </p:nvPicPr>
        <p:blipFill rotWithShape="1">
          <a:blip r:embed="rId4">
            <a:alphaModFix/>
          </a:blip>
          <a:srcRect/>
          <a:stretch/>
        </p:blipFill>
        <p:spPr>
          <a:xfrm>
            <a:off x="3271080" y="142875"/>
            <a:ext cx="944491" cy="769938"/>
          </a:xfrm>
          <a:prstGeom prst="rect">
            <a:avLst/>
          </a:prstGeom>
          <a:noFill/>
          <a:ln>
            <a:noFill/>
          </a:ln>
        </p:spPr>
      </p:pic>
      <p:pic>
        <p:nvPicPr>
          <p:cNvPr id="433" name="Google Shape;433;p17"/>
          <p:cNvPicPr preferRelativeResize="0"/>
          <p:nvPr/>
        </p:nvPicPr>
        <p:blipFill rotWithShape="1">
          <a:blip r:embed="rId5">
            <a:alphaModFix/>
          </a:blip>
          <a:srcRect/>
          <a:stretch/>
        </p:blipFill>
        <p:spPr>
          <a:xfrm>
            <a:off x="8027988" y="-15875"/>
            <a:ext cx="841375" cy="1189038"/>
          </a:xfrm>
          <a:prstGeom prst="rect">
            <a:avLst/>
          </a:prstGeom>
          <a:noFill/>
          <a:ln>
            <a:noFill/>
          </a:ln>
        </p:spPr>
      </p:pic>
      <p:sp>
        <p:nvSpPr>
          <p:cNvPr id="434" name="Google Shape;434;p17"/>
          <p:cNvSpPr txBox="1"/>
          <p:nvPr/>
        </p:nvSpPr>
        <p:spPr>
          <a:xfrm>
            <a:off x="309563" y="2379663"/>
            <a:ext cx="8426450" cy="138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Délka projektu:  01. 03. 2021 – 28. 02. 2023</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Rozpočet partnerství: 101.092,-€ </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Rozpočet GJŠ Zlín: 20.829,- €</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Intelektuální výstupy všech partnerů: ANJ, NEJ, FRJ,SPJ, DEJ, OBN, CHE, GEO, MAT, BIO, EKN, ITK, </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HUV, ETV</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Intelektuální výstupy GJŠ Zlín v předmětech MAT, GEO, CHE, SPJ</a:t>
            </a:r>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8"/>
          <p:cNvSpPr txBox="1">
            <a:spLocks noGrp="1"/>
          </p:cNvSpPr>
          <p:nvPr>
            <p:ph type="subTitle" idx="4294967295"/>
          </p:nvPr>
        </p:nvSpPr>
        <p:spPr>
          <a:xfrm>
            <a:off x="214313"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Nixie One"/>
              <a:ea typeface="Nixie One"/>
              <a:cs typeface="Nixie One"/>
              <a:sym typeface="Nixie One"/>
            </a:endParaRPr>
          </a:p>
        </p:txBody>
      </p:sp>
      <p:sp>
        <p:nvSpPr>
          <p:cNvPr id="440" name="Google Shape;440;p1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18</a:t>
            </a:fld>
            <a:endParaRPr sz="800">
              <a:solidFill>
                <a:srgbClr val="FFFFFF"/>
              </a:solidFill>
              <a:latin typeface="Roboto Slab"/>
              <a:ea typeface="Roboto Slab"/>
              <a:cs typeface="Roboto Slab"/>
              <a:sym typeface="Roboto Slab"/>
            </a:endParaRPr>
          </a:p>
        </p:txBody>
      </p:sp>
      <p:sp>
        <p:nvSpPr>
          <p:cNvPr id="441" name="Google Shape;441;p18"/>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442" name="Google Shape;442;p18"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443" name="Google Shape;443;p18"/>
          <p:cNvSpPr txBox="1"/>
          <p:nvPr/>
        </p:nvSpPr>
        <p:spPr>
          <a:xfrm>
            <a:off x="214313" y="2643188"/>
            <a:ext cx="5143500"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ČR Podpora Evropské komise na zhotovení této práce nevyjadřuje názor Komise, obsah je názorem autora a Komise není zodpovědná za informace v práci obsažené.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a:spLocks noGrp="1"/>
          </p:cNvSpPr>
          <p:nvPr>
            <p:ph type="ctrTitle" idx="4294967295"/>
          </p:nvPr>
        </p:nvSpPr>
        <p:spPr>
          <a:xfrm>
            <a:off x="3000375" y="571500"/>
            <a:ext cx="4279900" cy="687388"/>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SzPts val="1800"/>
              <a:buFont typeface="Roboto Slab"/>
              <a:buNone/>
            </a:pPr>
            <a:r>
              <a:rPr lang="en-GB" sz="2400" b="1" i="0" u="none" strike="noStrike" cap="none" dirty="0">
                <a:solidFill>
                  <a:srgbClr val="FFFFFF"/>
                </a:solidFill>
                <a:latin typeface="Roboto Slab"/>
                <a:ea typeface="Roboto Slab"/>
                <a:cs typeface="Roboto Slab"/>
                <a:sym typeface="Roboto Slab"/>
              </a:rPr>
              <a:t>Metabolism</a:t>
            </a:r>
            <a:r>
              <a:rPr lang="sk-SK" sz="2400" b="1" i="0" u="none" strike="noStrike" cap="none" dirty="0">
                <a:solidFill>
                  <a:srgbClr val="FFFFFF"/>
                </a:solidFill>
                <a:latin typeface="Roboto Slab"/>
                <a:ea typeface="Roboto Slab"/>
                <a:cs typeface="Roboto Slab"/>
                <a:sym typeface="Roboto Slab"/>
              </a:rPr>
              <a:t> II.</a:t>
            </a:r>
            <a:endParaRPr dirty="0"/>
          </a:p>
        </p:txBody>
      </p:sp>
      <p:sp>
        <p:nvSpPr>
          <p:cNvPr id="79" name="Google Shape;79;p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a:t>
            </a:fld>
            <a:endParaRPr sz="800">
              <a:solidFill>
                <a:srgbClr val="FFFFFF"/>
              </a:solidFill>
              <a:latin typeface="Roboto Slab"/>
              <a:ea typeface="Roboto Slab"/>
              <a:cs typeface="Roboto Slab"/>
              <a:sym typeface="Roboto Slab"/>
            </a:endParaRPr>
          </a:p>
        </p:txBody>
      </p:sp>
      <p:sp>
        <p:nvSpPr>
          <p:cNvPr id="80" name="Google Shape;80;p2"/>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pic>
        <p:nvPicPr>
          <p:cNvPr id="81" name="Google Shape;81;p2"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82" name="Google Shape;82;p2"/>
          <p:cNvSpPr txBox="1"/>
          <p:nvPr/>
        </p:nvSpPr>
        <p:spPr>
          <a:xfrm>
            <a:off x="395536" y="1491630"/>
            <a:ext cx="8143875" cy="2032000"/>
          </a:xfrm>
          <a:prstGeom prst="rect">
            <a:avLst/>
          </a:prstGeom>
          <a:noFill/>
          <a:ln>
            <a:noFill/>
          </a:ln>
        </p:spPr>
        <p:txBody>
          <a:bodyPr spcFirstLastPara="1" wrap="square" lIns="91425" tIns="45700" rIns="91425" bIns="45700" anchor="t" anchorCtr="0">
            <a:spAutoFit/>
          </a:bodyPr>
          <a:lstStyle/>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SUBJECT: CHEMISTRY </a:t>
            </a:r>
            <a:endParaRPr dirty="0"/>
          </a:p>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SPECIFICATION: </a:t>
            </a:r>
            <a:r>
              <a:rPr lang="sk-SK" sz="1400" dirty="0" err="1">
                <a:solidFill>
                  <a:schemeClr val="lt1"/>
                </a:solidFill>
                <a:latin typeface="Roboto Slab"/>
                <a:ea typeface="Roboto Slab"/>
                <a:cs typeface="Roboto Slab"/>
                <a:sym typeface="Roboto Slab"/>
              </a:rPr>
              <a:t>Biochemistry</a:t>
            </a:r>
            <a:r>
              <a:rPr lang="sk-SK" sz="1400" dirty="0">
                <a:solidFill>
                  <a:schemeClr val="lt1"/>
                </a:solidFill>
                <a:latin typeface="Roboto Slab"/>
                <a:ea typeface="Roboto Slab"/>
                <a:cs typeface="Roboto Slab"/>
                <a:sym typeface="Roboto Slab"/>
              </a:rPr>
              <a:t> </a:t>
            </a:r>
            <a:r>
              <a:rPr lang="sk-SK" sz="1400" dirty="0" err="1">
                <a:solidFill>
                  <a:schemeClr val="lt1"/>
                </a:solidFill>
                <a:latin typeface="Roboto Slab"/>
                <a:ea typeface="Roboto Slab"/>
                <a:cs typeface="Roboto Slab"/>
                <a:sym typeface="Roboto Slab"/>
              </a:rPr>
              <a:t>lesson</a:t>
            </a:r>
            <a:endParaRPr sz="1400" dirty="0">
              <a:solidFill>
                <a:schemeClr val="lt1"/>
              </a:solidFill>
              <a:latin typeface="Roboto Slab"/>
              <a:ea typeface="Roboto Slab"/>
              <a:cs typeface="Roboto Slab"/>
              <a:sym typeface="Roboto Slab"/>
            </a:endParaRPr>
          </a:p>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AGE OF STUDENTS: 17-19</a:t>
            </a:r>
            <a:endParaRPr dirty="0"/>
          </a:p>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1 LESSON : 45 min</a:t>
            </a:r>
            <a:endParaRPr dirty="0"/>
          </a:p>
          <a:p>
            <a:pPr marL="0" marR="0" lvl="0" indent="0" algn="l" rtl="0">
              <a:spcBef>
                <a:spcPts val="0"/>
              </a:spcBef>
              <a:spcAft>
                <a:spcPts val="0"/>
              </a:spcAft>
              <a:buClr>
                <a:srgbClr val="000000"/>
              </a:buClr>
              <a:buSzPts val="1400"/>
              <a:buFont typeface="Arial"/>
              <a:buNone/>
            </a:pPr>
            <a:endParaRPr sz="1400" dirty="0">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idx="4294967295"/>
          </p:nvPr>
        </p:nvSpPr>
        <p:spPr>
          <a:xfrm>
            <a:off x="500063" y="785813"/>
            <a:ext cx="2071687" cy="5000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800"/>
              <a:buFont typeface="Roboto Slab"/>
              <a:buNone/>
            </a:pPr>
            <a:r>
              <a:rPr lang="sk-SK" sz="1800" b="1">
                <a:solidFill>
                  <a:srgbClr val="124057"/>
                </a:solidFill>
                <a:latin typeface="Roboto Slab"/>
                <a:ea typeface="Roboto Slab"/>
                <a:cs typeface="Roboto Slab"/>
                <a:sym typeface="Roboto Slab"/>
              </a:rPr>
              <a:t>C O N T E N T </a:t>
            </a:r>
            <a:endParaRPr/>
          </a:p>
        </p:txBody>
      </p:sp>
      <p:sp>
        <p:nvSpPr>
          <p:cNvPr id="88" name="Google Shape;88;p3"/>
          <p:cNvSpPr/>
          <p:nvPr/>
        </p:nvSpPr>
        <p:spPr>
          <a:xfrm>
            <a:off x="3759200" y="3738563"/>
            <a:ext cx="2717800" cy="749300"/>
          </a:xfrm>
          <a:prstGeom prst="homePlate">
            <a:avLst>
              <a:gd name="adj" fmla="val 35448"/>
            </a:avLst>
          </a:pr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89" name="Google Shape;89;p3"/>
          <p:cNvSpPr/>
          <p:nvPr/>
        </p:nvSpPr>
        <p:spPr>
          <a:xfrm>
            <a:off x="3759200" y="3003550"/>
            <a:ext cx="3487738" cy="749300"/>
          </a:xfrm>
          <a:prstGeom prst="homePlate">
            <a:avLst>
              <a:gd name="adj" fmla="val 35449"/>
            </a:avLst>
          </a:pr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90" name="Google Shape;90;p3"/>
          <p:cNvSpPr/>
          <p:nvPr/>
        </p:nvSpPr>
        <p:spPr>
          <a:xfrm>
            <a:off x="3759200" y="2259013"/>
            <a:ext cx="4197176" cy="749300"/>
          </a:xfrm>
          <a:prstGeom prst="homePlate">
            <a:avLst>
              <a:gd name="adj" fmla="val 35449"/>
            </a:avLst>
          </a:pr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91" name="Google Shape;91;p3"/>
          <p:cNvSpPr/>
          <p:nvPr/>
        </p:nvSpPr>
        <p:spPr>
          <a:xfrm>
            <a:off x="3759199" y="1508125"/>
            <a:ext cx="2973037" cy="750888"/>
          </a:xfrm>
          <a:prstGeom prst="homePlate">
            <a:avLst>
              <a:gd name="adj" fmla="val 35371"/>
            </a:avLst>
          </a:pr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92" name="Google Shape;92;p3"/>
          <p:cNvSpPr/>
          <p:nvPr/>
        </p:nvSpPr>
        <p:spPr>
          <a:xfrm>
            <a:off x="2898775" y="1312863"/>
            <a:ext cx="882650" cy="954087"/>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3" name="Google Shape;93;p3"/>
          <p:cNvSpPr/>
          <p:nvPr/>
        </p:nvSpPr>
        <p:spPr>
          <a:xfrm>
            <a:off x="2892425" y="2132013"/>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4" name="Google Shape;94;p3"/>
          <p:cNvSpPr/>
          <p:nvPr/>
        </p:nvSpPr>
        <p:spPr>
          <a:xfrm rot="10800000" flipH="1">
            <a:off x="2892425" y="3008313"/>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5" name="Google Shape;95;p3"/>
          <p:cNvSpPr/>
          <p:nvPr/>
        </p:nvSpPr>
        <p:spPr>
          <a:xfrm rot="10800000" flipH="1">
            <a:off x="2894013" y="3751263"/>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6" name="Google Shape;96;p3"/>
          <p:cNvSpPr/>
          <p:nvPr/>
        </p:nvSpPr>
        <p:spPr>
          <a:xfrm rot="10800000">
            <a:off x="2022475" y="3748088"/>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7" name="Google Shape;97;p3"/>
          <p:cNvSpPr/>
          <p:nvPr/>
        </p:nvSpPr>
        <p:spPr>
          <a:xfrm flipH="1">
            <a:off x="2017713" y="2127250"/>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8" name="Google Shape;98;p3"/>
          <p:cNvSpPr/>
          <p:nvPr/>
        </p:nvSpPr>
        <p:spPr>
          <a:xfrm flipH="1">
            <a:off x="2016125" y="1314450"/>
            <a:ext cx="887413"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9" name="Google Shape;99;p3"/>
          <p:cNvSpPr/>
          <p:nvPr/>
        </p:nvSpPr>
        <p:spPr>
          <a:xfrm rot="10800000">
            <a:off x="2020888" y="3003550"/>
            <a:ext cx="877887" cy="871538"/>
          </a:xfrm>
          <a:custGeom>
            <a:avLst/>
            <a:gdLst/>
            <a:ahLst/>
            <a:cxnLst/>
            <a:rect l="l" t="t" r="r" b="b"/>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0" name="Google Shape;100;p3"/>
          <p:cNvSpPr/>
          <p:nvPr/>
        </p:nvSpPr>
        <p:spPr>
          <a:xfrm>
            <a:off x="1985963" y="1412875"/>
            <a:ext cx="477837" cy="3290888"/>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1" name="Google Shape;101;p3"/>
          <p:cNvSpPr txBox="1"/>
          <p:nvPr/>
        </p:nvSpPr>
        <p:spPr>
          <a:xfrm>
            <a:off x="3878263" y="1654175"/>
            <a:ext cx="596900" cy="4492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01</a:t>
            </a:r>
            <a:endParaRPr/>
          </a:p>
        </p:txBody>
      </p:sp>
      <p:cxnSp>
        <p:nvCxnSpPr>
          <p:cNvPr id="102" name="Google Shape;102;p3"/>
          <p:cNvCxnSpPr/>
          <p:nvPr/>
        </p:nvCxnSpPr>
        <p:spPr>
          <a:xfrm>
            <a:off x="4476750" y="1682750"/>
            <a:ext cx="0" cy="392113"/>
          </a:xfrm>
          <a:prstGeom prst="straightConnector1">
            <a:avLst/>
          </a:prstGeom>
          <a:noFill/>
          <a:ln w="9525" cap="rnd" cmpd="sng">
            <a:solidFill>
              <a:srgbClr val="FFFFFF"/>
            </a:solidFill>
            <a:prstDash val="solid"/>
            <a:round/>
            <a:headEnd type="none" w="sm" len="sm"/>
            <a:tailEnd type="none" w="sm" len="sm"/>
          </a:ln>
        </p:spPr>
      </p:cxnSp>
      <p:sp>
        <p:nvSpPr>
          <p:cNvPr id="103" name="Google Shape;103;p3"/>
          <p:cNvSpPr txBox="1"/>
          <p:nvPr/>
        </p:nvSpPr>
        <p:spPr>
          <a:xfrm>
            <a:off x="4532312" y="1500188"/>
            <a:ext cx="1983901" cy="749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r>
              <a:rPr lang="en-GB" sz="1400" b="1" dirty="0">
                <a:solidFill>
                  <a:schemeClr val="lt1"/>
                </a:solidFill>
                <a:latin typeface="Roboto Slab"/>
                <a:ea typeface="Roboto Slab"/>
                <a:cs typeface="Roboto Slab"/>
                <a:sym typeface="Roboto Slab"/>
              </a:rPr>
              <a:t>Acetyl-CoA – the importance and formation</a:t>
            </a:r>
            <a:r>
              <a:rPr lang="sk-SK" sz="1400" b="1" dirty="0">
                <a:solidFill>
                  <a:schemeClr val="lt1"/>
                </a:solidFill>
                <a:latin typeface="Roboto Slab"/>
                <a:ea typeface="Roboto Slab"/>
                <a:cs typeface="Roboto Slab"/>
                <a:sym typeface="Roboto Slab"/>
              </a:rPr>
              <a:t> </a:t>
            </a:r>
            <a:endParaRPr dirty="0"/>
          </a:p>
        </p:txBody>
      </p:sp>
      <p:sp>
        <p:nvSpPr>
          <p:cNvPr id="104" name="Google Shape;104;p3"/>
          <p:cNvSpPr txBox="1"/>
          <p:nvPr/>
        </p:nvSpPr>
        <p:spPr>
          <a:xfrm>
            <a:off x="3878263" y="2392363"/>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02</a:t>
            </a:r>
            <a:endParaRPr sz="2400" b="1">
              <a:solidFill>
                <a:srgbClr val="000000"/>
              </a:solidFill>
              <a:latin typeface="Nixie One"/>
              <a:ea typeface="Nixie One"/>
              <a:cs typeface="Nixie One"/>
              <a:sym typeface="Nixie One"/>
            </a:endParaRPr>
          </a:p>
        </p:txBody>
      </p:sp>
      <p:cxnSp>
        <p:nvCxnSpPr>
          <p:cNvPr id="105" name="Google Shape;105;p3"/>
          <p:cNvCxnSpPr/>
          <p:nvPr/>
        </p:nvCxnSpPr>
        <p:spPr>
          <a:xfrm>
            <a:off x="4476750" y="2420938"/>
            <a:ext cx="0" cy="392112"/>
          </a:xfrm>
          <a:prstGeom prst="straightConnector1">
            <a:avLst/>
          </a:prstGeom>
          <a:noFill/>
          <a:ln w="9525" cap="rnd" cmpd="sng">
            <a:solidFill>
              <a:srgbClr val="FFFFFF"/>
            </a:solidFill>
            <a:prstDash val="solid"/>
            <a:round/>
            <a:headEnd type="none" w="sm" len="sm"/>
            <a:tailEnd type="none" w="sm" len="sm"/>
          </a:ln>
        </p:spPr>
      </p:cxnSp>
      <p:sp>
        <p:nvSpPr>
          <p:cNvPr id="106" name="Google Shape;106;p3"/>
          <p:cNvSpPr txBox="1"/>
          <p:nvPr/>
        </p:nvSpPr>
        <p:spPr>
          <a:xfrm>
            <a:off x="4532312" y="2409825"/>
            <a:ext cx="2973034"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Metabolic pathways interconnections</a:t>
            </a:r>
            <a:endParaRPr sz="1400" dirty="0">
              <a:solidFill>
                <a:srgbClr val="000000"/>
              </a:solidFill>
              <a:latin typeface="Roboto Slab"/>
              <a:ea typeface="Roboto Slab"/>
              <a:cs typeface="Roboto Slab"/>
              <a:sym typeface="Roboto Slab"/>
            </a:endParaRPr>
          </a:p>
        </p:txBody>
      </p:sp>
      <p:sp>
        <p:nvSpPr>
          <p:cNvPr id="107" name="Google Shape;107;p3"/>
          <p:cNvSpPr txBox="1"/>
          <p:nvPr/>
        </p:nvSpPr>
        <p:spPr>
          <a:xfrm>
            <a:off x="3878263" y="315118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03</a:t>
            </a:r>
            <a:endParaRPr/>
          </a:p>
        </p:txBody>
      </p:sp>
      <p:cxnSp>
        <p:nvCxnSpPr>
          <p:cNvPr id="108" name="Google Shape;108;p3"/>
          <p:cNvCxnSpPr/>
          <p:nvPr/>
        </p:nvCxnSpPr>
        <p:spPr>
          <a:xfrm>
            <a:off x="4476750" y="3179763"/>
            <a:ext cx="0" cy="392112"/>
          </a:xfrm>
          <a:prstGeom prst="straightConnector1">
            <a:avLst/>
          </a:prstGeom>
          <a:noFill/>
          <a:ln w="9525" cap="rnd" cmpd="sng">
            <a:solidFill>
              <a:srgbClr val="FFFFFF"/>
            </a:solidFill>
            <a:prstDash val="solid"/>
            <a:round/>
            <a:headEnd type="none" w="sm" len="sm"/>
            <a:tailEnd type="none" w="sm" len="sm"/>
          </a:ln>
        </p:spPr>
      </p:cxnSp>
      <p:sp>
        <p:nvSpPr>
          <p:cNvPr id="109" name="Google Shape;109;p3"/>
          <p:cNvSpPr txBox="1"/>
          <p:nvPr/>
        </p:nvSpPr>
        <p:spPr>
          <a:xfrm>
            <a:off x="4565651" y="3192463"/>
            <a:ext cx="2238592" cy="664639"/>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Three phases of catabolism</a:t>
            </a:r>
            <a:endParaRPr dirty="0"/>
          </a:p>
          <a:p>
            <a:pPr marL="0" marR="0" lvl="0" indent="0" algn="l" rtl="0">
              <a:lnSpc>
                <a:spcPct val="83000"/>
              </a:lnSpc>
              <a:spcBef>
                <a:spcPts val="0"/>
              </a:spcBef>
              <a:spcAft>
                <a:spcPts val="0"/>
              </a:spcAft>
              <a:buClr>
                <a:srgbClr val="000000"/>
              </a:buClr>
              <a:buSzPts val="1400"/>
              <a:buFont typeface="Arial"/>
              <a:buNone/>
            </a:pPr>
            <a:endParaRPr sz="1400" dirty="0">
              <a:solidFill>
                <a:srgbClr val="FFFFFF"/>
              </a:solidFill>
              <a:latin typeface="Roboto Slab"/>
              <a:ea typeface="Roboto Slab"/>
              <a:cs typeface="Roboto Slab"/>
              <a:sym typeface="Roboto Slab"/>
            </a:endParaRPr>
          </a:p>
        </p:txBody>
      </p:sp>
      <p:sp>
        <p:nvSpPr>
          <p:cNvPr id="110" name="Google Shape;110;p3"/>
          <p:cNvSpPr txBox="1"/>
          <p:nvPr/>
        </p:nvSpPr>
        <p:spPr>
          <a:xfrm>
            <a:off x="3878263" y="38814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04</a:t>
            </a:r>
            <a:endParaRPr/>
          </a:p>
        </p:txBody>
      </p:sp>
      <p:cxnSp>
        <p:nvCxnSpPr>
          <p:cNvPr id="111" name="Google Shape;111;p3"/>
          <p:cNvCxnSpPr/>
          <p:nvPr/>
        </p:nvCxnSpPr>
        <p:spPr>
          <a:xfrm>
            <a:off x="4476750" y="3910013"/>
            <a:ext cx="0" cy="393700"/>
          </a:xfrm>
          <a:prstGeom prst="straightConnector1">
            <a:avLst/>
          </a:prstGeom>
          <a:noFill/>
          <a:ln w="9525" cap="rnd" cmpd="sng">
            <a:solidFill>
              <a:srgbClr val="FFFFFF"/>
            </a:solidFill>
            <a:prstDash val="solid"/>
            <a:round/>
            <a:headEnd type="none" w="sm" len="sm"/>
            <a:tailEnd type="none" w="sm" len="sm"/>
          </a:ln>
        </p:spPr>
      </p:cxnSp>
      <p:sp>
        <p:nvSpPr>
          <p:cNvPr id="112" name="Google Shape;112;p3"/>
          <p:cNvSpPr txBox="1"/>
          <p:nvPr/>
        </p:nvSpPr>
        <p:spPr>
          <a:xfrm>
            <a:off x="4640262" y="3808936"/>
            <a:ext cx="1443903"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Final test</a:t>
            </a:r>
            <a:endParaRPr dirty="0"/>
          </a:p>
        </p:txBody>
      </p:sp>
      <p:sp>
        <p:nvSpPr>
          <p:cNvPr id="113" name="Google Shape;113;p3"/>
          <p:cNvSpPr/>
          <p:nvPr/>
        </p:nvSpPr>
        <p:spPr>
          <a:xfrm flipH="1">
            <a:off x="3787775" y="1509713"/>
            <a:ext cx="90488"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4" name="Google Shape;114;p3"/>
          <p:cNvSpPr txBox="1"/>
          <p:nvPr/>
        </p:nvSpPr>
        <p:spPr>
          <a:xfrm>
            <a:off x="5362575" y="4487863"/>
            <a:ext cx="3711575" cy="517525"/>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rgbClr val="000000"/>
              </a:buClr>
              <a:buSzPts val="1200"/>
              <a:buFont typeface="Arial"/>
              <a:buNone/>
            </a:pPr>
            <a:endParaRPr sz="1200" b="1">
              <a:solidFill>
                <a:srgbClr val="18637B"/>
              </a:solidFill>
              <a:latin typeface="Nixie One"/>
              <a:ea typeface="Nixie One"/>
              <a:cs typeface="Nixie One"/>
              <a:sym typeface="Nixie One"/>
            </a:endParaRPr>
          </a:p>
        </p:txBody>
      </p:sp>
      <p:sp>
        <p:nvSpPr>
          <p:cNvPr id="115" name="Google Shape;115;p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3</a:t>
            </a:fld>
            <a:endParaRPr sz="800">
              <a:solidFill>
                <a:srgbClr val="FFFFFF"/>
              </a:solidFill>
              <a:latin typeface="Roboto Slab"/>
              <a:ea typeface="Roboto Slab"/>
              <a:cs typeface="Roboto Slab"/>
              <a:sym typeface="Roboto Slab"/>
            </a:endParaRPr>
          </a:p>
        </p:txBody>
      </p:sp>
      <p:sp>
        <p:nvSpPr>
          <p:cNvPr id="116" name="Google Shape;116;p3"/>
          <p:cNvSpPr txBox="1"/>
          <p:nvPr/>
        </p:nvSpPr>
        <p:spPr>
          <a:xfrm>
            <a:off x="500063" y="4716463"/>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pic>
        <p:nvPicPr>
          <p:cNvPr id="117" name="Google Shape;117;p3"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grpSp>
        <p:nvGrpSpPr>
          <p:cNvPr id="118" name="Google Shape;118;p3"/>
          <p:cNvGrpSpPr/>
          <p:nvPr/>
        </p:nvGrpSpPr>
        <p:grpSpPr>
          <a:xfrm>
            <a:off x="3182222" y="1734343"/>
            <a:ext cx="257175" cy="277813"/>
            <a:chOff x="616425" y="2329600"/>
            <a:chExt cx="361700" cy="388475"/>
          </a:xfrm>
        </p:grpSpPr>
        <p:sp>
          <p:nvSpPr>
            <p:cNvPr id="119" name="Google Shape;119;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0" name="Google Shape;120;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1" name="Google Shape;121;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2" name="Google Shape;122;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3" name="Google Shape;123;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4" name="Google Shape;124;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5" name="Google Shape;125;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6" name="Google Shape;126;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27" name="Google Shape;127;p3"/>
          <p:cNvGrpSpPr/>
          <p:nvPr/>
        </p:nvGrpSpPr>
        <p:grpSpPr>
          <a:xfrm>
            <a:off x="3183545" y="2483109"/>
            <a:ext cx="257175" cy="277813"/>
            <a:chOff x="616425" y="2329600"/>
            <a:chExt cx="361700" cy="388475"/>
          </a:xfrm>
        </p:grpSpPr>
        <p:sp>
          <p:nvSpPr>
            <p:cNvPr id="128" name="Google Shape;128;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9" name="Google Shape;129;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0" name="Google Shape;130;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1" name="Google Shape;131;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2" name="Google Shape;132;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3" name="Google Shape;133;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4" name="Google Shape;134;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5" name="Google Shape;135;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36" name="Google Shape;136;p3"/>
          <p:cNvGrpSpPr/>
          <p:nvPr/>
        </p:nvGrpSpPr>
        <p:grpSpPr>
          <a:xfrm>
            <a:off x="3211513" y="3265209"/>
            <a:ext cx="257175" cy="277813"/>
            <a:chOff x="616425" y="2329600"/>
            <a:chExt cx="361700" cy="388475"/>
          </a:xfrm>
        </p:grpSpPr>
        <p:sp>
          <p:nvSpPr>
            <p:cNvPr id="137" name="Google Shape;137;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8" name="Google Shape;138;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9" name="Google Shape;139;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0" name="Google Shape;140;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1" name="Google Shape;141;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2" name="Google Shape;142;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3" name="Google Shape;143;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4" name="Google Shape;144;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45" name="Google Shape;145;p3"/>
          <p:cNvGrpSpPr/>
          <p:nvPr/>
        </p:nvGrpSpPr>
        <p:grpSpPr>
          <a:xfrm>
            <a:off x="3227388" y="4054474"/>
            <a:ext cx="257175" cy="277813"/>
            <a:chOff x="616425" y="2329600"/>
            <a:chExt cx="361700" cy="388475"/>
          </a:xfrm>
        </p:grpSpPr>
        <p:sp>
          <p:nvSpPr>
            <p:cNvPr id="146" name="Google Shape;146;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7" name="Google Shape;147;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8" name="Google Shape;148;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9" name="Google Shape;149;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0" name="Google Shape;150;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1" name="Google Shape;151;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2" name="Google Shape;152;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3" name="Google Shape;153;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3600"/>
              <a:buFont typeface="Arial"/>
              <a:buNone/>
            </a:pPr>
            <a:r>
              <a:rPr lang="en-GB" sz="3200" b="1" dirty="0">
                <a:solidFill>
                  <a:schemeClr val="lt1"/>
                </a:solidFill>
                <a:latin typeface="Roboto Slab"/>
                <a:ea typeface="Roboto Slab"/>
                <a:cs typeface="Roboto Slab"/>
                <a:sym typeface="Roboto Slab"/>
              </a:rPr>
              <a:t>Metabolic pathways interconnection</a:t>
            </a:r>
            <a:endParaRPr sz="3200" b="1" dirty="0">
              <a:solidFill>
                <a:schemeClr val="lt1"/>
              </a:solidFill>
              <a:latin typeface="Roboto Slab"/>
              <a:ea typeface="Roboto Slab"/>
              <a:cs typeface="Roboto Slab"/>
              <a:sym typeface="Roboto Slab"/>
            </a:endParaRPr>
          </a:p>
          <a:p>
            <a:pPr marL="0" marR="0" lvl="0" indent="0" algn="ctr" rtl="0">
              <a:spcBef>
                <a:spcPts val="0"/>
              </a:spcBef>
              <a:spcAft>
                <a:spcPts val="0"/>
              </a:spcAft>
              <a:buClr>
                <a:srgbClr val="000000"/>
              </a:buClr>
              <a:buSzPts val="2800"/>
              <a:buFont typeface="Arial"/>
              <a:buNone/>
            </a:pPr>
            <a:r>
              <a:rPr lang="sk-SK" sz="2800" dirty="0">
                <a:solidFill>
                  <a:schemeClr val="lt1"/>
                </a:solidFill>
                <a:latin typeface="Roboto Slab"/>
                <a:ea typeface="Roboto Slab"/>
                <a:cs typeface="Roboto Slab"/>
                <a:sym typeface="Roboto Slab"/>
              </a:rPr>
              <a:t> </a:t>
            </a:r>
            <a:endParaRPr dirty="0"/>
          </a:p>
          <a:p>
            <a:pPr marL="0" marR="0" lvl="0" indent="0" algn="ctr" rtl="0">
              <a:spcBef>
                <a:spcPts val="0"/>
              </a:spcBef>
              <a:spcAft>
                <a:spcPts val="0"/>
              </a:spcAft>
              <a:buClr>
                <a:srgbClr val="000000"/>
              </a:buClr>
              <a:buSzPts val="2800"/>
              <a:buFont typeface="Arial"/>
              <a:buNone/>
            </a:pPr>
            <a:endParaRPr sz="2800" dirty="0">
              <a:solidFill>
                <a:schemeClr val="lt1"/>
              </a:solidFill>
              <a:latin typeface="Roboto Slab"/>
              <a:ea typeface="Roboto Slab"/>
              <a:cs typeface="Roboto Slab"/>
              <a:sym typeface="Roboto Slab"/>
            </a:endParaRPr>
          </a:p>
        </p:txBody>
      </p:sp>
      <p:sp>
        <p:nvSpPr>
          <p:cNvPr id="159" name="Google Shape;159;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4</a:t>
            </a:fld>
            <a:endParaRPr sz="800">
              <a:solidFill>
                <a:srgbClr val="FFFFFF"/>
              </a:solidFill>
              <a:latin typeface="Roboto Slab"/>
              <a:ea typeface="Roboto Slab"/>
              <a:cs typeface="Roboto Slab"/>
              <a:sym typeface="Roboto Slab"/>
            </a:endParaRPr>
          </a:p>
        </p:txBody>
      </p:sp>
      <p:sp>
        <p:nvSpPr>
          <p:cNvPr id="160" name="Google Shape;160;p4"/>
          <p:cNvSpPr txBox="1"/>
          <p:nvPr/>
        </p:nvSpPr>
        <p:spPr>
          <a:xfrm>
            <a:off x="3471863" y="555526"/>
            <a:ext cx="5420618" cy="32931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chemeClr val="dk1"/>
              </a:solidFill>
              <a:latin typeface="Roboto Slab"/>
              <a:ea typeface="Roboto Slab"/>
              <a:cs typeface="Roboto Slab"/>
              <a:sym typeface="Roboto Slab"/>
            </a:endParaRPr>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Roboto Slab"/>
                <a:ea typeface="Roboto Slab"/>
                <a:cs typeface="Roboto Slab"/>
                <a:sym typeface="Roboto Slab"/>
              </a:rPr>
              <a:t>Metabolic pathways are interconnected</a:t>
            </a:r>
            <a:endParaRPr dirty="0"/>
          </a:p>
          <a:p>
            <a:pPr marL="0" marR="0" lvl="0" indent="0" algn="l" rtl="0">
              <a:spcBef>
                <a:spcPts val="0"/>
              </a:spcBef>
              <a:spcAft>
                <a:spcPts val="0"/>
              </a:spcAft>
              <a:buNone/>
            </a:pPr>
            <a:endParaRPr sz="2000" b="1" dirty="0">
              <a:solidFill>
                <a:schemeClr val="dk1"/>
              </a:solidFill>
              <a:latin typeface="Roboto Slab"/>
              <a:ea typeface="Roboto Slab"/>
              <a:cs typeface="Roboto Slab"/>
              <a:sym typeface="Roboto Slab"/>
            </a:endParaRPr>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Roboto Slab"/>
                <a:ea typeface="Roboto Slab"/>
                <a:cs typeface="Roboto Slab"/>
                <a:sym typeface="Roboto Slab"/>
              </a:rPr>
              <a:t>The same substance</a:t>
            </a:r>
            <a:r>
              <a:rPr lang="sk-SK" sz="2000" dirty="0">
                <a:solidFill>
                  <a:schemeClr val="dk1"/>
                </a:solidFill>
                <a:latin typeface="Roboto Slab"/>
                <a:ea typeface="Roboto Slab"/>
                <a:cs typeface="Roboto Slab"/>
                <a:sym typeface="Roboto Slab"/>
              </a:rPr>
              <a:t> </a:t>
            </a:r>
            <a:r>
              <a:rPr lang="en-GB" sz="2000" b="1" dirty="0">
                <a:solidFill>
                  <a:schemeClr val="dk1"/>
                </a:solidFill>
                <a:latin typeface="Roboto Slab"/>
                <a:ea typeface="Roboto Slab"/>
                <a:cs typeface="Roboto Slab"/>
                <a:sym typeface="Roboto Slab"/>
              </a:rPr>
              <a:t>Acetyl</a:t>
            </a:r>
            <a:r>
              <a:rPr lang="sk-SK" sz="2000" b="1" dirty="0">
                <a:solidFill>
                  <a:schemeClr val="dk1"/>
                </a:solidFill>
                <a:latin typeface="Roboto Slab"/>
                <a:ea typeface="Roboto Slab"/>
                <a:cs typeface="Roboto Slab"/>
                <a:sym typeface="Roboto Slab"/>
              </a:rPr>
              <a:t>–</a:t>
            </a:r>
            <a:r>
              <a:rPr lang="sk-SK" sz="2000" b="1" dirty="0" err="1">
                <a:solidFill>
                  <a:schemeClr val="dk1"/>
                </a:solidFill>
                <a:latin typeface="Roboto Slab"/>
                <a:ea typeface="Roboto Slab"/>
                <a:cs typeface="Roboto Slab"/>
                <a:sym typeface="Roboto Slab"/>
              </a:rPr>
              <a:t>CoA</a:t>
            </a:r>
            <a:r>
              <a:rPr lang="en-GB" sz="2000" b="1" dirty="0">
                <a:solidFill>
                  <a:schemeClr val="dk1"/>
                </a:solidFill>
                <a:latin typeface="Roboto Slab"/>
                <a:ea typeface="Roboto Slab"/>
                <a:cs typeface="Roboto Slab"/>
                <a:sym typeface="Roboto Slab"/>
              </a:rPr>
              <a:t> </a:t>
            </a:r>
            <a:r>
              <a:rPr lang="en-GB" sz="2000" dirty="0">
                <a:solidFill>
                  <a:schemeClr val="dk1"/>
                </a:solidFill>
                <a:latin typeface="Roboto Slab"/>
                <a:ea typeface="Roboto Slab"/>
                <a:cs typeface="Roboto Slab"/>
                <a:sym typeface="Roboto Slab"/>
              </a:rPr>
              <a:t>is formed within metabolism of three basic nutrients</a:t>
            </a:r>
            <a:endParaRPr sz="2000" dirty="0">
              <a:solidFill>
                <a:schemeClr val="dk1"/>
              </a:solidFill>
              <a:latin typeface="Roboto Slab"/>
              <a:ea typeface="Roboto Slab"/>
              <a:cs typeface="Roboto Slab"/>
              <a:sym typeface="Roboto Slab"/>
            </a:endParaRPr>
          </a:p>
          <a:p>
            <a:pPr marL="0" marR="0" lvl="0" indent="0" algn="l" rtl="0">
              <a:spcBef>
                <a:spcPts val="0"/>
              </a:spcBef>
              <a:spcAft>
                <a:spcPts val="0"/>
              </a:spcAft>
              <a:buNone/>
            </a:pPr>
            <a:endParaRPr sz="2000" b="1" dirty="0">
              <a:solidFill>
                <a:schemeClr val="dk1"/>
              </a:solidFill>
              <a:latin typeface="Roboto Slab"/>
              <a:ea typeface="Roboto Slab"/>
              <a:cs typeface="Roboto Slab"/>
              <a:sym typeface="Roboto Slab"/>
            </a:endParaRPr>
          </a:p>
          <a:p>
            <a:pPr marL="342900" marR="0" lvl="0" indent="-342900" algn="l" rtl="0">
              <a:spcBef>
                <a:spcPts val="0"/>
              </a:spcBef>
              <a:spcAft>
                <a:spcPts val="0"/>
              </a:spcAft>
              <a:buClr>
                <a:schemeClr val="dk1"/>
              </a:buClr>
              <a:buSzPts val="2000"/>
              <a:buFont typeface="Arial"/>
              <a:buChar char="•"/>
            </a:pPr>
            <a:r>
              <a:rPr lang="sk-SK" sz="2000" dirty="0" err="1">
                <a:solidFill>
                  <a:schemeClr val="dk1"/>
                </a:solidFill>
                <a:latin typeface="Roboto Slab"/>
                <a:ea typeface="Roboto Slab"/>
                <a:cs typeface="Roboto Slab"/>
                <a:sym typeface="Roboto Slab"/>
              </a:rPr>
              <a:t>Acetyl-CoA</a:t>
            </a:r>
            <a:r>
              <a:rPr lang="sk-SK" sz="2000" dirty="0">
                <a:solidFill>
                  <a:schemeClr val="dk1"/>
                </a:solidFill>
                <a:latin typeface="Roboto Slab"/>
                <a:ea typeface="Roboto Slab"/>
                <a:cs typeface="Roboto Slab"/>
                <a:sym typeface="Roboto Slab"/>
              </a:rPr>
              <a:t> </a:t>
            </a:r>
            <a:r>
              <a:rPr lang="en-GB" sz="2000" dirty="0">
                <a:solidFill>
                  <a:schemeClr val="dk1"/>
                </a:solidFill>
                <a:latin typeface="Roboto Slab"/>
                <a:ea typeface="Roboto Slab"/>
                <a:cs typeface="Roboto Slab"/>
                <a:sym typeface="Roboto Slab"/>
              </a:rPr>
              <a:t>enters the citric acid cycle</a:t>
            </a:r>
            <a:endParaRPr dirty="0"/>
          </a:p>
          <a:p>
            <a:pPr marL="0" marR="0" lvl="0" indent="0" algn="l" rtl="0">
              <a:spcBef>
                <a:spcPts val="0"/>
              </a:spcBef>
              <a:spcAft>
                <a:spcPts val="0"/>
              </a:spcAft>
              <a:buNone/>
            </a:pPr>
            <a:endParaRPr sz="2000" dirty="0">
              <a:solidFill>
                <a:schemeClr val="dk1"/>
              </a:solidFill>
              <a:latin typeface="Roboto Slab"/>
              <a:ea typeface="Roboto Slab"/>
              <a:cs typeface="Roboto Slab"/>
              <a:sym typeface="Roboto Slab"/>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5</a:t>
            </a:fld>
            <a:endParaRPr sz="800">
              <a:solidFill>
                <a:srgbClr val="FFFFFF"/>
              </a:solidFill>
              <a:latin typeface="Roboto Slab"/>
              <a:ea typeface="Roboto Slab"/>
              <a:cs typeface="Roboto Slab"/>
              <a:sym typeface="Roboto Slab"/>
            </a:endParaRPr>
          </a:p>
        </p:txBody>
      </p:sp>
      <p:grpSp>
        <p:nvGrpSpPr>
          <p:cNvPr id="166" name="Google Shape;166;p5"/>
          <p:cNvGrpSpPr/>
          <p:nvPr/>
        </p:nvGrpSpPr>
        <p:grpSpPr>
          <a:xfrm>
            <a:off x="1187754" y="1198617"/>
            <a:ext cx="6768492" cy="4357589"/>
            <a:chOff x="1259632" y="1014133"/>
            <a:chExt cx="6624736" cy="4510067"/>
          </a:xfrm>
        </p:grpSpPr>
        <p:pic>
          <p:nvPicPr>
            <p:cNvPr id="167" name="Google Shape;167;p5"/>
            <p:cNvPicPr preferRelativeResize="0"/>
            <p:nvPr/>
          </p:nvPicPr>
          <p:blipFill rotWithShape="1">
            <a:blip r:embed="rId3">
              <a:alphaModFix/>
            </a:blip>
            <a:srcRect b="3479"/>
            <a:stretch/>
          </p:blipFill>
          <p:spPr>
            <a:xfrm>
              <a:off x="1259632" y="1014133"/>
              <a:ext cx="6624736" cy="3996408"/>
            </a:xfrm>
            <a:prstGeom prst="rect">
              <a:avLst/>
            </a:prstGeom>
            <a:noFill/>
            <a:ln>
              <a:noFill/>
            </a:ln>
          </p:spPr>
        </p:pic>
        <p:sp>
          <p:nvSpPr>
            <p:cNvPr id="168" name="Google Shape;168;p5"/>
            <p:cNvSpPr txBox="1"/>
            <p:nvPr/>
          </p:nvSpPr>
          <p:spPr>
            <a:xfrm>
              <a:off x="1921546" y="5293500"/>
              <a:ext cx="56010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900"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Tato fotka</a:t>
              </a:r>
              <a:r>
                <a:rPr lang="sk-SK" sz="900">
                  <a:solidFill>
                    <a:srgbClr val="000000"/>
                  </a:solidFill>
                  <a:latin typeface="Arial"/>
                  <a:ea typeface="Arial"/>
                  <a:cs typeface="Arial"/>
                  <a:sym typeface="Arial"/>
                </a:rPr>
                <a:t> od autora Neznámý autor s licencí </a:t>
              </a:r>
              <a:r>
                <a:rPr lang="sk-SK" sz="900"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a:t>
              </a:r>
              <a:endParaRPr sz="900">
                <a:solidFill>
                  <a:srgbClr val="000000"/>
                </a:solidFill>
                <a:latin typeface="Arial"/>
                <a:ea typeface="Arial"/>
                <a:cs typeface="Arial"/>
                <a:sym typeface="Arial"/>
              </a:endParaRPr>
            </a:p>
          </p:txBody>
        </p:sp>
      </p:grpSp>
      <p:grpSp>
        <p:nvGrpSpPr>
          <p:cNvPr id="169" name="Google Shape;169;p5"/>
          <p:cNvGrpSpPr/>
          <p:nvPr/>
        </p:nvGrpSpPr>
        <p:grpSpPr>
          <a:xfrm>
            <a:off x="1294071" y="616214"/>
            <a:ext cx="6302265" cy="2099552"/>
            <a:chOff x="1294071" y="329820"/>
            <a:chExt cx="6350229" cy="2385946"/>
          </a:xfrm>
        </p:grpSpPr>
        <p:sp>
          <p:nvSpPr>
            <p:cNvPr id="170" name="Google Shape;170;p5"/>
            <p:cNvSpPr txBox="1"/>
            <p:nvPr/>
          </p:nvSpPr>
          <p:spPr>
            <a:xfrm>
              <a:off x="1294071" y="329820"/>
              <a:ext cx="1906291" cy="454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49682E"/>
                  </a:solidFill>
                  <a:latin typeface="Roboto Slab"/>
                  <a:ea typeface="Roboto Slab"/>
                  <a:cs typeface="Roboto Slab"/>
                  <a:sym typeface="Roboto Slab"/>
                </a:rPr>
                <a:t>Saccharides</a:t>
              </a:r>
              <a:endParaRPr sz="2000" dirty="0"/>
            </a:p>
          </p:txBody>
        </p:sp>
        <p:sp>
          <p:nvSpPr>
            <p:cNvPr id="171" name="Google Shape;171;p5"/>
            <p:cNvSpPr txBox="1"/>
            <p:nvPr/>
          </p:nvSpPr>
          <p:spPr>
            <a:xfrm>
              <a:off x="3707904" y="329820"/>
              <a:ext cx="1269899" cy="454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49682E"/>
                  </a:solidFill>
                  <a:latin typeface="Roboto Slab"/>
                  <a:ea typeface="Roboto Slab"/>
                  <a:cs typeface="Roboto Slab"/>
                  <a:sym typeface="Roboto Slab"/>
                </a:rPr>
                <a:t>Lipids</a:t>
              </a:r>
              <a:endParaRPr sz="2000" dirty="0"/>
            </a:p>
          </p:txBody>
        </p:sp>
        <p:sp>
          <p:nvSpPr>
            <p:cNvPr id="172" name="Google Shape;172;p5"/>
            <p:cNvSpPr txBox="1"/>
            <p:nvPr/>
          </p:nvSpPr>
          <p:spPr>
            <a:xfrm>
              <a:off x="5992886" y="329820"/>
              <a:ext cx="1651414" cy="454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49682E"/>
                  </a:solidFill>
                  <a:latin typeface="Roboto Slab"/>
                  <a:ea typeface="Roboto Slab"/>
                  <a:cs typeface="Roboto Slab"/>
                  <a:sym typeface="Roboto Slab"/>
                </a:rPr>
                <a:t>Proteins</a:t>
              </a:r>
              <a:endParaRPr sz="2000" dirty="0"/>
            </a:p>
          </p:txBody>
        </p:sp>
        <p:sp>
          <p:nvSpPr>
            <p:cNvPr id="173" name="Google Shape;173;p5"/>
            <p:cNvSpPr/>
            <p:nvPr/>
          </p:nvSpPr>
          <p:spPr>
            <a:xfrm>
              <a:off x="1959184" y="806756"/>
              <a:ext cx="164544" cy="370382"/>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74" name="Google Shape;174;p5"/>
            <p:cNvSpPr/>
            <p:nvPr/>
          </p:nvSpPr>
          <p:spPr>
            <a:xfrm>
              <a:off x="4260581" y="806476"/>
              <a:ext cx="164544" cy="370382"/>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75" name="Google Shape;175;p5"/>
            <p:cNvSpPr/>
            <p:nvPr/>
          </p:nvSpPr>
          <p:spPr>
            <a:xfrm>
              <a:off x="6736321" y="806476"/>
              <a:ext cx="164544" cy="370382"/>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76" name="Google Shape;176;p5"/>
            <p:cNvSpPr/>
            <p:nvPr/>
          </p:nvSpPr>
          <p:spPr>
            <a:xfrm>
              <a:off x="3674467" y="2283718"/>
              <a:ext cx="1584176" cy="432048"/>
            </a:xfrm>
            <a:prstGeom prst="flowChartProcess">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77" name="Google Shape;177;p5"/>
            <p:cNvSpPr txBox="1"/>
            <p:nvPr/>
          </p:nvSpPr>
          <p:spPr>
            <a:xfrm>
              <a:off x="3688002" y="2299687"/>
              <a:ext cx="157897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000" b="1">
                  <a:solidFill>
                    <a:srgbClr val="121617"/>
                  </a:solidFill>
                  <a:latin typeface="Roboto Slab"/>
                  <a:ea typeface="Roboto Slab"/>
                  <a:cs typeface="Roboto Slab"/>
                  <a:sym typeface="Roboto Slab"/>
                </a:rPr>
                <a:t>Acetyl-CoA</a:t>
              </a:r>
              <a:endParaRPr sz="2000" b="1">
                <a:solidFill>
                  <a:srgbClr val="121617"/>
                </a:solidFill>
                <a:latin typeface="Roboto Slab"/>
                <a:ea typeface="Roboto Slab"/>
                <a:cs typeface="Roboto Slab"/>
                <a:sym typeface="Roboto Slab"/>
              </a:endParaRPr>
            </a:p>
          </p:txBody>
        </p:sp>
      </p:grpSp>
      <p:sp>
        <p:nvSpPr>
          <p:cNvPr id="178" name="Google Shape;178;p5"/>
          <p:cNvSpPr txBox="1"/>
          <p:nvPr/>
        </p:nvSpPr>
        <p:spPr>
          <a:xfrm>
            <a:off x="383676" y="-8"/>
            <a:ext cx="72123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000000"/>
                </a:solidFill>
                <a:latin typeface="Roboto Slab"/>
                <a:ea typeface="Roboto Slab"/>
                <a:cs typeface="Roboto Slab"/>
                <a:sym typeface="Roboto Slab"/>
              </a:rPr>
              <a:t>Nutrients catabolic pathways interconnection in an organism</a:t>
            </a:r>
            <a:r>
              <a:rPr lang="sk-SK" sz="2400" b="1" dirty="0">
                <a:solidFill>
                  <a:srgbClr val="000000"/>
                </a:solidFill>
                <a:latin typeface="Roboto Slab"/>
                <a:ea typeface="Roboto Slab"/>
                <a:cs typeface="Roboto Slab"/>
                <a:sym typeface="Roboto Slab"/>
              </a:rPr>
              <a:t>:</a:t>
            </a:r>
            <a:endParaRPr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6</a:t>
            </a:fld>
            <a:endParaRPr sz="800">
              <a:solidFill>
                <a:srgbClr val="FFFFFF"/>
              </a:solidFill>
              <a:latin typeface="Roboto Slab"/>
              <a:ea typeface="Roboto Slab"/>
              <a:cs typeface="Roboto Slab"/>
              <a:sym typeface="Roboto Slab"/>
            </a:endParaRPr>
          </a:p>
        </p:txBody>
      </p:sp>
      <p:sp>
        <p:nvSpPr>
          <p:cNvPr id="184" name="Google Shape;184;p6"/>
          <p:cNvSpPr txBox="1"/>
          <p:nvPr/>
        </p:nvSpPr>
        <p:spPr>
          <a:xfrm>
            <a:off x="611560" y="339502"/>
            <a:ext cx="292580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000000"/>
                </a:solidFill>
                <a:latin typeface="Roboto Slab"/>
                <a:ea typeface="Roboto Slab"/>
                <a:cs typeface="Roboto Slab"/>
                <a:sym typeface="Roboto Slab"/>
              </a:rPr>
              <a:t>Coenzyme A molecule</a:t>
            </a:r>
            <a:endParaRPr dirty="0"/>
          </a:p>
        </p:txBody>
      </p:sp>
      <p:pic>
        <p:nvPicPr>
          <p:cNvPr id="185" name="Google Shape;185;p6"/>
          <p:cNvPicPr preferRelativeResize="0"/>
          <p:nvPr/>
        </p:nvPicPr>
        <p:blipFill rotWithShape="1">
          <a:blip r:embed="rId3">
            <a:alphaModFix/>
          </a:blip>
          <a:srcRect/>
          <a:stretch/>
        </p:blipFill>
        <p:spPr>
          <a:xfrm>
            <a:off x="431540" y="1344225"/>
            <a:ext cx="8280919" cy="3057576"/>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p:nvPr/>
        </p:nvSpPr>
        <p:spPr>
          <a:xfrm rot="-1870059">
            <a:off x="1493632" y="1975939"/>
            <a:ext cx="1613829" cy="811993"/>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191" name="Google Shape;191;p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7</a:t>
            </a:fld>
            <a:endParaRPr sz="800">
              <a:solidFill>
                <a:srgbClr val="FFFFFF"/>
              </a:solidFill>
              <a:latin typeface="Roboto Slab"/>
              <a:ea typeface="Roboto Slab"/>
              <a:cs typeface="Roboto Slab"/>
              <a:sym typeface="Roboto Slab"/>
            </a:endParaRPr>
          </a:p>
        </p:txBody>
      </p:sp>
      <p:sp>
        <p:nvSpPr>
          <p:cNvPr id="192" name="Google Shape;192;p7"/>
          <p:cNvSpPr txBox="1"/>
          <p:nvPr/>
        </p:nvSpPr>
        <p:spPr>
          <a:xfrm>
            <a:off x="611560" y="339502"/>
            <a:ext cx="35894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000000"/>
                </a:solidFill>
                <a:latin typeface="Roboto Slab"/>
                <a:ea typeface="Roboto Slab"/>
                <a:cs typeface="Roboto Slab"/>
                <a:sym typeface="Roboto Slab"/>
              </a:rPr>
              <a:t>Acetyl-CoA formation</a:t>
            </a:r>
            <a:endParaRPr sz="2000" b="1" dirty="0">
              <a:solidFill>
                <a:srgbClr val="000000"/>
              </a:solidFill>
              <a:latin typeface="Roboto Slab"/>
              <a:ea typeface="Roboto Slab"/>
              <a:cs typeface="Roboto Slab"/>
              <a:sym typeface="Roboto Slab"/>
            </a:endParaRPr>
          </a:p>
        </p:txBody>
      </p:sp>
      <p:sp>
        <p:nvSpPr>
          <p:cNvPr id="193" name="Google Shape;193;p7"/>
          <p:cNvSpPr txBox="1"/>
          <p:nvPr/>
        </p:nvSpPr>
        <p:spPr>
          <a:xfrm>
            <a:off x="604714" y="3147814"/>
            <a:ext cx="15910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000000"/>
                </a:solidFill>
                <a:latin typeface="Roboto Slab"/>
                <a:ea typeface="Roboto Slab"/>
                <a:cs typeface="Roboto Slab"/>
                <a:sym typeface="Roboto Slab"/>
              </a:rPr>
              <a:t>acetic acid</a:t>
            </a:r>
            <a:endParaRPr dirty="0"/>
          </a:p>
        </p:txBody>
      </p:sp>
      <p:sp>
        <p:nvSpPr>
          <p:cNvPr id="194" name="Google Shape;194;p7"/>
          <p:cNvSpPr txBox="1"/>
          <p:nvPr/>
        </p:nvSpPr>
        <p:spPr>
          <a:xfrm>
            <a:off x="2771799" y="3147813"/>
            <a:ext cx="129614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000000"/>
                </a:solidFill>
                <a:latin typeface="Roboto Slab"/>
                <a:ea typeface="Roboto Slab"/>
                <a:cs typeface="Roboto Slab"/>
                <a:sym typeface="Roboto Slab"/>
              </a:rPr>
              <a:t>coenzyme A</a:t>
            </a:r>
            <a:endParaRPr sz="1400" dirty="0">
              <a:solidFill>
                <a:srgbClr val="000000"/>
              </a:solidFill>
              <a:latin typeface="Arial"/>
              <a:ea typeface="Arial"/>
              <a:cs typeface="Arial"/>
              <a:sym typeface="Arial"/>
            </a:endParaRPr>
          </a:p>
        </p:txBody>
      </p:sp>
      <p:sp>
        <p:nvSpPr>
          <p:cNvPr id="195" name="Google Shape;195;p7"/>
          <p:cNvSpPr txBox="1"/>
          <p:nvPr/>
        </p:nvSpPr>
        <p:spPr>
          <a:xfrm>
            <a:off x="5076056" y="3146945"/>
            <a:ext cx="166423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000000"/>
                </a:solidFill>
                <a:latin typeface="Roboto Slab"/>
                <a:ea typeface="Roboto Slab"/>
                <a:cs typeface="Roboto Slab"/>
                <a:sym typeface="Roboto Slab"/>
              </a:rPr>
              <a:t>acetyl-CoA</a:t>
            </a:r>
            <a:endParaRPr dirty="0"/>
          </a:p>
        </p:txBody>
      </p:sp>
      <p:grpSp>
        <p:nvGrpSpPr>
          <p:cNvPr id="196" name="Google Shape;196;p7"/>
          <p:cNvGrpSpPr/>
          <p:nvPr/>
        </p:nvGrpSpPr>
        <p:grpSpPr>
          <a:xfrm>
            <a:off x="683567" y="1629080"/>
            <a:ext cx="7632849" cy="1129494"/>
            <a:chOff x="683567" y="1629080"/>
            <a:chExt cx="7632849" cy="1129494"/>
          </a:xfrm>
        </p:grpSpPr>
        <p:pic>
          <p:nvPicPr>
            <p:cNvPr id="197" name="Google Shape;197;p7"/>
            <p:cNvPicPr preferRelativeResize="0"/>
            <p:nvPr/>
          </p:nvPicPr>
          <p:blipFill rotWithShape="1">
            <a:blip r:embed="rId3">
              <a:alphaModFix/>
            </a:blip>
            <a:srcRect/>
            <a:stretch/>
          </p:blipFill>
          <p:spPr>
            <a:xfrm>
              <a:off x="683567" y="1629080"/>
              <a:ext cx="7632849" cy="1074527"/>
            </a:xfrm>
            <a:prstGeom prst="rect">
              <a:avLst/>
            </a:prstGeom>
            <a:noFill/>
            <a:ln>
              <a:noFill/>
            </a:ln>
          </p:spPr>
        </p:pic>
        <p:sp>
          <p:nvSpPr>
            <p:cNvPr id="198" name="Google Shape;198;p7"/>
            <p:cNvSpPr/>
            <p:nvPr/>
          </p:nvSpPr>
          <p:spPr>
            <a:xfrm>
              <a:off x="4201004" y="2498678"/>
              <a:ext cx="4022986" cy="20493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99" name="Google Shape;199;p7"/>
            <p:cNvSpPr txBox="1"/>
            <p:nvPr/>
          </p:nvSpPr>
          <p:spPr>
            <a:xfrm>
              <a:off x="6300192" y="2387312"/>
              <a:ext cx="632508" cy="371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rgbClr val="000000"/>
                  </a:solidFill>
                  <a:latin typeface="Arial"/>
                  <a:ea typeface="Arial"/>
                  <a:cs typeface="Arial"/>
                  <a:sym typeface="Arial"/>
                </a:rPr>
                <a:t>CoA</a:t>
              </a:r>
              <a:endParaRPr sz="1800">
                <a:solidFill>
                  <a:srgbClr val="000000"/>
                </a:solidFill>
                <a:latin typeface="Arial"/>
                <a:ea typeface="Arial"/>
                <a:cs typeface="Arial"/>
                <a:sym typeface="Arial"/>
              </a:endParaRPr>
            </a:p>
          </p:txBody>
        </p:sp>
      </p:gr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8</a:t>
            </a:fld>
            <a:endParaRPr sz="800">
              <a:solidFill>
                <a:srgbClr val="FFFFFF"/>
              </a:solidFill>
              <a:latin typeface="Roboto Slab"/>
              <a:ea typeface="Roboto Slab"/>
              <a:cs typeface="Roboto Slab"/>
              <a:sym typeface="Roboto Slab"/>
            </a:endParaRPr>
          </a:p>
        </p:txBody>
      </p:sp>
      <p:sp>
        <p:nvSpPr>
          <p:cNvPr id="205" name="Google Shape;205;p8"/>
          <p:cNvSpPr/>
          <p:nvPr/>
        </p:nvSpPr>
        <p:spPr>
          <a:xfrm>
            <a:off x="3260219" y="1958697"/>
            <a:ext cx="2232248" cy="1837189"/>
          </a:xfrm>
          <a:prstGeom prst="donut">
            <a:avLst>
              <a:gd name="adj" fmla="val 25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206;p8"/>
          <p:cNvSpPr/>
          <p:nvPr/>
        </p:nvSpPr>
        <p:spPr>
          <a:xfrm>
            <a:off x="971600" y="195486"/>
            <a:ext cx="1872208" cy="864096"/>
          </a:xfrm>
          <a:prstGeom prst="downArrowCallout">
            <a:avLst>
              <a:gd name="adj1" fmla="val 25000"/>
              <a:gd name="adj2" fmla="val 25000"/>
              <a:gd name="adj3" fmla="val 25000"/>
              <a:gd name="adj4" fmla="val 64977"/>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07" name="Google Shape;207;p8"/>
          <p:cNvSpPr/>
          <p:nvPr/>
        </p:nvSpPr>
        <p:spPr>
          <a:xfrm>
            <a:off x="3275856" y="195486"/>
            <a:ext cx="1872208" cy="864096"/>
          </a:xfrm>
          <a:prstGeom prst="downArrowCallout">
            <a:avLst>
              <a:gd name="adj1" fmla="val 25000"/>
              <a:gd name="adj2" fmla="val 25000"/>
              <a:gd name="adj3" fmla="val 25000"/>
              <a:gd name="adj4" fmla="val 64977"/>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08" name="Google Shape;208;p8"/>
          <p:cNvSpPr/>
          <p:nvPr/>
        </p:nvSpPr>
        <p:spPr>
          <a:xfrm>
            <a:off x="5580111" y="225500"/>
            <a:ext cx="2418871" cy="864096"/>
          </a:xfrm>
          <a:prstGeom prst="downArrowCallout">
            <a:avLst>
              <a:gd name="adj1" fmla="val 25000"/>
              <a:gd name="adj2" fmla="val 25000"/>
              <a:gd name="adj3" fmla="val 25000"/>
              <a:gd name="adj4" fmla="val 64977"/>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09" name="Google Shape;209;p8"/>
          <p:cNvSpPr/>
          <p:nvPr/>
        </p:nvSpPr>
        <p:spPr>
          <a:xfrm rot="-5400000">
            <a:off x="4268052" y="3057729"/>
            <a:ext cx="369331" cy="2880320"/>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10" name="Google Shape;210;p8"/>
          <p:cNvSpPr/>
          <p:nvPr/>
        </p:nvSpPr>
        <p:spPr>
          <a:xfrm>
            <a:off x="6641333" y="1427370"/>
            <a:ext cx="288032" cy="582519"/>
          </a:xfrm>
          <a:prstGeom prst="up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11" name="Google Shape;211;p8"/>
          <p:cNvSpPr/>
          <p:nvPr/>
        </p:nvSpPr>
        <p:spPr>
          <a:xfrm rot="10800000">
            <a:off x="4171444" y="3415870"/>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12" name="Google Shape;212;p8"/>
          <p:cNvSpPr txBox="1"/>
          <p:nvPr/>
        </p:nvSpPr>
        <p:spPr>
          <a:xfrm>
            <a:off x="1007604" y="207493"/>
            <a:ext cx="180020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dirty="0">
                <a:solidFill>
                  <a:srgbClr val="000000"/>
                </a:solidFill>
                <a:latin typeface="Roboto Slab"/>
                <a:ea typeface="Roboto Slab"/>
                <a:cs typeface="Roboto Slab"/>
                <a:sym typeface="Roboto Slab"/>
              </a:rPr>
              <a:t>saccharides</a:t>
            </a:r>
            <a:endParaRPr sz="1200" dirty="0"/>
          </a:p>
          <a:p>
            <a:pPr marL="0" marR="0" lvl="0" indent="0" algn="ctr" rtl="0">
              <a:spcBef>
                <a:spcPts val="0"/>
              </a:spcBef>
              <a:spcAft>
                <a:spcPts val="0"/>
              </a:spcAft>
              <a:buNone/>
            </a:pPr>
            <a:r>
              <a:rPr lang="en-GB" sz="1400" b="1" dirty="0" err="1">
                <a:solidFill>
                  <a:srgbClr val="000000"/>
                </a:solidFill>
                <a:latin typeface="Roboto Slab"/>
                <a:ea typeface="Roboto Slab"/>
                <a:cs typeface="Roboto Slab"/>
                <a:sym typeface="Roboto Slab"/>
              </a:rPr>
              <a:t>glycolyse</a:t>
            </a:r>
            <a:endParaRPr dirty="0"/>
          </a:p>
        </p:txBody>
      </p:sp>
      <p:sp>
        <p:nvSpPr>
          <p:cNvPr id="213" name="Google Shape;213;p8"/>
          <p:cNvSpPr txBox="1"/>
          <p:nvPr/>
        </p:nvSpPr>
        <p:spPr>
          <a:xfrm>
            <a:off x="5639864" y="210102"/>
            <a:ext cx="223224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dirty="0">
                <a:solidFill>
                  <a:srgbClr val="000000"/>
                </a:solidFill>
                <a:latin typeface="Roboto Slab"/>
                <a:ea typeface="Roboto Slab"/>
                <a:cs typeface="Roboto Slab"/>
                <a:sym typeface="Roboto Slab"/>
              </a:rPr>
              <a:t>proteins</a:t>
            </a:r>
            <a:endParaRPr sz="1200" dirty="0"/>
          </a:p>
          <a:p>
            <a:pPr marL="0" marR="0" lvl="0" indent="0" algn="ctr" rtl="0">
              <a:spcBef>
                <a:spcPts val="0"/>
              </a:spcBef>
              <a:spcAft>
                <a:spcPts val="0"/>
              </a:spcAft>
              <a:buNone/>
            </a:pPr>
            <a:r>
              <a:rPr lang="en-GB" sz="1400" b="1" dirty="0">
                <a:solidFill>
                  <a:srgbClr val="000000"/>
                </a:solidFill>
                <a:latin typeface="Roboto Slab"/>
                <a:ea typeface="Roboto Slab"/>
                <a:cs typeface="Roboto Slab"/>
                <a:sym typeface="Roboto Slab"/>
              </a:rPr>
              <a:t>proteins metabolism</a:t>
            </a:r>
            <a:endParaRPr dirty="0"/>
          </a:p>
          <a:p>
            <a:pPr marL="0" marR="0" lvl="0" indent="0" algn="ctr" rtl="0">
              <a:spcBef>
                <a:spcPts val="0"/>
              </a:spcBef>
              <a:spcAft>
                <a:spcPts val="0"/>
              </a:spcAft>
              <a:buNone/>
            </a:pPr>
            <a:endParaRPr sz="1400" b="1" dirty="0">
              <a:solidFill>
                <a:srgbClr val="000000"/>
              </a:solidFill>
              <a:latin typeface="Roboto Slab"/>
              <a:ea typeface="Roboto Slab"/>
              <a:cs typeface="Roboto Slab"/>
              <a:sym typeface="Roboto Slab"/>
            </a:endParaRPr>
          </a:p>
        </p:txBody>
      </p:sp>
      <p:sp>
        <p:nvSpPr>
          <p:cNvPr id="214" name="Google Shape;214;p8"/>
          <p:cNvSpPr txBox="1"/>
          <p:nvPr/>
        </p:nvSpPr>
        <p:spPr>
          <a:xfrm>
            <a:off x="3284714" y="122990"/>
            <a:ext cx="1800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dirty="0">
                <a:solidFill>
                  <a:srgbClr val="000000"/>
                </a:solidFill>
                <a:latin typeface="Roboto Slab"/>
                <a:ea typeface="Roboto Slab"/>
                <a:cs typeface="Roboto Slab"/>
                <a:sym typeface="Roboto Slab"/>
              </a:rPr>
              <a:t>lipids</a:t>
            </a:r>
            <a:endParaRPr sz="1200" dirty="0"/>
          </a:p>
          <a:p>
            <a:pPr marL="0" marR="0" lvl="0" indent="0" algn="ctr" rtl="0">
              <a:spcBef>
                <a:spcPts val="0"/>
              </a:spcBef>
              <a:spcAft>
                <a:spcPts val="0"/>
              </a:spcAft>
              <a:buNone/>
            </a:pPr>
            <a:r>
              <a:rPr lang="en-GB" sz="1400" b="1" dirty="0">
                <a:solidFill>
                  <a:srgbClr val="000000"/>
                </a:solidFill>
                <a:latin typeface="Roboto Slab"/>
                <a:ea typeface="Roboto Slab"/>
                <a:cs typeface="Roboto Slab"/>
                <a:sym typeface="Roboto Slab"/>
              </a:rPr>
              <a:t>VMK beta-oxidation</a:t>
            </a:r>
            <a:endParaRPr dirty="0"/>
          </a:p>
        </p:txBody>
      </p:sp>
      <p:sp>
        <p:nvSpPr>
          <p:cNvPr id="215" name="Google Shape;215;p8"/>
          <p:cNvSpPr txBox="1"/>
          <p:nvPr/>
        </p:nvSpPr>
        <p:spPr>
          <a:xfrm>
            <a:off x="1183280" y="1111202"/>
            <a:ext cx="146658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pyruvate</a:t>
            </a:r>
            <a:endParaRPr dirty="0"/>
          </a:p>
        </p:txBody>
      </p:sp>
      <p:sp>
        <p:nvSpPr>
          <p:cNvPr id="216" name="Google Shape;216;p8"/>
          <p:cNvSpPr txBox="1"/>
          <p:nvPr/>
        </p:nvSpPr>
        <p:spPr>
          <a:xfrm>
            <a:off x="3555571" y="1087448"/>
            <a:ext cx="14269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Acetyl-CoA</a:t>
            </a:r>
            <a:endParaRPr sz="1800" b="1">
              <a:solidFill>
                <a:srgbClr val="000000"/>
              </a:solidFill>
              <a:latin typeface="Roboto Slab"/>
              <a:ea typeface="Roboto Slab"/>
              <a:cs typeface="Roboto Slab"/>
              <a:sym typeface="Roboto Slab"/>
            </a:endParaRPr>
          </a:p>
        </p:txBody>
      </p:sp>
      <p:sp>
        <p:nvSpPr>
          <p:cNvPr id="217" name="Google Shape;217;p8"/>
          <p:cNvSpPr txBox="1"/>
          <p:nvPr/>
        </p:nvSpPr>
        <p:spPr>
          <a:xfrm>
            <a:off x="5796136" y="1111161"/>
            <a:ext cx="22028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dirty="0">
                <a:solidFill>
                  <a:srgbClr val="000000"/>
                </a:solidFill>
                <a:latin typeface="Roboto Slab"/>
                <a:ea typeface="Roboto Slab"/>
                <a:cs typeface="Roboto Slab"/>
                <a:sym typeface="Roboto Slab"/>
              </a:rPr>
              <a:t>α – </a:t>
            </a:r>
            <a:r>
              <a:rPr lang="en-GB" sz="1800" b="1" dirty="0">
                <a:solidFill>
                  <a:srgbClr val="000000"/>
                </a:solidFill>
                <a:latin typeface="Roboto Slab"/>
                <a:ea typeface="Roboto Slab"/>
                <a:cs typeface="Roboto Slab"/>
                <a:sym typeface="Roboto Slab"/>
              </a:rPr>
              <a:t>amino acids</a:t>
            </a:r>
            <a:endParaRPr dirty="0"/>
          </a:p>
        </p:txBody>
      </p:sp>
      <p:sp>
        <p:nvSpPr>
          <p:cNvPr id="218" name="Google Shape;218;p8"/>
          <p:cNvSpPr txBox="1"/>
          <p:nvPr/>
        </p:nvSpPr>
        <p:spPr>
          <a:xfrm>
            <a:off x="5796136" y="1958697"/>
            <a:ext cx="197842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dirty="0">
                <a:solidFill>
                  <a:srgbClr val="000000"/>
                </a:solidFill>
                <a:latin typeface="Roboto Slab"/>
                <a:ea typeface="Roboto Slab"/>
                <a:cs typeface="Roboto Slab"/>
                <a:sym typeface="Roboto Slab"/>
              </a:rPr>
              <a:t>α –</a:t>
            </a:r>
            <a:r>
              <a:rPr lang="en-GB" sz="1800" b="1" dirty="0">
                <a:solidFill>
                  <a:srgbClr val="000000"/>
                </a:solidFill>
                <a:latin typeface="Roboto Slab"/>
                <a:ea typeface="Roboto Slab"/>
                <a:cs typeface="Roboto Slab"/>
                <a:sym typeface="Roboto Slab"/>
              </a:rPr>
              <a:t>keto-acids</a:t>
            </a:r>
            <a:endParaRPr sz="1800" b="1" dirty="0">
              <a:solidFill>
                <a:srgbClr val="000000"/>
              </a:solidFill>
              <a:latin typeface="Roboto Slab"/>
              <a:ea typeface="Roboto Slab"/>
              <a:cs typeface="Roboto Slab"/>
              <a:sym typeface="Roboto Slab"/>
            </a:endParaRPr>
          </a:p>
        </p:txBody>
      </p:sp>
      <p:sp>
        <p:nvSpPr>
          <p:cNvPr id="219" name="Google Shape;219;p8"/>
          <p:cNvSpPr/>
          <p:nvPr/>
        </p:nvSpPr>
        <p:spPr>
          <a:xfrm rot="3434280">
            <a:off x="6057682" y="2015624"/>
            <a:ext cx="190298" cy="1281838"/>
          </a:xfrm>
          <a:prstGeom prst="up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0" name="Google Shape;220;p8"/>
          <p:cNvSpPr txBox="1"/>
          <p:nvPr/>
        </p:nvSpPr>
        <p:spPr>
          <a:xfrm>
            <a:off x="3786453" y="2426328"/>
            <a:ext cx="1202573"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rgbClr val="000000"/>
                </a:solidFill>
                <a:latin typeface="Roboto Slab"/>
                <a:ea typeface="Roboto Slab"/>
                <a:cs typeface="Roboto Slab"/>
                <a:sym typeface="Roboto Slab"/>
              </a:rPr>
              <a:t>citric acid cycle</a:t>
            </a:r>
            <a:endParaRPr dirty="0"/>
          </a:p>
        </p:txBody>
      </p:sp>
      <p:sp>
        <p:nvSpPr>
          <p:cNvPr id="221" name="Google Shape;221;p8"/>
          <p:cNvSpPr/>
          <p:nvPr/>
        </p:nvSpPr>
        <p:spPr>
          <a:xfrm>
            <a:off x="4212054" y="2059479"/>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2" name="Google Shape;222;p8"/>
          <p:cNvSpPr/>
          <p:nvPr/>
        </p:nvSpPr>
        <p:spPr>
          <a:xfrm rot="5400000">
            <a:off x="5062343" y="2863120"/>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3" name="Google Shape;223;p8"/>
          <p:cNvSpPr/>
          <p:nvPr/>
        </p:nvSpPr>
        <p:spPr>
          <a:xfrm rot="-5400000">
            <a:off x="3407883" y="2783581"/>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4" name="Google Shape;224;p8"/>
          <p:cNvSpPr/>
          <p:nvPr/>
        </p:nvSpPr>
        <p:spPr>
          <a:xfrm rot="-5400000">
            <a:off x="2899463" y="880653"/>
            <a:ext cx="288032" cy="830347"/>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5" name="Google Shape;225;p8"/>
          <p:cNvSpPr/>
          <p:nvPr/>
        </p:nvSpPr>
        <p:spPr>
          <a:xfrm rot="5400000">
            <a:off x="5260184" y="897591"/>
            <a:ext cx="288032" cy="830347"/>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6" name="Google Shape;226;p8"/>
          <p:cNvSpPr/>
          <p:nvPr/>
        </p:nvSpPr>
        <p:spPr>
          <a:xfrm rot="9105745">
            <a:off x="1911073" y="1029376"/>
            <a:ext cx="1566884" cy="1897627"/>
          </a:xfrm>
          <a:prstGeom prst="arc">
            <a:avLst>
              <a:gd name="adj1" fmla="val 16200000"/>
              <a:gd name="adj2" fmla="val 3896919"/>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27" name="Google Shape;227;p8"/>
          <p:cNvSpPr/>
          <p:nvPr/>
        </p:nvSpPr>
        <p:spPr>
          <a:xfrm rot="-5400000">
            <a:off x="2991834" y="2711581"/>
            <a:ext cx="295572" cy="288033"/>
          </a:xfrm>
          <a:prstGeom prst="flowChartMerge">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228" name="Google Shape;228;p8"/>
          <p:cNvCxnSpPr/>
          <p:nvPr/>
        </p:nvCxnSpPr>
        <p:spPr>
          <a:xfrm rot="10800000">
            <a:off x="1777015" y="3049093"/>
            <a:ext cx="1381640" cy="63936"/>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29" name="Google Shape;229;p8"/>
          <p:cNvCxnSpPr/>
          <p:nvPr/>
        </p:nvCxnSpPr>
        <p:spPr>
          <a:xfrm rot="10800000">
            <a:off x="2971780" y="1415645"/>
            <a:ext cx="60539" cy="251039"/>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30" name="Google Shape;230;p8"/>
          <p:cNvCxnSpPr/>
          <p:nvPr/>
        </p:nvCxnSpPr>
        <p:spPr>
          <a:xfrm rot="10800000">
            <a:off x="3166188" y="1925555"/>
            <a:ext cx="211550" cy="505483"/>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
        <p:nvSpPr>
          <p:cNvPr id="231" name="Google Shape;231;p8"/>
          <p:cNvSpPr txBox="1"/>
          <p:nvPr/>
        </p:nvSpPr>
        <p:spPr>
          <a:xfrm>
            <a:off x="2781105" y="1626787"/>
            <a:ext cx="6286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dirty="0" err="1">
                <a:solidFill>
                  <a:srgbClr val="000000"/>
                </a:solidFill>
                <a:latin typeface="Roboto Slab"/>
                <a:ea typeface="Roboto Slab"/>
                <a:cs typeface="Roboto Slab"/>
                <a:sym typeface="Roboto Slab"/>
              </a:rPr>
              <a:t>CoA</a:t>
            </a:r>
            <a:endParaRPr sz="1800" b="1" dirty="0">
              <a:solidFill>
                <a:srgbClr val="000000"/>
              </a:solidFill>
              <a:latin typeface="Roboto Slab"/>
              <a:ea typeface="Roboto Slab"/>
              <a:cs typeface="Roboto Slab"/>
              <a:sym typeface="Roboto Slab"/>
            </a:endParaRPr>
          </a:p>
        </p:txBody>
      </p:sp>
      <p:cxnSp>
        <p:nvCxnSpPr>
          <p:cNvPr id="232" name="Google Shape;232;p8"/>
          <p:cNvCxnSpPr/>
          <p:nvPr/>
        </p:nvCxnSpPr>
        <p:spPr>
          <a:xfrm>
            <a:off x="4211960" y="1435727"/>
            <a:ext cx="16022" cy="461915"/>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33" name="Google Shape;233;p8"/>
          <p:cNvCxnSpPr/>
          <p:nvPr/>
        </p:nvCxnSpPr>
        <p:spPr>
          <a:xfrm flipH="1">
            <a:off x="5122306" y="1958697"/>
            <a:ext cx="122882" cy="143406"/>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
        <p:nvSpPr>
          <p:cNvPr id="234" name="Google Shape;234;p8"/>
          <p:cNvSpPr txBox="1"/>
          <p:nvPr/>
        </p:nvSpPr>
        <p:spPr>
          <a:xfrm>
            <a:off x="5013204" y="1638895"/>
            <a:ext cx="7408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2H</a:t>
            </a:r>
            <a:r>
              <a:rPr lang="sk-SK" sz="1800" b="1" baseline="-25000">
                <a:solidFill>
                  <a:srgbClr val="000000"/>
                </a:solidFill>
                <a:latin typeface="Roboto Slab"/>
                <a:ea typeface="Roboto Slab"/>
                <a:cs typeface="Roboto Slab"/>
                <a:sym typeface="Roboto Slab"/>
              </a:rPr>
              <a:t>2</a:t>
            </a:r>
            <a:r>
              <a:rPr lang="sk-SK" sz="1800" b="1">
                <a:solidFill>
                  <a:srgbClr val="000000"/>
                </a:solidFill>
                <a:latin typeface="Roboto Slab"/>
                <a:ea typeface="Roboto Slab"/>
                <a:cs typeface="Roboto Slab"/>
                <a:sym typeface="Roboto Slab"/>
              </a:rPr>
              <a:t>O</a:t>
            </a:r>
            <a:endParaRPr/>
          </a:p>
        </p:txBody>
      </p:sp>
      <p:cxnSp>
        <p:nvCxnSpPr>
          <p:cNvPr id="235" name="Google Shape;235;p8"/>
          <p:cNvCxnSpPr/>
          <p:nvPr/>
        </p:nvCxnSpPr>
        <p:spPr>
          <a:xfrm>
            <a:off x="5523522" y="3312205"/>
            <a:ext cx="1367140" cy="129469"/>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36" name="Google Shape;236;p8"/>
          <p:cNvCxnSpPr/>
          <p:nvPr/>
        </p:nvCxnSpPr>
        <p:spPr>
          <a:xfrm rot="10800000" flipH="1">
            <a:off x="2896242" y="4630873"/>
            <a:ext cx="345819" cy="196794"/>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
        <p:nvSpPr>
          <p:cNvPr id="237" name="Google Shape;237;p8"/>
          <p:cNvSpPr txBox="1"/>
          <p:nvPr/>
        </p:nvSpPr>
        <p:spPr>
          <a:xfrm>
            <a:off x="1204216" y="2858619"/>
            <a:ext cx="6415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GTP</a:t>
            </a:r>
            <a:endParaRPr/>
          </a:p>
        </p:txBody>
      </p:sp>
      <p:sp>
        <p:nvSpPr>
          <p:cNvPr id="238" name="Google Shape;238;p8"/>
          <p:cNvSpPr txBox="1"/>
          <p:nvPr/>
        </p:nvSpPr>
        <p:spPr>
          <a:xfrm>
            <a:off x="1045854" y="3287370"/>
            <a:ext cx="1079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GDP + P</a:t>
            </a:r>
            <a:r>
              <a:rPr lang="sk-SK" sz="1800" b="1" i="1" baseline="-25000">
                <a:solidFill>
                  <a:srgbClr val="000000"/>
                </a:solidFill>
                <a:latin typeface="Roboto Slab"/>
                <a:ea typeface="Roboto Slab"/>
                <a:cs typeface="Roboto Slab"/>
                <a:sym typeface="Roboto Slab"/>
              </a:rPr>
              <a:t>i</a:t>
            </a:r>
            <a:endParaRPr sz="1800" b="1" i="1" baseline="-25000">
              <a:solidFill>
                <a:srgbClr val="000000"/>
              </a:solidFill>
              <a:latin typeface="Roboto Slab"/>
              <a:ea typeface="Roboto Slab"/>
              <a:cs typeface="Roboto Slab"/>
              <a:sym typeface="Roboto Slab"/>
            </a:endParaRPr>
          </a:p>
        </p:txBody>
      </p:sp>
      <p:cxnSp>
        <p:nvCxnSpPr>
          <p:cNvPr id="239" name="Google Shape;239;p8"/>
          <p:cNvCxnSpPr/>
          <p:nvPr/>
        </p:nvCxnSpPr>
        <p:spPr>
          <a:xfrm rot="10800000" flipH="1">
            <a:off x="2048547" y="3287370"/>
            <a:ext cx="1206860" cy="136447"/>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
        <p:nvSpPr>
          <p:cNvPr id="240" name="Google Shape;240;p8"/>
          <p:cNvSpPr txBox="1"/>
          <p:nvPr/>
        </p:nvSpPr>
        <p:spPr>
          <a:xfrm>
            <a:off x="6867761" y="3263610"/>
            <a:ext cx="7104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2CO</a:t>
            </a:r>
            <a:r>
              <a:rPr lang="sk-SK" sz="1800" b="1" baseline="-25000">
                <a:solidFill>
                  <a:srgbClr val="000000"/>
                </a:solidFill>
                <a:latin typeface="Roboto Slab"/>
                <a:ea typeface="Roboto Slab"/>
                <a:cs typeface="Roboto Slab"/>
                <a:sym typeface="Roboto Slab"/>
              </a:rPr>
              <a:t>2</a:t>
            </a:r>
            <a:endParaRPr sz="1800" b="1">
              <a:solidFill>
                <a:srgbClr val="000000"/>
              </a:solidFill>
              <a:latin typeface="Roboto Slab"/>
              <a:ea typeface="Roboto Slab"/>
              <a:cs typeface="Roboto Slab"/>
              <a:sym typeface="Roboto Slab"/>
            </a:endParaRPr>
          </a:p>
        </p:txBody>
      </p:sp>
      <p:sp>
        <p:nvSpPr>
          <p:cNvPr id="241" name="Google Shape;241;p8"/>
          <p:cNvSpPr txBox="1"/>
          <p:nvPr/>
        </p:nvSpPr>
        <p:spPr>
          <a:xfrm>
            <a:off x="1657387" y="4774168"/>
            <a:ext cx="12939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n ADP + P</a:t>
            </a:r>
            <a:r>
              <a:rPr lang="sk-SK" sz="1800" b="1" i="1" baseline="-25000">
                <a:solidFill>
                  <a:srgbClr val="000000"/>
                </a:solidFill>
                <a:latin typeface="Roboto Slab"/>
                <a:ea typeface="Roboto Slab"/>
                <a:cs typeface="Roboto Slab"/>
                <a:sym typeface="Roboto Slab"/>
              </a:rPr>
              <a:t>i</a:t>
            </a:r>
            <a:endParaRPr sz="1800" b="1" i="1" baseline="-25000">
              <a:solidFill>
                <a:srgbClr val="000000"/>
              </a:solidFill>
              <a:latin typeface="Roboto Slab"/>
              <a:ea typeface="Roboto Slab"/>
              <a:cs typeface="Roboto Slab"/>
              <a:sym typeface="Roboto Slab"/>
            </a:endParaRPr>
          </a:p>
        </p:txBody>
      </p:sp>
      <p:sp>
        <p:nvSpPr>
          <p:cNvPr id="242" name="Google Shape;242;p8"/>
          <p:cNvSpPr txBox="1"/>
          <p:nvPr/>
        </p:nvSpPr>
        <p:spPr>
          <a:xfrm>
            <a:off x="3526328" y="4312383"/>
            <a:ext cx="222771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respiratory chain</a:t>
            </a:r>
            <a:endParaRPr dirty="0"/>
          </a:p>
        </p:txBody>
      </p:sp>
      <p:cxnSp>
        <p:nvCxnSpPr>
          <p:cNvPr id="243" name="Google Shape;243;p8"/>
          <p:cNvCxnSpPr/>
          <p:nvPr/>
        </p:nvCxnSpPr>
        <p:spPr>
          <a:xfrm rot="10800000" flipH="1">
            <a:off x="3994095" y="4630873"/>
            <a:ext cx="34597" cy="253117"/>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44" name="Google Shape;244;p8"/>
          <p:cNvCxnSpPr/>
          <p:nvPr/>
        </p:nvCxnSpPr>
        <p:spPr>
          <a:xfrm>
            <a:off x="5382787" y="4669801"/>
            <a:ext cx="347314" cy="157866"/>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45" name="Google Shape;245;p8"/>
          <p:cNvCxnSpPr/>
          <p:nvPr/>
        </p:nvCxnSpPr>
        <p:spPr>
          <a:xfrm>
            <a:off x="4674767" y="4630873"/>
            <a:ext cx="105959" cy="253117"/>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
        <p:nvSpPr>
          <p:cNvPr id="246" name="Google Shape;246;p8"/>
          <p:cNvSpPr txBox="1"/>
          <p:nvPr/>
        </p:nvSpPr>
        <p:spPr>
          <a:xfrm>
            <a:off x="5659514" y="4735979"/>
            <a:ext cx="8563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n ATP</a:t>
            </a:r>
            <a:endParaRPr sz="1800" b="1" i="1" baseline="-25000">
              <a:solidFill>
                <a:srgbClr val="000000"/>
              </a:solidFill>
              <a:latin typeface="Roboto Slab"/>
              <a:ea typeface="Roboto Slab"/>
              <a:cs typeface="Roboto Slab"/>
              <a:sym typeface="Roboto Slab"/>
            </a:endParaRPr>
          </a:p>
        </p:txBody>
      </p:sp>
      <p:sp>
        <p:nvSpPr>
          <p:cNvPr id="247" name="Google Shape;247;p8"/>
          <p:cNvSpPr txBox="1"/>
          <p:nvPr/>
        </p:nvSpPr>
        <p:spPr>
          <a:xfrm>
            <a:off x="3572120" y="4776442"/>
            <a:ext cx="7408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2O</a:t>
            </a:r>
            <a:r>
              <a:rPr lang="sk-SK" sz="1800" b="1" baseline="-25000">
                <a:solidFill>
                  <a:srgbClr val="000000"/>
                </a:solidFill>
                <a:latin typeface="Roboto Slab"/>
                <a:ea typeface="Roboto Slab"/>
                <a:cs typeface="Roboto Slab"/>
                <a:sym typeface="Roboto Slab"/>
              </a:rPr>
              <a:t>2</a:t>
            </a:r>
            <a:endParaRPr sz="1800" b="1">
              <a:solidFill>
                <a:srgbClr val="000000"/>
              </a:solidFill>
              <a:latin typeface="Roboto Slab"/>
              <a:ea typeface="Roboto Slab"/>
              <a:cs typeface="Roboto Slab"/>
              <a:sym typeface="Roboto Slab"/>
            </a:endParaRPr>
          </a:p>
        </p:txBody>
      </p:sp>
      <p:sp>
        <p:nvSpPr>
          <p:cNvPr id="248" name="Google Shape;248;p8"/>
          <p:cNvSpPr txBox="1"/>
          <p:nvPr/>
        </p:nvSpPr>
        <p:spPr>
          <a:xfrm>
            <a:off x="4685962" y="4776642"/>
            <a:ext cx="7408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4H</a:t>
            </a:r>
            <a:r>
              <a:rPr lang="sk-SK" sz="1800" b="1" baseline="-25000">
                <a:solidFill>
                  <a:srgbClr val="000000"/>
                </a:solidFill>
                <a:latin typeface="Roboto Slab"/>
                <a:ea typeface="Roboto Slab"/>
                <a:cs typeface="Roboto Slab"/>
                <a:sym typeface="Roboto Slab"/>
              </a:rPr>
              <a:t>2</a:t>
            </a:r>
            <a:r>
              <a:rPr lang="sk-SK" sz="1800" b="1">
                <a:solidFill>
                  <a:srgbClr val="000000"/>
                </a:solidFill>
                <a:latin typeface="Roboto Slab"/>
                <a:ea typeface="Roboto Slab"/>
                <a:cs typeface="Roboto Slab"/>
                <a:sym typeface="Roboto Slab"/>
              </a:rPr>
              <a:t>O</a:t>
            </a:r>
            <a:endParaRPr/>
          </a:p>
        </p:txBody>
      </p:sp>
      <p:cxnSp>
        <p:nvCxnSpPr>
          <p:cNvPr id="249" name="Google Shape;249;p8"/>
          <p:cNvCxnSpPr/>
          <p:nvPr/>
        </p:nvCxnSpPr>
        <p:spPr>
          <a:xfrm flipH="1">
            <a:off x="3793074" y="3725054"/>
            <a:ext cx="172140" cy="175654"/>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50" name="Google Shape;250;p8"/>
          <p:cNvCxnSpPr/>
          <p:nvPr/>
        </p:nvCxnSpPr>
        <p:spPr>
          <a:xfrm rot="10800000" flipH="1">
            <a:off x="5386568" y="4133312"/>
            <a:ext cx="409568" cy="174867"/>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
        <p:nvSpPr>
          <p:cNvPr id="251" name="Google Shape;251;p8"/>
          <p:cNvSpPr txBox="1"/>
          <p:nvPr/>
        </p:nvSpPr>
        <p:spPr>
          <a:xfrm>
            <a:off x="5593291" y="3805013"/>
            <a:ext cx="8931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3NAD</a:t>
            </a:r>
            <a:r>
              <a:rPr lang="sk-SK" sz="1800" b="1" baseline="30000">
                <a:solidFill>
                  <a:srgbClr val="000000"/>
                </a:solidFill>
                <a:latin typeface="Roboto Slab"/>
                <a:ea typeface="Roboto Slab"/>
                <a:cs typeface="Roboto Slab"/>
                <a:sym typeface="Roboto Slab"/>
              </a:rPr>
              <a:t>+</a:t>
            </a:r>
            <a:endParaRPr sz="1800" b="1" i="1" baseline="30000">
              <a:solidFill>
                <a:srgbClr val="000000"/>
              </a:solidFill>
              <a:latin typeface="Roboto Slab"/>
              <a:ea typeface="Roboto Slab"/>
              <a:cs typeface="Roboto Slab"/>
              <a:sym typeface="Roboto Slab"/>
            </a:endParaRPr>
          </a:p>
        </p:txBody>
      </p:sp>
      <p:sp>
        <p:nvSpPr>
          <p:cNvPr id="252" name="Google Shape;252;p8"/>
          <p:cNvSpPr txBox="1"/>
          <p:nvPr/>
        </p:nvSpPr>
        <p:spPr>
          <a:xfrm>
            <a:off x="1971223" y="3829926"/>
            <a:ext cx="13404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3NADH/H</a:t>
            </a:r>
            <a:r>
              <a:rPr lang="sk-SK" sz="1800" b="1" baseline="30000">
                <a:solidFill>
                  <a:srgbClr val="000000"/>
                </a:solidFill>
                <a:latin typeface="Roboto Slab"/>
                <a:ea typeface="Roboto Slab"/>
                <a:cs typeface="Roboto Slab"/>
                <a:sym typeface="Roboto Slab"/>
              </a:rPr>
              <a:t>+</a:t>
            </a:r>
            <a:endParaRPr sz="1800" b="1" i="1" baseline="30000">
              <a:solidFill>
                <a:srgbClr val="000000"/>
              </a:solidFill>
              <a:latin typeface="Roboto Slab"/>
              <a:ea typeface="Roboto Slab"/>
              <a:cs typeface="Roboto Slab"/>
              <a:sym typeface="Roboto Slab"/>
            </a:endParaRPr>
          </a:p>
        </p:txBody>
      </p:sp>
      <p:sp>
        <p:nvSpPr>
          <p:cNvPr id="253" name="Google Shape;253;p8"/>
          <p:cNvSpPr txBox="1"/>
          <p:nvPr/>
        </p:nvSpPr>
        <p:spPr>
          <a:xfrm>
            <a:off x="3530629" y="3855471"/>
            <a:ext cx="10148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FADH</a:t>
            </a:r>
            <a:r>
              <a:rPr lang="sk-SK" sz="1800" b="1" baseline="-25000">
                <a:solidFill>
                  <a:srgbClr val="000000"/>
                </a:solidFill>
                <a:latin typeface="Roboto Slab"/>
                <a:ea typeface="Roboto Slab"/>
                <a:cs typeface="Roboto Slab"/>
                <a:sym typeface="Roboto Slab"/>
              </a:rPr>
              <a:t>2</a:t>
            </a:r>
            <a:endParaRPr sz="1800" b="1">
              <a:solidFill>
                <a:srgbClr val="000000"/>
              </a:solidFill>
              <a:latin typeface="Roboto Slab"/>
              <a:ea typeface="Roboto Slab"/>
              <a:cs typeface="Roboto Slab"/>
              <a:sym typeface="Roboto Slab"/>
            </a:endParaRPr>
          </a:p>
        </p:txBody>
      </p:sp>
      <p:sp>
        <p:nvSpPr>
          <p:cNvPr id="254" name="Google Shape;254;p8"/>
          <p:cNvSpPr txBox="1"/>
          <p:nvPr/>
        </p:nvSpPr>
        <p:spPr>
          <a:xfrm>
            <a:off x="4624979" y="3838229"/>
            <a:ext cx="10148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FAD</a:t>
            </a:r>
            <a:endParaRPr/>
          </a:p>
        </p:txBody>
      </p:sp>
      <p:cxnSp>
        <p:nvCxnSpPr>
          <p:cNvPr id="255" name="Google Shape;255;p8"/>
          <p:cNvCxnSpPr/>
          <p:nvPr/>
        </p:nvCxnSpPr>
        <p:spPr>
          <a:xfrm rot="10800000">
            <a:off x="5307481" y="3490269"/>
            <a:ext cx="469691" cy="354212"/>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56" name="Google Shape;256;p8"/>
          <p:cNvCxnSpPr/>
          <p:nvPr/>
        </p:nvCxnSpPr>
        <p:spPr>
          <a:xfrm>
            <a:off x="3792222" y="4169950"/>
            <a:ext cx="111156" cy="192071"/>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57" name="Google Shape;257;p8"/>
          <p:cNvCxnSpPr/>
          <p:nvPr/>
        </p:nvCxnSpPr>
        <p:spPr>
          <a:xfrm rot="10800000" flipH="1">
            <a:off x="4835869" y="4143684"/>
            <a:ext cx="137576" cy="212440"/>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58" name="Google Shape;258;p8"/>
          <p:cNvCxnSpPr/>
          <p:nvPr/>
        </p:nvCxnSpPr>
        <p:spPr>
          <a:xfrm rot="10800000">
            <a:off x="4831727" y="3725054"/>
            <a:ext cx="150838" cy="164919"/>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59" name="Google Shape;259;p8"/>
          <p:cNvCxnSpPr/>
          <p:nvPr/>
        </p:nvCxnSpPr>
        <p:spPr>
          <a:xfrm flipH="1">
            <a:off x="2843808" y="3560495"/>
            <a:ext cx="644066" cy="301548"/>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60" name="Google Shape;260;p8"/>
          <p:cNvCxnSpPr/>
          <p:nvPr/>
        </p:nvCxnSpPr>
        <p:spPr>
          <a:xfrm>
            <a:off x="2885393" y="4145552"/>
            <a:ext cx="424129" cy="203027"/>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9"/>
          <p:cNvSpPr/>
          <p:nvPr/>
        </p:nvSpPr>
        <p:spPr>
          <a:xfrm>
            <a:off x="2928497" y="2989189"/>
            <a:ext cx="1224136" cy="432048"/>
          </a:xfrm>
          <a:prstGeom prst="ellipse">
            <a:avLst/>
          </a:prstGeom>
          <a:solidFill>
            <a:schemeClr val="l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66" name="Google Shape;266;p9"/>
          <p:cNvSpPr/>
          <p:nvPr/>
        </p:nvSpPr>
        <p:spPr>
          <a:xfrm>
            <a:off x="3124711" y="2261379"/>
            <a:ext cx="1245904" cy="369333"/>
          </a:xfrm>
          <a:prstGeom prst="ellipse">
            <a:avLst/>
          </a:prstGeom>
          <a:solidFill>
            <a:schemeClr val="l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67" name="Google Shape;267;p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9</a:t>
            </a:fld>
            <a:endParaRPr sz="800">
              <a:solidFill>
                <a:srgbClr val="FFFFFF"/>
              </a:solidFill>
              <a:latin typeface="Roboto Slab"/>
              <a:ea typeface="Roboto Slab"/>
              <a:cs typeface="Roboto Slab"/>
              <a:sym typeface="Roboto Slab"/>
            </a:endParaRPr>
          </a:p>
        </p:txBody>
      </p:sp>
      <p:sp>
        <p:nvSpPr>
          <p:cNvPr id="268" name="Google Shape;268;p9"/>
          <p:cNvSpPr/>
          <p:nvPr/>
        </p:nvSpPr>
        <p:spPr>
          <a:xfrm>
            <a:off x="1619672" y="51285"/>
            <a:ext cx="4138985" cy="984631"/>
          </a:xfrm>
          <a:prstGeom prst="downArrowCallout">
            <a:avLst>
              <a:gd name="adj1" fmla="val 25000"/>
              <a:gd name="adj2" fmla="val 25827"/>
              <a:gd name="adj3" fmla="val 25000"/>
              <a:gd name="adj4" fmla="val 56351"/>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69" name="Google Shape;269;p9"/>
          <p:cNvSpPr txBox="1"/>
          <p:nvPr/>
        </p:nvSpPr>
        <p:spPr>
          <a:xfrm>
            <a:off x="928787" y="-1797"/>
            <a:ext cx="55446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0000"/>
                </a:solidFill>
                <a:latin typeface="Roboto Slab"/>
                <a:ea typeface="Roboto Slab"/>
                <a:cs typeface="Roboto Slab"/>
                <a:sym typeface="Roboto Slab"/>
              </a:rPr>
              <a:t>polysaccharides</a:t>
            </a:r>
            <a:r>
              <a:rPr lang="sk-SK" sz="2000" b="1" dirty="0">
                <a:solidFill>
                  <a:srgbClr val="000000"/>
                </a:solidFill>
                <a:latin typeface="Roboto Slab"/>
                <a:ea typeface="Roboto Slab"/>
                <a:cs typeface="Roboto Slab"/>
                <a:sym typeface="Roboto Slab"/>
              </a:rPr>
              <a:t>, </a:t>
            </a:r>
            <a:r>
              <a:rPr lang="en-GB" sz="2000" b="1" dirty="0">
                <a:solidFill>
                  <a:srgbClr val="000000"/>
                </a:solidFill>
                <a:latin typeface="Roboto Slab"/>
                <a:ea typeface="Roboto Slab"/>
                <a:cs typeface="Roboto Slab"/>
                <a:sym typeface="Roboto Slab"/>
              </a:rPr>
              <a:t>oligosaccharides</a:t>
            </a:r>
            <a:r>
              <a:rPr lang="sk-SK" sz="2000" b="1" dirty="0">
                <a:solidFill>
                  <a:srgbClr val="000000"/>
                </a:solidFill>
                <a:latin typeface="Roboto Slab"/>
                <a:ea typeface="Roboto Slab"/>
                <a:cs typeface="Roboto Slab"/>
                <a:sym typeface="Roboto Slab"/>
              </a:rPr>
              <a:t>  </a:t>
            </a:r>
            <a:endParaRPr dirty="0"/>
          </a:p>
          <a:p>
            <a:pPr marL="0" marR="0" lvl="0" indent="0" algn="ctr" rtl="0">
              <a:spcBef>
                <a:spcPts val="0"/>
              </a:spcBef>
              <a:spcAft>
                <a:spcPts val="0"/>
              </a:spcAft>
              <a:buNone/>
            </a:pPr>
            <a:r>
              <a:rPr lang="en-GB" sz="1600" dirty="0">
                <a:solidFill>
                  <a:srgbClr val="000000"/>
                </a:solidFill>
                <a:latin typeface="Roboto Slab"/>
                <a:ea typeface="Roboto Slab"/>
                <a:cs typeface="Roboto Slab"/>
                <a:sym typeface="Roboto Slab"/>
              </a:rPr>
              <a:t>starch</a:t>
            </a:r>
            <a:r>
              <a:rPr lang="sk-SK"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sucrose</a:t>
            </a:r>
            <a:r>
              <a:rPr lang="sk-SK"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lactose</a:t>
            </a:r>
            <a:r>
              <a:rPr lang="sk-SK"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maltose</a:t>
            </a:r>
            <a:endParaRPr sz="1600" dirty="0">
              <a:solidFill>
                <a:srgbClr val="000000"/>
              </a:solidFill>
              <a:latin typeface="Roboto Slab"/>
              <a:ea typeface="Roboto Slab"/>
              <a:cs typeface="Roboto Slab"/>
              <a:sym typeface="Roboto Slab"/>
            </a:endParaRPr>
          </a:p>
        </p:txBody>
      </p:sp>
      <p:sp>
        <p:nvSpPr>
          <p:cNvPr id="270" name="Google Shape;270;p9"/>
          <p:cNvSpPr txBox="1"/>
          <p:nvPr/>
        </p:nvSpPr>
        <p:spPr>
          <a:xfrm>
            <a:off x="3350797" y="2689429"/>
            <a:ext cx="115054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0000"/>
                </a:solidFill>
                <a:latin typeface="Roboto Slab"/>
                <a:ea typeface="Roboto Slab"/>
                <a:cs typeface="Roboto Slab"/>
                <a:sym typeface="Roboto Slab"/>
              </a:rPr>
              <a:t>pyruvate</a:t>
            </a:r>
            <a:endParaRPr sz="1600" dirty="0"/>
          </a:p>
        </p:txBody>
      </p:sp>
      <p:sp>
        <p:nvSpPr>
          <p:cNvPr id="271" name="Google Shape;271;p9"/>
          <p:cNvSpPr txBox="1"/>
          <p:nvPr/>
        </p:nvSpPr>
        <p:spPr>
          <a:xfrm>
            <a:off x="4835287" y="2722324"/>
            <a:ext cx="1427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Acetyl-CoA</a:t>
            </a:r>
            <a:endParaRPr sz="1800" b="1">
              <a:solidFill>
                <a:srgbClr val="000000"/>
              </a:solidFill>
              <a:latin typeface="Roboto Slab"/>
              <a:ea typeface="Roboto Slab"/>
              <a:cs typeface="Roboto Slab"/>
              <a:sym typeface="Roboto Slab"/>
            </a:endParaRPr>
          </a:p>
        </p:txBody>
      </p:sp>
      <p:sp>
        <p:nvSpPr>
          <p:cNvPr id="272" name="Google Shape;272;p9"/>
          <p:cNvSpPr/>
          <p:nvPr/>
        </p:nvSpPr>
        <p:spPr>
          <a:xfrm rot="-5400000">
            <a:off x="4515675" y="2689733"/>
            <a:ext cx="218163" cy="434518"/>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273" name="Google Shape;273;p9"/>
          <p:cNvCxnSpPr/>
          <p:nvPr/>
        </p:nvCxnSpPr>
        <p:spPr>
          <a:xfrm flipH="1">
            <a:off x="3055579" y="3429664"/>
            <a:ext cx="204556" cy="377809"/>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274" name="Google Shape;274;p9"/>
          <p:cNvCxnSpPr/>
          <p:nvPr/>
        </p:nvCxnSpPr>
        <p:spPr>
          <a:xfrm flipH="1">
            <a:off x="5555182" y="2380368"/>
            <a:ext cx="160907" cy="363877"/>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
        <p:nvSpPr>
          <p:cNvPr id="275" name="Google Shape;275;p9"/>
          <p:cNvSpPr txBox="1"/>
          <p:nvPr/>
        </p:nvSpPr>
        <p:spPr>
          <a:xfrm>
            <a:off x="5613712" y="2035795"/>
            <a:ext cx="6286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000000"/>
                </a:solidFill>
                <a:latin typeface="Roboto Slab"/>
                <a:ea typeface="Roboto Slab"/>
                <a:cs typeface="Roboto Slab"/>
                <a:sym typeface="Roboto Slab"/>
              </a:rPr>
              <a:t>CoA</a:t>
            </a:r>
            <a:endParaRPr sz="1800" b="1">
              <a:solidFill>
                <a:srgbClr val="000000"/>
              </a:solidFill>
              <a:latin typeface="Roboto Slab"/>
              <a:ea typeface="Roboto Slab"/>
              <a:cs typeface="Roboto Slab"/>
              <a:sym typeface="Roboto Slab"/>
            </a:endParaRPr>
          </a:p>
        </p:txBody>
      </p:sp>
      <p:cxnSp>
        <p:nvCxnSpPr>
          <p:cNvPr id="276" name="Google Shape;276;p9"/>
          <p:cNvCxnSpPr/>
          <p:nvPr/>
        </p:nvCxnSpPr>
        <p:spPr>
          <a:xfrm>
            <a:off x="5555182" y="3058240"/>
            <a:ext cx="362483" cy="371424"/>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grpSp>
        <p:nvGrpSpPr>
          <p:cNvPr id="277" name="Google Shape;277;p9"/>
          <p:cNvGrpSpPr/>
          <p:nvPr/>
        </p:nvGrpSpPr>
        <p:grpSpPr>
          <a:xfrm>
            <a:off x="5903892" y="3016068"/>
            <a:ext cx="2522505" cy="1874675"/>
            <a:chOff x="3260219" y="1958697"/>
            <a:chExt cx="2906111" cy="2197228"/>
          </a:xfrm>
        </p:grpSpPr>
        <p:sp>
          <p:nvSpPr>
            <p:cNvPr id="278" name="Google Shape;278;p9"/>
            <p:cNvSpPr/>
            <p:nvPr/>
          </p:nvSpPr>
          <p:spPr>
            <a:xfrm>
              <a:off x="3260219" y="1958697"/>
              <a:ext cx="2232248" cy="1837189"/>
            </a:xfrm>
            <a:prstGeom prst="donut">
              <a:avLst>
                <a:gd name="adj" fmla="val 25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79" name="Google Shape;279;p9"/>
            <p:cNvSpPr/>
            <p:nvPr/>
          </p:nvSpPr>
          <p:spPr>
            <a:xfrm rot="-5400000">
              <a:off x="4495104" y="2484699"/>
              <a:ext cx="462132" cy="2880320"/>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80" name="Google Shape;280;p9"/>
            <p:cNvSpPr/>
            <p:nvPr/>
          </p:nvSpPr>
          <p:spPr>
            <a:xfrm rot="10800000">
              <a:off x="4171444" y="3415870"/>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81" name="Google Shape;281;p9"/>
            <p:cNvSpPr txBox="1"/>
            <p:nvPr/>
          </p:nvSpPr>
          <p:spPr>
            <a:xfrm>
              <a:off x="3562351" y="2554172"/>
              <a:ext cx="1689000" cy="685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rgbClr val="000000"/>
                  </a:solidFill>
                  <a:latin typeface="Roboto Slab"/>
                  <a:ea typeface="Roboto Slab"/>
                  <a:cs typeface="Roboto Slab"/>
                  <a:sym typeface="Roboto Slab"/>
                </a:rPr>
                <a:t>citric acid cycle</a:t>
              </a:r>
              <a:endParaRPr dirty="0"/>
            </a:p>
          </p:txBody>
        </p:sp>
        <p:sp>
          <p:nvSpPr>
            <p:cNvPr id="282" name="Google Shape;282;p9"/>
            <p:cNvSpPr/>
            <p:nvPr/>
          </p:nvSpPr>
          <p:spPr>
            <a:xfrm>
              <a:off x="4212054" y="2059479"/>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83" name="Google Shape;283;p9"/>
            <p:cNvSpPr/>
            <p:nvPr/>
          </p:nvSpPr>
          <p:spPr>
            <a:xfrm rot="5400000">
              <a:off x="5062343" y="2863120"/>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84" name="Google Shape;284;p9"/>
            <p:cNvSpPr/>
            <p:nvPr/>
          </p:nvSpPr>
          <p:spPr>
            <a:xfrm rot="-5400000">
              <a:off x="3407883" y="2783581"/>
              <a:ext cx="283029" cy="296416"/>
            </a:xfrm>
            <a:prstGeom prst="rightArrow">
              <a:avLst>
                <a:gd name="adj1" fmla="val 50000"/>
                <a:gd name="adj2" fmla="val 50000"/>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85" name="Google Shape;285;p9"/>
            <p:cNvSpPr txBox="1"/>
            <p:nvPr/>
          </p:nvSpPr>
          <p:spPr>
            <a:xfrm>
              <a:off x="3400401" y="3691598"/>
              <a:ext cx="2565540" cy="39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0000"/>
                  </a:solidFill>
                  <a:latin typeface="Roboto Slab"/>
                  <a:ea typeface="Roboto Slab"/>
                  <a:cs typeface="Roboto Slab"/>
                  <a:sym typeface="Roboto Slab"/>
                </a:rPr>
                <a:t>respiratory chain</a:t>
              </a:r>
              <a:endParaRPr sz="1600" dirty="0"/>
            </a:p>
          </p:txBody>
        </p:sp>
      </p:grpSp>
      <p:cxnSp>
        <p:nvCxnSpPr>
          <p:cNvPr id="286" name="Google Shape;286;p9"/>
          <p:cNvCxnSpPr/>
          <p:nvPr/>
        </p:nvCxnSpPr>
        <p:spPr>
          <a:xfrm flipH="1">
            <a:off x="4439172" y="1376992"/>
            <a:ext cx="2179179" cy="1054966"/>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sp>
        <p:nvSpPr>
          <p:cNvPr id="287" name="Google Shape;287;p9"/>
          <p:cNvSpPr/>
          <p:nvPr/>
        </p:nvSpPr>
        <p:spPr>
          <a:xfrm>
            <a:off x="2267745" y="1057499"/>
            <a:ext cx="2880319" cy="794171"/>
          </a:xfrm>
          <a:prstGeom prst="downArrowCallout">
            <a:avLst>
              <a:gd name="adj1" fmla="val 26653"/>
              <a:gd name="adj2" fmla="val 19213"/>
              <a:gd name="adj3" fmla="val 19213"/>
              <a:gd name="adj4" fmla="val 65906"/>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88" name="Google Shape;288;p9"/>
          <p:cNvSpPr txBox="1"/>
          <p:nvPr/>
        </p:nvSpPr>
        <p:spPr>
          <a:xfrm>
            <a:off x="1825945" y="940024"/>
            <a:ext cx="379143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0000"/>
                </a:solidFill>
                <a:latin typeface="Roboto Slab"/>
                <a:ea typeface="Roboto Slab"/>
                <a:cs typeface="Roboto Slab"/>
                <a:sym typeface="Roboto Slab"/>
              </a:rPr>
              <a:t>monosaccharides</a:t>
            </a:r>
            <a:r>
              <a:rPr lang="sk-SK" sz="2000" b="1" dirty="0">
                <a:solidFill>
                  <a:srgbClr val="000000"/>
                </a:solidFill>
                <a:latin typeface="Roboto Slab"/>
                <a:ea typeface="Roboto Slab"/>
                <a:cs typeface="Roboto Slab"/>
                <a:sym typeface="Roboto Slab"/>
              </a:rPr>
              <a:t> </a:t>
            </a:r>
            <a:r>
              <a:rPr lang="sk-SK" sz="2400" b="1" dirty="0">
                <a:solidFill>
                  <a:srgbClr val="000000"/>
                </a:solidFill>
                <a:latin typeface="Roboto Slab"/>
                <a:ea typeface="Roboto Slab"/>
                <a:cs typeface="Roboto Slab"/>
                <a:sym typeface="Roboto Slab"/>
              </a:rPr>
              <a:t> </a:t>
            </a:r>
            <a:endParaRPr dirty="0"/>
          </a:p>
          <a:p>
            <a:pPr marL="0" marR="0" lvl="0" indent="0" algn="ctr" rtl="0">
              <a:spcBef>
                <a:spcPts val="0"/>
              </a:spcBef>
              <a:spcAft>
                <a:spcPts val="0"/>
              </a:spcAft>
              <a:buNone/>
            </a:pPr>
            <a:r>
              <a:rPr lang="en-GB" sz="1600" dirty="0">
                <a:solidFill>
                  <a:srgbClr val="000000"/>
                </a:solidFill>
                <a:latin typeface="Roboto Slab"/>
                <a:ea typeface="Roboto Slab"/>
                <a:cs typeface="Roboto Slab"/>
                <a:sym typeface="Roboto Slab"/>
              </a:rPr>
              <a:t>glucose</a:t>
            </a:r>
            <a:r>
              <a:rPr lang="sk-SK"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fructose</a:t>
            </a:r>
            <a:r>
              <a:rPr lang="sk-SK" sz="1600" dirty="0">
                <a:solidFill>
                  <a:srgbClr val="000000"/>
                </a:solidFill>
                <a:latin typeface="Roboto Slab"/>
                <a:ea typeface="Roboto Slab"/>
                <a:cs typeface="Roboto Slab"/>
                <a:sym typeface="Roboto Slab"/>
              </a:rPr>
              <a:t>, </a:t>
            </a:r>
            <a:r>
              <a:rPr lang="en-GB" sz="1600" dirty="0">
                <a:solidFill>
                  <a:srgbClr val="000000"/>
                </a:solidFill>
                <a:latin typeface="Roboto Slab"/>
                <a:ea typeface="Roboto Slab"/>
                <a:cs typeface="Roboto Slab"/>
                <a:sym typeface="Roboto Slab"/>
              </a:rPr>
              <a:t>galactose</a:t>
            </a:r>
            <a:endParaRPr sz="1600" dirty="0">
              <a:solidFill>
                <a:srgbClr val="000000"/>
              </a:solidFill>
              <a:latin typeface="Roboto Slab"/>
              <a:ea typeface="Roboto Slab"/>
              <a:cs typeface="Roboto Slab"/>
              <a:sym typeface="Roboto Slab"/>
            </a:endParaRPr>
          </a:p>
        </p:txBody>
      </p:sp>
      <p:sp>
        <p:nvSpPr>
          <p:cNvPr id="289" name="Google Shape;289;p9"/>
          <p:cNvSpPr/>
          <p:nvPr/>
        </p:nvSpPr>
        <p:spPr>
          <a:xfrm>
            <a:off x="2869258" y="1868179"/>
            <a:ext cx="1704804" cy="929731"/>
          </a:xfrm>
          <a:prstGeom prst="downArrowCallout">
            <a:avLst>
              <a:gd name="adj1" fmla="val 31631"/>
              <a:gd name="adj2" fmla="val 31353"/>
              <a:gd name="adj3" fmla="val 11737"/>
              <a:gd name="adj4" fmla="val 34068"/>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90" name="Google Shape;290;p9"/>
          <p:cNvSpPr txBox="1"/>
          <p:nvPr/>
        </p:nvSpPr>
        <p:spPr>
          <a:xfrm>
            <a:off x="2794209" y="1837150"/>
            <a:ext cx="239124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rgbClr val="000000"/>
                </a:solidFill>
                <a:latin typeface="Roboto Slab"/>
                <a:ea typeface="Roboto Slab"/>
                <a:cs typeface="Roboto Slab"/>
                <a:sym typeface="Roboto Slab"/>
              </a:rPr>
              <a:t>glucose-6-phosphate</a:t>
            </a:r>
            <a:endParaRPr dirty="0"/>
          </a:p>
        </p:txBody>
      </p:sp>
      <p:sp>
        <p:nvSpPr>
          <p:cNvPr id="291" name="Google Shape;291;p9"/>
          <p:cNvSpPr txBox="1"/>
          <p:nvPr/>
        </p:nvSpPr>
        <p:spPr>
          <a:xfrm>
            <a:off x="2534585" y="3702416"/>
            <a:ext cx="96839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0000"/>
                </a:solidFill>
                <a:latin typeface="Roboto Slab"/>
                <a:ea typeface="Roboto Slab"/>
                <a:cs typeface="Roboto Slab"/>
                <a:sym typeface="Roboto Slab"/>
              </a:rPr>
              <a:t>lactate</a:t>
            </a:r>
            <a:endParaRPr dirty="0"/>
          </a:p>
        </p:txBody>
      </p:sp>
      <p:sp>
        <p:nvSpPr>
          <p:cNvPr id="292" name="Google Shape;292;p9"/>
          <p:cNvSpPr txBox="1"/>
          <p:nvPr/>
        </p:nvSpPr>
        <p:spPr>
          <a:xfrm>
            <a:off x="3183241" y="2252623"/>
            <a:ext cx="1253869"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rgbClr val="000000"/>
                </a:solidFill>
                <a:latin typeface="Roboto Slab"/>
                <a:ea typeface="Roboto Slab"/>
                <a:cs typeface="Roboto Slab"/>
                <a:sym typeface="Roboto Slab"/>
              </a:rPr>
              <a:t>glycolysis</a:t>
            </a:r>
            <a:endParaRPr dirty="0"/>
          </a:p>
        </p:txBody>
      </p:sp>
      <p:sp>
        <p:nvSpPr>
          <p:cNvPr id="293" name="Google Shape;293;p9"/>
          <p:cNvSpPr txBox="1"/>
          <p:nvPr/>
        </p:nvSpPr>
        <p:spPr>
          <a:xfrm>
            <a:off x="6618351" y="1124771"/>
            <a:ext cx="140550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175F75"/>
                </a:solidFill>
                <a:latin typeface="Roboto Slab"/>
                <a:ea typeface="Roboto Slab"/>
                <a:cs typeface="Roboto Slab"/>
                <a:sym typeface="Roboto Slab"/>
              </a:rPr>
              <a:t>glycerol</a:t>
            </a:r>
            <a:endParaRPr dirty="0"/>
          </a:p>
        </p:txBody>
      </p:sp>
      <p:sp>
        <p:nvSpPr>
          <p:cNvPr id="294" name="Google Shape;294;p9"/>
          <p:cNvSpPr txBox="1"/>
          <p:nvPr/>
        </p:nvSpPr>
        <p:spPr>
          <a:xfrm>
            <a:off x="3061283" y="3055381"/>
            <a:ext cx="107273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rgbClr val="000000"/>
                </a:solidFill>
                <a:latin typeface="Roboto Slab"/>
                <a:ea typeface="Roboto Slab"/>
                <a:cs typeface="Roboto Slab"/>
                <a:sym typeface="Roboto Slab"/>
              </a:rPr>
              <a:t>reduction</a:t>
            </a:r>
            <a:endParaRPr dirty="0"/>
          </a:p>
        </p:txBody>
      </p:sp>
      <p:sp>
        <p:nvSpPr>
          <p:cNvPr id="295" name="Google Shape;295;p9"/>
          <p:cNvSpPr/>
          <p:nvPr/>
        </p:nvSpPr>
        <p:spPr>
          <a:xfrm rot="3204441">
            <a:off x="2566091" y="2068344"/>
            <a:ext cx="272284" cy="417645"/>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96" name="Google Shape;296;p9"/>
          <p:cNvSpPr/>
          <p:nvPr/>
        </p:nvSpPr>
        <p:spPr>
          <a:xfrm>
            <a:off x="833956" y="2391836"/>
            <a:ext cx="1780438" cy="794171"/>
          </a:xfrm>
          <a:prstGeom prst="donut">
            <a:avLst>
              <a:gd name="adj" fmla="val 13306"/>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97" name="Google Shape;297;p9"/>
          <p:cNvSpPr/>
          <p:nvPr/>
        </p:nvSpPr>
        <p:spPr>
          <a:xfrm>
            <a:off x="949025" y="3523129"/>
            <a:ext cx="813689" cy="623504"/>
          </a:xfrm>
          <a:prstGeom prst="pentagon">
            <a:avLst>
              <a:gd name="hf" fmla="val 105146"/>
              <a:gd name="vf" fmla="val 110557"/>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298" name="Google Shape;298;p9"/>
          <p:cNvCxnSpPr/>
          <p:nvPr/>
        </p:nvCxnSpPr>
        <p:spPr>
          <a:xfrm flipH="1">
            <a:off x="1415597" y="3099251"/>
            <a:ext cx="160907" cy="363877"/>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
        <p:nvSpPr>
          <p:cNvPr id="299" name="Google Shape;299;p9"/>
          <p:cNvSpPr txBox="1"/>
          <p:nvPr/>
        </p:nvSpPr>
        <p:spPr>
          <a:xfrm>
            <a:off x="956494" y="3717805"/>
            <a:ext cx="96839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0000"/>
                </a:solidFill>
                <a:latin typeface="Roboto Slab"/>
                <a:ea typeface="Roboto Slab"/>
                <a:cs typeface="Roboto Slab"/>
                <a:sym typeface="Roboto Slab"/>
              </a:rPr>
              <a:t>ribose</a:t>
            </a:r>
            <a:endParaRPr sz="1600" b="1" dirty="0">
              <a:solidFill>
                <a:srgbClr val="000000"/>
              </a:solidFill>
              <a:latin typeface="Roboto Slab"/>
              <a:ea typeface="Roboto Slab"/>
              <a:cs typeface="Roboto Slab"/>
              <a:sym typeface="Roboto Slab"/>
            </a:endParaRPr>
          </a:p>
        </p:txBody>
      </p:sp>
      <p:sp>
        <p:nvSpPr>
          <p:cNvPr id="300" name="Google Shape;300;p9"/>
          <p:cNvSpPr txBox="1"/>
          <p:nvPr/>
        </p:nvSpPr>
        <p:spPr>
          <a:xfrm>
            <a:off x="1000708" y="2424202"/>
            <a:ext cx="141531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rgbClr val="000000"/>
                </a:solidFill>
                <a:latin typeface="Roboto Slab"/>
                <a:ea typeface="Roboto Slab"/>
                <a:cs typeface="Roboto Slab"/>
                <a:sym typeface="Roboto Slab"/>
              </a:rPr>
              <a:t>Pentose phosphate pathway</a:t>
            </a:r>
            <a:endParaRPr dirty="0"/>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4EA492-16C2-4B5E-A3E8-DFCEB45C5A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5D72CC-4FF0-4455-B8E5-04778569584C}">
  <ds:schemaRefs>
    <ds:schemaRef ds:uri="http://schemas.microsoft.com/sharepoint/v3/contenttype/forms"/>
  </ds:schemaRefs>
</ds:datastoreItem>
</file>

<file path=customXml/itemProps3.xml><?xml version="1.0" encoding="utf-8"?>
<ds:datastoreItem xmlns:ds="http://schemas.openxmlformats.org/officeDocument/2006/customXml" ds:itemID="{88CEB8C0-B6EE-4F92-B7F9-4722791D5A31}">
  <ds:schemaRefs>
    <ds:schemaRef ds:uri="http://purl.org/dc/terms/"/>
    <ds:schemaRef ds:uri="http://purl.org/dc/elements/1.1/"/>
    <ds:schemaRef ds:uri="ccd6adb6-d71d-476c-b3f9-eb5a7ace5f19"/>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dcmitype/"/>
    <ds:schemaRef ds:uri="b3def9c5-cd0d-49d7-842c-aa8913a57bf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167</TotalTime>
  <Words>706</Words>
  <Application>Microsoft Office PowerPoint</Application>
  <PresentationFormat>Předvádění na obrazovce (16:9)</PresentationFormat>
  <Paragraphs>177</Paragraphs>
  <Slides>18</Slides>
  <Notes>18</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2</vt:i4>
      </vt:variant>
      <vt:variant>
        <vt:lpstr>Nadpisy snímků</vt:lpstr>
      </vt:variant>
      <vt:variant>
        <vt:i4>18</vt:i4>
      </vt:variant>
    </vt:vector>
  </HeadingPairs>
  <TitlesOfParts>
    <vt:vector size="25" baseType="lpstr">
      <vt:lpstr>Nixie One</vt:lpstr>
      <vt:lpstr>Roboto Slab</vt:lpstr>
      <vt:lpstr>Noto Sans Symbols</vt:lpstr>
      <vt:lpstr>Arial</vt:lpstr>
      <vt:lpstr>Warwick template</vt:lpstr>
      <vt:lpstr>Acrobat Document</vt:lpstr>
      <vt:lpstr>Adobe Acrobat Document</vt:lpstr>
      <vt:lpstr>Metabolism II.</vt:lpstr>
      <vt:lpstr>Metabolism II.</vt:lpstr>
      <vt:lpstr>C O N T E N 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Phases of catabolism</vt:lpstr>
      <vt:lpstr>               Phase 1</vt:lpstr>
      <vt:lpstr> Phase 2</vt:lpstr>
      <vt:lpstr>               Phase 3</vt:lpstr>
      <vt:lpstr>Final test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Metabolismus II.</dc:title>
  <dc:creator>Vivien Bielikova</dc:creator>
  <cp:lastModifiedBy>Jiřina Juříčková</cp:lastModifiedBy>
  <cp:revision>6</cp:revision>
  <dcterms:modified xsi:type="dcterms:W3CDTF">2021-12-08T20:03:00Z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