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311" r:id="rId2"/>
    <p:sldId id="337" r:id="rId3"/>
    <p:sldId id="342" r:id="rId4"/>
    <p:sldId id="288" r:id="rId5"/>
    <p:sldId id="328" r:id="rId6"/>
    <p:sldId id="329" r:id="rId7"/>
    <p:sldId id="341" r:id="rId8"/>
    <p:sldId id="330" r:id="rId9"/>
    <p:sldId id="336" r:id="rId10"/>
    <p:sldId id="339" r:id="rId11"/>
    <p:sldId id="340" r:id="rId12"/>
    <p:sldId id="335" r:id="rId13"/>
    <p:sldId id="344" r:id="rId14"/>
    <p:sldId id="345" r:id="rId15"/>
    <p:sldId id="346" r:id="rId16"/>
    <p:sldId id="347" r:id="rId17"/>
    <p:sldId id="299" r:id="rId18"/>
    <p:sldId id="298" r:id="rId19"/>
  </p:sldIdLst>
  <p:sldSz cx="9144000" cy="5143500" type="screen16x9"/>
  <p:notesSz cx="6858000" cy="9144000"/>
  <p:embeddedFontLst>
    <p:embeddedFont>
      <p:font typeface="Nixie One" panose="020B0604020202020204" charset="0"/>
      <p:regular r:id="rId21"/>
    </p:embeddedFont>
    <p:embeddedFont>
      <p:font typeface="Roboto Slab" panose="020B0604020202020204" charset="0"/>
      <p:regular r:id="rId22"/>
      <p:bold r:id="rId23"/>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5CDA68-3FEA-4757-BA17-A80F771F9DEC}" v="54" dt="2021-10-05T19:20:08.699"/>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3649" autoAdjust="0"/>
  </p:normalViewPr>
  <p:slideViewPr>
    <p:cSldViewPr>
      <p:cViewPr varScale="1">
        <p:scale>
          <a:sx n="106" d="100"/>
          <a:sy n="106" d="100"/>
        </p:scale>
        <p:origin x="802"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eczko" userId="4ef91d67243c5588" providerId="LiveId" clId="{A15CDA68-3FEA-4757-BA17-A80F771F9DEC}"/>
    <pc:docChg chg="undo custSel addSld delSld modSld">
      <pc:chgData name="Michal Heczko" userId="4ef91d67243c5588" providerId="LiveId" clId="{A15CDA68-3FEA-4757-BA17-A80F771F9DEC}" dt="2021-10-05T19:20:06.849" v="102" actId="1076"/>
      <pc:docMkLst>
        <pc:docMk/>
      </pc:docMkLst>
      <pc:sldChg chg="addSp delSp modSp del mod">
        <pc:chgData name="Michal Heczko" userId="4ef91d67243c5588" providerId="LiveId" clId="{A15CDA68-3FEA-4757-BA17-A80F771F9DEC}" dt="2021-10-05T19:01:34.462" v="44" actId="47"/>
        <pc:sldMkLst>
          <pc:docMk/>
          <pc:sldMk cId="1983149909" sldId="313"/>
        </pc:sldMkLst>
        <pc:spChg chg="add del mod">
          <ac:chgData name="Michal Heczko" userId="4ef91d67243c5588" providerId="LiveId" clId="{A15CDA68-3FEA-4757-BA17-A80F771F9DEC}" dt="2021-10-05T19:00:27.770" v="24" actId="478"/>
          <ac:spMkLst>
            <pc:docMk/>
            <pc:sldMk cId="1983149909" sldId="313"/>
            <ac:spMk id="6" creationId="{A153A076-3ADB-45AA-9A79-31F1C33D2D9D}"/>
          </ac:spMkLst>
        </pc:spChg>
        <pc:graphicFrameChg chg="del mod">
          <ac:chgData name="Michal Heczko" userId="4ef91d67243c5588" providerId="LiveId" clId="{A15CDA68-3FEA-4757-BA17-A80F771F9DEC}" dt="2021-10-05T18:47:49.168" v="8" actId="478"/>
          <ac:graphicFrameMkLst>
            <pc:docMk/>
            <pc:sldMk cId="1983149909" sldId="313"/>
            <ac:graphicFrameMk id="2" creationId="{66E11C6B-44AC-4051-9984-9840923481BD}"/>
          </ac:graphicFrameMkLst>
        </pc:graphicFrameChg>
        <pc:graphicFrameChg chg="add del mod">
          <ac:chgData name="Michal Heczko" userId="4ef91d67243c5588" providerId="LiveId" clId="{A15CDA68-3FEA-4757-BA17-A80F771F9DEC}" dt="2021-10-05T18:50:06.161" v="20" actId="478"/>
          <ac:graphicFrameMkLst>
            <pc:docMk/>
            <pc:sldMk cId="1983149909" sldId="313"/>
            <ac:graphicFrameMk id="5" creationId="{633744C5-6A68-4943-B89C-1C80EE04E882}"/>
          </ac:graphicFrameMkLst>
        </pc:graphicFrameChg>
      </pc:sldChg>
      <pc:sldChg chg="delSp modSp del mod">
        <pc:chgData name="Michal Heczko" userId="4ef91d67243c5588" providerId="LiveId" clId="{A15CDA68-3FEA-4757-BA17-A80F771F9DEC}" dt="2021-10-05T19:01:34.978" v="45" actId="47"/>
        <pc:sldMkLst>
          <pc:docMk/>
          <pc:sldMk cId="3510989080" sldId="316"/>
        </pc:sldMkLst>
        <pc:graphicFrameChg chg="del mod">
          <ac:chgData name="Michal Heczko" userId="4ef91d67243c5588" providerId="LiveId" clId="{A15CDA68-3FEA-4757-BA17-A80F771F9DEC}" dt="2021-10-05T19:01:10.510" v="26" actId="478"/>
          <ac:graphicFrameMkLst>
            <pc:docMk/>
            <pc:sldMk cId="3510989080" sldId="316"/>
            <ac:graphicFrameMk id="3" creationId="{904A0D46-C9AC-4386-9F2F-27AAAA214DEC}"/>
          </ac:graphicFrameMkLst>
        </pc:graphicFrameChg>
      </pc:sldChg>
      <pc:sldChg chg="addSp delSp modSp add mod">
        <pc:chgData name="Michal Heczko" userId="4ef91d67243c5588" providerId="LiveId" clId="{A15CDA68-3FEA-4757-BA17-A80F771F9DEC}" dt="2021-10-05T19:20:06.849" v="102" actId="1076"/>
        <pc:sldMkLst>
          <pc:docMk/>
          <pc:sldMk cId="3201443791" sldId="347"/>
        </pc:sldMkLst>
        <pc:spChg chg="add del mod">
          <ac:chgData name="Michal Heczko" userId="4ef91d67243c5588" providerId="LiveId" clId="{A15CDA68-3FEA-4757-BA17-A80F771F9DEC}" dt="2021-10-05T19:16:02.620" v="87" actId="478"/>
          <ac:spMkLst>
            <pc:docMk/>
            <pc:sldMk cId="3201443791" sldId="347"/>
            <ac:spMk id="2" creationId="{B21C7627-D4A2-4C32-9168-C546ED63E40F}"/>
          </ac:spMkLst>
        </pc:spChg>
        <pc:spChg chg="del">
          <ac:chgData name="Michal Heczko" userId="4ef91d67243c5588" providerId="LiveId" clId="{A15CDA68-3FEA-4757-BA17-A80F771F9DEC}" dt="2021-10-05T19:01:31.002" v="42" actId="478"/>
          <ac:spMkLst>
            <pc:docMk/>
            <pc:sldMk cId="3201443791" sldId="347"/>
            <ac:spMk id="3" creationId="{8003C236-9B9C-4AAA-838E-917068ABE41F}"/>
          </ac:spMkLst>
        </pc:spChg>
        <pc:spChg chg="mod">
          <ac:chgData name="Michal Heczko" userId="4ef91d67243c5588" providerId="LiveId" clId="{A15CDA68-3FEA-4757-BA17-A80F771F9DEC}" dt="2021-10-05T19:02:06.155" v="48" actId="1076"/>
          <ac:spMkLst>
            <pc:docMk/>
            <pc:sldMk cId="3201443791" sldId="347"/>
            <ac:spMk id="13" creationId="{08BBC3D3-86E8-431C-8EF9-02650A7BCD9B}"/>
          </ac:spMkLst>
        </pc:spChg>
        <pc:spChg chg="mod">
          <ac:chgData name="Michal Heczko" userId="4ef91d67243c5588" providerId="LiveId" clId="{A15CDA68-3FEA-4757-BA17-A80F771F9DEC}" dt="2021-10-05T19:02:06.155" v="48" actId="1076"/>
          <ac:spMkLst>
            <pc:docMk/>
            <pc:sldMk cId="3201443791" sldId="347"/>
            <ac:spMk id="14" creationId="{0E24B541-5FF3-4130-A3A9-84B8A76083B4}"/>
          </ac:spMkLst>
        </pc:spChg>
        <pc:spChg chg="mod">
          <ac:chgData name="Michal Heczko" userId="4ef91d67243c5588" providerId="LiveId" clId="{A15CDA68-3FEA-4757-BA17-A80F771F9DEC}" dt="2021-10-05T19:02:06.155" v="48" actId="1076"/>
          <ac:spMkLst>
            <pc:docMk/>
            <pc:sldMk cId="3201443791" sldId="347"/>
            <ac:spMk id="15" creationId="{59231007-5E36-46B1-AD64-BA13B7DFDC3D}"/>
          </ac:spMkLst>
        </pc:spChg>
        <pc:spChg chg="mod">
          <ac:chgData name="Michal Heczko" userId="4ef91d67243c5588" providerId="LiveId" clId="{A15CDA68-3FEA-4757-BA17-A80F771F9DEC}" dt="2021-10-05T19:02:06.155" v="48" actId="1076"/>
          <ac:spMkLst>
            <pc:docMk/>
            <pc:sldMk cId="3201443791" sldId="347"/>
            <ac:spMk id="16" creationId="{2F4FA98B-51CB-4EEA-950C-6BEBA6B597F7}"/>
          </ac:spMkLst>
        </pc:spChg>
        <pc:spChg chg="mod">
          <ac:chgData name="Michal Heczko" userId="4ef91d67243c5588" providerId="LiveId" clId="{A15CDA68-3FEA-4757-BA17-A80F771F9DEC}" dt="2021-10-05T19:02:06.155" v="48" actId="1076"/>
          <ac:spMkLst>
            <pc:docMk/>
            <pc:sldMk cId="3201443791" sldId="347"/>
            <ac:spMk id="17" creationId="{286ABF37-B305-477F-9532-B702A7EA23F7}"/>
          </ac:spMkLst>
        </pc:spChg>
        <pc:spChg chg="mod">
          <ac:chgData name="Michal Heczko" userId="4ef91d67243c5588" providerId="LiveId" clId="{A15CDA68-3FEA-4757-BA17-A80F771F9DEC}" dt="2021-10-05T19:02:06.155" v="48" actId="1076"/>
          <ac:spMkLst>
            <pc:docMk/>
            <pc:sldMk cId="3201443791" sldId="347"/>
            <ac:spMk id="18" creationId="{16617ABB-8776-4B80-B2E8-DCD4A6F9B193}"/>
          </ac:spMkLst>
        </pc:spChg>
        <pc:spChg chg="add del mod">
          <ac:chgData name="Michal Heczko" userId="4ef91d67243c5588" providerId="LiveId" clId="{A15CDA68-3FEA-4757-BA17-A80F771F9DEC}" dt="2021-10-05T19:16:03.230" v="88" actId="478"/>
          <ac:spMkLst>
            <pc:docMk/>
            <pc:sldMk cId="3201443791" sldId="347"/>
            <ac:spMk id="19" creationId="{2EF76118-2A0C-478C-BA86-C9B6D2336BDB}"/>
          </ac:spMkLst>
        </pc:spChg>
        <pc:spChg chg="mod">
          <ac:chgData name="Michal Heczko" userId="4ef91d67243c5588" providerId="LiveId" clId="{A15CDA68-3FEA-4757-BA17-A80F771F9DEC}" dt="2021-10-05T19:01:24.276" v="41" actId="20577"/>
          <ac:spMkLst>
            <pc:docMk/>
            <pc:sldMk cId="3201443791" sldId="347"/>
            <ac:spMk id="30722" creationId="{B438470A-DA94-4127-9FC1-0F727BF23D15}"/>
          </ac:spMkLst>
        </pc:spChg>
        <pc:grpChg chg="add mod">
          <ac:chgData name="Michal Heczko" userId="4ef91d67243c5588" providerId="LiveId" clId="{A15CDA68-3FEA-4757-BA17-A80F771F9DEC}" dt="2021-10-05T19:02:06.155" v="48" actId="1076"/>
          <ac:grpSpMkLst>
            <pc:docMk/>
            <pc:sldMk cId="3201443791" sldId="347"/>
            <ac:grpSpMk id="9" creationId="{B6265853-1909-4291-9FA0-12100B3312A2}"/>
          </ac:grpSpMkLst>
        </pc:grpChg>
        <pc:grpChg chg="del">
          <ac:chgData name="Michal Heczko" userId="4ef91d67243c5588" providerId="LiveId" clId="{A15CDA68-3FEA-4757-BA17-A80F771F9DEC}" dt="2021-10-05T19:02:01.860" v="46" actId="478"/>
          <ac:grpSpMkLst>
            <pc:docMk/>
            <pc:sldMk cId="3201443791" sldId="347"/>
            <ac:grpSpMk id="10" creationId="{191A9FFE-92B4-4F4F-B01D-161F8572D576}"/>
          </ac:grpSpMkLst>
        </pc:grpChg>
        <pc:graphicFrameChg chg="add mod">
          <ac:chgData name="Michal Heczko" userId="4ef91d67243c5588" providerId="LiveId" clId="{A15CDA68-3FEA-4757-BA17-A80F771F9DEC}" dt="2021-10-05T19:20:03.616" v="101" actId="1076"/>
          <ac:graphicFrameMkLst>
            <pc:docMk/>
            <pc:sldMk cId="3201443791" sldId="347"/>
            <ac:graphicFrameMk id="3" creationId="{37BD3553-8094-4FE2-94E4-AB51E2BB3234}"/>
          </ac:graphicFrameMkLst>
        </pc:graphicFrameChg>
        <pc:graphicFrameChg chg="add mod">
          <ac:chgData name="Michal Heczko" userId="4ef91d67243c5588" providerId="LiveId" clId="{A15CDA68-3FEA-4757-BA17-A80F771F9DEC}" dt="2021-10-05T19:20:06.849" v="102" actId="1076"/>
          <ac:graphicFrameMkLst>
            <pc:docMk/>
            <pc:sldMk cId="3201443791" sldId="347"/>
            <ac:graphicFrameMk id="4" creationId="{B389FF3F-C108-476C-ACD5-D2CAEB9C11BC}"/>
          </ac:graphicFrameMkLst>
        </pc:graphicFrameChg>
        <pc:graphicFrameChg chg="add del mod">
          <ac:chgData name="Michal Heczko" userId="4ef91d67243c5588" providerId="LiveId" clId="{A15CDA68-3FEA-4757-BA17-A80F771F9DEC}" dt="2021-10-05T19:18:56.747" v="93" actId="478"/>
          <ac:graphicFrameMkLst>
            <pc:docMk/>
            <pc:sldMk cId="3201443791" sldId="347"/>
            <ac:graphicFrameMk id="20" creationId="{90D38CAC-D45B-47DB-B272-4B0414ED7419}"/>
          </ac:graphicFrameMkLst>
        </pc:graphicFrameChg>
        <pc:picChg chg="del">
          <ac:chgData name="Michal Heczko" userId="4ef91d67243c5588" providerId="LiveId" clId="{A15CDA68-3FEA-4757-BA17-A80F771F9DEC}" dt="2021-10-05T19:01:31.718" v="43" actId="478"/>
          <ac:picMkLst>
            <pc:docMk/>
            <pc:sldMk cId="3201443791" sldId="347"/>
            <ac:picMk id="5" creationId="{67E703E0-00F7-47AB-BA8C-4F34DE9C59AE}"/>
          </ac:picMkLst>
        </pc:pic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8F07C900-BD17-4AEC-A572-B4656044725F}"/>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C4AD9FD7-FF89-40BF-9789-D429C290EC98}"/>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2DB08458-3555-4347-B3FB-2054DBDB184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B9B1566A-DB96-4D69-96AD-92C54AFBE66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490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907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82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366;g35ed75ccf_044:notes">
            <a:extLst>
              <a:ext uri="{FF2B5EF4-FFF2-40B4-BE49-F238E27FC236}">
                <a16:creationId xmlns:a16="http://schemas.microsoft.com/office/drawing/2014/main" id="{4FE4002D-7458-4D33-8219-F29B33CF82CD}"/>
              </a:ext>
            </a:extLst>
          </p:cNvPr>
          <p:cNvSpPr>
            <a:spLocks noGrp="1" noRot="1" noChangeAspect="1" noTextEdit="1"/>
          </p:cNvSpPr>
          <p:nvPr>
            <p:ph type="sldImg" idx="2"/>
          </p:nvPr>
        </p:nvSpPr>
        <p:spPr>
          <a:ln>
            <a:miter lim="800000"/>
            <a:headEnd/>
            <a:tailEnd/>
          </a:ln>
        </p:spPr>
      </p:sp>
      <p:sp>
        <p:nvSpPr>
          <p:cNvPr id="63491" name="Google Shape;367;g35ed75ccf_044:notes">
            <a:extLst>
              <a:ext uri="{FF2B5EF4-FFF2-40B4-BE49-F238E27FC236}">
                <a16:creationId xmlns:a16="http://schemas.microsoft.com/office/drawing/2014/main" id="{3714CBF9-AD44-4134-97AC-26EDF364C64A}"/>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2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366;g35ed75ccf_044:notes">
            <a:extLst>
              <a:ext uri="{FF2B5EF4-FFF2-40B4-BE49-F238E27FC236}">
                <a16:creationId xmlns:a16="http://schemas.microsoft.com/office/drawing/2014/main" id="{4FE4002D-7458-4D33-8219-F29B33CF82CD}"/>
              </a:ext>
            </a:extLst>
          </p:cNvPr>
          <p:cNvSpPr>
            <a:spLocks noGrp="1" noRot="1" noChangeAspect="1" noTextEdit="1"/>
          </p:cNvSpPr>
          <p:nvPr>
            <p:ph type="sldImg" idx="2"/>
          </p:nvPr>
        </p:nvSpPr>
        <p:spPr>
          <a:ln>
            <a:miter lim="800000"/>
            <a:headEnd/>
            <a:tailEnd/>
          </a:ln>
        </p:spPr>
      </p:sp>
      <p:sp>
        <p:nvSpPr>
          <p:cNvPr id="63491" name="Google Shape;367;g35ed75ccf_044:notes">
            <a:extLst>
              <a:ext uri="{FF2B5EF4-FFF2-40B4-BE49-F238E27FC236}">
                <a16:creationId xmlns:a16="http://schemas.microsoft.com/office/drawing/2014/main" id="{3714CBF9-AD44-4134-97AC-26EDF364C64A}"/>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639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366;g35ed75ccf_044:notes">
            <a:extLst>
              <a:ext uri="{FF2B5EF4-FFF2-40B4-BE49-F238E27FC236}">
                <a16:creationId xmlns:a16="http://schemas.microsoft.com/office/drawing/2014/main" id="{4FE4002D-7458-4D33-8219-F29B33CF82CD}"/>
              </a:ext>
            </a:extLst>
          </p:cNvPr>
          <p:cNvSpPr>
            <a:spLocks noGrp="1" noRot="1" noChangeAspect="1" noTextEdit="1"/>
          </p:cNvSpPr>
          <p:nvPr>
            <p:ph type="sldImg" idx="2"/>
          </p:nvPr>
        </p:nvSpPr>
        <p:spPr>
          <a:ln>
            <a:miter lim="800000"/>
            <a:headEnd/>
            <a:tailEnd/>
          </a:ln>
        </p:spPr>
      </p:sp>
      <p:sp>
        <p:nvSpPr>
          <p:cNvPr id="63491" name="Google Shape;367;g35ed75ccf_044:notes">
            <a:extLst>
              <a:ext uri="{FF2B5EF4-FFF2-40B4-BE49-F238E27FC236}">
                <a16:creationId xmlns:a16="http://schemas.microsoft.com/office/drawing/2014/main" id="{3714CBF9-AD44-4134-97AC-26EDF364C64A}"/>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34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366;g35ed75ccf_044:notes">
            <a:extLst>
              <a:ext uri="{FF2B5EF4-FFF2-40B4-BE49-F238E27FC236}">
                <a16:creationId xmlns:a16="http://schemas.microsoft.com/office/drawing/2014/main" id="{4FE4002D-7458-4D33-8219-F29B33CF82CD}"/>
              </a:ext>
            </a:extLst>
          </p:cNvPr>
          <p:cNvSpPr>
            <a:spLocks noGrp="1" noRot="1" noChangeAspect="1" noTextEdit="1"/>
          </p:cNvSpPr>
          <p:nvPr>
            <p:ph type="sldImg" idx="2"/>
          </p:nvPr>
        </p:nvSpPr>
        <p:spPr>
          <a:ln>
            <a:miter lim="800000"/>
            <a:headEnd/>
            <a:tailEnd/>
          </a:ln>
        </p:spPr>
      </p:sp>
      <p:sp>
        <p:nvSpPr>
          <p:cNvPr id="63491" name="Google Shape;367;g35ed75ccf_044:notes">
            <a:extLst>
              <a:ext uri="{FF2B5EF4-FFF2-40B4-BE49-F238E27FC236}">
                <a16:creationId xmlns:a16="http://schemas.microsoft.com/office/drawing/2014/main" id="{3714CBF9-AD44-4134-97AC-26EDF364C64A}"/>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627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B6716372-1103-4232-89A8-A4A4EC820889}"/>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C9CA229B-8F00-48FE-942B-FE4C10316AA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5F9C1B5F-D59B-4819-AB8A-B62653B53115}"/>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B9039B94-142D-4D5D-89C2-F7B1397BEBC3}"/>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5;g35f391192_04:notes">
            <a:extLst>
              <a:ext uri="{FF2B5EF4-FFF2-40B4-BE49-F238E27FC236}">
                <a16:creationId xmlns:a16="http://schemas.microsoft.com/office/drawing/2014/main" id="{A9533FEE-4EC4-47F3-9699-28EB80F59512}"/>
              </a:ext>
            </a:extLst>
          </p:cNvPr>
          <p:cNvSpPr>
            <a:spLocks noGrp="1" noRot="1" noChangeAspect="1" noTextEdit="1"/>
          </p:cNvSpPr>
          <p:nvPr>
            <p:ph type="sldImg" idx="2"/>
          </p:nvPr>
        </p:nvSpPr>
        <p:spPr>
          <a:ln>
            <a:miter lim="800000"/>
            <a:headEnd/>
            <a:tailEnd/>
          </a:ln>
        </p:spPr>
      </p:sp>
      <p:sp>
        <p:nvSpPr>
          <p:cNvPr id="13315" name="Google Shape;136;g35f391192_04:notes">
            <a:extLst>
              <a:ext uri="{FF2B5EF4-FFF2-40B4-BE49-F238E27FC236}">
                <a16:creationId xmlns:a16="http://schemas.microsoft.com/office/drawing/2014/main" id="{E3CF765A-C66A-4E89-9C7B-ECF9D0AB163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262;gcd36154fc_196_0:notes">
            <a:extLst>
              <a:ext uri="{FF2B5EF4-FFF2-40B4-BE49-F238E27FC236}">
                <a16:creationId xmlns:a16="http://schemas.microsoft.com/office/drawing/2014/main" id="{58CFBA7C-A5B9-4500-8677-E1BF41D09825}"/>
              </a:ext>
            </a:extLst>
          </p:cNvPr>
          <p:cNvSpPr>
            <a:spLocks noGrp="1" noRot="1" noChangeAspect="1" noTextEdit="1"/>
          </p:cNvSpPr>
          <p:nvPr>
            <p:ph type="sldImg" idx="2"/>
          </p:nvPr>
        </p:nvSpPr>
        <p:spPr>
          <a:ln>
            <a:miter lim="800000"/>
            <a:headEnd/>
            <a:tailEnd/>
          </a:ln>
        </p:spPr>
      </p:sp>
      <p:sp>
        <p:nvSpPr>
          <p:cNvPr id="15363" name="Google Shape;263;gcd36154fc_196_0:notes">
            <a:extLst>
              <a:ext uri="{FF2B5EF4-FFF2-40B4-BE49-F238E27FC236}">
                <a16:creationId xmlns:a16="http://schemas.microsoft.com/office/drawing/2014/main" id="{6C15D473-EAD7-40F7-BEB3-CE0193FCEB83}"/>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39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19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26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45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003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729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E0E29278-0682-44E6-9912-F2B4ED5B3236}"/>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64364FB7-A8A8-43F2-B6A7-153C6D34C654}"/>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897A45C8-8BEA-4392-AE14-647B3DBBF4CD}"/>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CAD0A5AD-92BF-4498-A9A7-8397A41F104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E922A88D-C520-4C70-B194-6AEFF65787E6}"/>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1792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B2830E73-1BBB-4D9E-BB2F-1A7B009122A2}"/>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4DB6132F-1C6B-4B54-86CE-12D12ECDB010}"/>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14B6EF6F-6761-4010-8DBF-B053A28A1541}"/>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C5F57F7A-9F9E-4BB4-9411-E963DA36C8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76640E78-C372-4095-A943-A3E71FAD52E4}"/>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9D4CFFB1-135B-4CB1-87E6-26056AF72162}"/>
              </a:ext>
            </a:extLst>
          </p:cNvPr>
          <p:cNvSpPr txBox="1">
            <a:spLocks noGrp="1"/>
          </p:cNvSpPr>
          <p:nvPr>
            <p:ph type="sldNum" idx="10"/>
          </p:nvPr>
        </p:nvSpPr>
        <p:spPr/>
        <p:txBody>
          <a:bodyPr/>
          <a:lstStyle>
            <a:lvl1pPr>
              <a:defRPr/>
            </a:lvl1pPr>
          </a:lstStyle>
          <a:p>
            <a:fld id="{FFE142E3-9F8A-4D63-BFF9-FD837D550988}" type="slidenum">
              <a:rPr lang="sk-SK" altLang="cs-CZ"/>
              <a:pPr/>
              <a:t>‹#›</a:t>
            </a:fld>
            <a:endParaRPr lang="sk-SK" altLang="cs-CZ"/>
          </a:p>
        </p:txBody>
      </p:sp>
    </p:spTree>
    <p:extLst>
      <p:ext uri="{BB962C8B-B14F-4D97-AF65-F5344CB8AC3E}">
        <p14:creationId xmlns:p14="http://schemas.microsoft.com/office/powerpoint/2010/main" val="242295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D61726C4-4216-42E1-B672-49E7AA55DFE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EFB217A2-1E84-4136-B57E-2D122251173C}"/>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4221524B-7598-4B0D-9805-4C6F38690529}"/>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B66823C2-3132-4A75-9E8E-5D870A045C4A}"/>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00318041-EDF0-4346-B321-8290E5A30576}"/>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352CE655-5A18-4B91-8458-D3F5F4C7B3CB}"/>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5D495988-5FB5-4A5A-8BDE-A2CD3836AEBD}"/>
              </a:ext>
            </a:extLst>
          </p:cNvPr>
          <p:cNvSpPr txBox="1">
            <a:spLocks noGrp="1"/>
          </p:cNvSpPr>
          <p:nvPr>
            <p:ph type="sldNum" idx="10"/>
          </p:nvPr>
        </p:nvSpPr>
        <p:spPr/>
        <p:txBody>
          <a:bodyPr/>
          <a:lstStyle>
            <a:lvl1pPr>
              <a:defRPr/>
            </a:lvl1pPr>
          </a:lstStyle>
          <a:p>
            <a:fld id="{BC24DB85-DC66-4AB3-9555-A0CCF6AC87CB}" type="slidenum">
              <a:rPr lang="sk-SK" altLang="cs-CZ"/>
              <a:pPr/>
              <a:t>‹#›</a:t>
            </a:fld>
            <a:endParaRPr lang="sk-SK" altLang="cs-CZ"/>
          </a:p>
        </p:txBody>
      </p:sp>
    </p:spTree>
    <p:extLst>
      <p:ext uri="{BB962C8B-B14F-4D97-AF65-F5344CB8AC3E}">
        <p14:creationId xmlns:p14="http://schemas.microsoft.com/office/powerpoint/2010/main" val="300034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4EC68856-52AF-4E5E-9F97-3A5592674E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EEE1CF3-F299-4D64-9F3C-553D4FD85BA5}"/>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12D831F1-25E3-4865-979F-792F8D40C3A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BB2C796F-257B-4253-8262-96577DB319F3}"/>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F3F86BB4-9729-4B90-94ED-2C166EDFAC48}"/>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AFCE43A1-1288-4BCB-95B2-307902BDE38D}"/>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6F861CB0-D036-4929-B3F0-FD8D0A2D59C0}"/>
              </a:ext>
            </a:extLst>
          </p:cNvPr>
          <p:cNvSpPr txBox="1">
            <a:spLocks noGrp="1"/>
          </p:cNvSpPr>
          <p:nvPr>
            <p:ph type="sldNum" idx="10"/>
          </p:nvPr>
        </p:nvSpPr>
        <p:spPr/>
        <p:txBody>
          <a:bodyPr/>
          <a:lstStyle>
            <a:lvl1pPr>
              <a:defRPr/>
            </a:lvl1pPr>
          </a:lstStyle>
          <a:p>
            <a:fld id="{BB9590E7-3D4B-41AF-93C1-B0486D3FB8F9}" type="slidenum">
              <a:rPr lang="sk-SK" altLang="cs-CZ"/>
              <a:pPr/>
              <a:t>‹#›</a:t>
            </a:fld>
            <a:endParaRPr lang="sk-SK" altLang="cs-CZ"/>
          </a:p>
        </p:txBody>
      </p:sp>
    </p:spTree>
    <p:extLst>
      <p:ext uri="{BB962C8B-B14F-4D97-AF65-F5344CB8AC3E}">
        <p14:creationId xmlns:p14="http://schemas.microsoft.com/office/powerpoint/2010/main" val="389779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757D0312-2FBF-4932-B84F-68557975728B}"/>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F3C6F310-7763-457B-910B-EBF11E180501}"/>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056C4BA7-699F-48C8-B899-D040BC6A401F}"/>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2A3A5546-A309-4B33-81F9-D199C4E6CC43}"/>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7342B701-FF1B-456E-962F-71647B0DEC2D}"/>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531D48DB-6810-4263-A367-08467673DD3D}"/>
              </a:ext>
            </a:extLst>
          </p:cNvPr>
          <p:cNvSpPr txBox="1">
            <a:spLocks noGrp="1"/>
          </p:cNvSpPr>
          <p:nvPr>
            <p:ph type="sldNum" idx="10"/>
          </p:nvPr>
        </p:nvSpPr>
        <p:spPr/>
        <p:txBody>
          <a:bodyPr/>
          <a:lstStyle>
            <a:lvl1pPr>
              <a:defRPr/>
            </a:lvl1pPr>
          </a:lstStyle>
          <a:p>
            <a:fld id="{D1E043A5-33F2-4FEF-A84F-A4728077CB9B}" type="slidenum">
              <a:rPr lang="sk-SK" altLang="cs-CZ"/>
              <a:pPr/>
              <a:t>‹#›</a:t>
            </a:fld>
            <a:endParaRPr lang="sk-SK" altLang="cs-CZ"/>
          </a:p>
        </p:txBody>
      </p:sp>
    </p:spTree>
    <p:extLst>
      <p:ext uri="{BB962C8B-B14F-4D97-AF65-F5344CB8AC3E}">
        <p14:creationId xmlns:p14="http://schemas.microsoft.com/office/powerpoint/2010/main" val="204396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22EE9573-9CE4-45A1-A9E8-11C40962D5D4}"/>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D1E1DDC0-44BE-4595-A471-ACE61945C483}"/>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E5CADEF9-1191-4B43-B476-A0D2E0315E9C}"/>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3E197038-A658-4A73-8E10-629485472E86}"/>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453E6D56-71BD-403E-B00A-4A19D3EE37F6}"/>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4E5B0422-BCBD-4C4C-AA47-1B0BF4B6E4AF}"/>
              </a:ext>
            </a:extLst>
          </p:cNvPr>
          <p:cNvSpPr txBox="1">
            <a:spLocks noGrp="1"/>
          </p:cNvSpPr>
          <p:nvPr>
            <p:ph type="sldNum" idx="10"/>
          </p:nvPr>
        </p:nvSpPr>
        <p:spPr/>
        <p:txBody>
          <a:bodyPr/>
          <a:lstStyle>
            <a:lvl1pPr>
              <a:defRPr/>
            </a:lvl1pPr>
          </a:lstStyle>
          <a:p>
            <a:fld id="{9FF9EFB3-C8E2-411D-AF5D-50D2CE2DEF5F}" type="slidenum">
              <a:rPr lang="sk-SK" altLang="cs-CZ"/>
              <a:pPr/>
              <a:t>‹#›</a:t>
            </a:fld>
            <a:endParaRPr lang="sk-SK" altLang="cs-CZ"/>
          </a:p>
        </p:txBody>
      </p:sp>
    </p:spTree>
    <p:extLst>
      <p:ext uri="{BB962C8B-B14F-4D97-AF65-F5344CB8AC3E}">
        <p14:creationId xmlns:p14="http://schemas.microsoft.com/office/powerpoint/2010/main" val="970037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3B9A0ED9-2030-422D-BA0A-B3D6467E9978}"/>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4D4CF4DF-3FAF-4B4B-9CA2-E25216DAAAED}"/>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5945BAAE-E744-4C09-9D7F-97A2DD124AAA}"/>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charset="0"/>
                <a:sym typeface="Roboto Slab" charset="0"/>
              </a:defRPr>
            </a:lvl1pPr>
          </a:lstStyle>
          <a:p>
            <a:fld id="{A0A6491F-F58A-4BA5-A686-72BDEF391595}"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6" r:id="rId3"/>
    <p:sldLayoutId id="2147483699" r:id="rId4"/>
    <p:sldLayoutId id="2147483701" r:id="rId5"/>
    <p:sldLayoutId id="2147483702"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www.wikiskripta.eu/w/Metabolismu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wikiskripta.eu/w/Bariatrick%C3%A9_chirurgick%C3%A9_v%C3%BDkon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commons.wikimedia.org/wiki/file:plant_cell_structure_cs.sv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patf-biokyb.lf1.cuni.cz/wiki/wiki/user/bunky_bunecne_organismy"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0.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creativecommons.org/licenses/by/3.0/" TargetMode="External"/><Relationship Id="rId5" Type="http://schemas.openxmlformats.org/officeDocument/2006/relationships/hyperlink" Target="https://www.wikiskripta.eu/w/Metabolismus" TargetMode="External"/><Relationship Id="rId4" Type="http://schemas.openxmlformats.org/officeDocument/2006/relationships/hyperlink" Target="https://www.wikiskripta.eu/w/Energetick%C3%BD_metabolismus_a_jeho_poruch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lookfordiagnosis.com/mesh_info.php?term=koenzym+a&amp;lang=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ehinger.nu/undervisning/index.php/kurser/kemi-2/lektioner/metabolism/756-baerarmolekyler.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1FA1761-6151-475C-B303-BC33E9A1CC8A}"/>
              </a:ext>
            </a:extLst>
          </p:cNvPr>
          <p:cNvSpPr txBox="1">
            <a:spLocks noGrp="1"/>
          </p:cNvSpPr>
          <p:nvPr>
            <p:ph type="ctrTitle"/>
          </p:nvPr>
        </p:nvSpPr>
        <p:spPr>
          <a:xfrm>
            <a:off x="685800" y="2601913"/>
            <a:ext cx="5810250" cy="1158875"/>
          </a:xfrm>
        </p:spPr>
        <p:txBody>
          <a:bodyPr/>
          <a:lstStyle/>
          <a:p>
            <a:pPr eaLnBrk="1" hangingPunct="1">
              <a:spcBef>
                <a:spcPct val="0"/>
              </a:spcBef>
              <a:spcAft>
                <a:spcPct val="0"/>
              </a:spcAft>
              <a:buClr>
                <a:srgbClr val="FFFFFF"/>
              </a:buClr>
              <a:buFont typeface="Roboto Slab" charset="0"/>
              <a:buNone/>
            </a:pPr>
            <a:r>
              <a:rPr lang="sk-SK" altLang="cs-CZ" b="1" dirty="0" err="1">
                <a:solidFill>
                  <a:srgbClr val="FFFFFF"/>
                </a:solidFill>
                <a:latin typeface="Roboto Slab" charset="0"/>
                <a:cs typeface="Arial" panose="020B0604020202020204" pitchFamily="34" charset="0"/>
                <a:sym typeface="Roboto Slab" charset="0"/>
              </a:rPr>
              <a:t>Metabolismus</a:t>
            </a:r>
            <a:r>
              <a:rPr lang="sk-SK" altLang="cs-CZ" b="1" dirty="0">
                <a:solidFill>
                  <a:srgbClr val="FFFFFF"/>
                </a:solidFill>
                <a:latin typeface="Roboto Slab" charset="0"/>
                <a:cs typeface="Arial" panose="020B0604020202020204" pitchFamily="34" charset="0"/>
                <a:sym typeface="Roboto Slab" charset="0"/>
              </a:rPr>
              <a:t> II.</a:t>
            </a:r>
          </a:p>
        </p:txBody>
      </p:sp>
      <p:grpSp>
        <p:nvGrpSpPr>
          <p:cNvPr id="13315" name="Google Shape;110;p13">
            <a:extLst>
              <a:ext uri="{FF2B5EF4-FFF2-40B4-BE49-F238E27FC236}">
                <a16:creationId xmlns:a16="http://schemas.microsoft.com/office/drawing/2014/main" id="{CA664334-C2A3-4C43-98AA-5374A056C049}"/>
              </a:ext>
            </a:extLst>
          </p:cNvPr>
          <p:cNvGrpSpPr>
            <a:grpSpLocks/>
          </p:cNvGrpSpPr>
          <p:nvPr/>
        </p:nvGrpSpPr>
        <p:grpSpPr bwMode="auto">
          <a:xfrm>
            <a:off x="752475" y="1030288"/>
            <a:ext cx="965200" cy="1011237"/>
            <a:chOff x="5961125" y="1623900"/>
            <a:chExt cx="427450" cy="448175"/>
          </a:xfrm>
        </p:grpSpPr>
        <p:sp>
          <p:nvSpPr>
            <p:cNvPr id="13316" name="Google Shape;111;p13">
              <a:extLst>
                <a:ext uri="{FF2B5EF4-FFF2-40B4-BE49-F238E27FC236}">
                  <a16:creationId xmlns:a16="http://schemas.microsoft.com/office/drawing/2014/main" id="{D74819B2-6C3A-40AE-98D2-83D44500D00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E47C933-0B6B-4771-8888-0230F7BB9E92}"/>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094155C1-0175-496F-979F-AD37852CFA31}"/>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5C21F481-02CB-4788-A77C-A384C214C6A7}"/>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7C2484A2-7397-4517-BD08-7D09FC8CF324}"/>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E028FD46-45FA-4EE2-BA12-86F01160CB1B}"/>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AD5629C7-C5A1-47A0-9DE6-B9D612F00B78}"/>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3" name="Obrázek 2">
            <a:extLst>
              <a:ext uri="{FF2B5EF4-FFF2-40B4-BE49-F238E27FC236}">
                <a16:creationId xmlns:a16="http://schemas.microsoft.com/office/drawing/2014/main" id="{A37CC20B-F221-4771-AA8F-6AF42DC11034}"/>
              </a:ext>
            </a:extLst>
          </p:cNvPr>
          <p:cNvPicPr>
            <a:picLocks noChangeAspect="1"/>
          </p:cNvPicPr>
          <p:nvPr/>
        </p:nvPicPr>
        <p:blipFill>
          <a:blip r:embed="rId3"/>
          <a:srcRect/>
          <a:stretch/>
        </p:blipFill>
        <p:spPr>
          <a:xfrm>
            <a:off x="7121537" y="887218"/>
            <a:ext cx="1536435" cy="1252483"/>
          </a:xfrm>
          <a:prstGeom prst="rect">
            <a:avLst/>
          </a:prstGeom>
        </p:spPr>
      </p:pic>
      <p:sp>
        <p:nvSpPr>
          <p:cNvPr id="4" name="TextovéPole 3">
            <a:extLst>
              <a:ext uri="{FF2B5EF4-FFF2-40B4-BE49-F238E27FC236}">
                <a16:creationId xmlns:a16="http://schemas.microsoft.com/office/drawing/2014/main" id="{4906C8C6-02E3-4944-9A85-BA49E372331A}"/>
              </a:ext>
            </a:extLst>
          </p:cNvPr>
          <p:cNvSpPr txBox="1"/>
          <p:nvPr/>
        </p:nvSpPr>
        <p:spPr>
          <a:xfrm>
            <a:off x="395536" y="4587974"/>
            <a:ext cx="6054863" cy="523220"/>
          </a:xfrm>
          <a:prstGeom prst="rect">
            <a:avLst/>
          </a:prstGeom>
          <a:noFill/>
        </p:spPr>
        <p:txBody>
          <a:bodyPr wrap="none" rtlCol="0">
            <a:spAutoFit/>
          </a:bodyPr>
          <a:lstStyle/>
          <a:p>
            <a:r>
              <a:rPr lang="cs-CZ" b="1" dirty="0">
                <a:latin typeface="Roboto Slab" pitchFamily="2" charset="0"/>
                <a:ea typeface="Roboto Slab" pitchFamily="2" charset="0"/>
              </a:rPr>
              <a:t>Project </a:t>
            </a:r>
            <a:r>
              <a:rPr lang="cs-CZ" b="1" dirty="0" err="1">
                <a:latin typeface="Roboto Slab" pitchFamily="2" charset="0"/>
                <a:ea typeface="Roboto Slab" pitchFamily="2" charset="0"/>
              </a:rPr>
              <a:t>number</a:t>
            </a:r>
            <a:r>
              <a:rPr lang="cs-CZ" b="1" dirty="0">
                <a:latin typeface="Roboto Slab" pitchFamily="2" charset="0"/>
                <a:ea typeface="Roboto Slab" pitchFamily="2" charset="0"/>
              </a:rPr>
              <a:t> 2020-1-SK01-KA226-SCH-094350</a:t>
            </a:r>
            <a:r>
              <a:rPr lang="cs-CZ" dirty="0"/>
              <a:t> </a:t>
            </a:r>
          </a:p>
          <a:p>
            <a:r>
              <a:rPr lang="cs-CZ" b="1" dirty="0">
                <a:latin typeface="Roboto Slab" pitchFamily="2" charset="0"/>
                <a:ea typeface="Roboto Slab" pitchFamily="2" charset="0"/>
              </a:rPr>
              <a:t>Gymnázium a Jazyková škola s právem státní jazykové zkoušky Zlín</a:t>
            </a:r>
          </a:p>
        </p:txBody>
      </p:sp>
      <p:sp>
        <p:nvSpPr>
          <p:cNvPr id="9" name="TextovéPole 8">
            <a:extLst>
              <a:ext uri="{FF2B5EF4-FFF2-40B4-BE49-F238E27FC236}">
                <a16:creationId xmlns:a16="http://schemas.microsoft.com/office/drawing/2014/main" id="{6FEEB08C-FC25-4223-A230-DD70342B6F88}"/>
              </a:ext>
            </a:extLst>
          </p:cNvPr>
          <p:cNvSpPr txBox="1"/>
          <p:nvPr/>
        </p:nvSpPr>
        <p:spPr>
          <a:xfrm>
            <a:off x="1774435" y="5293500"/>
            <a:ext cx="5895129" cy="230832"/>
          </a:xfrm>
          <a:prstGeom prst="rect">
            <a:avLst/>
          </a:prstGeom>
          <a:noFill/>
        </p:spPr>
        <p:txBody>
          <a:bodyPr wrap="square" rtlCol="0">
            <a:spAutoFit/>
          </a:bodyPr>
          <a:lstStyle/>
          <a:p>
            <a:r>
              <a:rPr lang="cs-CZ" sz="900">
                <a:hlinkClick r:id="rId4" tooltip="https://www.wikiskripta.eu/w/Metabolismus"/>
              </a:rPr>
              <a:t>Tato fotka</a:t>
            </a:r>
            <a:r>
              <a:rPr lang="cs-CZ" sz="900"/>
              <a:t> od autora Neznámý autor s licencí </a:t>
            </a:r>
            <a:r>
              <a:rPr lang="cs-CZ" sz="900">
                <a:hlinkClick r:id="rId5" tooltip="https://creativecommons.org/licenses/by/3.0/"/>
              </a:rPr>
              <a:t>CC BY</a:t>
            </a:r>
            <a:endParaRPr lang="cs-CZ" sz="90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Ovál 86">
            <a:extLst>
              <a:ext uri="{FF2B5EF4-FFF2-40B4-BE49-F238E27FC236}">
                <a16:creationId xmlns:a16="http://schemas.microsoft.com/office/drawing/2014/main" id="{D6E87AA1-7F72-4912-9D23-1EC1EBB0DA62}"/>
              </a:ext>
            </a:extLst>
          </p:cNvPr>
          <p:cNvSpPr/>
          <p:nvPr/>
        </p:nvSpPr>
        <p:spPr>
          <a:xfrm>
            <a:off x="2742525" y="1932645"/>
            <a:ext cx="1992815" cy="4191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10</a:t>
            </a:fld>
            <a:endParaRPr lang="sk-SK" altLang="cs-CZ" sz="800">
              <a:solidFill>
                <a:srgbClr val="FFFFFF"/>
              </a:solidFill>
              <a:latin typeface="Roboto Slab" charset="0"/>
              <a:sym typeface="Roboto Slab" charset="0"/>
            </a:endParaRPr>
          </a:p>
        </p:txBody>
      </p:sp>
      <p:sp>
        <p:nvSpPr>
          <p:cNvPr id="4" name="Bublinový popisek: se šipkou dolů 3">
            <a:extLst>
              <a:ext uri="{FF2B5EF4-FFF2-40B4-BE49-F238E27FC236}">
                <a16:creationId xmlns:a16="http://schemas.microsoft.com/office/drawing/2014/main" id="{EBF77EAD-4C77-4E54-9291-1C152E5AAB91}"/>
              </a:ext>
            </a:extLst>
          </p:cNvPr>
          <p:cNvSpPr/>
          <p:nvPr/>
        </p:nvSpPr>
        <p:spPr>
          <a:xfrm>
            <a:off x="2742525" y="71203"/>
            <a:ext cx="1901484" cy="984631"/>
          </a:xfrm>
          <a:prstGeom prst="downArrowCallout">
            <a:avLst>
              <a:gd name="adj1" fmla="val 25000"/>
              <a:gd name="adj2" fmla="val 25827"/>
              <a:gd name="adj3" fmla="val 25000"/>
              <a:gd name="adj4" fmla="val 56351"/>
            </a:avLst>
          </a:prstGeom>
          <a:solidFill>
            <a:schemeClr val="accent1">
              <a:lumMod val="25000"/>
              <a:lumOff val="75000"/>
            </a:schemeClr>
          </a:solidFill>
          <a:ln>
            <a:solidFill>
              <a:schemeClr val="accent1">
                <a:lumMod val="25000"/>
                <a:lumOff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4" name="TextovéPole 13">
            <a:extLst>
              <a:ext uri="{FF2B5EF4-FFF2-40B4-BE49-F238E27FC236}">
                <a16:creationId xmlns:a16="http://schemas.microsoft.com/office/drawing/2014/main" id="{17E71D04-E602-4636-BBC8-68163F32478B}"/>
              </a:ext>
            </a:extLst>
          </p:cNvPr>
          <p:cNvSpPr txBox="1"/>
          <p:nvPr/>
        </p:nvSpPr>
        <p:spPr>
          <a:xfrm>
            <a:off x="2843808" y="16892"/>
            <a:ext cx="1595364" cy="646331"/>
          </a:xfrm>
          <a:prstGeom prst="rect">
            <a:avLst/>
          </a:prstGeom>
          <a:noFill/>
        </p:spPr>
        <p:txBody>
          <a:bodyPr wrap="square" rtlCol="0">
            <a:spAutoFit/>
          </a:bodyPr>
          <a:lstStyle/>
          <a:p>
            <a:pPr algn="ctr"/>
            <a:r>
              <a:rPr lang="cs-CZ" sz="2000" b="1" dirty="0">
                <a:latin typeface="Roboto Slab" pitchFamily="2" charset="0"/>
                <a:ea typeface="Roboto Slab" pitchFamily="2" charset="0"/>
              </a:rPr>
              <a:t>Lipidy  </a:t>
            </a:r>
          </a:p>
          <a:p>
            <a:pPr algn="ctr"/>
            <a:r>
              <a:rPr lang="cs-CZ" sz="1600" dirty="0">
                <a:latin typeface="Roboto Slab" pitchFamily="2" charset="0"/>
                <a:ea typeface="Roboto Slab" pitchFamily="2" charset="0"/>
              </a:rPr>
              <a:t>tuky, oleje</a:t>
            </a:r>
          </a:p>
        </p:txBody>
      </p:sp>
      <p:sp>
        <p:nvSpPr>
          <p:cNvPr id="19" name="TextovéPole 18">
            <a:extLst>
              <a:ext uri="{FF2B5EF4-FFF2-40B4-BE49-F238E27FC236}">
                <a16:creationId xmlns:a16="http://schemas.microsoft.com/office/drawing/2014/main" id="{D5088D96-E4D3-4E5C-B0FA-17317A84D944}"/>
              </a:ext>
            </a:extLst>
          </p:cNvPr>
          <p:cNvSpPr txBox="1"/>
          <p:nvPr/>
        </p:nvSpPr>
        <p:spPr>
          <a:xfrm>
            <a:off x="4842016" y="2711542"/>
            <a:ext cx="1697826" cy="369332"/>
          </a:xfrm>
          <a:prstGeom prst="rect">
            <a:avLst/>
          </a:prstGeom>
          <a:noFill/>
        </p:spPr>
        <p:txBody>
          <a:bodyPr wrap="square" rtlCol="0">
            <a:spAutoFit/>
          </a:bodyPr>
          <a:lstStyle/>
          <a:p>
            <a:r>
              <a:rPr lang="cs-CZ" sz="1800" b="1" dirty="0">
                <a:latin typeface="Roboto Slab" pitchFamily="2" charset="0"/>
                <a:ea typeface="Roboto Slab" pitchFamily="2" charset="0"/>
              </a:rPr>
              <a:t>Acetyl-</a:t>
            </a:r>
            <a:r>
              <a:rPr lang="cs-CZ" sz="1800" b="1" dirty="0" err="1">
                <a:latin typeface="Roboto Slab" pitchFamily="2" charset="0"/>
                <a:ea typeface="Roboto Slab" pitchFamily="2" charset="0"/>
              </a:rPr>
              <a:t>CoA</a:t>
            </a:r>
            <a:endParaRPr lang="cs-CZ" sz="1800" b="1" dirty="0">
              <a:latin typeface="Roboto Slab" pitchFamily="2" charset="0"/>
              <a:ea typeface="Roboto Slab" pitchFamily="2" charset="0"/>
            </a:endParaRPr>
          </a:p>
        </p:txBody>
      </p:sp>
      <p:sp>
        <p:nvSpPr>
          <p:cNvPr id="27" name="Šipka: dolů 26">
            <a:extLst>
              <a:ext uri="{FF2B5EF4-FFF2-40B4-BE49-F238E27FC236}">
                <a16:creationId xmlns:a16="http://schemas.microsoft.com/office/drawing/2014/main" id="{A4AD4D7E-3EA9-43A0-971B-16D02BB8B701}"/>
              </a:ext>
            </a:extLst>
          </p:cNvPr>
          <p:cNvSpPr/>
          <p:nvPr/>
        </p:nvSpPr>
        <p:spPr>
          <a:xfrm rot="18286714">
            <a:off x="4341617" y="2219794"/>
            <a:ext cx="299734" cy="843336"/>
          </a:xfrm>
          <a:prstGeom prst="downArrow">
            <a:avLst/>
          </a:prstGeom>
          <a:solidFill>
            <a:schemeClr val="accent1">
              <a:lumMod val="25000"/>
              <a:lumOff val="75000"/>
            </a:schemeClr>
          </a:solidFill>
          <a:ln>
            <a:solidFill>
              <a:schemeClr val="accent1">
                <a:lumMod val="25000"/>
                <a:lumOff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cxnSp>
        <p:nvCxnSpPr>
          <p:cNvPr id="34" name="Přímá spojnice se šipkou 33">
            <a:extLst>
              <a:ext uri="{FF2B5EF4-FFF2-40B4-BE49-F238E27FC236}">
                <a16:creationId xmlns:a16="http://schemas.microsoft.com/office/drawing/2014/main" id="{3E8FBE83-23E2-4658-A3AE-5CD3CC234952}"/>
              </a:ext>
            </a:extLst>
          </p:cNvPr>
          <p:cNvCxnSpPr>
            <a:cxnSpLocks/>
          </p:cNvCxnSpPr>
          <p:nvPr/>
        </p:nvCxnSpPr>
        <p:spPr>
          <a:xfrm flipH="1">
            <a:off x="5555182" y="2380368"/>
            <a:ext cx="160907" cy="36387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6" name="TextovéPole 35">
            <a:extLst>
              <a:ext uri="{FF2B5EF4-FFF2-40B4-BE49-F238E27FC236}">
                <a16:creationId xmlns:a16="http://schemas.microsoft.com/office/drawing/2014/main" id="{E5813794-99CD-48B1-9704-480D017092E0}"/>
              </a:ext>
            </a:extLst>
          </p:cNvPr>
          <p:cNvSpPr txBox="1"/>
          <p:nvPr/>
        </p:nvSpPr>
        <p:spPr>
          <a:xfrm>
            <a:off x="5613712" y="2035795"/>
            <a:ext cx="628698" cy="369332"/>
          </a:xfrm>
          <a:prstGeom prst="rect">
            <a:avLst/>
          </a:prstGeom>
          <a:noFill/>
        </p:spPr>
        <p:txBody>
          <a:bodyPr wrap="none" rtlCol="0">
            <a:spAutoFit/>
          </a:bodyPr>
          <a:lstStyle/>
          <a:p>
            <a:r>
              <a:rPr lang="cs-CZ" sz="1800" b="1" dirty="0" err="1">
                <a:latin typeface="Roboto Slab" pitchFamily="2" charset="0"/>
                <a:ea typeface="Roboto Slab" pitchFamily="2" charset="0"/>
              </a:rPr>
              <a:t>CoA</a:t>
            </a:r>
            <a:endParaRPr lang="cs-CZ" sz="1800" b="1" dirty="0">
              <a:latin typeface="Roboto Slab" pitchFamily="2" charset="0"/>
              <a:ea typeface="Roboto Slab" pitchFamily="2" charset="0"/>
            </a:endParaRPr>
          </a:p>
        </p:txBody>
      </p:sp>
      <p:cxnSp>
        <p:nvCxnSpPr>
          <p:cNvPr id="38" name="Přímá spojnice se šipkou 37">
            <a:extLst>
              <a:ext uri="{FF2B5EF4-FFF2-40B4-BE49-F238E27FC236}">
                <a16:creationId xmlns:a16="http://schemas.microsoft.com/office/drawing/2014/main" id="{70FE17AE-7F60-4D15-9BD3-2BA630239712}"/>
              </a:ext>
            </a:extLst>
          </p:cNvPr>
          <p:cNvCxnSpPr>
            <a:cxnSpLocks/>
          </p:cNvCxnSpPr>
          <p:nvPr/>
        </p:nvCxnSpPr>
        <p:spPr>
          <a:xfrm>
            <a:off x="5555182" y="3058240"/>
            <a:ext cx="362483" cy="37142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8" name="Skupina 7">
            <a:extLst>
              <a:ext uri="{FF2B5EF4-FFF2-40B4-BE49-F238E27FC236}">
                <a16:creationId xmlns:a16="http://schemas.microsoft.com/office/drawing/2014/main" id="{A48B8840-07FA-4384-985A-7D107DAAAE8B}"/>
              </a:ext>
            </a:extLst>
          </p:cNvPr>
          <p:cNvGrpSpPr/>
          <p:nvPr/>
        </p:nvGrpSpPr>
        <p:grpSpPr>
          <a:xfrm>
            <a:off x="5795310" y="3164416"/>
            <a:ext cx="2522364" cy="1874645"/>
            <a:chOff x="3260219" y="1958697"/>
            <a:chExt cx="2906111" cy="2197228"/>
          </a:xfrm>
        </p:grpSpPr>
        <p:sp>
          <p:nvSpPr>
            <p:cNvPr id="3" name="Kruh: dutý 2">
              <a:extLst>
                <a:ext uri="{FF2B5EF4-FFF2-40B4-BE49-F238E27FC236}">
                  <a16:creationId xmlns:a16="http://schemas.microsoft.com/office/drawing/2014/main" id="{DA90FE8F-F21D-4DC7-966C-C7193088F173}"/>
                </a:ext>
              </a:extLst>
            </p:cNvPr>
            <p:cNvSpPr/>
            <p:nvPr/>
          </p:nvSpPr>
          <p:spPr>
            <a:xfrm>
              <a:off x="3260219" y="1958697"/>
              <a:ext cx="2232248" cy="1837189"/>
            </a:xfrm>
            <a:prstGeom prst="don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solidFill>
                  <a:schemeClr val="tx1"/>
                </a:solidFill>
              </a:endParaRPr>
            </a:p>
          </p:txBody>
        </p:sp>
        <p:sp>
          <p:nvSpPr>
            <p:cNvPr id="13" name="Šipka: dolů 12">
              <a:extLst>
                <a:ext uri="{FF2B5EF4-FFF2-40B4-BE49-F238E27FC236}">
                  <a16:creationId xmlns:a16="http://schemas.microsoft.com/office/drawing/2014/main" id="{5852D62E-4F93-462F-9619-08974F79F0B9}"/>
                </a:ext>
              </a:extLst>
            </p:cNvPr>
            <p:cNvSpPr/>
            <p:nvPr/>
          </p:nvSpPr>
          <p:spPr>
            <a:xfrm rot="16200000">
              <a:off x="4495104" y="2484699"/>
              <a:ext cx="462132" cy="288032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2" name="Šipka: doprava 11">
              <a:extLst>
                <a:ext uri="{FF2B5EF4-FFF2-40B4-BE49-F238E27FC236}">
                  <a16:creationId xmlns:a16="http://schemas.microsoft.com/office/drawing/2014/main" id="{A593B182-86FF-45A2-882B-9F5CC693C187}"/>
                </a:ext>
              </a:extLst>
            </p:cNvPr>
            <p:cNvSpPr/>
            <p:nvPr/>
          </p:nvSpPr>
          <p:spPr>
            <a:xfrm rot="10800000">
              <a:off x="4171444" y="3415870"/>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3" name="TextovéPole 22">
              <a:extLst>
                <a:ext uri="{FF2B5EF4-FFF2-40B4-BE49-F238E27FC236}">
                  <a16:creationId xmlns:a16="http://schemas.microsoft.com/office/drawing/2014/main" id="{48C4E8E2-0E85-4409-A933-88CF7C6AEF30}"/>
                </a:ext>
              </a:extLst>
            </p:cNvPr>
            <p:cNvSpPr txBox="1"/>
            <p:nvPr/>
          </p:nvSpPr>
          <p:spPr>
            <a:xfrm>
              <a:off x="3549399" y="2608623"/>
              <a:ext cx="1688935" cy="685401"/>
            </a:xfrm>
            <a:prstGeom prst="rect">
              <a:avLst/>
            </a:prstGeom>
            <a:noFill/>
          </p:spPr>
          <p:txBody>
            <a:bodyPr wrap="square" rtlCol="0">
              <a:spAutoFit/>
            </a:bodyPr>
            <a:lstStyle/>
            <a:p>
              <a:pPr algn="ctr"/>
              <a:r>
                <a:rPr lang="cs-CZ" sz="1600" b="1" dirty="0">
                  <a:latin typeface="Roboto Slab" pitchFamily="2" charset="0"/>
                  <a:ea typeface="Roboto Slab" pitchFamily="2" charset="0"/>
                </a:rPr>
                <a:t>Citrátový</a:t>
              </a:r>
            </a:p>
            <a:p>
              <a:pPr algn="ctr"/>
              <a:r>
                <a:rPr lang="cs-CZ" sz="1600" b="1" dirty="0">
                  <a:latin typeface="Roboto Slab" pitchFamily="2" charset="0"/>
                  <a:ea typeface="Roboto Slab" pitchFamily="2" charset="0"/>
                </a:rPr>
                <a:t>cyklus</a:t>
              </a:r>
            </a:p>
          </p:txBody>
        </p:sp>
        <p:sp>
          <p:nvSpPr>
            <p:cNvPr id="24" name="Šipka: doprava 23">
              <a:extLst>
                <a:ext uri="{FF2B5EF4-FFF2-40B4-BE49-F238E27FC236}">
                  <a16:creationId xmlns:a16="http://schemas.microsoft.com/office/drawing/2014/main" id="{AF3F01A5-F620-4D6A-BFF7-5D421D8FD408}"/>
                </a:ext>
              </a:extLst>
            </p:cNvPr>
            <p:cNvSpPr/>
            <p:nvPr/>
          </p:nvSpPr>
          <p:spPr>
            <a:xfrm>
              <a:off x="4212054" y="2059479"/>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5" name="Šipka: doprava 24">
              <a:extLst>
                <a:ext uri="{FF2B5EF4-FFF2-40B4-BE49-F238E27FC236}">
                  <a16:creationId xmlns:a16="http://schemas.microsoft.com/office/drawing/2014/main" id="{2C044EC8-91B1-430F-B477-EF0C6B1E78F0}"/>
                </a:ext>
              </a:extLst>
            </p:cNvPr>
            <p:cNvSpPr/>
            <p:nvPr/>
          </p:nvSpPr>
          <p:spPr>
            <a:xfrm rot="5400000">
              <a:off x="5062343" y="2863120"/>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6" name="Šipka: doprava 25">
              <a:extLst>
                <a:ext uri="{FF2B5EF4-FFF2-40B4-BE49-F238E27FC236}">
                  <a16:creationId xmlns:a16="http://schemas.microsoft.com/office/drawing/2014/main" id="{64282B4A-4650-43A6-8AB0-2E97DB547315}"/>
                </a:ext>
              </a:extLst>
            </p:cNvPr>
            <p:cNvSpPr/>
            <p:nvPr/>
          </p:nvSpPr>
          <p:spPr>
            <a:xfrm rot="16200000">
              <a:off x="3407883" y="2783581"/>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1" name="TextovéPole 60">
              <a:extLst>
                <a:ext uri="{FF2B5EF4-FFF2-40B4-BE49-F238E27FC236}">
                  <a16:creationId xmlns:a16="http://schemas.microsoft.com/office/drawing/2014/main" id="{6DD8DF63-6E89-4012-A31C-E9F49A77F65C}"/>
                </a:ext>
              </a:extLst>
            </p:cNvPr>
            <p:cNvSpPr txBox="1"/>
            <p:nvPr/>
          </p:nvSpPr>
          <p:spPr>
            <a:xfrm>
              <a:off x="3659367" y="3737584"/>
              <a:ext cx="1927131" cy="369332"/>
            </a:xfrm>
            <a:prstGeom prst="rect">
              <a:avLst/>
            </a:prstGeom>
            <a:noFill/>
          </p:spPr>
          <p:txBody>
            <a:bodyPr wrap="none" rtlCol="0">
              <a:spAutoFit/>
            </a:bodyPr>
            <a:lstStyle/>
            <a:p>
              <a:r>
                <a:rPr lang="cs-CZ" sz="1800" b="1" dirty="0">
                  <a:latin typeface="Roboto Slab" pitchFamily="2" charset="0"/>
                  <a:ea typeface="Roboto Slab" pitchFamily="2" charset="0"/>
                </a:rPr>
                <a:t>Dýchací řetězec</a:t>
              </a:r>
            </a:p>
          </p:txBody>
        </p:sp>
      </p:grpSp>
      <p:cxnSp>
        <p:nvCxnSpPr>
          <p:cNvPr id="100" name="Přímá spojnice se šipkou 99">
            <a:extLst>
              <a:ext uri="{FF2B5EF4-FFF2-40B4-BE49-F238E27FC236}">
                <a16:creationId xmlns:a16="http://schemas.microsoft.com/office/drawing/2014/main" id="{CE11C273-242F-409A-9929-34409BFBBFFD}"/>
              </a:ext>
            </a:extLst>
          </p:cNvPr>
          <p:cNvCxnSpPr>
            <a:cxnSpLocks/>
          </p:cNvCxnSpPr>
          <p:nvPr/>
        </p:nvCxnSpPr>
        <p:spPr>
          <a:xfrm flipH="1">
            <a:off x="447316" y="1485249"/>
            <a:ext cx="823995" cy="108003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63" name="Bublinový popisek: se šipkou dolů 62">
            <a:extLst>
              <a:ext uri="{FF2B5EF4-FFF2-40B4-BE49-F238E27FC236}">
                <a16:creationId xmlns:a16="http://schemas.microsoft.com/office/drawing/2014/main" id="{C135C3FD-BE1E-4C18-B629-C70C53ED97CF}"/>
              </a:ext>
            </a:extLst>
          </p:cNvPr>
          <p:cNvSpPr/>
          <p:nvPr/>
        </p:nvSpPr>
        <p:spPr>
          <a:xfrm>
            <a:off x="2281500" y="1042223"/>
            <a:ext cx="2880319" cy="853204"/>
          </a:xfrm>
          <a:prstGeom prst="downArrowCallout">
            <a:avLst>
              <a:gd name="adj1" fmla="val 26653"/>
              <a:gd name="adj2" fmla="val 20918"/>
              <a:gd name="adj3" fmla="val 19213"/>
              <a:gd name="adj4" fmla="val 65906"/>
            </a:avLst>
          </a:prstGeom>
          <a:solidFill>
            <a:schemeClr val="accent1">
              <a:lumMod val="25000"/>
              <a:lumOff val="75000"/>
            </a:schemeClr>
          </a:solidFill>
          <a:ln>
            <a:solidFill>
              <a:schemeClr val="accent1">
                <a:lumMod val="25000"/>
                <a:lumOff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4" name="TextovéPole 63">
            <a:extLst>
              <a:ext uri="{FF2B5EF4-FFF2-40B4-BE49-F238E27FC236}">
                <a16:creationId xmlns:a16="http://schemas.microsoft.com/office/drawing/2014/main" id="{E1CF4E30-EE6A-4883-BD0C-2942ACD072D9}"/>
              </a:ext>
            </a:extLst>
          </p:cNvPr>
          <p:cNvSpPr txBox="1"/>
          <p:nvPr/>
        </p:nvSpPr>
        <p:spPr>
          <a:xfrm>
            <a:off x="1825945" y="940024"/>
            <a:ext cx="3791430" cy="707886"/>
          </a:xfrm>
          <a:prstGeom prst="rect">
            <a:avLst/>
          </a:prstGeom>
          <a:noFill/>
        </p:spPr>
        <p:txBody>
          <a:bodyPr wrap="square" rtlCol="0">
            <a:spAutoFit/>
          </a:bodyPr>
          <a:lstStyle/>
          <a:p>
            <a:pPr algn="ctr"/>
            <a:r>
              <a:rPr lang="cs-CZ" sz="2000" b="1" dirty="0">
                <a:latin typeface="Roboto Slab" pitchFamily="2" charset="0"/>
                <a:ea typeface="Roboto Slab" pitchFamily="2" charset="0"/>
              </a:rPr>
              <a:t>Vyšší mastné kyseliny </a:t>
            </a:r>
            <a:r>
              <a:rPr lang="cs-CZ" sz="2400" b="1" dirty="0">
                <a:latin typeface="Roboto Slab" pitchFamily="2" charset="0"/>
                <a:ea typeface="Roboto Slab" pitchFamily="2" charset="0"/>
              </a:rPr>
              <a:t> </a:t>
            </a:r>
          </a:p>
          <a:p>
            <a:pPr algn="ctr"/>
            <a:r>
              <a:rPr lang="cs-CZ" sz="1600" dirty="0">
                <a:latin typeface="Roboto Slab" pitchFamily="2" charset="0"/>
                <a:ea typeface="Roboto Slab" pitchFamily="2" charset="0"/>
              </a:rPr>
              <a:t>palmitová, stearová, olejová…</a:t>
            </a:r>
          </a:p>
        </p:txBody>
      </p:sp>
      <p:sp>
        <p:nvSpPr>
          <p:cNvPr id="80" name="TextovéPole 79">
            <a:extLst>
              <a:ext uri="{FF2B5EF4-FFF2-40B4-BE49-F238E27FC236}">
                <a16:creationId xmlns:a16="http://schemas.microsoft.com/office/drawing/2014/main" id="{026F6905-8008-4336-8B18-4428849230E8}"/>
              </a:ext>
            </a:extLst>
          </p:cNvPr>
          <p:cNvSpPr txBox="1"/>
          <p:nvPr/>
        </p:nvSpPr>
        <p:spPr>
          <a:xfrm>
            <a:off x="794707" y="1099493"/>
            <a:ext cx="1093569" cy="369332"/>
          </a:xfrm>
          <a:prstGeom prst="rect">
            <a:avLst/>
          </a:prstGeom>
          <a:noFill/>
        </p:spPr>
        <p:txBody>
          <a:bodyPr wrap="none" rtlCol="0">
            <a:spAutoFit/>
          </a:bodyPr>
          <a:lstStyle/>
          <a:p>
            <a:r>
              <a:rPr lang="cs-CZ" sz="1800" b="1" dirty="0">
                <a:solidFill>
                  <a:schemeClr val="accent1">
                    <a:lumMod val="90000"/>
                    <a:lumOff val="10000"/>
                  </a:schemeClr>
                </a:solidFill>
                <a:latin typeface="Roboto Slab" pitchFamily="2" charset="0"/>
                <a:ea typeface="Roboto Slab" pitchFamily="2" charset="0"/>
              </a:rPr>
              <a:t>Glycerol</a:t>
            </a:r>
          </a:p>
        </p:txBody>
      </p:sp>
      <p:sp>
        <p:nvSpPr>
          <p:cNvPr id="39" name="TextovéPole 38">
            <a:extLst>
              <a:ext uri="{FF2B5EF4-FFF2-40B4-BE49-F238E27FC236}">
                <a16:creationId xmlns:a16="http://schemas.microsoft.com/office/drawing/2014/main" id="{112CE111-53AC-4CC0-89F2-BD1E82A0F99C}"/>
              </a:ext>
            </a:extLst>
          </p:cNvPr>
          <p:cNvSpPr txBox="1"/>
          <p:nvPr/>
        </p:nvSpPr>
        <p:spPr>
          <a:xfrm>
            <a:off x="3027799" y="1957577"/>
            <a:ext cx="1895511" cy="369332"/>
          </a:xfrm>
          <a:prstGeom prst="rect">
            <a:avLst/>
          </a:prstGeom>
          <a:noFill/>
        </p:spPr>
        <p:txBody>
          <a:bodyPr wrap="square" rtlCol="0">
            <a:spAutoFit/>
          </a:bodyPr>
          <a:lstStyle/>
          <a:p>
            <a:r>
              <a:rPr lang="cs-CZ" sz="1800" b="1" dirty="0">
                <a:latin typeface="Roboto Slab" pitchFamily="2" charset="0"/>
                <a:ea typeface="Roboto Slab" pitchFamily="2" charset="0"/>
              </a:rPr>
              <a:t>beta-oxidace</a:t>
            </a:r>
          </a:p>
        </p:txBody>
      </p:sp>
      <p:sp>
        <p:nvSpPr>
          <p:cNvPr id="41" name="Šipka: dolů 40">
            <a:extLst>
              <a:ext uri="{FF2B5EF4-FFF2-40B4-BE49-F238E27FC236}">
                <a16:creationId xmlns:a16="http://schemas.microsoft.com/office/drawing/2014/main" id="{9B71154D-8AC0-4078-B8E9-86FF570DF784}"/>
              </a:ext>
            </a:extLst>
          </p:cNvPr>
          <p:cNvSpPr/>
          <p:nvPr/>
        </p:nvSpPr>
        <p:spPr>
          <a:xfrm rot="3642045">
            <a:off x="2055428" y="188162"/>
            <a:ext cx="432315" cy="1231794"/>
          </a:xfrm>
          <a:prstGeom prst="downArrow">
            <a:avLst/>
          </a:prstGeom>
          <a:solidFill>
            <a:schemeClr val="accent1">
              <a:lumMod val="25000"/>
              <a:lumOff val="75000"/>
            </a:schemeClr>
          </a:solidFill>
          <a:ln>
            <a:solidFill>
              <a:schemeClr val="accent1">
                <a:lumMod val="25000"/>
                <a:lumOff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1555011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ývojový diagram: postup 1">
            <a:extLst>
              <a:ext uri="{FF2B5EF4-FFF2-40B4-BE49-F238E27FC236}">
                <a16:creationId xmlns:a16="http://schemas.microsoft.com/office/drawing/2014/main" id="{3EE73B51-03D6-4325-A292-8B9A859CD80D}"/>
              </a:ext>
            </a:extLst>
          </p:cNvPr>
          <p:cNvSpPr/>
          <p:nvPr/>
        </p:nvSpPr>
        <p:spPr>
          <a:xfrm>
            <a:off x="2238714" y="911966"/>
            <a:ext cx="2899171" cy="853676"/>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11</a:t>
            </a:fld>
            <a:endParaRPr lang="sk-SK" altLang="cs-CZ" sz="800">
              <a:solidFill>
                <a:srgbClr val="FFFFFF"/>
              </a:solidFill>
              <a:latin typeface="Roboto Slab" charset="0"/>
              <a:sym typeface="Roboto Slab" charset="0"/>
            </a:endParaRPr>
          </a:p>
        </p:txBody>
      </p:sp>
      <p:sp>
        <p:nvSpPr>
          <p:cNvPr id="4" name="Bublinový popisek: se šipkou dolů 3">
            <a:extLst>
              <a:ext uri="{FF2B5EF4-FFF2-40B4-BE49-F238E27FC236}">
                <a16:creationId xmlns:a16="http://schemas.microsoft.com/office/drawing/2014/main" id="{EBF77EAD-4C77-4E54-9291-1C152E5AAB91}"/>
              </a:ext>
            </a:extLst>
          </p:cNvPr>
          <p:cNvSpPr/>
          <p:nvPr/>
        </p:nvSpPr>
        <p:spPr>
          <a:xfrm>
            <a:off x="2742525" y="71203"/>
            <a:ext cx="1901484" cy="853677"/>
          </a:xfrm>
          <a:prstGeom prst="downArrowCallout">
            <a:avLst>
              <a:gd name="adj1" fmla="val 25000"/>
              <a:gd name="adj2" fmla="val 25827"/>
              <a:gd name="adj3" fmla="val 25000"/>
              <a:gd name="adj4" fmla="val 56351"/>
            </a:avLst>
          </a:prstGeom>
          <a:solidFill>
            <a:schemeClr val="bg1">
              <a:lumMod val="85000"/>
            </a:schemeClr>
          </a:solidFill>
          <a:ln>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4" name="TextovéPole 13">
            <a:extLst>
              <a:ext uri="{FF2B5EF4-FFF2-40B4-BE49-F238E27FC236}">
                <a16:creationId xmlns:a16="http://schemas.microsoft.com/office/drawing/2014/main" id="{17E71D04-E602-4636-BBC8-68163F32478B}"/>
              </a:ext>
            </a:extLst>
          </p:cNvPr>
          <p:cNvSpPr txBox="1"/>
          <p:nvPr/>
        </p:nvSpPr>
        <p:spPr>
          <a:xfrm>
            <a:off x="2823290" y="130235"/>
            <a:ext cx="1595364" cy="646331"/>
          </a:xfrm>
          <a:prstGeom prst="rect">
            <a:avLst/>
          </a:prstGeom>
          <a:noFill/>
        </p:spPr>
        <p:txBody>
          <a:bodyPr wrap="square" rtlCol="0">
            <a:spAutoFit/>
          </a:bodyPr>
          <a:lstStyle/>
          <a:p>
            <a:pPr algn="ctr"/>
            <a:r>
              <a:rPr lang="cs-CZ" sz="2000" b="1" dirty="0">
                <a:latin typeface="Roboto Slab" pitchFamily="2" charset="0"/>
                <a:ea typeface="Roboto Slab" pitchFamily="2" charset="0"/>
              </a:rPr>
              <a:t>Proteiny  </a:t>
            </a:r>
          </a:p>
          <a:p>
            <a:pPr algn="ctr"/>
            <a:endParaRPr lang="cs-CZ" sz="1600" dirty="0">
              <a:latin typeface="Roboto Slab" pitchFamily="2" charset="0"/>
              <a:ea typeface="Roboto Slab" pitchFamily="2" charset="0"/>
            </a:endParaRPr>
          </a:p>
        </p:txBody>
      </p:sp>
      <p:sp>
        <p:nvSpPr>
          <p:cNvPr id="19" name="TextovéPole 18">
            <a:extLst>
              <a:ext uri="{FF2B5EF4-FFF2-40B4-BE49-F238E27FC236}">
                <a16:creationId xmlns:a16="http://schemas.microsoft.com/office/drawing/2014/main" id="{D5088D96-E4D3-4E5C-B0FA-17317A84D944}"/>
              </a:ext>
            </a:extLst>
          </p:cNvPr>
          <p:cNvSpPr txBox="1"/>
          <p:nvPr/>
        </p:nvSpPr>
        <p:spPr>
          <a:xfrm>
            <a:off x="4842016" y="2711542"/>
            <a:ext cx="1697826" cy="369332"/>
          </a:xfrm>
          <a:prstGeom prst="rect">
            <a:avLst/>
          </a:prstGeom>
          <a:noFill/>
        </p:spPr>
        <p:txBody>
          <a:bodyPr wrap="square" rtlCol="0">
            <a:spAutoFit/>
          </a:bodyPr>
          <a:lstStyle/>
          <a:p>
            <a:r>
              <a:rPr lang="cs-CZ" sz="1800" b="1" dirty="0">
                <a:latin typeface="Roboto Slab" pitchFamily="2" charset="0"/>
                <a:ea typeface="Roboto Slab" pitchFamily="2" charset="0"/>
              </a:rPr>
              <a:t>Acetyl-</a:t>
            </a:r>
            <a:r>
              <a:rPr lang="cs-CZ" sz="1800" b="1" dirty="0" err="1">
                <a:latin typeface="Roboto Slab" pitchFamily="2" charset="0"/>
                <a:ea typeface="Roboto Slab" pitchFamily="2" charset="0"/>
              </a:rPr>
              <a:t>CoA</a:t>
            </a:r>
            <a:endParaRPr lang="cs-CZ" sz="1800" b="1" dirty="0">
              <a:latin typeface="Roboto Slab" pitchFamily="2" charset="0"/>
              <a:ea typeface="Roboto Slab" pitchFamily="2" charset="0"/>
            </a:endParaRPr>
          </a:p>
        </p:txBody>
      </p:sp>
      <p:sp>
        <p:nvSpPr>
          <p:cNvPr id="27" name="Šipka: dolů 26">
            <a:extLst>
              <a:ext uri="{FF2B5EF4-FFF2-40B4-BE49-F238E27FC236}">
                <a16:creationId xmlns:a16="http://schemas.microsoft.com/office/drawing/2014/main" id="{A4AD4D7E-3EA9-43A0-971B-16D02BB8B701}"/>
              </a:ext>
            </a:extLst>
          </p:cNvPr>
          <p:cNvSpPr/>
          <p:nvPr/>
        </p:nvSpPr>
        <p:spPr>
          <a:xfrm>
            <a:off x="3541145" y="1789705"/>
            <a:ext cx="294307" cy="447094"/>
          </a:xfrm>
          <a:prstGeom prst="downArrow">
            <a:avLst/>
          </a:prstGeom>
          <a:solidFill>
            <a:schemeClr val="bg1">
              <a:lumMod val="85000"/>
            </a:schemeClr>
          </a:solidFill>
          <a:ln>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cxnSp>
        <p:nvCxnSpPr>
          <p:cNvPr id="34" name="Přímá spojnice se šipkou 33">
            <a:extLst>
              <a:ext uri="{FF2B5EF4-FFF2-40B4-BE49-F238E27FC236}">
                <a16:creationId xmlns:a16="http://schemas.microsoft.com/office/drawing/2014/main" id="{3E8FBE83-23E2-4658-A3AE-5CD3CC234952}"/>
              </a:ext>
            </a:extLst>
          </p:cNvPr>
          <p:cNvCxnSpPr>
            <a:cxnSpLocks/>
          </p:cNvCxnSpPr>
          <p:nvPr/>
        </p:nvCxnSpPr>
        <p:spPr>
          <a:xfrm flipH="1">
            <a:off x="5555182" y="2380368"/>
            <a:ext cx="160907" cy="36387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6" name="TextovéPole 35">
            <a:extLst>
              <a:ext uri="{FF2B5EF4-FFF2-40B4-BE49-F238E27FC236}">
                <a16:creationId xmlns:a16="http://schemas.microsoft.com/office/drawing/2014/main" id="{E5813794-99CD-48B1-9704-480D017092E0}"/>
              </a:ext>
            </a:extLst>
          </p:cNvPr>
          <p:cNvSpPr txBox="1"/>
          <p:nvPr/>
        </p:nvSpPr>
        <p:spPr>
          <a:xfrm>
            <a:off x="5555182" y="2038705"/>
            <a:ext cx="687228" cy="366422"/>
          </a:xfrm>
          <a:prstGeom prst="rect">
            <a:avLst/>
          </a:prstGeom>
          <a:noFill/>
        </p:spPr>
        <p:txBody>
          <a:bodyPr wrap="square" rtlCol="0">
            <a:spAutoFit/>
          </a:bodyPr>
          <a:lstStyle/>
          <a:p>
            <a:r>
              <a:rPr lang="cs-CZ" sz="1800" b="1" dirty="0" err="1">
                <a:latin typeface="Roboto Slab" pitchFamily="2" charset="0"/>
                <a:ea typeface="Roboto Slab" pitchFamily="2" charset="0"/>
              </a:rPr>
              <a:t>CoA</a:t>
            </a:r>
            <a:endParaRPr lang="cs-CZ" sz="1800" b="1" dirty="0">
              <a:latin typeface="Roboto Slab" pitchFamily="2" charset="0"/>
              <a:ea typeface="Roboto Slab" pitchFamily="2" charset="0"/>
            </a:endParaRPr>
          </a:p>
        </p:txBody>
      </p:sp>
      <p:cxnSp>
        <p:nvCxnSpPr>
          <p:cNvPr id="38" name="Přímá spojnice se šipkou 37">
            <a:extLst>
              <a:ext uri="{FF2B5EF4-FFF2-40B4-BE49-F238E27FC236}">
                <a16:creationId xmlns:a16="http://schemas.microsoft.com/office/drawing/2014/main" id="{70FE17AE-7F60-4D15-9BD3-2BA630239712}"/>
              </a:ext>
            </a:extLst>
          </p:cNvPr>
          <p:cNvCxnSpPr>
            <a:cxnSpLocks/>
          </p:cNvCxnSpPr>
          <p:nvPr/>
        </p:nvCxnSpPr>
        <p:spPr>
          <a:xfrm>
            <a:off x="5555182" y="3058240"/>
            <a:ext cx="362483" cy="37142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8" name="Skupina 7">
            <a:extLst>
              <a:ext uri="{FF2B5EF4-FFF2-40B4-BE49-F238E27FC236}">
                <a16:creationId xmlns:a16="http://schemas.microsoft.com/office/drawing/2014/main" id="{A48B8840-07FA-4384-985A-7D107DAAAE8B}"/>
              </a:ext>
            </a:extLst>
          </p:cNvPr>
          <p:cNvGrpSpPr/>
          <p:nvPr/>
        </p:nvGrpSpPr>
        <p:grpSpPr>
          <a:xfrm>
            <a:off x="5795310" y="3164416"/>
            <a:ext cx="2522364" cy="1874645"/>
            <a:chOff x="3260219" y="1958697"/>
            <a:chExt cx="2906111" cy="2197228"/>
          </a:xfrm>
        </p:grpSpPr>
        <p:sp>
          <p:nvSpPr>
            <p:cNvPr id="3" name="Kruh: dutý 2">
              <a:extLst>
                <a:ext uri="{FF2B5EF4-FFF2-40B4-BE49-F238E27FC236}">
                  <a16:creationId xmlns:a16="http://schemas.microsoft.com/office/drawing/2014/main" id="{DA90FE8F-F21D-4DC7-966C-C7193088F173}"/>
                </a:ext>
              </a:extLst>
            </p:cNvPr>
            <p:cNvSpPr/>
            <p:nvPr/>
          </p:nvSpPr>
          <p:spPr>
            <a:xfrm>
              <a:off x="3260219" y="1958697"/>
              <a:ext cx="2232248" cy="1837189"/>
            </a:xfrm>
            <a:prstGeom prst="don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solidFill>
                  <a:schemeClr val="tx1"/>
                </a:solidFill>
              </a:endParaRPr>
            </a:p>
          </p:txBody>
        </p:sp>
        <p:sp>
          <p:nvSpPr>
            <p:cNvPr id="13" name="Šipka: dolů 12">
              <a:extLst>
                <a:ext uri="{FF2B5EF4-FFF2-40B4-BE49-F238E27FC236}">
                  <a16:creationId xmlns:a16="http://schemas.microsoft.com/office/drawing/2014/main" id="{5852D62E-4F93-462F-9619-08974F79F0B9}"/>
                </a:ext>
              </a:extLst>
            </p:cNvPr>
            <p:cNvSpPr/>
            <p:nvPr/>
          </p:nvSpPr>
          <p:spPr>
            <a:xfrm rot="16200000">
              <a:off x="4495104" y="2484699"/>
              <a:ext cx="462132" cy="288032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2" name="Šipka: doprava 11">
              <a:extLst>
                <a:ext uri="{FF2B5EF4-FFF2-40B4-BE49-F238E27FC236}">
                  <a16:creationId xmlns:a16="http://schemas.microsoft.com/office/drawing/2014/main" id="{A593B182-86FF-45A2-882B-9F5CC693C187}"/>
                </a:ext>
              </a:extLst>
            </p:cNvPr>
            <p:cNvSpPr/>
            <p:nvPr/>
          </p:nvSpPr>
          <p:spPr>
            <a:xfrm rot="10800000">
              <a:off x="4171444" y="3415870"/>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3" name="TextovéPole 22">
              <a:extLst>
                <a:ext uri="{FF2B5EF4-FFF2-40B4-BE49-F238E27FC236}">
                  <a16:creationId xmlns:a16="http://schemas.microsoft.com/office/drawing/2014/main" id="{48C4E8E2-0E85-4409-A933-88CF7C6AEF30}"/>
                </a:ext>
              </a:extLst>
            </p:cNvPr>
            <p:cNvSpPr txBox="1"/>
            <p:nvPr/>
          </p:nvSpPr>
          <p:spPr>
            <a:xfrm>
              <a:off x="3549399" y="2608623"/>
              <a:ext cx="1688935" cy="685401"/>
            </a:xfrm>
            <a:prstGeom prst="rect">
              <a:avLst/>
            </a:prstGeom>
            <a:noFill/>
          </p:spPr>
          <p:txBody>
            <a:bodyPr wrap="square" rtlCol="0">
              <a:spAutoFit/>
            </a:bodyPr>
            <a:lstStyle/>
            <a:p>
              <a:pPr algn="ctr"/>
              <a:r>
                <a:rPr lang="cs-CZ" sz="1600" b="1" dirty="0">
                  <a:latin typeface="Roboto Slab" pitchFamily="2" charset="0"/>
                  <a:ea typeface="Roboto Slab" pitchFamily="2" charset="0"/>
                </a:rPr>
                <a:t>Citrátový</a:t>
              </a:r>
            </a:p>
            <a:p>
              <a:pPr algn="ctr"/>
              <a:r>
                <a:rPr lang="cs-CZ" sz="1600" b="1" dirty="0">
                  <a:latin typeface="Roboto Slab" pitchFamily="2" charset="0"/>
                  <a:ea typeface="Roboto Slab" pitchFamily="2" charset="0"/>
                </a:rPr>
                <a:t>cyklus</a:t>
              </a:r>
            </a:p>
          </p:txBody>
        </p:sp>
        <p:sp>
          <p:nvSpPr>
            <p:cNvPr id="24" name="Šipka: doprava 23">
              <a:extLst>
                <a:ext uri="{FF2B5EF4-FFF2-40B4-BE49-F238E27FC236}">
                  <a16:creationId xmlns:a16="http://schemas.microsoft.com/office/drawing/2014/main" id="{AF3F01A5-F620-4D6A-BFF7-5D421D8FD408}"/>
                </a:ext>
              </a:extLst>
            </p:cNvPr>
            <p:cNvSpPr/>
            <p:nvPr/>
          </p:nvSpPr>
          <p:spPr>
            <a:xfrm>
              <a:off x="4212054" y="2059479"/>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5" name="Šipka: doprava 24">
              <a:extLst>
                <a:ext uri="{FF2B5EF4-FFF2-40B4-BE49-F238E27FC236}">
                  <a16:creationId xmlns:a16="http://schemas.microsoft.com/office/drawing/2014/main" id="{2C044EC8-91B1-430F-B477-EF0C6B1E78F0}"/>
                </a:ext>
              </a:extLst>
            </p:cNvPr>
            <p:cNvSpPr/>
            <p:nvPr/>
          </p:nvSpPr>
          <p:spPr>
            <a:xfrm rot="5400000">
              <a:off x="5062343" y="2863120"/>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6" name="Šipka: doprava 25">
              <a:extLst>
                <a:ext uri="{FF2B5EF4-FFF2-40B4-BE49-F238E27FC236}">
                  <a16:creationId xmlns:a16="http://schemas.microsoft.com/office/drawing/2014/main" id="{64282B4A-4650-43A6-8AB0-2E97DB547315}"/>
                </a:ext>
              </a:extLst>
            </p:cNvPr>
            <p:cNvSpPr/>
            <p:nvPr/>
          </p:nvSpPr>
          <p:spPr>
            <a:xfrm rot="16200000">
              <a:off x="3407883" y="2783581"/>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1" name="TextovéPole 60">
              <a:extLst>
                <a:ext uri="{FF2B5EF4-FFF2-40B4-BE49-F238E27FC236}">
                  <a16:creationId xmlns:a16="http://schemas.microsoft.com/office/drawing/2014/main" id="{6DD8DF63-6E89-4012-A31C-E9F49A77F65C}"/>
                </a:ext>
              </a:extLst>
            </p:cNvPr>
            <p:cNvSpPr txBox="1"/>
            <p:nvPr/>
          </p:nvSpPr>
          <p:spPr>
            <a:xfrm>
              <a:off x="3659367" y="3737584"/>
              <a:ext cx="1927131" cy="369332"/>
            </a:xfrm>
            <a:prstGeom prst="rect">
              <a:avLst/>
            </a:prstGeom>
            <a:noFill/>
          </p:spPr>
          <p:txBody>
            <a:bodyPr wrap="none" rtlCol="0">
              <a:spAutoFit/>
            </a:bodyPr>
            <a:lstStyle/>
            <a:p>
              <a:r>
                <a:rPr lang="cs-CZ" sz="1800" b="1" dirty="0">
                  <a:latin typeface="Roboto Slab" pitchFamily="2" charset="0"/>
                  <a:ea typeface="Roboto Slab" pitchFamily="2" charset="0"/>
                </a:rPr>
                <a:t>Dýchací řetězec</a:t>
              </a:r>
            </a:p>
          </p:txBody>
        </p:sp>
      </p:grpSp>
      <p:sp>
        <p:nvSpPr>
          <p:cNvPr id="64" name="TextovéPole 63">
            <a:extLst>
              <a:ext uri="{FF2B5EF4-FFF2-40B4-BE49-F238E27FC236}">
                <a16:creationId xmlns:a16="http://schemas.microsoft.com/office/drawing/2014/main" id="{E1CF4E30-EE6A-4883-BD0C-2942ACD072D9}"/>
              </a:ext>
            </a:extLst>
          </p:cNvPr>
          <p:cNvSpPr txBox="1"/>
          <p:nvPr/>
        </p:nvSpPr>
        <p:spPr>
          <a:xfrm>
            <a:off x="1844205" y="948943"/>
            <a:ext cx="3791430" cy="954107"/>
          </a:xfrm>
          <a:prstGeom prst="rect">
            <a:avLst/>
          </a:prstGeom>
          <a:noFill/>
        </p:spPr>
        <p:txBody>
          <a:bodyPr wrap="square" rtlCol="0">
            <a:spAutoFit/>
          </a:bodyPr>
          <a:lstStyle/>
          <a:p>
            <a:pPr algn="ctr"/>
            <a:r>
              <a:rPr lang="cs-CZ" sz="2000" b="1" dirty="0">
                <a:latin typeface="Roboto Slab" pitchFamily="2" charset="0"/>
                <a:ea typeface="Roboto Slab" pitchFamily="2" charset="0"/>
              </a:rPr>
              <a:t>Aminokyseliny</a:t>
            </a:r>
          </a:p>
          <a:p>
            <a:pPr algn="ctr"/>
            <a:r>
              <a:rPr lang="cs-CZ" sz="1600" dirty="0">
                <a:latin typeface="Roboto Slab" pitchFamily="2" charset="0"/>
                <a:ea typeface="Roboto Slab" pitchFamily="2" charset="0"/>
              </a:rPr>
              <a:t>(20 </a:t>
            </a:r>
            <a:r>
              <a:rPr lang="cs-CZ" sz="1600" dirty="0" err="1">
                <a:latin typeface="Roboto Slab" pitchFamily="2" charset="0"/>
                <a:ea typeface="Roboto Slab" pitchFamily="2" charset="0"/>
              </a:rPr>
              <a:t>proteinogenních</a:t>
            </a:r>
            <a:r>
              <a:rPr lang="cs-CZ" sz="1600" dirty="0">
                <a:latin typeface="Roboto Slab" pitchFamily="2" charset="0"/>
                <a:ea typeface="Roboto Slab" pitchFamily="2" charset="0"/>
              </a:rPr>
              <a:t> AMK)</a:t>
            </a:r>
          </a:p>
          <a:p>
            <a:pPr algn="ctr"/>
            <a:r>
              <a:rPr lang="cs-CZ" sz="2000" b="1" dirty="0">
                <a:latin typeface="Roboto Slab" pitchFamily="2" charset="0"/>
                <a:ea typeface="Roboto Slab" pitchFamily="2" charset="0"/>
              </a:rPr>
              <a:t> </a:t>
            </a:r>
            <a:endParaRPr lang="cs-CZ" sz="2400" b="1" dirty="0">
              <a:latin typeface="Roboto Slab" pitchFamily="2" charset="0"/>
              <a:ea typeface="Roboto Slab" pitchFamily="2" charset="0"/>
            </a:endParaRPr>
          </a:p>
        </p:txBody>
      </p:sp>
      <p:sp>
        <p:nvSpPr>
          <p:cNvPr id="41" name="Šipka: dolů 40">
            <a:extLst>
              <a:ext uri="{FF2B5EF4-FFF2-40B4-BE49-F238E27FC236}">
                <a16:creationId xmlns:a16="http://schemas.microsoft.com/office/drawing/2014/main" id="{9B71154D-8AC0-4078-B8E9-86FF570DF784}"/>
              </a:ext>
            </a:extLst>
          </p:cNvPr>
          <p:cNvSpPr/>
          <p:nvPr/>
        </p:nvSpPr>
        <p:spPr>
          <a:xfrm rot="14023694">
            <a:off x="5329245" y="924850"/>
            <a:ext cx="239202" cy="1930956"/>
          </a:xfrm>
          <a:prstGeom prst="downArrow">
            <a:avLst/>
          </a:prstGeom>
          <a:solidFill>
            <a:schemeClr val="bg1">
              <a:lumMod val="85000"/>
            </a:schemeClr>
          </a:solidFill>
          <a:ln>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8" name="TextovéPole 27">
            <a:extLst>
              <a:ext uri="{FF2B5EF4-FFF2-40B4-BE49-F238E27FC236}">
                <a16:creationId xmlns:a16="http://schemas.microsoft.com/office/drawing/2014/main" id="{DD476698-2EFD-4CBE-AD02-87154DE30D37}"/>
              </a:ext>
            </a:extLst>
          </p:cNvPr>
          <p:cNvSpPr txBox="1"/>
          <p:nvPr/>
        </p:nvSpPr>
        <p:spPr>
          <a:xfrm>
            <a:off x="2736492" y="2321962"/>
            <a:ext cx="2013138" cy="584775"/>
          </a:xfrm>
          <a:prstGeom prst="rect">
            <a:avLst/>
          </a:prstGeom>
          <a:noFill/>
        </p:spPr>
        <p:txBody>
          <a:bodyPr wrap="square" rtlCol="0">
            <a:spAutoFit/>
          </a:bodyPr>
          <a:lstStyle/>
          <a:p>
            <a:pPr algn="ctr"/>
            <a:r>
              <a:rPr lang="cs-CZ" sz="1600" b="1" dirty="0">
                <a:latin typeface="Roboto Slab" pitchFamily="2" charset="0"/>
                <a:ea typeface="Roboto Slab" pitchFamily="2" charset="0"/>
              </a:rPr>
              <a:t>různé způsoby odbourání</a:t>
            </a:r>
          </a:p>
        </p:txBody>
      </p:sp>
      <p:sp>
        <p:nvSpPr>
          <p:cNvPr id="87" name="Ovál 86">
            <a:extLst>
              <a:ext uri="{FF2B5EF4-FFF2-40B4-BE49-F238E27FC236}">
                <a16:creationId xmlns:a16="http://schemas.microsoft.com/office/drawing/2014/main" id="{D6E87AA1-7F72-4912-9D23-1EC1EBB0DA62}"/>
              </a:ext>
            </a:extLst>
          </p:cNvPr>
          <p:cNvSpPr/>
          <p:nvPr/>
        </p:nvSpPr>
        <p:spPr>
          <a:xfrm>
            <a:off x="2601566" y="2280601"/>
            <a:ext cx="2129863" cy="60876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9" name="Šipka: dolů 28">
            <a:extLst>
              <a:ext uri="{FF2B5EF4-FFF2-40B4-BE49-F238E27FC236}">
                <a16:creationId xmlns:a16="http://schemas.microsoft.com/office/drawing/2014/main" id="{93289FD1-3034-4891-A459-46D3C69E2655}"/>
              </a:ext>
            </a:extLst>
          </p:cNvPr>
          <p:cNvSpPr/>
          <p:nvPr/>
        </p:nvSpPr>
        <p:spPr>
          <a:xfrm rot="18286714">
            <a:off x="4669005" y="2645437"/>
            <a:ext cx="294307" cy="281261"/>
          </a:xfrm>
          <a:prstGeom prst="downArrow">
            <a:avLst/>
          </a:prstGeom>
          <a:solidFill>
            <a:schemeClr val="bg1">
              <a:lumMod val="85000"/>
            </a:schemeClr>
          </a:solidFill>
          <a:ln>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30" name="TextovéPole 29">
            <a:extLst>
              <a:ext uri="{FF2B5EF4-FFF2-40B4-BE49-F238E27FC236}">
                <a16:creationId xmlns:a16="http://schemas.microsoft.com/office/drawing/2014/main" id="{8FD224E9-B9FC-4CFC-8255-D64FD3E8A73A}"/>
              </a:ext>
            </a:extLst>
          </p:cNvPr>
          <p:cNvSpPr txBox="1"/>
          <p:nvPr/>
        </p:nvSpPr>
        <p:spPr>
          <a:xfrm>
            <a:off x="6215587" y="1057133"/>
            <a:ext cx="687228" cy="366422"/>
          </a:xfrm>
          <a:prstGeom prst="rect">
            <a:avLst/>
          </a:prstGeom>
          <a:noFill/>
        </p:spPr>
        <p:txBody>
          <a:bodyPr wrap="square" rtlCol="0">
            <a:spAutoFit/>
          </a:bodyPr>
          <a:lstStyle/>
          <a:p>
            <a:r>
              <a:rPr lang="cs-CZ" sz="1800" b="1" dirty="0">
                <a:latin typeface="Roboto Slab" pitchFamily="2" charset="0"/>
                <a:ea typeface="Roboto Slab" pitchFamily="2" charset="0"/>
              </a:rPr>
              <a:t>NH</a:t>
            </a:r>
            <a:r>
              <a:rPr lang="cs-CZ" sz="1800" b="1" baseline="-25000" dirty="0">
                <a:latin typeface="Roboto Slab" pitchFamily="2" charset="0"/>
                <a:ea typeface="Roboto Slab" pitchFamily="2" charset="0"/>
              </a:rPr>
              <a:t>3</a:t>
            </a:r>
          </a:p>
        </p:txBody>
      </p:sp>
      <p:sp>
        <p:nvSpPr>
          <p:cNvPr id="31" name="Kruh: dutý 30">
            <a:extLst>
              <a:ext uri="{FF2B5EF4-FFF2-40B4-BE49-F238E27FC236}">
                <a16:creationId xmlns:a16="http://schemas.microsoft.com/office/drawing/2014/main" id="{D05337F2-AA99-4563-BCFD-44B742CF41D2}"/>
              </a:ext>
            </a:extLst>
          </p:cNvPr>
          <p:cNvSpPr/>
          <p:nvPr/>
        </p:nvSpPr>
        <p:spPr>
          <a:xfrm>
            <a:off x="7106965" y="797853"/>
            <a:ext cx="1732712" cy="849715"/>
          </a:xfrm>
          <a:prstGeom prst="donut">
            <a:avLst>
              <a:gd name="adj" fmla="val 13306"/>
            </a:avLst>
          </a:prstGeom>
          <a:solidFill>
            <a:schemeClr val="bg1">
              <a:lumMod val="85000"/>
            </a:schemeClr>
          </a:solidFill>
          <a:ln>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solidFill>
                <a:schemeClr val="tx1"/>
              </a:solidFill>
            </a:endParaRPr>
          </a:p>
        </p:txBody>
      </p:sp>
      <p:sp>
        <p:nvSpPr>
          <p:cNvPr id="32" name="Šipka: dolů 31">
            <a:extLst>
              <a:ext uri="{FF2B5EF4-FFF2-40B4-BE49-F238E27FC236}">
                <a16:creationId xmlns:a16="http://schemas.microsoft.com/office/drawing/2014/main" id="{2B291751-7620-4DDB-9F1F-69C8C43E79D1}"/>
              </a:ext>
            </a:extLst>
          </p:cNvPr>
          <p:cNvSpPr/>
          <p:nvPr/>
        </p:nvSpPr>
        <p:spPr>
          <a:xfrm rot="16200000">
            <a:off x="6783215" y="1109816"/>
            <a:ext cx="294307" cy="281261"/>
          </a:xfrm>
          <a:prstGeom prst="downArrow">
            <a:avLst/>
          </a:prstGeom>
          <a:solidFill>
            <a:schemeClr val="bg1">
              <a:lumMod val="85000"/>
            </a:schemeClr>
          </a:solidFill>
          <a:ln>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33" name="TextovéPole 32">
            <a:extLst>
              <a:ext uri="{FF2B5EF4-FFF2-40B4-BE49-F238E27FC236}">
                <a16:creationId xmlns:a16="http://schemas.microsoft.com/office/drawing/2014/main" id="{1725E09C-D86B-4211-9232-830E951F7297}"/>
              </a:ext>
            </a:extLst>
          </p:cNvPr>
          <p:cNvSpPr txBox="1"/>
          <p:nvPr/>
        </p:nvSpPr>
        <p:spPr>
          <a:xfrm>
            <a:off x="7174069" y="966386"/>
            <a:ext cx="1697826" cy="584775"/>
          </a:xfrm>
          <a:prstGeom prst="rect">
            <a:avLst/>
          </a:prstGeom>
          <a:noFill/>
        </p:spPr>
        <p:txBody>
          <a:bodyPr wrap="square" rtlCol="0">
            <a:spAutoFit/>
          </a:bodyPr>
          <a:lstStyle/>
          <a:p>
            <a:pPr algn="ctr"/>
            <a:r>
              <a:rPr lang="cs-CZ" sz="1600" b="1" dirty="0">
                <a:latin typeface="Roboto Slab" pitchFamily="2" charset="0"/>
                <a:ea typeface="Roboto Slab" pitchFamily="2" charset="0"/>
              </a:rPr>
              <a:t>Močovinový</a:t>
            </a:r>
          </a:p>
          <a:p>
            <a:pPr algn="ctr"/>
            <a:r>
              <a:rPr lang="cs-CZ" sz="1600" b="1" dirty="0">
                <a:latin typeface="Roboto Slab" pitchFamily="2" charset="0"/>
                <a:ea typeface="Roboto Slab" pitchFamily="2" charset="0"/>
              </a:rPr>
              <a:t>cyklus</a:t>
            </a:r>
          </a:p>
        </p:txBody>
      </p:sp>
      <p:sp>
        <p:nvSpPr>
          <p:cNvPr id="37" name="Šipka: dolů 36">
            <a:extLst>
              <a:ext uri="{FF2B5EF4-FFF2-40B4-BE49-F238E27FC236}">
                <a16:creationId xmlns:a16="http://schemas.microsoft.com/office/drawing/2014/main" id="{7C603981-562B-4A4C-B2AE-FC7D9D26B41F}"/>
              </a:ext>
            </a:extLst>
          </p:cNvPr>
          <p:cNvSpPr/>
          <p:nvPr/>
        </p:nvSpPr>
        <p:spPr>
          <a:xfrm rot="21393348">
            <a:off x="7879599" y="1675470"/>
            <a:ext cx="294307" cy="281261"/>
          </a:xfrm>
          <a:prstGeom prst="downArrow">
            <a:avLst/>
          </a:prstGeom>
          <a:solidFill>
            <a:schemeClr val="bg1">
              <a:lumMod val="85000"/>
            </a:schemeClr>
          </a:solidFill>
          <a:ln>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0" name="TextovéPole 39">
            <a:extLst>
              <a:ext uri="{FF2B5EF4-FFF2-40B4-BE49-F238E27FC236}">
                <a16:creationId xmlns:a16="http://schemas.microsoft.com/office/drawing/2014/main" id="{6DDB7450-A678-4144-AE9A-AC6A1703F46B}"/>
              </a:ext>
            </a:extLst>
          </p:cNvPr>
          <p:cNvSpPr txBox="1"/>
          <p:nvPr/>
        </p:nvSpPr>
        <p:spPr>
          <a:xfrm>
            <a:off x="7333176" y="1903050"/>
            <a:ext cx="1697826" cy="369332"/>
          </a:xfrm>
          <a:prstGeom prst="rect">
            <a:avLst/>
          </a:prstGeom>
          <a:noFill/>
        </p:spPr>
        <p:txBody>
          <a:bodyPr wrap="square" rtlCol="0">
            <a:spAutoFit/>
          </a:bodyPr>
          <a:lstStyle/>
          <a:p>
            <a:r>
              <a:rPr lang="cs-CZ" sz="1800" b="1" dirty="0">
                <a:latin typeface="Roboto Slab" pitchFamily="2" charset="0"/>
                <a:ea typeface="Roboto Slab" pitchFamily="2" charset="0"/>
              </a:rPr>
              <a:t>močovina</a:t>
            </a:r>
          </a:p>
        </p:txBody>
      </p:sp>
    </p:spTree>
    <p:extLst>
      <p:ext uri="{BB962C8B-B14F-4D97-AF65-F5344CB8AC3E}">
        <p14:creationId xmlns:p14="http://schemas.microsoft.com/office/powerpoint/2010/main" val="1437827115"/>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043608" y="530225"/>
            <a:ext cx="3672408" cy="1028700"/>
          </a:xfrm>
        </p:spPr>
        <p:txBody>
          <a:bodyPr/>
          <a:lstStyle/>
          <a:p>
            <a:pPr eaLnBrk="1" hangingPunct="1">
              <a:spcBef>
                <a:spcPct val="0"/>
              </a:spcBef>
              <a:spcAft>
                <a:spcPct val="0"/>
              </a:spcAft>
              <a:buClr>
                <a:srgbClr val="FFFFFF"/>
              </a:buClr>
              <a:buFont typeface="Roboto Slab" charset="0"/>
              <a:buNone/>
            </a:pPr>
            <a:r>
              <a:rPr lang="sk-SK" altLang="cs-CZ" sz="2800" b="1" dirty="0">
                <a:solidFill>
                  <a:srgbClr val="FFFFFF"/>
                </a:solidFill>
                <a:latin typeface="Roboto Slab" charset="0"/>
                <a:cs typeface="Arial" panose="020B0604020202020204" pitchFamily="34" charset="0"/>
                <a:sym typeface="Roboto Slab" charset="0"/>
              </a:rPr>
              <a:t>Fáze </a:t>
            </a:r>
            <a:r>
              <a:rPr lang="sk-SK" altLang="cs-CZ" sz="2800" b="1" dirty="0" err="1">
                <a:solidFill>
                  <a:srgbClr val="FFFFFF"/>
                </a:solidFill>
                <a:latin typeface="Roboto Slab" charset="0"/>
                <a:cs typeface="Arial" panose="020B0604020202020204" pitchFamily="34" charset="0"/>
                <a:sym typeface="Roboto Slab" charset="0"/>
              </a:rPr>
              <a:t>katabolismu</a:t>
            </a:r>
            <a:endParaRPr lang="sk-SK" altLang="cs-CZ" sz="2800" b="1" dirty="0">
              <a:solidFill>
                <a:srgbClr val="FFFFFF"/>
              </a:solidFill>
              <a:latin typeface="Roboto Slab" charset="0"/>
              <a:cs typeface="Arial" panose="020B0604020202020204" pitchFamily="34" charset="0"/>
              <a:sym typeface="Roboto Slab" charset="0"/>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642E811D-B586-491B-A216-1016B53867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12</a:t>
            </a:fld>
            <a:endParaRPr lang="sk-SK" altLang="cs-CZ" sz="800">
              <a:solidFill>
                <a:srgbClr val="FFFFFF"/>
              </a:solidFill>
              <a:latin typeface="Roboto Slab" charset="0"/>
              <a:sym typeface="Roboto Slab" charset="0"/>
            </a:endParaRPr>
          </a:p>
        </p:txBody>
      </p:sp>
      <p:sp>
        <p:nvSpPr>
          <p:cNvPr id="2" name="TextovéPole 1">
            <a:extLst>
              <a:ext uri="{FF2B5EF4-FFF2-40B4-BE49-F238E27FC236}">
                <a16:creationId xmlns:a16="http://schemas.microsoft.com/office/drawing/2014/main" id="{4390E6B8-868F-4CBC-BA54-A34A57CF7399}"/>
              </a:ext>
            </a:extLst>
          </p:cNvPr>
          <p:cNvSpPr txBox="1"/>
          <p:nvPr/>
        </p:nvSpPr>
        <p:spPr>
          <a:xfrm>
            <a:off x="660136" y="1923678"/>
            <a:ext cx="8016321" cy="3046988"/>
          </a:xfrm>
          <a:prstGeom prst="rect">
            <a:avLst/>
          </a:prstGeom>
          <a:noFill/>
        </p:spPr>
        <p:txBody>
          <a:bodyPr wrap="square" rtlCol="0">
            <a:spAutoFit/>
          </a:bodyPr>
          <a:lstStyle/>
          <a:p>
            <a:r>
              <a:rPr lang="cs-CZ" sz="2400" b="1" dirty="0">
                <a:latin typeface="Roboto Slab" pitchFamily="2" charset="0"/>
                <a:ea typeface="Roboto Slab" pitchFamily="2" charset="0"/>
              </a:rPr>
              <a:t>Katabolismus jednotlivých živin můžeme rozdělit do tří fází.  </a:t>
            </a:r>
          </a:p>
          <a:p>
            <a:r>
              <a:rPr lang="cs-CZ" sz="2400" b="1" dirty="0">
                <a:latin typeface="Roboto Slab" pitchFamily="2" charset="0"/>
                <a:ea typeface="Roboto Slab" pitchFamily="2" charset="0"/>
              </a:rPr>
              <a:t>Tyto fáze se od sebe odlišují</a:t>
            </a:r>
          </a:p>
          <a:p>
            <a:pPr marL="342900" indent="-342900">
              <a:buFontTx/>
              <a:buChar char="-"/>
            </a:pPr>
            <a:r>
              <a:rPr lang="cs-CZ" sz="2400" b="1" dirty="0">
                <a:latin typeface="Roboto Slab" pitchFamily="2" charset="0"/>
                <a:ea typeface="Roboto Slab" pitchFamily="2" charset="0"/>
              </a:rPr>
              <a:t>látkami, které jsou na začátku dané fáze a které vznikají</a:t>
            </a:r>
          </a:p>
          <a:p>
            <a:pPr marL="342900" indent="-342900">
              <a:buFontTx/>
              <a:buChar char="-"/>
            </a:pPr>
            <a:r>
              <a:rPr lang="cs-CZ" sz="2400" b="1" dirty="0">
                <a:latin typeface="Roboto Slab" pitchFamily="2" charset="0"/>
                <a:ea typeface="Roboto Slab" pitchFamily="2" charset="0"/>
              </a:rPr>
              <a:t>podmínkami, za kterých reakce probíhají</a:t>
            </a:r>
          </a:p>
          <a:p>
            <a:pPr marL="342900" indent="-342900">
              <a:buFontTx/>
              <a:buChar char="-"/>
            </a:pPr>
            <a:r>
              <a:rPr lang="cs-CZ" sz="2400" b="1" dirty="0">
                <a:latin typeface="Roboto Slab" pitchFamily="2" charset="0"/>
                <a:ea typeface="Roboto Slab" pitchFamily="2" charset="0"/>
              </a:rPr>
              <a:t>lokalizací děje (orgánová a buněčná lokalizace)</a:t>
            </a:r>
          </a:p>
          <a:p>
            <a:pPr marL="342900" indent="-342900">
              <a:buFontTx/>
              <a:buChar char="-"/>
            </a:pPr>
            <a:r>
              <a:rPr lang="cs-CZ" sz="2400" b="1" dirty="0">
                <a:latin typeface="Roboto Slab" pitchFamily="2" charset="0"/>
                <a:ea typeface="Roboto Slab" pitchFamily="2" charset="0"/>
              </a:rPr>
              <a:t>ziskem energie</a:t>
            </a:r>
          </a:p>
        </p:txBody>
      </p:sp>
    </p:spTree>
    <p:extLst>
      <p:ext uri="{BB962C8B-B14F-4D97-AF65-F5344CB8AC3E}">
        <p14:creationId xmlns:p14="http://schemas.microsoft.com/office/powerpoint/2010/main" val="292914133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369;p30">
            <a:extLst>
              <a:ext uri="{FF2B5EF4-FFF2-40B4-BE49-F238E27FC236}">
                <a16:creationId xmlns:a16="http://schemas.microsoft.com/office/drawing/2014/main" id="{B438470A-DA94-4127-9FC1-0F727BF23D15}"/>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2000" b="1" dirty="0">
                <a:solidFill>
                  <a:srgbClr val="FFFFFF"/>
                </a:solidFill>
                <a:latin typeface="Roboto Slab" charset="0"/>
                <a:cs typeface="Arial" panose="020B0604020202020204" pitchFamily="34" charset="0"/>
                <a:sym typeface="Roboto Slab" charset="0"/>
              </a:rPr>
              <a:t>               1. fáze</a:t>
            </a:r>
          </a:p>
        </p:txBody>
      </p:sp>
      <p:sp>
        <p:nvSpPr>
          <p:cNvPr id="30727" name="Google Shape;376;p30">
            <a:extLst>
              <a:ext uri="{FF2B5EF4-FFF2-40B4-BE49-F238E27FC236}">
                <a16:creationId xmlns:a16="http://schemas.microsoft.com/office/drawing/2014/main" id="{DE29D666-E3F4-45BB-B634-0CA7F6D103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66A96A7-A6B6-46A2-BA6F-FEB9DC5C9207}" type="slidenum">
              <a:rPr lang="sk-SK" altLang="cs-CZ" sz="800">
                <a:solidFill>
                  <a:srgbClr val="FFFFFF"/>
                </a:solidFill>
                <a:latin typeface="Roboto Slab" charset="0"/>
                <a:sym typeface="Roboto Slab" charset="0"/>
              </a:rPr>
              <a:pPr eaLnBrk="1" hangingPunct="1"/>
              <a:t>13</a:t>
            </a:fld>
            <a:endParaRPr lang="sk-SK" altLang="cs-CZ" sz="800">
              <a:solidFill>
                <a:srgbClr val="FFFFFF"/>
              </a:solidFill>
              <a:latin typeface="Roboto Slab" charset="0"/>
              <a:sym typeface="Roboto Slab" charset="0"/>
            </a:endParaRPr>
          </a:p>
        </p:txBody>
      </p:sp>
      <p:grpSp>
        <p:nvGrpSpPr>
          <p:cNvPr id="10" name="Google Shape;596;p40">
            <a:extLst>
              <a:ext uri="{FF2B5EF4-FFF2-40B4-BE49-F238E27FC236}">
                <a16:creationId xmlns:a16="http://schemas.microsoft.com/office/drawing/2014/main" id="{191A9FFE-92B4-4F4F-B01D-161F8572D576}"/>
              </a:ext>
            </a:extLst>
          </p:cNvPr>
          <p:cNvGrpSpPr>
            <a:grpSpLocks/>
          </p:cNvGrpSpPr>
          <p:nvPr/>
        </p:nvGrpSpPr>
        <p:grpSpPr bwMode="auto">
          <a:xfrm>
            <a:off x="467544" y="699542"/>
            <a:ext cx="432048" cy="628030"/>
            <a:chOff x="3384375" y="2267500"/>
            <a:chExt cx="203375" cy="507825"/>
          </a:xfrm>
        </p:grpSpPr>
        <p:sp>
          <p:nvSpPr>
            <p:cNvPr id="11" name="Google Shape;597;p40">
              <a:extLst>
                <a:ext uri="{FF2B5EF4-FFF2-40B4-BE49-F238E27FC236}">
                  <a16:creationId xmlns:a16="http://schemas.microsoft.com/office/drawing/2014/main" id="{DDEAE8D5-A5EF-42E8-865E-E818F1D1126C}"/>
                </a:ext>
              </a:extLst>
            </p:cNvPr>
            <p:cNvSpPr>
              <a:spLocks noChangeArrowheads="1"/>
            </p:cNvSpPr>
            <p:nvPr/>
          </p:nvSpPr>
          <p:spPr bwMode="auto">
            <a:xfrm>
              <a:off x="3384375" y="2373425"/>
              <a:ext cx="203375" cy="401900"/>
            </a:xfrm>
            <a:custGeom>
              <a:avLst/>
              <a:gdLst>
                <a:gd name="T0" fmla="*/ 0 w 8135"/>
                <a:gd name="T1" fmla="*/ 0 h 16076"/>
                <a:gd name="T2" fmla="*/ 8135 w 8135"/>
                <a:gd name="T3" fmla="*/ 16076 h 16076"/>
              </a:gdLst>
              <a:ahLst/>
              <a:cxnLst/>
              <a:rect l="T0" t="T1" r="T2" b="T3"/>
              <a:pathLst>
                <a:path w="8135" h="16076" fill="none" extrusionOk="0">
                  <a:moveTo>
                    <a:pt x="4896" y="1"/>
                  </a:moveTo>
                  <a:lnTo>
                    <a:pt x="4896" y="1"/>
                  </a:lnTo>
                  <a:lnTo>
                    <a:pt x="4701" y="74"/>
                  </a:lnTo>
                  <a:lnTo>
                    <a:pt x="4506" y="147"/>
                  </a:lnTo>
                  <a:lnTo>
                    <a:pt x="4287" y="196"/>
                  </a:lnTo>
                  <a:lnTo>
                    <a:pt x="4068" y="196"/>
                  </a:lnTo>
                  <a:lnTo>
                    <a:pt x="3848" y="196"/>
                  </a:lnTo>
                  <a:lnTo>
                    <a:pt x="3654" y="147"/>
                  </a:lnTo>
                  <a:lnTo>
                    <a:pt x="3434" y="98"/>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25" y="7015"/>
                  </a:lnTo>
                  <a:lnTo>
                    <a:pt x="49" y="7161"/>
                  </a:lnTo>
                  <a:lnTo>
                    <a:pt x="98" y="7307"/>
                  </a:lnTo>
                  <a:lnTo>
                    <a:pt x="171" y="7405"/>
                  </a:lnTo>
                  <a:lnTo>
                    <a:pt x="268" y="7502"/>
                  </a:lnTo>
                  <a:lnTo>
                    <a:pt x="390" y="7575"/>
                  </a:lnTo>
                  <a:lnTo>
                    <a:pt x="512" y="7624"/>
                  </a:lnTo>
                  <a:lnTo>
                    <a:pt x="658" y="7648"/>
                  </a:lnTo>
                  <a:lnTo>
                    <a:pt x="804" y="7624"/>
                  </a:lnTo>
                  <a:lnTo>
                    <a:pt x="926" y="7575"/>
                  </a:lnTo>
                  <a:lnTo>
                    <a:pt x="1048" y="7502"/>
                  </a:lnTo>
                  <a:lnTo>
                    <a:pt x="1145" y="7405"/>
                  </a:lnTo>
                  <a:lnTo>
                    <a:pt x="1218" y="7307"/>
                  </a:lnTo>
                  <a:lnTo>
                    <a:pt x="1267" y="7161"/>
                  </a:lnTo>
                  <a:lnTo>
                    <a:pt x="1291" y="7015"/>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27" y="8452"/>
                  </a:lnTo>
                  <a:lnTo>
                    <a:pt x="3775" y="8330"/>
                  </a:lnTo>
                  <a:lnTo>
                    <a:pt x="3824" y="8282"/>
                  </a:lnTo>
                  <a:lnTo>
                    <a:pt x="3873" y="8208"/>
                  </a:lnTo>
                  <a:lnTo>
                    <a:pt x="3970" y="8184"/>
                  </a:lnTo>
                  <a:lnTo>
                    <a:pt x="4068" y="8160"/>
                  </a:lnTo>
                  <a:lnTo>
                    <a:pt x="4165" y="8184"/>
                  </a:lnTo>
                  <a:lnTo>
                    <a:pt x="4263" y="8208"/>
                  </a:lnTo>
                  <a:lnTo>
                    <a:pt x="4311" y="8282"/>
                  </a:lnTo>
                  <a:lnTo>
                    <a:pt x="4360" y="8330"/>
                  </a:lnTo>
                  <a:lnTo>
                    <a:pt x="4409" y="8452"/>
                  </a:lnTo>
                  <a:lnTo>
                    <a:pt x="4433" y="8525"/>
                  </a:lnTo>
                  <a:lnTo>
                    <a:pt x="5091" y="15344"/>
                  </a:lnTo>
                  <a:lnTo>
                    <a:pt x="5115" y="15491"/>
                  </a:lnTo>
                  <a:lnTo>
                    <a:pt x="5188" y="15637"/>
                  </a:lnTo>
                  <a:lnTo>
                    <a:pt x="5261" y="15758"/>
                  </a:lnTo>
                  <a:lnTo>
                    <a:pt x="5358" y="15880"/>
                  </a:lnTo>
                  <a:lnTo>
                    <a:pt x="5480" y="15953"/>
                  </a:lnTo>
                  <a:lnTo>
                    <a:pt x="5626" y="16026"/>
                  </a:lnTo>
                  <a:lnTo>
                    <a:pt x="5748" y="16075"/>
                  </a:lnTo>
                  <a:lnTo>
                    <a:pt x="5919"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601" y="13128"/>
                  </a:lnTo>
                  <a:lnTo>
                    <a:pt x="6333" y="8890"/>
                  </a:lnTo>
                  <a:lnTo>
                    <a:pt x="6187" y="6601"/>
                  </a:lnTo>
                  <a:lnTo>
                    <a:pt x="6089" y="4604"/>
                  </a:lnTo>
                  <a:lnTo>
                    <a:pt x="6040" y="3167"/>
                  </a:lnTo>
                  <a:lnTo>
                    <a:pt x="6040" y="2753"/>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44" y="7015"/>
                  </a:lnTo>
                  <a:lnTo>
                    <a:pt x="6869" y="7161"/>
                  </a:lnTo>
                  <a:lnTo>
                    <a:pt x="6917" y="7307"/>
                  </a:lnTo>
                  <a:lnTo>
                    <a:pt x="6990" y="7405"/>
                  </a:lnTo>
                  <a:lnTo>
                    <a:pt x="7088" y="7502"/>
                  </a:lnTo>
                  <a:lnTo>
                    <a:pt x="7209" y="7575"/>
                  </a:lnTo>
                  <a:lnTo>
                    <a:pt x="7331" y="7624"/>
                  </a:lnTo>
                  <a:lnTo>
                    <a:pt x="7477" y="7648"/>
                  </a:lnTo>
                  <a:lnTo>
                    <a:pt x="7624" y="7624"/>
                  </a:lnTo>
                  <a:lnTo>
                    <a:pt x="7745" y="7575"/>
                  </a:lnTo>
                  <a:lnTo>
                    <a:pt x="7867" y="7502"/>
                  </a:lnTo>
                  <a:lnTo>
                    <a:pt x="7964" y="7405"/>
                  </a:lnTo>
                  <a:lnTo>
                    <a:pt x="8038" y="7307"/>
                  </a:lnTo>
                  <a:lnTo>
                    <a:pt x="8086" y="7161"/>
                  </a:lnTo>
                  <a:lnTo>
                    <a:pt x="8111" y="7015"/>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2" name="Google Shape;598;p40">
              <a:extLst>
                <a:ext uri="{FF2B5EF4-FFF2-40B4-BE49-F238E27FC236}">
                  <a16:creationId xmlns:a16="http://schemas.microsoft.com/office/drawing/2014/main" id="{E806DB89-CC43-4A29-B4C4-ADEF0F5E8E53}"/>
                </a:ext>
              </a:extLst>
            </p:cNvPr>
            <p:cNvSpPr>
              <a:spLocks noChangeArrowheads="1"/>
            </p:cNvSpPr>
            <p:nvPr/>
          </p:nvSpPr>
          <p:spPr bwMode="auto">
            <a:xfrm>
              <a:off x="3443425" y="2267500"/>
              <a:ext cx="85275" cy="93775"/>
            </a:xfrm>
            <a:custGeom>
              <a:avLst/>
              <a:gdLst>
                <a:gd name="T0" fmla="*/ 0 w 3411"/>
                <a:gd name="T1" fmla="*/ 0 h 3751"/>
                <a:gd name="T2" fmla="*/ 3411 w 3411"/>
                <a:gd name="T3" fmla="*/ 3751 h 3751"/>
              </a:gdLst>
              <a:ahLst/>
              <a:cxnLst/>
              <a:rect l="T0" t="T1" r="T2" b="T3"/>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3" name="TextovéPole 2">
            <a:extLst>
              <a:ext uri="{FF2B5EF4-FFF2-40B4-BE49-F238E27FC236}">
                <a16:creationId xmlns:a16="http://schemas.microsoft.com/office/drawing/2014/main" id="{8003C236-9B9C-4AAA-838E-917068ABE41F}"/>
              </a:ext>
            </a:extLst>
          </p:cNvPr>
          <p:cNvSpPr txBox="1"/>
          <p:nvPr/>
        </p:nvSpPr>
        <p:spPr>
          <a:xfrm>
            <a:off x="298450" y="1779662"/>
            <a:ext cx="8305998" cy="3939540"/>
          </a:xfrm>
          <a:prstGeom prst="rect">
            <a:avLst/>
          </a:prstGeom>
          <a:noFill/>
        </p:spPr>
        <p:txBody>
          <a:bodyPr wrap="square" rtlCol="0">
            <a:spAutoFit/>
          </a:bodyPr>
          <a:lstStyle/>
          <a:p>
            <a:pPr marL="342900" indent="-342900" eaLnBrk="1" hangingPunct="1">
              <a:buClr>
                <a:srgbClr val="000000"/>
              </a:buClr>
              <a:buFont typeface="Arial" panose="020B0604020202020204" pitchFamily="34" charset="0"/>
              <a:buAutoNum type="arabicParenR"/>
            </a:pPr>
            <a:r>
              <a:rPr lang="sk-SK" altLang="cs-CZ" sz="1600" b="1" dirty="0" err="1">
                <a:solidFill>
                  <a:schemeClr val="tx2">
                    <a:lumMod val="10000"/>
                  </a:schemeClr>
                </a:solidFill>
                <a:latin typeface="Roboto Slab" pitchFamily="2" charset="0"/>
                <a:ea typeface="Roboto Slab" pitchFamily="2" charset="0"/>
                <a:sym typeface="Nixie One" charset="0"/>
              </a:rPr>
              <a:t>Složité</a:t>
            </a:r>
            <a:r>
              <a:rPr lang="sk-SK" altLang="cs-CZ" sz="1600" b="1" dirty="0">
                <a:solidFill>
                  <a:schemeClr val="tx2">
                    <a:lumMod val="10000"/>
                  </a:schemeClr>
                </a:solidFill>
                <a:latin typeface="Roboto Slab" pitchFamily="2" charset="0"/>
                <a:ea typeface="Roboto Slab" pitchFamily="2" charset="0"/>
                <a:sym typeface="Nixie One" charset="0"/>
              </a:rPr>
              <a:t> látky </a:t>
            </a:r>
            <a:r>
              <a:rPr lang="sk-SK" altLang="cs-CZ" sz="1600" b="1" dirty="0" err="1">
                <a:solidFill>
                  <a:schemeClr val="tx2">
                    <a:lumMod val="10000"/>
                  </a:schemeClr>
                </a:solidFill>
                <a:latin typeface="Roboto Slab" pitchFamily="2" charset="0"/>
                <a:ea typeface="Roboto Slab" pitchFamily="2" charset="0"/>
                <a:sym typeface="Nixie One" charset="0"/>
              </a:rPr>
              <a:t>se</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štěpí</a:t>
            </a:r>
            <a:r>
              <a:rPr lang="sk-SK" altLang="cs-CZ" sz="1600" b="1" dirty="0">
                <a:solidFill>
                  <a:schemeClr val="tx2">
                    <a:lumMod val="10000"/>
                  </a:schemeClr>
                </a:solidFill>
                <a:latin typeface="Roboto Slab" pitchFamily="2" charset="0"/>
                <a:ea typeface="Roboto Slab" pitchFamily="2" charset="0"/>
                <a:sym typeface="Nixie One" charset="0"/>
              </a:rPr>
              <a:t> na jednoduché (na stavební </a:t>
            </a:r>
            <a:r>
              <a:rPr lang="sk-SK" altLang="cs-CZ" sz="1600" b="1" dirty="0" err="1">
                <a:solidFill>
                  <a:schemeClr val="tx2">
                    <a:lumMod val="10000"/>
                  </a:schemeClr>
                </a:solidFill>
                <a:latin typeface="Roboto Slab" pitchFamily="2" charset="0"/>
                <a:ea typeface="Roboto Slab" pitchFamily="2" charset="0"/>
                <a:sym typeface="Nixie One" charset="0"/>
              </a:rPr>
              <a:t>složky</a:t>
            </a:r>
            <a:r>
              <a:rPr lang="sk-SK" altLang="cs-CZ" sz="1600" b="1" dirty="0">
                <a:solidFill>
                  <a:schemeClr val="tx2">
                    <a:lumMod val="10000"/>
                  </a:schemeClr>
                </a:solidFill>
                <a:latin typeface="Roboto Slab" pitchFamily="2" charset="0"/>
                <a:ea typeface="Roboto Slab" pitchFamily="2" charset="0"/>
                <a:sym typeface="Nixie One" charset="0"/>
              </a:rPr>
              <a:t>)</a:t>
            </a:r>
          </a:p>
          <a:p>
            <a:pPr marL="285750" indent="-285750" eaLnBrk="1" hangingPunct="1">
              <a:buClr>
                <a:srgbClr val="000000"/>
              </a:buClr>
              <a:buFont typeface="Arial" panose="020B0604020202020204" pitchFamily="34" charset="0"/>
              <a:buChar char="•"/>
            </a:pPr>
            <a:r>
              <a:rPr lang="sk-SK" altLang="cs-CZ" sz="1600" dirty="0">
                <a:solidFill>
                  <a:schemeClr val="tx2">
                    <a:lumMod val="10000"/>
                  </a:schemeClr>
                </a:solidFill>
                <a:latin typeface="Roboto Slab" pitchFamily="2" charset="0"/>
                <a:ea typeface="Roboto Slab" pitchFamily="2" charset="0"/>
                <a:sym typeface="Nixie One" charset="0"/>
              </a:rPr>
              <a:t>Lipidy na </a:t>
            </a:r>
            <a:r>
              <a:rPr lang="sk-SK" altLang="cs-CZ" sz="1600" dirty="0" err="1">
                <a:solidFill>
                  <a:schemeClr val="tx2">
                    <a:lumMod val="10000"/>
                  </a:schemeClr>
                </a:solidFill>
                <a:latin typeface="Roboto Slab" pitchFamily="2" charset="0"/>
                <a:ea typeface="Roboto Slab" pitchFamily="2" charset="0"/>
                <a:sym typeface="Nixie One" charset="0"/>
              </a:rPr>
              <a:t>glycerol</a:t>
            </a:r>
            <a:r>
              <a:rPr lang="sk-SK" altLang="cs-CZ" sz="1600" dirty="0">
                <a:solidFill>
                  <a:schemeClr val="tx2">
                    <a:lumMod val="10000"/>
                  </a:schemeClr>
                </a:solidFill>
                <a:latin typeface="Roboto Slab" pitchFamily="2" charset="0"/>
                <a:ea typeface="Roboto Slab" pitchFamily="2" charset="0"/>
                <a:sym typeface="Nixie One" charset="0"/>
              </a:rPr>
              <a:t> a VMK</a:t>
            </a:r>
          </a:p>
          <a:p>
            <a:pPr marL="285750" indent="-285750" eaLnBrk="1" hangingPunct="1">
              <a:buClr>
                <a:srgbClr val="000000"/>
              </a:buClr>
              <a:buFont typeface="Arial" panose="020B0604020202020204" pitchFamily="34" charset="0"/>
              <a:buChar char="•"/>
            </a:pPr>
            <a:r>
              <a:rPr lang="sk-SK" altLang="cs-CZ" sz="1600" dirty="0">
                <a:solidFill>
                  <a:schemeClr val="tx2">
                    <a:lumMod val="10000"/>
                  </a:schemeClr>
                </a:solidFill>
                <a:latin typeface="Roboto Slab" pitchFamily="2" charset="0"/>
                <a:ea typeface="Roboto Slab" pitchFamily="2" charset="0"/>
                <a:sym typeface="Nixie One" charset="0"/>
              </a:rPr>
              <a:t>Polysacharidy, oligosacharidy na monosacharidy (</a:t>
            </a:r>
            <a:r>
              <a:rPr lang="sk-SK" altLang="cs-CZ" sz="1600" dirty="0" err="1">
                <a:solidFill>
                  <a:schemeClr val="tx2">
                    <a:lumMod val="10000"/>
                  </a:schemeClr>
                </a:solidFill>
                <a:latin typeface="Roboto Slab" pitchFamily="2" charset="0"/>
                <a:ea typeface="Roboto Slab" pitchFamily="2" charset="0"/>
                <a:sym typeface="Nixie One" charset="0"/>
              </a:rPr>
              <a:t>glukosa</a:t>
            </a:r>
            <a:r>
              <a:rPr lang="sk-SK" altLang="cs-CZ" sz="1600" dirty="0">
                <a:solidFill>
                  <a:schemeClr val="tx2">
                    <a:lumMod val="10000"/>
                  </a:schemeClr>
                </a:solidFill>
                <a:latin typeface="Roboto Slab" pitchFamily="2" charset="0"/>
                <a:ea typeface="Roboto Slab" pitchFamily="2" charset="0"/>
                <a:sym typeface="Nixie One" charset="0"/>
              </a:rPr>
              <a:t>, </a:t>
            </a:r>
            <a:r>
              <a:rPr lang="sk-SK" altLang="cs-CZ" sz="1600" dirty="0" err="1">
                <a:solidFill>
                  <a:schemeClr val="tx2">
                    <a:lumMod val="10000"/>
                  </a:schemeClr>
                </a:solidFill>
                <a:latin typeface="Roboto Slab" pitchFamily="2" charset="0"/>
                <a:ea typeface="Roboto Slab" pitchFamily="2" charset="0"/>
                <a:sym typeface="Nixie One" charset="0"/>
              </a:rPr>
              <a:t>fruktosa</a:t>
            </a:r>
            <a:r>
              <a:rPr lang="sk-SK" altLang="cs-CZ" sz="1600" dirty="0">
                <a:solidFill>
                  <a:schemeClr val="tx2">
                    <a:lumMod val="10000"/>
                  </a:schemeClr>
                </a:solidFill>
                <a:latin typeface="Roboto Slab" pitchFamily="2" charset="0"/>
                <a:ea typeface="Roboto Slab" pitchFamily="2" charset="0"/>
                <a:sym typeface="Nixie One" charset="0"/>
              </a:rPr>
              <a:t>)</a:t>
            </a:r>
          </a:p>
          <a:p>
            <a:pPr marL="285750" indent="-285750" eaLnBrk="1" hangingPunct="1">
              <a:buClr>
                <a:srgbClr val="000000"/>
              </a:buClr>
              <a:buFont typeface="Arial" panose="020B0604020202020204" pitchFamily="34" charset="0"/>
              <a:buChar char="•"/>
            </a:pPr>
            <a:r>
              <a:rPr lang="sk-SK" altLang="cs-CZ" sz="1600" dirty="0" err="1">
                <a:solidFill>
                  <a:schemeClr val="tx2">
                    <a:lumMod val="10000"/>
                  </a:schemeClr>
                </a:solidFill>
                <a:latin typeface="Roboto Slab" pitchFamily="2" charset="0"/>
                <a:ea typeface="Roboto Slab" pitchFamily="2" charset="0"/>
                <a:sym typeface="Nixie One" charset="0"/>
              </a:rPr>
              <a:t>Proteiny</a:t>
            </a:r>
            <a:r>
              <a:rPr lang="sk-SK" altLang="cs-CZ" sz="1600" dirty="0">
                <a:solidFill>
                  <a:schemeClr val="tx2">
                    <a:lumMod val="10000"/>
                  </a:schemeClr>
                </a:solidFill>
                <a:latin typeface="Roboto Slab" pitchFamily="2" charset="0"/>
                <a:ea typeface="Roboto Slab" pitchFamily="2" charset="0"/>
                <a:sym typeface="Nixie One" charset="0"/>
              </a:rPr>
              <a:t> na aminokyseliny (20 </a:t>
            </a:r>
            <a:r>
              <a:rPr lang="sk-SK" altLang="cs-CZ" sz="1600" dirty="0" err="1">
                <a:solidFill>
                  <a:schemeClr val="tx2">
                    <a:lumMod val="10000"/>
                  </a:schemeClr>
                </a:solidFill>
                <a:latin typeface="Roboto Slab" pitchFamily="2" charset="0"/>
                <a:ea typeface="Roboto Slab" pitchFamily="2" charset="0"/>
                <a:sym typeface="Nixie One" charset="0"/>
              </a:rPr>
              <a:t>základních</a:t>
            </a:r>
            <a:r>
              <a:rPr lang="sk-SK" altLang="cs-CZ" sz="1600" dirty="0">
                <a:solidFill>
                  <a:schemeClr val="tx2">
                    <a:lumMod val="10000"/>
                  </a:schemeClr>
                </a:solidFill>
                <a:latin typeface="Roboto Slab" pitchFamily="2" charset="0"/>
                <a:ea typeface="Roboto Slab" pitchFamily="2" charset="0"/>
                <a:sym typeface="Nixie One" charset="0"/>
              </a:rPr>
              <a:t> AMK)</a:t>
            </a:r>
          </a:p>
          <a:p>
            <a:pPr eaLnBrk="1" hangingPunct="1">
              <a:buClr>
                <a:srgbClr val="000000"/>
              </a:buClr>
              <a:buFont typeface="Arial" panose="020B0604020202020204" pitchFamily="34" charset="0"/>
              <a:buNone/>
            </a:pPr>
            <a:r>
              <a:rPr lang="sk-SK" altLang="cs-CZ" sz="1600" dirty="0">
                <a:solidFill>
                  <a:schemeClr val="tx2">
                    <a:lumMod val="10000"/>
                  </a:schemeClr>
                </a:solidFill>
                <a:latin typeface="Roboto Slab" pitchFamily="2" charset="0"/>
                <a:ea typeface="Roboto Slab" pitchFamily="2" charset="0"/>
                <a:sym typeface="Nixie One" charset="0"/>
              </a:rPr>
              <a:t>Z </a:t>
            </a:r>
            <a:r>
              <a:rPr lang="sk-SK" altLang="cs-CZ" sz="1600" dirty="0" err="1">
                <a:solidFill>
                  <a:schemeClr val="tx2">
                    <a:lumMod val="10000"/>
                  </a:schemeClr>
                </a:solidFill>
                <a:latin typeface="Roboto Slab" pitchFamily="2" charset="0"/>
                <a:ea typeface="Roboto Slab" pitchFamily="2" charset="0"/>
                <a:sym typeface="Nixie One" charset="0"/>
              </a:rPr>
              <a:t>mnoha</a:t>
            </a:r>
            <a:r>
              <a:rPr lang="sk-SK" altLang="cs-CZ" sz="1600" dirty="0">
                <a:solidFill>
                  <a:schemeClr val="tx2">
                    <a:lumMod val="10000"/>
                  </a:schemeClr>
                </a:solidFill>
                <a:latin typeface="Roboto Slab" pitchFamily="2" charset="0"/>
                <a:ea typeface="Roboto Slab" pitchFamily="2" charset="0"/>
                <a:sym typeface="Nixie One" charset="0"/>
              </a:rPr>
              <a:t> </a:t>
            </a:r>
            <a:r>
              <a:rPr lang="sk-SK" altLang="cs-CZ" sz="1600" dirty="0" err="1">
                <a:solidFill>
                  <a:schemeClr val="tx2">
                    <a:lumMod val="10000"/>
                  </a:schemeClr>
                </a:solidFill>
                <a:latin typeface="Roboto Slab" pitchFamily="2" charset="0"/>
                <a:ea typeface="Roboto Slab" pitchFamily="2" charset="0"/>
                <a:sym typeface="Nixie One" charset="0"/>
              </a:rPr>
              <a:t>složitých</a:t>
            </a:r>
            <a:r>
              <a:rPr lang="sk-SK" altLang="cs-CZ" sz="1600" dirty="0">
                <a:solidFill>
                  <a:schemeClr val="tx2">
                    <a:lumMod val="10000"/>
                  </a:schemeClr>
                </a:solidFill>
                <a:latin typeface="Roboto Slab" pitchFamily="2" charset="0"/>
                <a:ea typeface="Roboto Slab" pitchFamily="2" charset="0"/>
                <a:sym typeface="Nixie One" charset="0"/>
              </a:rPr>
              <a:t> </a:t>
            </a:r>
            <a:r>
              <a:rPr lang="sk-SK" altLang="cs-CZ" sz="1600" dirty="0" err="1">
                <a:solidFill>
                  <a:schemeClr val="tx2">
                    <a:lumMod val="10000"/>
                  </a:schemeClr>
                </a:solidFill>
                <a:latin typeface="Roboto Slab" pitchFamily="2" charset="0"/>
                <a:ea typeface="Roboto Slab" pitchFamily="2" charset="0"/>
                <a:sym typeface="Nixie One" charset="0"/>
              </a:rPr>
              <a:t>látek</a:t>
            </a:r>
            <a:r>
              <a:rPr lang="sk-SK" altLang="cs-CZ" sz="1600" dirty="0">
                <a:solidFill>
                  <a:schemeClr val="tx2">
                    <a:lumMod val="10000"/>
                  </a:schemeClr>
                </a:solidFill>
                <a:latin typeface="Roboto Slab" pitchFamily="2" charset="0"/>
                <a:ea typeface="Roboto Slab" pitchFamily="2" charset="0"/>
                <a:sym typeface="Nixie One" charset="0"/>
              </a:rPr>
              <a:t> </a:t>
            </a:r>
            <a:r>
              <a:rPr lang="sk-SK" altLang="cs-CZ" sz="1600" dirty="0" err="1">
                <a:solidFill>
                  <a:schemeClr val="tx2">
                    <a:lumMod val="10000"/>
                  </a:schemeClr>
                </a:solidFill>
                <a:latin typeface="Roboto Slab" pitchFamily="2" charset="0"/>
                <a:ea typeface="Roboto Slab" pitchFamily="2" charset="0"/>
                <a:sym typeface="Nixie One" charset="0"/>
              </a:rPr>
              <a:t>tedy</a:t>
            </a:r>
            <a:r>
              <a:rPr lang="sk-SK" altLang="cs-CZ" sz="1600" dirty="0">
                <a:solidFill>
                  <a:schemeClr val="tx2">
                    <a:lumMod val="10000"/>
                  </a:schemeClr>
                </a:solidFill>
                <a:latin typeface="Roboto Slab" pitchFamily="2" charset="0"/>
                <a:ea typeface="Roboto Slab" pitchFamily="2" charset="0"/>
                <a:sym typeface="Nixie One" charset="0"/>
              </a:rPr>
              <a:t> vzniká malé </a:t>
            </a:r>
            <a:r>
              <a:rPr lang="sk-SK" altLang="cs-CZ" sz="1600" dirty="0" err="1">
                <a:solidFill>
                  <a:schemeClr val="tx2">
                    <a:lumMod val="10000"/>
                  </a:schemeClr>
                </a:solidFill>
                <a:latin typeface="Roboto Slab" pitchFamily="2" charset="0"/>
                <a:ea typeface="Roboto Slab" pitchFamily="2" charset="0"/>
                <a:sym typeface="Nixie One" charset="0"/>
              </a:rPr>
              <a:t>množství</a:t>
            </a:r>
            <a:r>
              <a:rPr lang="sk-SK" altLang="cs-CZ" sz="1600" dirty="0">
                <a:solidFill>
                  <a:schemeClr val="tx2">
                    <a:lumMod val="10000"/>
                  </a:schemeClr>
                </a:solidFill>
                <a:latin typeface="Roboto Slab" pitchFamily="2" charset="0"/>
                <a:ea typeface="Roboto Slab" pitchFamily="2" charset="0"/>
                <a:sym typeface="Nixie One" charset="0"/>
              </a:rPr>
              <a:t> </a:t>
            </a:r>
            <a:r>
              <a:rPr lang="sk-SK" altLang="cs-CZ" sz="1600" dirty="0" err="1">
                <a:solidFill>
                  <a:schemeClr val="tx2">
                    <a:lumMod val="10000"/>
                  </a:schemeClr>
                </a:solidFill>
                <a:latin typeface="Roboto Slab" pitchFamily="2" charset="0"/>
                <a:ea typeface="Roboto Slab" pitchFamily="2" charset="0"/>
                <a:sym typeface="Nixie One" charset="0"/>
              </a:rPr>
              <a:t>jednodušších</a:t>
            </a:r>
            <a:r>
              <a:rPr lang="sk-SK" altLang="cs-CZ" sz="1600" dirty="0">
                <a:solidFill>
                  <a:schemeClr val="tx2">
                    <a:lumMod val="10000"/>
                  </a:schemeClr>
                </a:solidFill>
                <a:latin typeface="Roboto Slab" pitchFamily="2" charset="0"/>
                <a:ea typeface="Roboto Slab" pitchFamily="2" charset="0"/>
                <a:sym typeface="Nixie One" charset="0"/>
              </a:rPr>
              <a:t> </a:t>
            </a:r>
            <a:r>
              <a:rPr lang="sk-SK" altLang="cs-CZ" sz="1600" dirty="0" err="1">
                <a:solidFill>
                  <a:schemeClr val="tx2">
                    <a:lumMod val="10000"/>
                  </a:schemeClr>
                </a:solidFill>
                <a:latin typeface="Roboto Slab" pitchFamily="2" charset="0"/>
                <a:ea typeface="Roboto Slab" pitchFamily="2" charset="0"/>
                <a:sym typeface="Nixie One" charset="0"/>
              </a:rPr>
              <a:t>molekul</a:t>
            </a:r>
            <a:endParaRPr lang="sk-SK" altLang="cs-CZ" sz="1600"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buFont typeface="Arial" panose="020B0604020202020204" pitchFamily="34" charset="0"/>
              <a:buNone/>
            </a:pPr>
            <a:endParaRPr lang="sk-SK" altLang="cs-CZ" sz="1600"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buFont typeface="Arial" panose="020B0604020202020204" pitchFamily="34" charset="0"/>
              <a:buNone/>
            </a:pPr>
            <a:r>
              <a:rPr lang="sk-SK" altLang="cs-CZ" sz="1600" b="1" dirty="0">
                <a:solidFill>
                  <a:schemeClr val="tx2">
                    <a:lumMod val="10000"/>
                  </a:schemeClr>
                </a:solidFill>
                <a:latin typeface="Roboto Slab" pitchFamily="2" charset="0"/>
                <a:ea typeface="Roboto Slab" pitchFamily="2" charset="0"/>
                <a:sym typeface="Nixie One" charset="0"/>
              </a:rPr>
              <a:t>2) </a:t>
            </a:r>
            <a:r>
              <a:rPr lang="sk-SK" altLang="cs-CZ" sz="1600" b="1" dirty="0" err="1">
                <a:solidFill>
                  <a:schemeClr val="tx2">
                    <a:lumMod val="10000"/>
                  </a:schemeClr>
                </a:solidFill>
                <a:latin typeface="Roboto Slab" pitchFamily="2" charset="0"/>
                <a:ea typeface="Roboto Slab" pitchFamily="2" charset="0"/>
                <a:sym typeface="Nixie One" charset="0"/>
              </a:rPr>
              <a:t>Štěpení</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zajišťují</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enzymy</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ze</a:t>
            </a:r>
            <a:r>
              <a:rPr lang="sk-SK" altLang="cs-CZ" sz="1600" b="1" dirty="0">
                <a:solidFill>
                  <a:schemeClr val="tx2">
                    <a:lumMod val="10000"/>
                  </a:schemeClr>
                </a:solidFill>
                <a:latin typeface="Roboto Slab" pitchFamily="2" charset="0"/>
                <a:ea typeface="Roboto Slab" pitchFamily="2" charset="0"/>
                <a:sym typeface="Nixie One" charset="0"/>
              </a:rPr>
              <a:t> skupiny </a:t>
            </a:r>
            <a:r>
              <a:rPr lang="sk-SK" altLang="cs-CZ" sz="1600" b="1" dirty="0" err="1">
                <a:solidFill>
                  <a:schemeClr val="tx2">
                    <a:lumMod val="10000"/>
                  </a:schemeClr>
                </a:solidFill>
                <a:latin typeface="Roboto Slab" pitchFamily="2" charset="0"/>
                <a:ea typeface="Roboto Slab" pitchFamily="2" charset="0"/>
                <a:sym typeface="Nixie One" charset="0"/>
              </a:rPr>
              <a:t>hydroláz</a:t>
            </a:r>
            <a:r>
              <a:rPr lang="sk-SK" altLang="cs-CZ" sz="1600" b="1" dirty="0">
                <a:solidFill>
                  <a:schemeClr val="tx2">
                    <a:lumMod val="10000"/>
                  </a:schemeClr>
                </a:solidFill>
                <a:latin typeface="Roboto Slab" pitchFamily="2" charset="0"/>
                <a:ea typeface="Roboto Slab" pitchFamily="2" charset="0"/>
                <a:sym typeface="Nixie One" charset="0"/>
              </a:rPr>
              <a:t> (hydrolytické </a:t>
            </a:r>
            <a:r>
              <a:rPr lang="sk-SK" altLang="cs-CZ" sz="1600" b="1" dirty="0" err="1">
                <a:solidFill>
                  <a:schemeClr val="tx2">
                    <a:lumMod val="10000"/>
                  </a:schemeClr>
                </a:solidFill>
                <a:latin typeface="Roboto Slab" pitchFamily="2" charset="0"/>
                <a:ea typeface="Roboto Slab" pitchFamily="2" charset="0"/>
                <a:sym typeface="Nixie One" charset="0"/>
              </a:rPr>
              <a:t>štěpení</a:t>
            </a:r>
            <a:r>
              <a:rPr lang="sk-SK" altLang="cs-CZ" sz="1600" b="1" dirty="0">
                <a:solidFill>
                  <a:schemeClr val="tx2">
                    <a:lumMod val="10000"/>
                  </a:schemeClr>
                </a:solidFill>
                <a:latin typeface="Roboto Slab" pitchFamily="2" charset="0"/>
                <a:ea typeface="Roboto Slab" pitchFamily="2" charset="0"/>
                <a:sym typeface="Nixie One" charset="0"/>
              </a:rPr>
              <a:t>)</a:t>
            </a:r>
          </a:p>
          <a:p>
            <a:pPr eaLnBrk="1" hangingPunct="1">
              <a:buClr>
                <a:srgbClr val="000000"/>
              </a:buClr>
              <a:buFont typeface="Arial" panose="020B0604020202020204" pitchFamily="34" charset="0"/>
              <a:buNone/>
            </a:pPr>
            <a:endParaRPr lang="sk-SK" altLang="cs-CZ" sz="1600" b="1"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buFont typeface="Arial" panose="020B0604020202020204" pitchFamily="34" charset="0"/>
              <a:buNone/>
            </a:pPr>
            <a:r>
              <a:rPr lang="sk-SK" altLang="cs-CZ" sz="1600" b="1" dirty="0">
                <a:solidFill>
                  <a:schemeClr val="tx2">
                    <a:lumMod val="10000"/>
                  </a:schemeClr>
                </a:solidFill>
                <a:latin typeface="Roboto Slab" pitchFamily="2" charset="0"/>
                <a:ea typeface="Roboto Slab" pitchFamily="2" charset="0"/>
                <a:sym typeface="Nixie One" charset="0"/>
              </a:rPr>
              <a:t>3) </a:t>
            </a:r>
            <a:r>
              <a:rPr lang="sk-SK" altLang="cs-CZ" sz="1600" b="1" dirty="0" err="1">
                <a:solidFill>
                  <a:schemeClr val="tx2">
                    <a:lumMod val="10000"/>
                  </a:schemeClr>
                </a:solidFill>
                <a:latin typeface="Roboto Slab" pitchFamily="2" charset="0"/>
                <a:ea typeface="Roboto Slab" pitchFamily="2" charset="0"/>
                <a:sym typeface="Nixie One" charset="0"/>
              </a:rPr>
              <a:t>Reakce</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probíhají</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anaerobně</a:t>
            </a:r>
            <a:endParaRPr lang="sk-SK" altLang="cs-CZ" sz="1600" b="1"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buFont typeface="Arial" panose="020B0604020202020204" pitchFamily="34" charset="0"/>
              <a:buNone/>
            </a:pPr>
            <a:endParaRPr lang="sk-SK" altLang="cs-CZ" sz="1600" b="1"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buFont typeface="Arial" panose="020B0604020202020204" pitchFamily="34" charset="0"/>
              <a:buNone/>
            </a:pPr>
            <a:r>
              <a:rPr lang="sk-SK" altLang="cs-CZ" sz="1600" b="1" dirty="0">
                <a:solidFill>
                  <a:schemeClr val="tx2">
                    <a:lumMod val="10000"/>
                  </a:schemeClr>
                </a:solidFill>
                <a:latin typeface="Roboto Slab" pitchFamily="2" charset="0"/>
                <a:ea typeface="Roboto Slab" pitchFamily="2" charset="0"/>
                <a:sym typeface="Nixie One" charset="0"/>
              </a:rPr>
              <a:t>4) </a:t>
            </a:r>
            <a:r>
              <a:rPr lang="sk-SK" altLang="cs-CZ" sz="1600" b="1" dirty="0" err="1">
                <a:solidFill>
                  <a:schemeClr val="tx2">
                    <a:lumMod val="10000"/>
                  </a:schemeClr>
                </a:solidFill>
                <a:latin typeface="Roboto Slab" pitchFamily="2" charset="0"/>
                <a:ea typeface="Roboto Slab" pitchFamily="2" charset="0"/>
                <a:sym typeface="Nixie One" charset="0"/>
              </a:rPr>
              <a:t>Probíhá</a:t>
            </a:r>
            <a:r>
              <a:rPr lang="sk-SK" altLang="cs-CZ" sz="1600" b="1" dirty="0">
                <a:solidFill>
                  <a:schemeClr val="tx2">
                    <a:lumMod val="10000"/>
                  </a:schemeClr>
                </a:solidFill>
                <a:latin typeface="Roboto Slab" pitchFamily="2" charset="0"/>
                <a:ea typeface="Roboto Slab" pitchFamily="2" charset="0"/>
                <a:sym typeface="Nixie One" charset="0"/>
              </a:rPr>
              <a:t> v </a:t>
            </a:r>
            <a:r>
              <a:rPr lang="sk-SK" altLang="cs-CZ" sz="1600" b="1" dirty="0" err="1">
                <a:solidFill>
                  <a:schemeClr val="tx2">
                    <a:lumMod val="10000"/>
                  </a:schemeClr>
                </a:solidFill>
                <a:latin typeface="Roboto Slab" pitchFamily="2" charset="0"/>
                <a:ea typeface="Roboto Slab" pitchFamily="2" charset="0"/>
                <a:sym typeface="Nixie One" charset="0"/>
              </a:rPr>
              <a:t>trávicím</a:t>
            </a:r>
            <a:r>
              <a:rPr lang="sk-SK" altLang="cs-CZ" sz="1600" b="1" dirty="0">
                <a:solidFill>
                  <a:schemeClr val="tx2">
                    <a:lumMod val="10000"/>
                  </a:schemeClr>
                </a:solidFill>
                <a:latin typeface="Roboto Slab" pitchFamily="2" charset="0"/>
                <a:ea typeface="Roboto Slab" pitchFamily="2" charset="0"/>
                <a:sym typeface="Nixie One" charset="0"/>
              </a:rPr>
              <a:t> traktu – </a:t>
            </a:r>
            <a:r>
              <a:rPr lang="sk-SK" altLang="cs-CZ" sz="1600" b="1" dirty="0" err="1">
                <a:solidFill>
                  <a:schemeClr val="tx2">
                    <a:lumMod val="10000"/>
                  </a:schemeClr>
                </a:solidFill>
                <a:latin typeface="Roboto Slab" pitchFamily="2" charset="0"/>
                <a:ea typeface="Roboto Slab" pitchFamily="2" charset="0"/>
                <a:sym typeface="Nixie One" charset="0"/>
              </a:rPr>
              <a:t>ústní</a:t>
            </a:r>
            <a:r>
              <a:rPr lang="sk-SK" altLang="cs-CZ" sz="1600" b="1" dirty="0">
                <a:solidFill>
                  <a:schemeClr val="tx2">
                    <a:lumMod val="10000"/>
                  </a:schemeClr>
                </a:solidFill>
                <a:latin typeface="Roboto Slab" pitchFamily="2" charset="0"/>
                <a:ea typeface="Roboto Slab" pitchFamily="2" charset="0"/>
                <a:sym typeface="Nixie One" charset="0"/>
              </a:rPr>
              <a:t> dutina, </a:t>
            </a:r>
            <a:r>
              <a:rPr lang="sk-SK" altLang="cs-CZ" sz="1600" b="1" dirty="0" err="1">
                <a:solidFill>
                  <a:schemeClr val="tx2">
                    <a:lumMod val="10000"/>
                  </a:schemeClr>
                </a:solidFill>
                <a:latin typeface="Roboto Slab" pitchFamily="2" charset="0"/>
                <a:ea typeface="Roboto Slab" pitchFamily="2" charset="0"/>
                <a:sym typeface="Nixie One" charset="0"/>
              </a:rPr>
              <a:t>žaludek</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dvanáctník</a:t>
            </a:r>
            <a:r>
              <a:rPr lang="sk-SK" altLang="cs-CZ" sz="1600" b="1" dirty="0">
                <a:solidFill>
                  <a:schemeClr val="tx2">
                    <a:lumMod val="10000"/>
                  </a:schemeClr>
                </a:solidFill>
                <a:latin typeface="Roboto Slab" pitchFamily="2" charset="0"/>
                <a:ea typeface="Roboto Slab" pitchFamily="2" charset="0"/>
                <a:sym typeface="Nixie One" charset="0"/>
              </a:rPr>
              <a:t>, tenké </a:t>
            </a:r>
            <a:r>
              <a:rPr lang="sk-SK" altLang="cs-CZ" sz="1600" b="1" dirty="0" err="1">
                <a:solidFill>
                  <a:schemeClr val="tx2">
                    <a:lumMod val="10000"/>
                  </a:schemeClr>
                </a:solidFill>
                <a:latin typeface="Roboto Slab" pitchFamily="2" charset="0"/>
                <a:ea typeface="Roboto Slab" pitchFamily="2" charset="0"/>
                <a:sym typeface="Nixie One" charset="0"/>
              </a:rPr>
              <a:t>střevo</a:t>
            </a:r>
            <a:endParaRPr lang="sk-SK" altLang="cs-CZ" sz="1600" b="1"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buFont typeface="Arial" panose="020B0604020202020204" pitchFamily="34" charset="0"/>
              <a:buNone/>
            </a:pPr>
            <a:endParaRPr lang="sk-SK" altLang="cs-CZ" sz="1600" b="1"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buFont typeface="Arial" panose="020B0604020202020204" pitchFamily="34" charset="0"/>
              <a:buNone/>
            </a:pPr>
            <a:r>
              <a:rPr lang="sk-SK" altLang="cs-CZ" sz="1600" b="1" dirty="0">
                <a:solidFill>
                  <a:schemeClr val="tx2">
                    <a:lumMod val="10000"/>
                  </a:schemeClr>
                </a:solidFill>
                <a:latin typeface="Roboto Slab" pitchFamily="2" charset="0"/>
                <a:ea typeface="Roboto Slab" pitchFamily="2" charset="0"/>
                <a:sym typeface="Nixie One" charset="0"/>
              </a:rPr>
              <a:t>5) Zisk energie je nulový</a:t>
            </a:r>
          </a:p>
          <a:p>
            <a:pPr eaLnBrk="1" hangingPunct="1">
              <a:buClr>
                <a:srgbClr val="000000"/>
              </a:buClr>
              <a:buFont typeface="Arial" panose="020B0604020202020204" pitchFamily="34" charset="0"/>
              <a:buNone/>
            </a:pPr>
            <a:endParaRPr lang="sk-SK" altLang="cs-CZ" b="1" dirty="0">
              <a:solidFill>
                <a:schemeClr val="tx2">
                  <a:lumMod val="10000"/>
                </a:schemeClr>
              </a:solidFill>
              <a:latin typeface="Roboto Slab" pitchFamily="2" charset="0"/>
              <a:ea typeface="Roboto Slab" pitchFamily="2" charset="0"/>
              <a:sym typeface="Nixie One" charset="0"/>
            </a:endParaRPr>
          </a:p>
          <a:p>
            <a:pPr algn="ctr" eaLnBrk="1" hangingPunct="1">
              <a:buClr>
                <a:srgbClr val="000000"/>
              </a:buClr>
              <a:buFont typeface="Arial" panose="020B0604020202020204" pitchFamily="34" charset="0"/>
              <a:buNone/>
            </a:pPr>
            <a:endParaRPr lang="sk-SK" altLang="cs-CZ" dirty="0">
              <a:solidFill>
                <a:schemeClr val="tx2">
                  <a:lumMod val="10000"/>
                </a:schemeClr>
              </a:solidFill>
              <a:latin typeface="Roboto Slab" pitchFamily="2" charset="0"/>
              <a:ea typeface="Roboto Slab" pitchFamily="2" charset="0"/>
              <a:sym typeface="Nixie One" charset="0"/>
            </a:endParaRPr>
          </a:p>
          <a:p>
            <a:r>
              <a:rPr lang="cs-CZ" dirty="0"/>
              <a:t> </a:t>
            </a:r>
          </a:p>
        </p:txBody>
      </p:sp>
      <p:pic>
        <p:nvPicPr>
          <p:cNvPr id="8" name="Obrázek 7">
            <a:extLst>
              <a:ext uri="{FF2B5EF4-FFF2-40B4-BE49-F238E27FC236}">
                <a16:creationId xmlns:a16="http://schemas.microsoft.com/office/drawing/2014/main" id="{56F1A6A3-29A3-4806-8D3D-12EC7A588DC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20272" y="98601"/>
            <a:ext cx="2005599" cy="1891948"/>
          </a:xfrm>
          <a:prstGeom prst="rect">
            <a:avLst/>
          </a:prstGeom>
        </p:spPr>
      </p:pic>
    </p:spTree>
    <p:extLst>
      <p:ext uri="{BB962C8B-B14F-4D97-AF65-F5344CB8AC3E}">
        <p14:creationId xmlns:p14="http://schemas.microsoft.com/office/powerpoint/2010/main" val="3620827419"/>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369;p30">
            <a:extLst>
              <a:ext uri="{FF2B5EF4-FFF2-40B4-BE49-F238E27FC236}">
                <a16:creationId xmlns:a16="http://schemas.microsoft.com/office/drawing/2014/main" id="{B438470A-DA94-4127-9FC1-0F727BF23D15}"/>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2000" b="1" dirty="0">
                <a:solidFill>
                  <a:srgbClr val="FFFFFF"/>
                </a:solidFill>
                <a:latin typeface="Roboto Slab" charset="0"/>
                <a:cs typeface="Arial" panose="020B0604020202020204" pitchFamily="34" charset="0"/>
                <a:sym typeface="Roboto Slab" charset="0"/>
              </a:rPr>
              <a:t>               2. fáze</a:t>
            </a:r>
          </a:p>
        </p:txBody>
      </p:sp>
      <p:sp>
        <p:nvSpPr>
          <p:cNvPr id="30727" name="Google Shape;376;p30">
            <a:extLst>
              <a:ext uri="{FF2B5EF4-FFF2-40B4-BE49-F238E27FC236}">
                <a16:creationId xmlns:a16="http://schemas.microsoft.com/office/drawing/2014/main" id="{DE29D666-E3F4-45BB-B634-0CA7F6D103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66A96A7-A6B6-46A2-BA6F-FEB9DC5C9207}" type="slidenum">
              <a:rPr lang="sk-SK" altLang="cs-CZ" sz="800">
                <a:solidFill>
                  <a:srgbClr val="FFFFFF"/>
                </a:solidFill>
                <a:latin typeface="Roboto Slab" charset="0"/>
                <a:sym typeface="Roboto Slab" charset="0"/>
              </a:rPr>
              <a:pPr eaLnBrk="1" hangingPunct="1"/>
              <a:t>14</a:t>
            </a:fld>
            <a:endParaRPr lang="sk-SK" altLang="cs-CZ" sz="800">
              <a:solidFill>
                <a:srgbClr val="FFFFFF"/>
              </a:solidFill>
              <a:latin typeface="Roboto Slab" charset="0"/>
              <a:sym typeface="Roboto Slab" charset="0"/>
            </a:endParaRPr>
          </a:p>
        </p:txBody>
      </p:sp>
      <p:grpSp>
        <p:nvGrpSpPr>
          <p:cNvPr id="10" name="Google Shape;596;p40">
            <a:extLst>
              <a:ext uri="{FF2B5EF4-FFF2-40B4-BE49-F238E27FC236}">
                <a16:creationId xmlns:a16="http://schemas.microsoft.com/office/drawing/2014/main" id="{191A9FFE-92B4-4F4F-B01D-161F8572D576}"/>
              </a:ext>
            </a:extLst>
          </p:cNvPr>
          <p:cNvGrpSpPr>
            <a:grpSpLocks/>
          </p:cNvGrpSpPr>
          <p:nvPr/>
        </p:nvGrpSpPr>
        <p:grpSpPr bwMode="auto">
          <a:xfrm>
            <a:off x="467544" y="699542"/>
            <a:ext cx="432048" cy="628030"/>
            <a:chOff x="3384375" y="2267500"/>
            <a:chExt cx="203375" cy="507825"/>
          </a:xfrm>
        </p:grpSpPr>
        <p:sp>
          <p:nvSpPr>
            <p:cNvPr id="11" name="Google Shape;597;p40">
              <a:extLst>
                <a:ext uri="{FF2B5EF4-FFF2-40B4-BE49-F238E27FC236}">
                  <a16:creationId xmlns:a16="http://schemas.microsoft.com/office/drawing/2014/main" id="{DDEAE8D5-A5EF-42E8-865E-E818F1D1126C}"/>
                </a:ext>
              </a:extLst>
            </p:cNvPr>
            <p:cNvSpPr>
              <a:spLocks noChangeArrowheads="1"/>
            </p:cNvSpPr>
            <p:nvPr/>
          </p:nvSpPr>
          <p:spPr bwMode="auto">
            <a:xfrm>
              <a:off x="3384375" y="2373425"/>
              <a:ext cx="203375" cy="401900"/>
            </a:xfrm>
            <a:custGeom>
              <a:avLst/>
              <a:gdLst>
                <a:gd name="T0" fmla="*/ 0 w 8135"/>
                <a:gd name="T1" fmla="*/ 0 h 16076"/>
                <a:gd name="T2" fmla="*/ 8135 w 8135"/>
                <a:gd name="T3" fmla="*/ 16076 h 16076"/>
              </a:gdLst>
              <a:ahLst/>
              <a:cxnLst/>
              <a:rect l="T0" t="T1" r="T2" b="T3"/>
              <a:pathLst>
                <a:path w="8135" h="16076" fill="none" extrusionOk="0">
                  <a:moveTo>
                    <a:pt x="4896" y="1"/>
                  </a:moveTo>
                  <a:lnTo>
                    <a:pt x="4896" y="1"/>
                  </a:lnTo>
                  <a:lnTo>
                    <a:pt x="4701" y="74"/>
                  </a:lnTo>
                  <a:lnTo>
                    <a:pt x="4506" y="147"/>
                  </a:lnTo>
                  <a:lnTo>
                    <a:pt x="4287" y="196"/>
                  </a:lnTo>
                  <a:lnTo>
                    <a:pt x="4068" y="196"/>
                  </a:lnTo>
                  <a:lnTo>
                    <a:pt x="3848" y="196"/>
                  </a:lnTo>
                  <a:lnTo>
                    <a:pt x="3654" y="147"/>
                  </a:lnTo>
                  <a:lnTo>
                    <a:pt x="3434" y="98"/>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25" y="7015"/>
                  </a:lnTo>
                  <a:lnTo>
                    <a:pt x="49" y="7161"/>
                  </a:lnTo>
                  <a:lnTo>
                    <a:pt x="98" y="7307"/>
                  </a:lnTo>
                  <a:lnTo>
                    <a:pt x="171" y="7405"/>
                  </a:lnTo>
                  <a:lnTo>
                    <a:pt x="268" y="7502"/>
                  </a:lnTo>
                  <a:lnTo>
                    <a:pt x="390" y="7575"/>
                  </a:lnTo>
                  <a:lnTo>
                    <a:pt x="512" y="7624"/>
                  </a:lnTo>
                  <a:lnTo>
                    <a:pt x="658" y="7648"/>
                  </a:lnTo>
                  <a:lnTo>
                    <a:pt x="804" y="7624"/>
                  </a:lnTo>
                  <a:lnTo>
                    <a:pt x="926" y="7575"/>
                  </a:lnTo>
                  <a:lnTo>
                    <a:pt x="1048" y="7502"/>
                  </a:lnTo>
                  <a:lnTo>
                    <a:pt x="1145" y="7405"/>
                  </a:lnTo>
                  <a:lnTo>
                    <a:pt x="1218" y="7307"/>
                  </a:lnTo>
                  <a:lnTo>
                    <a:pt x="1267" y="7161"/>
                  </a:lnTo>
                  <a:lnTo>
                    <a:pt x="1291" y="7015"/>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27" y="8452"/>
                  </a:lnTo>
                  <a:lnTo>
                    <a:pt x="3775" y="8330"/>
                  </a:lnTo>
                  <a:lnTo>
                    <a:pt x="3824" y="8282"/>
                  </a:lnTo>
                  <a:lnTo>
                    <a:pt x="3873" y="8208"/>
                  </a:lnTo>
                  <a:lnTo>
                    <a:pt x="3970" y="8184"/>
                  </a:lnTo>
                  <a:lnTo>
                    <a:pt x="4068" y="8160"/>
                  </a:lnTo>
                  <a:lnTo>
                    <a:pt x="4165" y="8184"/>
                  </a:lnTo>
                  <a:lnTo>
                    <a:pt x="4263" y="8208"/>
                  </a:lnTo>
                  <a:lnTo>
                    <a:pt x="4311" y="8282"/>
                  </a:lnTo>
                  <a:lnTo>
                    <a:pt x="4360" y="8330"/>
                  </a:lnTo>
                  <a:lnTo>
                    <a:pt x="4409" y="8452"/>
                  </a:lnTo>
                  <a:lnTo>
                    <a:pt x="4433" y="8525"/>
                  </a:lnTo>
                  <a:lnTo>
                    <a:pt x="5091" y="15344"/>
                  </a:lnTo>
                  <a:lnTo>
                    <a:pt x="5115" y="15491"/>
                  </a:lnTo>
                  <a:lnTo>
                    <a:pt x="5188" y="15637"/>
                  </a:lnTo>
                  <a:lnTo>
                    <a:pt x="5261" y="15758"/>
                  </a:lnTo>
                  <a:lnTo>
                    <a:pt x="5358" y="15880"/>
                  </a:lnTo>
                  <a:lnTo>
                    <a:pt x="5480" y="15953"/>
                  </a:lnTo>
                  <a:lnTo>
                    <a:pt x="5626" y="16026"/>
                  </a:lnTo>
                  <a:lnTo>
                    <a:pt x="5748" y="16075"/>
                  </a:lnTo>
                  <a:lnTo>
                    <a:pt x="5919"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601" y="13128"/>
                  </a:lnTo>
                  <a:lnTo>
                    <a:pt x="6333" y="8890"/>
                  </a:lnTo>
                  <a:lnTo>
                    <a:pt x="6187" y="6601"/>
                  </a:lnTo>
                  <a:lnTo>
                    <a:pt x="6089" y="4604"/>
                  </a:lnTo>
                  <a:lnTo>
                    <a:pt x="6040" y="3167"/>
                  </a:lnTo>
                  <a:lnTo>
                    <a:pt x="6040" y="2753"/>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44" y="7015"/>
                  </a:lnTo>
                  <a:lnTo>
                    <a:pt x="6869" y="7161"/>
                  </a:lnTo>
                  <a:lnTo>
                    <a:pt x="6917" y="7307"/>
                  </a:lnTo>
                  <a:lnTo>
                    <a:pt x="6990" y="7405"/>
                  </a:lnTo>
                  <a:lnTo>
                    <a:pt x="7088" y="7502"/>
                  </a:lnTo>
                  <a:lnTo>
                    <a:pt x="7209" y="7575"/>
                  </a:lnTo>
                  <a:lnTo>
                    <a:pt x="7331" y="7624"/>
                  </a:lnTo>
                  <a:lnTo>
                    <a:pt x="7477" y="7648"/>
                  </a:lnTo>
                  <a:lnTo>
                    <a:pt x="7624" y="7624"/>
                  </a:lnTo>
                  <a:lnTo>
                    <a:pt x="7745" y="7575"/>
                  </a:lnTo>
                  <a:lnTo>
                    <a:pt x="7867" y="7502"/>
                  </a:lnTo>
                  <a:lnTo>
                    <a:pt x="7964" y="7405"/>
                  </a:lnTo>
                  <a:lnTo>
                    <a:pt x="8038" y="7307"/>
                  </a:lnTo>
                  <a:lnTo>
                    <a:pt x="8086" y="7161"/>
                  </a:lnTo>
                  <a:lnTo>
                    <a:pt x="8111" y="7015"/>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2" name="Google Shape;598;p40">
              <a:extLst>
                <a:ext uri="{FF2B5EF4-FFF2-40B4-BE49-F238E27FC236}">
                  <a16:creationId xmlns:a16="http://schemas.microsoft.com/office/drawing/2014/main" id="{E806DB89-CC43-4A29-B4C4-ADEF0F5E8E53}"/>
                </a:ext>
              </a:extLst>
            </p:cNvPr>
            <p:cNvSpPr>
              <a:spLocks noChangeArrowheads="1"/>
            </p:cNvSpPr>
            <p:nvPr/>
          </p:nvSpPr>
          <p:spPr bwMode="auto">
            <a:xfrm>
              <a:off x="3443425" y="2267500"/>
              <a:ext cx="85275" cy="93775"/>
            </a:xfrm>
            <a:custGeom>
              <a:avLst/>
              <a:gdLst>
                <a:gd name="T0" fmla="*/ 0 w 3411"/>
                <a:gd name="T1" fmla="*/ 0 h 3751"/>
                <a:gd name="T2" fmla="*/ 3411 w 3411"/>
                <a:gd name="T3" fmla="*/ 3751 h 3751"/>
              </a:gdLst>
              <a:ahLst/>
              <a:cxnLst/>
              <a:rect l="T0" t="T1" r="T2" b="T3"/>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3" name="TextovéPole 2">
            <a:extLst>
              <a:ext uri="{FF2B5EF4-FFF2-40B4-BE49-F238E27FC236}">
                <a16:creationId xmlns:a16="http://schemas.microsoft.com/office/drawing/2014/main" id="{8003C236-9B9C-4AAA-838E-917068ABE41F}"/>
              </a:ext>
            </a:extLst>
          </p:cNvPr>
          <p:cNvSpPr txBox="1"/>
          <p:nvPr/>
        </p:nvSpPr>
        <p:spPr>
          <a:xfrm>
            <a:off x="578759" y="2715766"/>
            <a:ext cx="8305998" cy="2954655"/>
          </a:xfrm>
          <a:prstGeom prst="rect">
            <a:avLst/>
          </a:prstGeom>
          <a:noFill/>
        </p:spPr>
        <p:txBody>
          <a:bodyPr wrap="square" rtlCol="0">
            <a:spAutoFit/>
          </a:bodyPr>
          <a:lstStyle/>
          <a:p>
            <a:pPr marL="342900" indent="-342900" eaLnBrk="1" hangingPunct="1">
              <a:buClr>
                <a:srgbClr val="000000"/>
              </a:buClr>
              <a:buAutoNum type="arabicParenR"/>
            </a:pPr>
            <a:r>
              <a:rPr lang="sk-SK" altLang="cs-CZ" sz="1600" b="1" dirty="0">
                <a:solidFill>
                  <a:schemeClr val="tx2">
                    <a:lumMod val="10000"/>
                  </a:schemeClr>
                </a:solidFill>
                <a:latin typeface="Roboto Slab" pitchFamily="2" charset="0"/>
                <a:ea typeface="Roboto Slab" pitchFamily="2" charset="0"/>
                <a:sym typeface="Nixie One" charset="0"/>
              </a:rPr>
              <a:t>Látky, </a:t>
            </a:r>
            <a:r>
              <a:rPr lang="sk-SK" altLang="cs-CZ" sz="1600" b="1" dirty="0" err="1">
                <a:solidFill>
                  <a:schemeClr val="tx2">
                    <a:lumMod val="10000"/>
                  </a:schemeClr>
                </a:solidFill>
                <a:latin typeface="Roboto Slab" pitchFamily="2" charset="0"/>
                <a:ea typeface="Roboto Slab" pitchFamily="2" charset="0"/>
                <a:sym typeface="Nixie One" charset="0"/>
              </a:rPr>
              <a:t>které</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vznikly</a:t>
            </a:r>
            <a:r>
              <a:rPr lang="sk-SK" altLang="cs-CZ" sz="1600" b="1" dirty="0">
                <a:solidFill>
                  <a:schemeClr val="tx2">
                    <a:lumMod val="10000"/>
                  </a:schemeClr>
                </a:solidFill>
                <a:latin typeface="Roboto Slab" pitchFamily="2" charset="0"/>
                <a:ea typeface="Roboto Slab" pitchFamily="2" charset="0"/>
                <a:sym typeface="Nixie One" charset="0"/>
              </a:rPr>
              <a:t> v 1. </a:t>
            </a:r>
            <a:r>
              <a:rPr lang="sk-SK" altLang="cs-CZ" sz="1600" b="1" dirty="0" err="1">
                <a:solidFill>
                  <a:schemeClr val="tx2">
                    <a:lumMod val="10000"/>
                  </a:schemeClr>
                </a:solidFill>
                <a:latin typeface="Roboto Slab" pitchFamily="2" charset="0"/>
                <a:ea typeface="Roboto Slab" pitchFamily="2" charset="0"/>
                <a:sym typeface="Nixie One" charset="0"/>
              </a:rPr>
              <a:t>fázi</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se</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přeměňují</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především</a:t>
            </a:r>
            <a:r>
              <a:rPr lang="sk-SK" altLang="cs-CZ" sz="1600" b="1" dirty="0">
                <a:solidFill>
                  <a:schemeClr val="tx2">
                    <a:lumMod val="10000"/>
                  </a:schemeClr>
                </a:solidFill>
                <a:latin typeface="Roboto Slab" pitchFamily="2" charset="0"/>
                <a:ea typeface="Roboto Slab" pitchFamily="2" charset="0"/>
                <a:sym typeface="Nixie One" charset="0"/>
              </a:rPr>
              <a:t>  na  </a:t>
            </a:r>
            <a:r>
              <a:rPr lang="sk-SK" altLang="cs-CZ" sz="1600" b="1" dirty="0" err="1">
                <a:solidFill>
                  <a:schemeClr val="tx2">
                    <a:lumMod val="10000"/>
                  </a:schemeClr>
                </a:solidFill>
                <a:latin typeface="Roboto Slab" pitchFamily="2" charset="0"/>
                <a:ea typeface="Roboto Slab" pitchFamily="2" charset="0"/>
                <a:sym typeface="Nixie One" charset="0"/>
              </a:rPr>
              <a:t>pyruvát</a:t>
            </a:r>
            <a:r>
              <a:rPr lang="sk-SK" altLang="cs-CZ" sz="1600" b="1" dirty="0">
                <a:solidFill>
                  <a:schemeClr val="tx2">
                    <a:lumMod val="10000"/>
                  </a:schemeClr>
                </a:solidFill>
                <a:latin typeface="Roboto Slab" pitchFamily="2" charset="0"/>
                <a:ea typeface="Roboto Slab" pitchFamily="2" charset="0"/>
                <a:sym typeface="Nixie One" charset="0"/>
              </a:rPr>
              <a:t> a </a:t>
            </a:r>
            <a:r>
              <a:rPr lang="sk-SK" altLang="cs-CZ" sz="1600" b="1" dirty="0" err="1">
                <a:solidFill>
                  <a:schemeClr val="tx2">
                    <a:lumMod val="10000"/>
                  </a:schemeClr>
                </a:solidFill>
                <a:latin typeface="Roboto Slab" pitchFamily="2" charset="0"/>
                <a:ea typeface="Roboto Slab" pitchFamily="2" charset="0"/>
                <a:sym typeface="Nixie One" charset="0"/>
              </a:rPr>
              <a:t>acetylkoenzym</a:t>
            </a:r>
            <a:r>
              <a:rPr lang="sk-SK" altLang="cs-CZ" sz="1600" b="1" dirty="0">
                <a:solidFill>
                  <a:schemeClr val="tx2">
                    <a:lumMod val="10000"/>
                  </a:schemeClr>
                </a:solidFill>
                <a:latin typeface="Roboto Slab" pitchFamily="2" charset="0"/>
                <a:ea typeface="Roboto Slab" pitchFamily="2" charset="0"/>
                <a:sym typeface="Nixie One" charset="0"/>
              </a:rPr>
              <a:t> A</a:t>
            </a:r>
          </a:p>
          <a:p>
            <a:pPr marL="342900" indent="-342900" eaLnBrk="1" hangingPunct="1">
              <a:buClr>
                <a:srgbClr val="000000"/>
              </a:buClr>
              <a:buAutoNum type="arabicParenR"/>
            </a:pPr>
            <a:endParaRPr lang="sk-SK" altLang="cs-CZ" sz="1600" b="1"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pPr>
            <a:r>
              <a:rPr lang="sk-SK" altLang="cs-CZ" sz="1600" b="1" dirty="0">
                <a:solidFill>
                  <a:schemeClr val="tx2">
                    <a:lumMod val="10000"/>
                  </a:schemeClr>
                </a:solidFill>
                <a:latin typeface="Roboto Slab" pitchFamily="2" charset="0"/>
                <a:ea typeface="Roboto Slab" pitchFamily="2" charset="0"/>
                <a:sym typeface="Nixie One" charset="0"/>
              </a:rPr>
              <a:t>2) </a:t>
            </a:r>
            <a:r>
              <a:rPr lang="sk-SK" altLang="cs-CZ" sz="1600" b="1" dirty="0" err="1">
                <a:solidFill>
                  <a:schemeClr val="tx2">
                    <a:lumMod val="10000"/>
                  </a:schemeClr>
                </a:solidFill>
                <a:latin typeface="Roboto Slab" pitchFamily="2" charset="0"/>
                <a:ea typeface="Roboto Slab" pitchFamily="2" charset="0"/>
                <a:sym typeface="Nixie One" charset="0"/>
              </a:rPr>
              <a:t>Štěpení</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zajišťují</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enzymy</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ze</a:t>
            </a:r>
            <a:r>
              <a:rPr lang="sk-SK" altLang="cs-CZ" sz="1600" b="1" dirty="0">
                <a:solidFill>
                  <a:schemeClr val="tx2">
                    <a:lumMod val="10000"/>
                  </a:schemeClr>
                </a:solidFill>
                <a:latin typeface="Roboto Slab" pitchFamily="2" charset="0"/>
                <a:ea typeface="Roboto Slab" pitchFamily="2" charset="0"/>
                <a:sym typeface="Nixie One" charset="0"/>
              </a:rPr>
              <a:t> skupiny </a:t>
            </a:r>
            <a:r>
              <a:rPr lang="sk-SK" altLang="cs-CZ" sz="1600" b="1" dirty="0" err="1">
                <a:solidFill>
                  <a:schemeClr val="tx2">
                    <a:lumMod val="10000"/>
                  </a:schemeClr>
                </a:solidFill>
                <a:latin typeface="Roboto Slab" pitchFamily="2" charset="0"/>
                <a:ea typeface="Roboto Slab" pitchFamily="2" charset="0"/>
                <a:sym typeface="Nixie One" charset="0"/>
              </a:rPr>
              <a:t>oxidoreduktáz</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dehydrogenace</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substrátů</a:t>
            </a:r>
            <a:r>
              <a:rPr lang="sk-SK" altLang="cs-CZ" sz="1600" b="1" dirty="0">
                <a:solidFill>
                  <a:schemeClr val="tx2">
                    <a:lumMod val="10000"/>
                  </a:schemeClr>
                </a:solidFill>
                <a:latin typeface="Roboto Slab" pitchFamily="2" charset="0"/>
                <a:ea typeface="Roboto Slab" pitchFamily="2" charset="0"/>
                <a:sym typeface="Nixie One" charset="0"/>
              </a:rPr>
              <a:t>)</a:t>
            </a:r>
          </a:p>
          <a:p>
            <a:pPr eaLnBrk="1" hangingPunct="1">
              <a:buClr>
                <a:srgbClr val="000000"/>
              </a:buClr>
              <a:buFont typeface="Arial" panose="020B0604020202020204" pitchFamily="34" charset="0"/>
              <a:buNone/>
            </a:pPr>
            <a:endParaRPr lang="sk-SK" altLang="cs-CZ" sz="1600" b="1"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buFont typeface="Arial" panose="020B0604020202020204" pitchFamily="34" charset="0"/>
              <a:buNone/>
            </a:pPr>
            <a:r>
              <a:rPr lang="sk-SK" altLang="cs-CZ" sz="1600" b="1" dirty="0">
                <a:solidFill>
                  <a:schemeClr val="tx2">
                    <a:lumMod val="10000"/>
                  </a:schemeClr>
                </a:solidFill>
                <a:latin typeface="Roboto Slab" pitchFamily="2" charset="0"/>
                <a:ea typeface="Roboto Slab" pitchFamily="2" charset="0"/>
                <a:sym typeface="Nixie One" charset="0"/>
              </a:rPr>
              <a:t>3) </a:t>
            </a:r>
            <a:r>
              <a:rPr lang="sk-SK" altLang="cs-CZ" sz="1600" b="1" dirty="0" err="1">
                <a:solidFill>
                  <a:schemeClr val="tx2">
                    <a:lumMod val="10000"/>
                  </a:schemeClr>
                </a:solidFill>
                <a:latin typeface="Roboto Slab" pitchFamily="2" charset="0"/>
                <a:ea typeface="Roboto Slab" pitchFamily="2" charset="0"/>
                <a:sym typeface="Nixie One" charset="0"/>
              </a:rPr>
              <a:t>Probíhá</a:t>
            </a:r>
            <a:r>
              <a:rPr lang="sk-SK" altLang="cs-CZ" sz="1600" b="1" dirty="0">
                <a:solidFill>
                  <a:schemeClr val="tx2">
                    <a:lumMod val="10000"/>
                  </a:schemeClr>
                </a:solidFill>
                <a:latin typeface="Roboto Slab" pitchFamily="2" charset="0"/>
                <a:ea typeface="Roboto Slab" pitchFamily="2" charset="0"/>
                <a:sym typeface="Nixie One" charset="0"/>
              </a:rPr>
              <a:t> v </a:t>
            </a:r>
            <a:r>
              <a:rPr lang="sk-SK" altLang="cs-CZ" sz="1600" b="1" dirty="0" err="1">
                <a:solidFill>
                  <a:schemeClr val="tx2">
                    <a:lumMod val="10000"/>
                  </a:schemeClr>
                </a:solidFill>
                <a:latin typeface="Roboto Slab" pitchFamily="2" charset="0"/>
                <a:ea typeface="Roboto Slab" pitchFamily="2" charset="0"/>
                <a:sym typeface="Nixie One" charset="0"/>
              </a:rPr>
              <a:t>cytoplasmě</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buněk</a:t>
            </a:r>
            <a:r>
              <a:rPr lang="sk-SK" altLang="cs-CZ" sz="1600" b="1" dirty="0">
                <a:solidFill>
                  <a:schemeClr val="tx2">
                    <a:lumMod val="10000"/>
                  </a:schemeClr>
                </a:solidFill>
                <a:latin typeface="Roboto Slab" pitchFamily="2" charset="0"/>
                <a:ea typeface="Roboto Slab" pitchFamily="2" charset="0"/>
                <a:sym typeface="Nixie One" charset="0"/>
              </a:rPr>
              <a:t> a v </a:t>
            </a:r>
            <a:r>
              <a:rPr lang="sk-SK" altLang="cs-CZ" sz="1600" b="1" dirty="0" err="1">
                <a:solidFill>
                  <a:schemeClr val="tx2">
                    <a:lumMod val="10000"/>
                  </a:schemeClr>
                </a:solidFill>
                <a:latin typeface="Roboto Slab" pitchFamily="2" charset="0"/>
                <a:ea typeface="Roboto Slab" pitchFamily="2" charset="0"/>
                <a:sym typeface="Nixie One" charset="0"/>
              </a:rPr>
              <a:t>mitochondriích</a:t>
            </a:r>
            <a:endParaRPr lang="sk-SK" altLang="cs-CZ" sz="1600" b="1"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buFont typeface="Arial" panose="020B0604020202020204" pitchFamily="34" charset="0"/>
              <a:buNone/>
            </a:pPr>
            <a:endParaRPr lang="sk-SK" altLang="cs-CZ" sz="1600" b="1"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buFont typeface="Arial" panose="020B0604020202020204" pitchFamily="34" charset="0"/>
              <a:buNone/>
            </a:pPr>
            <a:r>
              <a:rPr lang="sk-SK" altLang="cs-CZ" sz="1600" b="1" dirty="0">
                <a:solidFill>
                  <a:schemeClr val="tx2">
                    <a:lumMod val="10000"/>
                  </a:schemeClr>
                </a:solidFill>
                <a:latin typeface="Roboto Slab" pitchFamily="2" charset="0"/>
                <a:ea typeface="Roboto Slab" pitchFamily="2" charset="0"/>
                <a:sym typeface="Nixie One" charset="0"/>
              </a:rPr>
              <a:t>4) Zisk energie je malý – energie </a:t>
            </a:r>
            <a:r>
              <a:rPr lang="sk-SK" altLang="cs-CZ" sz="1600" b="1" dirty="0" err="1">
                <a:solidFill>
                  <a:schemeClr val="tx2">
                    <a:lumMod val="10000"/>
                  </a:schemeClr>
                </a:solidFill>
                <a:latin typeface="Roboto Slab" pitchFamily="2" charset="0"/>
                <a:ea typeface="Roboto Slab" pitchFamily="2" charset="0"/>
                <a:sym typeface="Nixie One" charset="0"/>
              </a:rPr>
              <a:t>se</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ukládá</a:t>
            </a:r>
            <a:r>
              <a:rPr lang="sk-SK" altLang="cs-CZ" sz="1600" b="1" dirty="0">
                <a:solidFill>
                  <a:schemeClr val="tx2">
                    <a:lumMod val="10000"/>
                  </a:schemeClr>
                </a:solidFill>
                <a:latin typeface="Roboto Slab" pitchFamily="2" charset="0"/>
                <a:ea typeface="Roboto Slab" pitchFamily="2" charset="0"/>
                <a:sym typeface="Nixie One" charset="0"/>
              </a:rPr>
              <a:t> do kyseliny octové (</a:t>
            </a:r>
            <a:r>
              <a:rPr lang="sk-SK" altLang="cs-CZ" sz="1600" b="1" dirty="0" err="1">
                <a:solidFill>
                  <a:schemeClr val="tx2">
                    <a:lumMod val="10000"/>
                  </a:schemeClr>
                </a:solidFill>
                <a:latin typeface="Roboto Slab" pitchFamily="2" charset="0"/>
                <a:ea typeface="Roboto Slab" pitchFamily="2" charset="0"/>
                <a:sym typeface="Nixie One" charset="0"/>
              </a:rPr>
              <a:t>acetylkoenzym</a:t>
            </a:r>
            <a:r>
              <a:rPr lang="sk-SK" altLang="cs-CZ" sz="1600" b="1" dirty="0">
                <a:solidFill>
                  <a:schemeClr val="tx2">
                    <a:lumMod val="10000"/>
                  </a:schemeClr>
                </a:solidFill>
                <a:latin typeface="Roboto Slab" pitchFamily="2" charset="0"/>
                <a:ea typeface="Roboto Slab" pitchFamily="2" charset="0"/>
                <a:sym typeface="Nixie One" charset="0"/>
              </a:rPr>
              <a:t> A). </a:t>
            </a:r>
          </a:p>
          <a:p>
            <a:pPr eaLnBrk="1" hangingPunct="1">
              <a:buClr>
                <a:srgbClr val="000000"/>
              </a:buClr>
              <a:buFont typeface="Arial" panose="020B0604020202020204" pitchFamily="34" charset="0"/>
              <a:buNone/>
            </a:pPr>
            <a:r>
              <a:rPr lang="sk-SK" altLang="cs-CZ" sz="1600" b="1" dirty="0" err="1">
                <a:solidFill>
                  <a:schemeClr val="tx2">
                    <a:lumMod val="10000"/>
                  </a:schemeClr>
                </a:solidFill>
                <a:latin typeface="Roboto Slab" pitchFamily="2" charset="0"/>
                <a:ea typeface="Roboto Slab" pitchFamily="2" charset="0"/>
                <a:sym typeface="Nixie One" charset="0"/>
              </a:rPr>
              <a:t>Vznikají</a:t>
            </a:r>
            <a:r>
              <a:rPr lang="sk-SK" altLang="cs-CZ" sz="1600" b="1" dirty="0">
                <a:solidFill>
                  <a:schemeClr val="tx2">
                    <a:lumMod val="10000"/>
                  </a:schemeClr>
                </a:solidFill>
                <a:latin typeface="Roboto Slab" pitchFamily="2" charset="0"/>
                <a:ea typeface="Roboto Slab" pitchFamily="2" charset="0"/>
                <a:sym typeface="Nixie One" charset="0"/>
              </a:rPr>
              <a:t> energeticky </a:t>
            </a:r>
            <a:r>
              <a:rPr lang="sk-SK" altLang="cs-CZ" sz="1600" b="1" dirty="0" err="1">
                <a:solidFill>
                  <a:schemeClr val="tx2">
                    <a:lumMod val="10000"/>
                  </a:schemeClr>
                </a:solidFill>
                <a:latin typeface="Roboto Slab" pitchFamily="2" charset="0"/>
                <a:ea typeface="Roboto Slab" pitchFamily="2" charset="0"/>
                <a:sym typeface="Nixie One" charset="0"/>
              </a:rPr>
              <a:t>zhodnotitelné</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atomy</a:t>
            </a:r>
            <a:r>
              <a:rPr lang="sk-SK" altLang="cs-CZ" sz="1600" b="1" dirty="0">
                <a:solidFill>
                  <a:schemeClr val="tx2">
                    <a:lumMod val="10000"/>
                  </a:schemeClr>
                </a:solidFill>
                <a:latin typeface="Roboto Slab" pitchFamily="2" charset="0"/>
                <a:ea typeface="Roboto Slab" pitchFamily="2" charset="0"/>
                <a:sym typeface="Nixie One" charset="0"/>
              </a:rPr>
              <a:t> vodíku</a:t>
            </a:r>
          </a:p>
          <a:p>
            <a:pPr eaLnBrk="1" hangingPunct="1">
              <a:buClr>
                <a:srgbClr val="000000"/>
              </a:buClr>
              <a:buFont typeface="Arial" panose="020B0604020202020204" pitchFamily="34" charset="0"/>
              <a:buNone/>
            </a:pPr>
            <a:endParaRPr lang="sk-SK" altLang="cs-CZ" b="1" dirty="0">
              <a:solidFill>
                <a:schemeClr val="tx2">
                  <a:lumMod val="10000"/>
                </a:schemeClr>
              </a:solidFill>
              <a:latin typeface="Roboto Slab" pitchFamily="2" charset="0"/>
              <a:ea typeface="Roboto Slab" pitchFamily="2" charset="0"/>
              <a:sym typeface="Nixie One" charset="0"/>
            </a:endParaRPr>
          </a:p>
          <a:p>
            <a:pPr algn="ctr" eaLnBrk="1" hangingPunct="1">
              <a:buClr>
                <a:srgbClr val="000000"/>
              </a:buClr>
              <a:buFont typeface="Arial" panose="020B0604020202020204" pitchFamily="34" charset="0"/>
              <a:buNone/>
            </a:pPr>
            <a:endParaRPr lang="sk-SK" altLang="cs-CZ" dirty="0">
              <a:solidFill>
                <a:schemeClr val="tx2">
                  <a:lumMod val="10000"/>
                </a:schemeClr>
              </a:solidFill>
              <a:latin typeface="Roboto Slab" pitchFamily="2" charset="0"/>
              <a:ea typeface="Roboto Slab" pitchFamily="2" charset="0"/>
              <a:sym typeface="Nixie One" charset="0"/>
            </a:endParaRPr>
          </a:p>
          <a:p>
            <a:r>
              <a:rPr lang="cs-CZ" dirty="0"/>
              <a:t> </a:t>
            </a:r>
          </a:p>
        </p:txBody>
      </p:sp>
      <p:pic>
        <p:nvPicPr>
          <p:cNvPr id="4" name="Obrázek 3">
            <a:extLst>
              <a:ext uri="{FF2B5EF4-FFF2-40B4-BE49-F238E27FC236}">
                <a16:creationId xmlns:a16="http://schemas.microsoft.com/office/drawing/2014/main" id="{58EC5832-6DA9-411F-B4EF-8379353C0C2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31891" y="153124"/>
            <a:ext cx="3544565" cy="2490634"/>
          </a:xfrm>
          <a:prstGeom prst="rect">
            <a:avLst/>
          </a:prstGeom>
        </p:spPr>
      </p:pic>
    </p:spTree>
    <p:extLst>
      <p:ext uri="{BB962C8B-B14F-4D97-AF65-F5344CB8AC3E}">
        <p14:creationId xmlns:p14="http://schemas.microsoft.com/office/powerpoint/2010/main" val="395100072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369;p30">
            <a:extLst>
              <a:ext uri="{FF2B5EF4-FFF2-40B4-BE49-F238E27FC236}">
                <a16:creationId xmlns:a16="http://schemas.microsoft.com/office/drawing/2014/main" id="{B438470A-DA94-4127-9FC1-0F727BF23D15}"/>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2000" b="1" dirty="0">
                <a:solidFill>
                  <a:srgbClr val="FFFFFF"/>
                </a:solidFill>
                <a:latin typeface="Roboto Slab" charset="0"/>
                <a:cs typeface="Arial" panose="020B0604020202020204" pitchFamily="34" charset="0"/>
                <a:sym typeface="Roboto Slab" charset="0"/>
              </a:rPr>
              <a:t>               3. fáze</a:t>
            </a:r>
          </a:p>
        </p:txBody>
      </p:sp>
      <p:sp>
        <p:nvSpPr>
          <p:cNvPr id="30727" name="Google Shape;376;p30">
            <a:extLst>
              <a:ext uri="{FF2B5EF4-FFF2-40B4-BE49-F238E27FC236}">
                <a16:creationId xmlns:a16="http://schemas.microsoft.com/office/drawing/2014/main" id="{DE29D666-E3F4-45BB-B634-0CA7F6D103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66A96A7-A6B6-46A2-BA6F-FEB9DC5C9207}" type="slidenum">
              <a:rPr lang="sk-SK" altLang="cs-CZ" sz="800">
                <a:solidFill>
                  <a:srgbClr val="FFFFFF"/>
                </a:solidFill>
                <a:latin typeface="Roboto Slab" charset="0"/>
                <a:sym typeface="Roboto Slab" charset="0"/>
              </a:rPr>
              <a:pPr eaLnBrk="1" hangingPunct="1"/>
              <a:t>15</a:t>
            </a:fld>
            <a:endParaRPr lang="sk-SK" altLang="cs-CZ" sz="800">
              <a:solidFill>
                <a:srgbClr val="FFFFFF"/>
              </a:solidFill>
              <a:latin typeface="Roboto Slab" charset="0"/>
              <a:sym typeface="Roboto Slab" charset="0"/>
            </a:endParaRPr>
          </a:p>
        </p:txBody>
      </p:sp>
      <p:grpSp>
        <p:nvGrpSpPr>
          <p:cNvPr id="10" name="Google Shape;596;p40">
            <a:extLst>
              <a:ext uri="{FF2B5EF4-FFF2-40B4-BE49-F238E27FC236}">
                <a16:creationId xmlns:a16="http://schemas.microsoft.com/office/drawing/2014/main" id="{191A9FFE-92B4-4F4F-B01D-161F8572D576}"/>
              </a:ext>
            </a:extLst>
          </p:cNvPr>
          <p:cNvGrpSpPr>
            <a:grpSpLocks/>
          </p:cNvGrpSpPr>
          <p:nvPr/>
        </p:nvGrpSpPr>
        <p:grpSpPr bwMode="auto">
          <a:xfrm>
            <a:off x="467544" y="699542"/>
            <a:ext cx="432048" cy="628030"/>
            <a:chOff x="3384375" y="2267500"/>
            <a:chExt cx="203375" cy="507825"/>
          </a:xfrm>
        </p:grpSpPr>
        <p:sp>
          <p:nvSpPr>
            <p:cNvPr id="11" name="Google Shape;597;p40">
              <a:extLst>
                <a:ext uri="{FF2B5EF4-FFF2-40B4-BE49-F238E27FC236}">
                  <a16:creationId xmlns:a16="http://schemas.microsoft.com/office/drawing/2014/main" id="{DDEAE8D5-A5EF-42E8-865E-E818F1D1126C}"/>
                </a:ext>
              </a:extLst>
            </p:cNvPr>
            <p:cNvSpPr>
              <a:spLocks noChangeArrowheads="1"/>
            </p:cNvSpPr>
            <p:nvPr/>
          </p:nvSpPr>
          <p:spPr bwMode="auto">
            <a:xfrm>
              <a:off x="3384375" y="2373425"/>
              <a:ext cx="203375" cy="401900"/>
            </a:xfrm>
            <a:custGeom>
              <a:avLst/>
              <a:gdLst>
                <a:gd name="T0" fmla="*/ 0 w 8135"/>
                <a:gd name="T1" fmla="*/ 0 h 16076"/>
                <a:gd name="T2" fmla="*/ 8135 w 8135"/>
                <a:gd name="T3" fmla="*/ 16076 h 16076"/>
              </a:gdLst>
              <a:ahLst/>
              <a:cxnLst/>
              <a:rect l="T0" t="T1" r="T2" b="T3"/>
              <a:pathLst>
                <a:path w="8135" h="16076" fill="none" extrusionOk="0">
                  <a:moveTo>
                    <a:pt x="4896" y="1"/>
                  </a:moveTo>
                  <a:lnTo>
                    <a:pt x="4896" y="1"/>
                  </a:lnTo>
                  <a:lnTo>
                    <a:pt x="4701" y="74"/>
                  </a:lnTo>
                  <a:lnTo>
                    <a:pt x="4506" y="147"/>
                  </a:lnTo>
                  <a:lnTo>
                    <a:pt x="4287" y="196"/>
                  </a:lnTo>
                  <a:lnTo>
                    <a:pt x="4068" y="196"/>
                  </a:lnTo>
                  <a:lnTo>
                    <a:pt x="3848" y="196"/>
                  </a:lnTo>
                  <a:lnTo>
                    <a:pt x="3654" y="147"/>
                  </a:lnTo>
                  <a:lnTo>
                    <a:pt x="3434" y="98"/>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25" y="7015"/>
                  </a:lnTo>
                  <a:lnTo>
                    <a:pt x="49" y="7161"/>
                  </a:lnTo>
                  <a:lnTo>
                    <a:pt x="98" y="7307"/>
                  </a:lnTo>
                  <a:lnTo>
                    <a:pt x="171" y="7405"/>
                  </a:lnTo>
                  <a:lnTo>
                    <a:pt x="268" y="7502"/>
                  </a:lnTo>
                  <a:lnTo>
                    <a:pt x="390" y="7575"/>
                  </a:lnTo>
                  <a:lnTo>
                    <a:pt x="512" y="7624"/>
                  </a:lnTo>
                  <a:lnTo>
                    <a:pt x="658" y="7648"/>
                  </a:lnTo>
                  <a:lnTo>
                    <a:pt x="804" y="7624"/>
                  </a:lnTo>
                  <a:lnTo>
                    <a:pt x="926" y="7575"/>
                  </a:lnTo>
                  <a:lnTo>
                    <a:pt x="1048" y="7502"/>
                  </a:lnTo>
                  <a:lnTo>
                    <a:pt x="1145" y="7405"/>
                  </a:lnTo>
                  <a:lnTo>
                    <a:pt x="1218" y="7307"/>
                  </a:lnTo>
                  <a:lnTo>
                    <a:pt x="1267" y="7161"/>
                  </a:lnTo>
                  <a:lnTo>
                    <a:pt x="1291" y="7015"/>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27" y="8452"/>
                  </a:lnTo>
                  <a:lnTo>
                    <a:pt x="3775" y="8330"/>
                  </a:lnTo>
                  <a:lnTo>
                    <a:pt x="3824" y="8282"/>
                  </a:lnTo>
                  <a:lnTo>
                    <a:pt x="3873" y="8208"/>
                  </a:lnTo>
                  <a:lnTo>
                    <a:pt x="3970" y="8184"/>
                  </a:lnTo>
                  <a:lnTo>
                    <a:pt x="4068" y="8160"/>
                  </a:lnTo>
                  <a:lnTo>
                    <a:pt x="4165" y="8184"/>
                  </a:lnTo>
                  <a:lnTo>
                    <a:pt x="4263" y="8208"/>
                  </a:lnTo>
                  <a:lnTo>
                    <a:pt x="4311" y="8282"/>
                  </a:lnTo>
                  <a:lnTo>
                    <a:pt x="4360" y="8330"/>
                  </a:lnTo>
                  <a:lnTo>
                    <a:pt x="4409" y="8452"/>
                  </a:lnTo>
                  <a:lnTo>
                    <a:pt x="4433" y="8525"/>
                  </a:lnTo>
                  <a:lnTo>
                    <a:pt x="5091" y="15344"/>
                  </a:lnTo>
                  <a:lnTo>
                    <a:pt x="5115" y="15491"/>
                  </a:lnTo>
                  <a:lnTo>
                    <a:pt x="5188" y="15637"/>
                  </a:lnTo>
                  <a:lnTo>
                    <a:pt x="5261" y="15758"/>
                  </a:lnTo>
                  <a:lnTo>
                    <a:pt x="5358" y="15880"/>
                  </a:lnTo>
                  <a:lnTo>
                    <a:pt x="5480" y="15953"/>
                  </a:lnTo>
                  <a:lnTo>
                    <a:pt x="5626" y="16026"/>
                  </a:lnTo>
                  <a:lnTo>
                    <a:pt x="5748" y="16075"/>
                  </a:lnTo>
                  <a:lnTo>
                    <a:pt x="5919"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601" y="13128"/>
                  </a:lnTo>
                  <a:lnTo>
                    <a:pt x="6333" y="8890"/>
                  </a:lnTo>
                  <a:lnTo>
                    <a:pt x="6187" y="6601"/>
                  </a:lnTo>
                  <a:lnTo>
                    <a:pt x="6089" y="4604"/>
                  </a:lnTo>
                  <a:lnTo>
                    <a:pt x="6040" y="3167"/>
                  </a:lnTo>
                  <a:lnTo>
                    <a:pt x="6040" y="2753"/>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44" y="7015"/>
                  </a:lnTo>
                  <a:lnTo>
                    <a:pt x="6869" y="7161"/>
                  </a:lnTo>
                  <a:lnTo>
                    <a:pt x="6917" y="7307"/>
                  </a:lnTo>
                  <a:lnTo>
                    <a:pt x="6990" y="7405"/>
                  </a:lnTo>
                  <a:lnTo>
                    <a:pt x="7088" y="7502"/>
                  </a:lnTo>
                  <a:lnTo>
                    <a:pt x="7209" y="7575"/>
                  </a:lnTo>
                  <a:lnTo>
                    <a:pt x="7331" y="7624"/>
                  </a:lnTo>
                  <a:lnTo>
                    <a:pt x="7477" y="7648"/>
                  </a:lnTo>
                  <a:lnTo>
                    <a:pt x="7624" y="7624"/>
                  </a:lnTo>
                  <a:lnTo>
                    <a:pt x="7745" y="7575"/>
                  </a:lnTo>
                  <a:lnTo>
                    <a:pt x="7867" y="7502"/>
                  </a:lnTo>
                  <a:lnTo>
                    <a:pt x="7964" y="7405"/>
                  </a:lnTo>
                  <a:lnTo>
                    <a:pt x="8038" y="7307"/>
                  </a:lnTo>
                  <a:lnTo>
                    <a:pt x="8086" y="7161"/>
                  </a:lnTo>
                  <a:lnTo>
                    <a:pt x="8111" y="7015"/>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2" name="Google Shape;598;p40">
              <a:extLst>
                <a:ext uri="{FF2B5EF4-FFF2-40B4-BE49-F238E27FC236}">
                  <a16:creationId xmlns:a16="http://schemas.microsoft.com/office/drawing/2014/main" id="{E806DB89-CC43-4A29-B4C4-ADEF0F5E8E53}"/>
                </a:ext>
              </a:extLst>
            </p:cNvPr>
            <p:cNvSpPr>
              <a:spLocks noChangeArrowheads="1"/>
            </p:cNvSpPr>
            <p:nvPr/>
          </p:nvSpPr>
          <p:spPr bwMode="auto">
            <a:xfrm>
              <a:off x="3443425" y="2267500"/>
              <a:ext cx="85275" cy="93775"/>
            </a:xfrm>
            <a:custGeom>
              <a:avLst/>
              <a:gdLst>
                <a:gd name="T0" fmla="*/ 0 w 3411"/>
                <a:gd name="T1" fmla="*/ 0 h 3751"/>
                <a:gd name="T2" fmla="*/ 3411 w 3411"/>
                <a:gd name="T3" fmla="*/ 3751 h 3751"/>
              </a:gdLst>
              <a:ahLst/>
              <a:cxnLst/>
              <a:rect l="T0" t="T1" r="T2" b="T3"/>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3" name="TextovéPole 2">
            <a:extLst>
              <a:ext uri="{FF2B5EF4-FFF2-40B4-BE49-F238E27FC236}">
                <a16:creationId xmlns:a16="http://schemas.microsoft.com/office/drawing/2014/main" id="{8003C236-9B9C-4AAA-838E-917068ABE41F}"/>
              </a:ext>
            </a:extLst>
          </p:cNvPr>
          <p:cNvSpPr txBox="1"/>
          <p:nvPr/>
        </p:nvSpPr>
        <p:spPr>
          <a:xfrm>
            <a:off x="578759" y="2715766"/>
            <a:ext cx="8305998" cy="2523768"/>
          </a:xfrm>
          <a:prstGeom prst="rect">
            <a:avLst/>
          </a:prstGeom>
          <a:noFill/>
        </p:spPr>
        <p:txBody>
          <a:bodyPr wrap="square" rtlCol="0">
            <a:spAutoFit/>
          </a:bodyPr>
          <a:lstStyle/>
          <a:p>
            <a:pPr eaLnBrk="1" hangingPunct="1">
              <a:buClr>
                <a:srgbClr val="000000"/>
              </a:buClr>
            </a:pPr>
            <a:r>
              <a:rPr lang="sk-SK" altLang="cs-CZ" sz="1600" b="1" dirty="0">
                <a:solidFill>
                  <a:schemeClr val="tx2">
                    <a:lumMod val="10000"/>
                  </a:schemeClr>
                </a:solidFill>
                <a:latin typeface="Roboto Slab" pitchFamily="2" charset="0"/>
                <a:ea typeface="Roboto Slab" pitchFamily="2" charset="0"/>
                <a:sym typeface="Nixie One" charset="0"/>
              </a:rPr>
              <a:t>1) Tzv. </a:t>
            </a:r>
            <a:r>
              <a:rPr lang="sk-SK" altLang="cs-CZ" sz="1600" b="1" dirty="0" err="1">
                <a:solidFill>
                  <a:schemeClr val="tx2">
                    <a:lumMod val="10000"/>
                  </a:schemeClr>
                </a:solidFill>
                <a:latin typeface="Roboto Slab" pitchFamily="2" charset="0"/>
                <a:ea typeface="Roboto Slab" pitchFamily="2" charset="0"/>
                <a:sym typeface="Nixie One" charset="0"/>
              </a:rPr>
              <a:t>Krebsův</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citrátový</a:t>
            </a:r>
            <a:r>
              <a:rPr lang="sk-SK" altLang="cs-CZ" sz="1600" b="1" dirty="0">
                <a:solidFill>
                  <a:schemeClr val="tx2">
                    <a:lumMod val="10000"/>
                  </a:schemeClr>
                </a:solidFill>
                <a:latin typeface="Roboto Slab" pitchFamily="2" charset="0"/>
                <a:ea typeface="Roboto Slab" pitchFamily="2" charset="0"/>
                <a:sym typeface="Nixie One" charset="0"/>
              </a:rPr>
              <a:t>) cyklus. Ten je </a:t>
            </a:r>
            <a:r>
              <a:rPr lang="sk-SK" altLang="cs-CZ" sz="1600" b="1" dirty="0" err="1">
                <a:solidFill>
                  <a:schemeClr val="tx2">
                    <a:lumMod val="10000"/>
                  </a:schemeClr>
                </a:solidFill>
                <a:latin typeface="Roboto Slab" pitchFamily="2" charset="0"/>
                <a:ea typeface="Roboto Slab" pitchFamily="2" charset="0"/>
                <a:sym typeface="Nixie One" charset="0"/>
              </a:rPr>
              <a:t>napojen</a:t>
            </a:r>
            <a:r>
              <a:rPr lang="sk-SK" altLang="cs-CZ" sz="1600" b="1" dirty="0">
                <a:solidFill>
                  <a:schemeClr val="tx2">
                    <a:lumMod val="10000"/>
                  </a:schemeClr>
                </a:solidFill>
                <a:latin typeface="Roboto Slab" pitchFamily="2" charset="0"/>
                <a:ea typeface="Roboto Slab" pitchFamily="2" charset="0"/>
                <a:sym typeface="Nixie One" charset="0"/>
              </a:rPr>
              <a:t> na dýchací </a:t>
            </a:r>
            <a:r>
              <a:rPr lang="sk-SK" altLang="cs-CZ" sz="1600" b="1" dirty="0" err="1">
                <a:solidFill>
                  <a:schemeClr val="tx2">
                    <a:lumMod val="10000"/>
                  </a:schemeClr>
                </a:solidFill>
                <a:latin typeface="Roboto Slab" pitchFamily="2" charset="0"/>
                <a:ea typeface="Roboto Slab" pitchFamily="2" charset="0"/>
                <a:sym typeface="Nixie One" charset="0"/>
              </a:rPr>
              <a:t>řetězec</a:t>
            </a:r>
            <a:r>
              <a:rPr lang="sk-SK" altLang="cs-CZ" sz="1600" b="1" dirty="0">
                <a:solidFill>
                  <a:schemeClr val="tx2">
                    <a:lumMod val="10000"/>
                  </a:schemeClr>
                </a:solidFill>
                <a:latin typeface="Roboto Slab" pitchFamily="2" charset="0"/>
                <a:ea typeface="Roboto Slab" pitchFamily="2" charset="0"/>
                <a:sym typeface="Nixie One" charset="0"/>
              </a:rPr>
              <a:t>.</a:t>
            </a:r>
          </a:p>
          <a:p>
            <a:pPr marL="342900" indent="-342900" eaLnBrk="1" hangingPunct="1">
              <a:buClr>
                <a:srgbClr val="000000"/>
              </a:buClr>
              <a:buAutoNum type="arabicParenR"/>
            </a:pPr>
            <a:endParaRPr lang="sk-SK" altLang="cs-CZ" sz="1600" b="1"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pPr>
            <a:r>
              <a:rPr lang="sk-SK" altLang="cs-CZ" sz="1600" b="1" dirty="0">
                <a:solidFill>
                  <a:schemeClr val="tx2">
                    <a:lumMod val="10000"/>
                  </a:schemeClr>
                </a:solidFill>
                <a:latin typeface="Roboto Slab" pitchFamily="2" charset="0"/>
                <a:ea typeface="Roboto Slab" pitchFamily="2" charset="0"/>
                <a:sym typeface="Nixie One" charset="0"/>
              </a:rPr>
              <a:t>2) </a:t>
            </a:r>
            <a:r>
              <a:rPr lang="sk-SK" altLang="cs-CZ" sz="1600" b="1" dirty="0" err="1">
                <a:solidFill>
                  <a:schemeClr val="tx2">
                    <a:lumMod val="10000"/>
                  </a:schemeClr>
                </a:solidFill>
                <a:latin typeface="Roboto Slab" pitchFamily="2" charset="0"/>
                <a:ea typeface="Roboto Slab" pitchFamily="2" charset="0"/>
                <a:sym typeface="Nixie One" charset="0"/>
              </a:rPr>
              <a:t>Acetylkoenzym</a:t>
            </a:r>
            <a:r>
              <a:rPr lang="sk-SK" altLang="cs-CZ" sz="1600" b="1" dirty="0">
                <a:solidFill>
                  <a:schemeClr val="tx2">
                    <a:lumMod val="10000"/>
                  </a:schemeClr>
                </a:solidFill>
                <a:latin typeface="Roboto Slab" pitchFamily="2" charset="0"/>
                <a:ea typeface="Roboto Slab" pitchFamily="2" charset="0"/>
                <a:sym typeface="Nixie One" charset="0"/>
              </a:rPr>
              <a:t> A </a:t>
            </a:r>
            <a:r>
              <a:rPr lang="sk-SK" altLang="cs-CZ" sz="1600" b="1" dirty="0" err="1">
                <a:solidFill>
                  <a:schemeClr val="tx2">
                    <a:lumMod val="10000"/>
                  </a:schemeClr>
                </a:solidFill>
                <a:latin typeface="Roboto Slab" pitchFamily="2" charset="0"/>
                <a:ea typeface="Roboto Slab" pitchFamily="2" charset="0"/>
                <a:sym typeface="Nixie One" charset="0"/>
              </a:rPr>
              <a:t>se</a:t>
            </a:r>
            <a:r>
              <a:rPr lang="sk-SK" altLang="cs-CZ" sz="1600" b="1" dirty="0">
                <a:solidFill>
                  <a:schemeClr val="tx2">
                    <a:lumMod val="10000"/>
                  </a:schemeClr>
                </a:solidFill>
                <a:latin typeface="Roboto Slab" pitchFamily="2" charset="0"/>
                <a:ea typeface="Roboto Slab" pitchFamily="2" charset="0"/>
                <a:sym typeface="Nixie One" charset="0"/>
              </a:rPr>
              <a:t> oxiduje na oxid uhličitý. Z 1 molekuly </a:t>
            </a:r>
            <a:r>
              <a:rPr lang="sk-SK" altLang="cs-CZ" sz="1600" b="1" dirty="0" err="1">
                <a:solidFill>
                  <a:schemeClr val="tx2">
                    <a:lumMod val="10000"/>
                  </a:schemeClr>
                </a:solidFill>
                <a:latin typeface="Roboto Slab" pitchFamily="2" charset="0"/>
                <a:ea typeface="Roboto Slab" pitchFamily="2" charset="0"/>
                <a:sym typeface="Nixie One" charset="0"/>
              </a:rPr>
              <a:t>acetylkoenzymu</a:t>
            </a:r>
            <a:r>
              <a:rPr lang="sk-SK" altLang="cs-CZ" sz="1600" b="1" dirty="0">
                <a:solidFill>
                  <a:schemeClr val="tx2">
                    <a:lumMod val="10000"/>
                  </a:schemeClr>
                </a:solidFill>
                <a:latin typeface="Roboto Slab" pitchFamily="2" charset="0"/>
                <a:ea typeface="Roboto Slab" pitchFamily="2" charset="0"/>
                <a:sym typeface="Nixie One" charset="0"/>
              </a:rPr>
              <a:t> A vzniká 8 </a:t>
            </a:r>
            <a:r>
              <a:rPr lang="sk-SK" altLang="cs-CZ" sz="1600" b="1" dirty="0" err="1">
                <a:solidFill>
                  <a:schemeClr val="tx2">
                    <a:lumMod val="10000"/>
                  </a:schemeClr>
                </a:solidFill>
                <a:latin typeface="Roboto Slab" pitchFamily="2" charset="0"/>
                <a:ea typeface="Roboto Slab" pitchFamily="2" charset="0"/>
                <a:sym typeface="Nixie One" charset="0"/>
              </a:rPr>
              <a:t>atomů</a:t>
            </a:r>
            <a:r>
              <a:rPr lang="sk-SK" altLang="cs-CZ" sz="1600" b="1" dirty="0">
                <a:solidFill>
                  <a:schemeClr val="tx2">
                    <a:lumMod val="10000"/>
                  </a:schemeClr>
                </a:solidFill>
                <a:latin typeface="Roboto Slab" pitchFamily="2" charset="0"/>
                <a:ea typeface="Roboto Slab" pitchFamily="2" charset="0"/>
                <a:sym typeface="Nixie One" charset="0"/>
              </a:rPr>
              <a:t> vodíku, </a:t>
            </a:r>
            <a:r>
              <a:rPr lang="sk-SK" altLang="cs-CZ" sz="1600" b="1" dirty="0" err="1">
                <a:solidFill>
                  <a:schemeClr val="tx2">
                    <a:lumMod val="10000"/>
                  </a:schemeClr>
                </a:solidFill>
                <a:latin typeface="Roboto Slab" pitchFamily="2" charset="0"/>
                <a:ea typeface="Roboto Slab" pitchFamily="2" charset="0"/>
                <a:sym typeface="Nixie One" charset="0"/>
              </a:rPr>
              <a:t>které</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se</a:t>
            </a:r>
            <a:r>
              <a:rPr lang="sk-SK" altLang="cs-CZ" sz="1600" b="1" dirty="0">
                <a:solidFill>
                  <a:schemeClr val="tx2">
                    <a:lumMod val="10000"/>
                  </a:schemeClr>
                </a:solidFill>
                <a:latin typeface="Roboto Slab" pitchFamily="2" charset="0"/>
                <a:ea typeface="Roboto Slab" pitchFamily="2" charset="0"/>
                <a:sym typeface="Nixie One" charset="0"/>
              </a:rPr>
              <a:t> s </a:t>
            </a:r>
            <a:r>
              <a:rPr lang="sk-SK" altLang="cs-CZ" sz="1600" b="1" dirty="0" err="1">
                <a:solidFill>
                  <a:schemeClr val="tx2">
                    <a:lumMod val="10000"/>
                  </a:schemeClr>
                </a:solidFill>
                <a:latin typeface="Roboto Slab" pitchFamily="2" charset="0"/>
                <a:ea typeface="Roboto Slab" pitchFamily="2" charset="0"/>
                <a:sym typeface="Nixie One" charset="0"/>
              </a:rPr>
              <a:t>kyslíkem</a:t>
            </a:r>
            <a:r>
              <a:rPr lang="sk-SK" altLang="cs-CZ" sz="1600" b="1" dirty="0">
                <a:solidFill>
                  <a:schemeClr val="tx2">
                    <a:lumMod val="10000"/>
                  </a:schemeClr>
                </a:solidFill>
                <a:latin typeface="Roboto Slab" pitchFamily="2" charset="0"/>
                <a:ea typeface="Roboto Slab" pitchFamily="2" charset="0"/>
                <a:sym typeface="Nixie One" charset="0"/>
              </a:rPr>
              <a:t> v dýchacím </a:t>
            </a:r>
            <a:r>
              <a:rPr lang="sk-SK" altLang="cs-CZ" sz="1600" b="1" dirty="0" err="1">
                <a:solidFill>
                  <a:schemeClr val="tx2">
                    <a:lumMod val="10000"/>
                  </a:schemeClr>
                </a:solidFill>
                <a:latin typeface="Roboto Slab" pitchFamily="2" charset="0"/>
                <a:ea typeface="Roboto Slab" pitchFamily="2" charset="0"/>
                <a:sym typeface="Nixie One" charset="0"/>
              </a:rPr>
              <a:t>řetězci</a:t>
            </a:r>
            <a:r>
              <a:rPr lang="sk-SK" altLang="cs-CZ" sz="1600" b="1" dirty="0">
                <a:solidFill>
                  <a:schemeClr val="tx2">
                    <a:lumMod val="10000"/>
                  </a:schemeClr>
                </a:solidFill>
                <a:latin typeface="Roboto Slab" pitchFamily="2" charset="0"/>
                <a:ea typeface="Roboto Slab" pitchFamily="2" charset="0"/>
                <a:sym typeface="Nixie One" charset="0"/>
              </a:rPr>
              <a:t> </a:t>
            </a:r>
            <a:r>
              <a:rPr lang="sk-SK" altLang="cs-CZ" sz="1600" b="1" dirty="0" err="1">
                <a:solidFill>
                  <a:schemeClr val="tx2">
                    <a:lumMod val="10000"/>
                  </a:schemeClr>
                </a:solidFill>
                <a:latin typeface="Roboto Slab" pitchFamily="2" charset="0"/>
                <a:ea typeface="Roboto Slab" pitchFamily="2" charset="0"/>
                <a:sym typeface="Nixie One" charset="0"/>
              </a:rPr>
              <a:t>spojují</a:t>
            </a:r>
            <a:r>
              <a:rPr lang="sk-SK" altLang="cs-CZ" sz="1600" b="1" dirty="0">
                <a:solidFill>
                  <a:schemeClr val="tx2">
                    <a:lumMod val="10000"/>
                  </a:schemeClr>
                </a:solidFill>
                <a:latin typeface="Roboto Slab" pitchFamily="2" charset="0"/>
                <a:ea typeface="Roboto Slab" pitchFamily="2" charset="0"/>
                <a:sym typeface="Nixie One" charset="0"/>
              </a:rPr>
              <a:t> na vodu - za vzniku energie. </a:t>
            </a:r>
          </a:p>
          <a:p>
            <a:pPr eaLnBrk="1" hangingPunct="1">
              <a:buClr>
                <a:srgbClr val="000000"/>
              </a:buClr>
              <a:buFont typeface="Arial" panose="020B0604020202020204" pitchFamily="34" charset="0"/>
              <a:buNone/>
            </a:pPr>
            <a:endParaRPr lang="sk-SK" altLang="cs-CZ" sz="1600" b="1"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buFont typeface="Arial" panose="020B0604020202020204" pitchFamily="34" charset="0"/>
              <a:buNone/>
            </a:pPr>
            <a:r>
              <a:rPr lang="sk-SK" altLang="cs-CZ" sz="1600" b="1" dirty="0">
                <a:solidFill>
                  <a:schemeClr val="tx2">
                    <a:lumMod val="10000"/>
                  </a:schemeClr>
                </a:solidFill>
                <a:latin typeface="Roboto Slab" pitchFamily="2" charset="0"/>
                <a:ea typeface="Roboto Slab" pitchFamily="2" charset="0"/>
                <a:sym typeface="Nixie One" charset="0"/>
              </a:rPr>
              <a:t>3) </a:t>
            </a:r>
            <a:r>
              <a:rPr lang="sk-SK" altLang="cs-CZ" sz="1600" b="1" dirty="0" err="1">
                <a:solidFill>
                  <a:schemeClr val="tx2">
                    <a:lumMod val="10000"/>
                  </a:schemeClr>
                </a:solidFill>
                <a:latin typeface="Roboto Slab" pitchFamily="2" charset="0"/>
                <a:ea typeface="Roboto Slab" pitchFamily="2" charset="0"/>
                <a:sym typeface="Nixie One" charset="0"/>
              </a:rPr>
              <a:t>Probíhá</a:t>
            </a:r>
            <a:r>
              <a:rPr lang="sk-SK" altLang="cs-CZ" sz="1600" b="1" dirty="0">
                <a:solidFill>
                  <a:schemeClr val="tx2">
                    <a:lumMod val="10000"/>
                  </a:schemeClr>
                </a:solidFill>
                <a:latin typeface="Roboto Slab" pitchFamily="2" charset="0"/>
                <a:ea typeface="Roboto Slab" pitchFamily="2" charset="0"/>
                <a:sym typeface="Nixie One" charset="0"/>
              </a:rPr>
              <a:t> v </a:t>
            </a:r>
            <a:r>
              <a:rPr lang="sk-SK" altLang="cs-CZ" sz="1600" b="1" dirty="0" err="1">
                <a:solidFill>
                  <a:schemeClr val="tx2">
                    <a:lumMod val="10000"/>
                  </a:schemeClr>
                </a:solidFill>
                <a:latin typeface="Roboto Slab" pitchFamily="2" charset="0"/>
                <a:ea typeface="Roboto Slab" pitchFamily="2" charset="0"/>
                <a:sym typeface="Nixie One" charset="0"/>
              </a:rPr>
              <a:t>mitochondriích</a:t>
            </a:r>
            <a:r>
              <a:rPr lang="sk-SK" altLang="cs-CZ" sz="1600" b="1" dirty="0">
                <a:solidFill>
                  <a:schemeClr val="tx2">
                    <a:lumMod val="10000"/>
                  </a:schemeClr>
                </a:solidFill>
                <a:latin typeface="Roboto Slab" pitchFamily="2" charset="0"/>
                <a:ea typeface="Roboto Slab" pitchFamily="2" charset="0"/>
                <a:sym typeface="Nixie One" charset="0"/>
              </a:rPr>
              <a:t>.</a:t>
            </a:r>
          </a:p>
          <a:p>
            <a:pPr eaLnBrk="1" hangingPunct="1">
              <a:buClr>
                <a:srgbClr val="000000"/>
              </a:buClr>
              <a:buFont typeface="Arial" panose="020B0604020202020204" pitchFamily="34" charset="0"/>
              <a:buNone/>
            </a:pPr>
            <a:endParaRPr lang="sk-SK" altLang="cs-CZ" sz="1600" b="1" dirty="0">
              <a:solidFill>
                <a:schemeClr val="tx2">
                  <a:lumMod val="10000"/>
                </a:schemeClr>
              </a:solidFill>
              <a:latin typeface="Roboto Slab" pitchFamily="2" charset="0"/>
              <a:ea typeface="Roboto Slab" pitchFamily="2" charset="0"/>
              <a:sym typeface="Nixie One" charset="0"/>
            </a:endParaRPr>
          </a:p>
          <a:p>
            <a:pPr eaLnBrk="1" hangingPunct="1">
              <a:buClr>
                <a:srgbClr val="000000"/>
              </a:buClr>
              <a:buFont typeface="Arial" panose="020B0604020202020204" pitchFamily="34" charset="0"/>
              <a:buNone/>
            </a:pPr>
            <a:r>
              <a:rPr lang="sk-SK" altLang="cs-CZ" sz="1600" b="1" dirty="0">
                <a:solidFill>
                  <a:schemeClr val="tx2">
                    <a:lumMod val="10000"/>
                  </a:schemeClr>
                </a:solidFill>
                <a:latin typeface="Roboto Slab" pitchFamily="2" charset="0"/>
                <a:ea typeface="Roboto Slab" pitchFamily="2" charset="0"/>
                <a:sym typeface="Nixie One" charset="0"/>
              </a:rPr>
              <a:t>4) Zisk energie je </a:t>
            </a:r>
            <a:r>
              <a:rPr lang="sk-SK" altLang="cs-CZ" sz="1600" b="1" dirty="0" err="1">
                <a:solidFill>
                  <a:schemeClr val="tx2">
                    <a:lumMod val="10000"/>
                  </a:schemeClr>
                </a:solidFill>
                <a:latin typeface="Roboto Slab" pitchFamily="2" charset="0"/>
                <a:ea typeface="Roboto Slab" pitchFamily="2" charset="0"/>
                <a:sym typeface="Nixie One" charset="0"/>
              </a:rPr>
              <a:t>velký</a:t>
            </a:r>
            <a:r>
              <a:rPr lang="sk-SK" altLang="cs-CZ" sz="1600" b="1" dirty="0">
                <a:solidFill>
                  <a:schemeClr val="tx2">
                    <a:lumMod val="10000"/>
                  </a:schemeClr>
                </a:solidFill>
                <a:latin typeface="Roboto Slab" pitchFamily="2" charset="0"/>
                <a:ea typeface="Roboto Slab" pitchFamily="2" charset="0"/>
                <a:sym typeface="Nixie One" charset="0"/>
              </a:rPr>
              <a:t>. Energie je </a:t>
            </a:r>
            <a:r>
              <a:rPr lang="sk-SK" altLang="cs-CZ" sz="1600" b="1" dirty="0" err="1">
                <a:solidFill>
                  <a:schemeClr val="tx2">
                    <a:lumMod val="10000"/>
                  </a:schemeClr>
                </a:solidFill>
                <a:latin typeface="Roboto Slab" pitchFamily="2" charset="0"/>
                <a:ea typeface="Roboto Slab" pitchFamily="2" charset="0"/>
                <a:sym typeface="Nixie One" charset="0"/>
              </a:rPr>
              <a:t>uložena</a:t>
            </a:r>
            <a:r>
              <a:rPr lang="sk-SK" altLang="cs-CZ" sz="1600" b="1" dirty="0">
                <a:solidFill>
                  <a:schemeClr val="tx2">
                    <a:lumMod val="10000"/>
                  </a:schemeClr>
                </a:solidFill>
                <a:latin typeface="Roboto Slab" pitchFamily="2" charset="0"/>
                <a:ea typeface="Roboto Slab" pitchFamily="2" charset="0"/>
                <a:sym typeface="Nixie One" charset="0"/>
              </a:rPr>
              <a:t> do molekuly ATP.</a:t>
            </a:r>
            <a:endParaRPr lang="sk-SK" altLang="cs-CZ" dirty="0">
              <a:solidFill>
                <a:schemeClr val="tx2">
                  <a:lumMod val="10000"/>
                </a:schemeClr>
              </a:solidFill>
              <a:latin typeface="Roboto Slab" pitchFamily="2" charset="0"/>
              <a:ea typeface="Roboto Slab" pitchFamily="2" charset="0"/>
              <a:sym typeface="Nixie One" charset="0"/>
            </a:endParaRPr>
          </a:p>
          <a:p>
            <a:r>
              <a:rPr lang="cs-CZ" dirty="0"/>
              <a:t> </a:t>
            </a:r>
          </a:p>
        </p:txBody>
      </p:sp>
      <p:pic>
        <p:nvPicPr>
          <p:cNvPr id="5" name="Obrázek 4">
            <a:extLst>
              <a:ext uri="{FF2B5EF4-FFF2-40B4-BE49-F238E27FC236}">
                <a16:creationId xmlns:a16="http://schemas.microsoft.com/office/drawing/2014/main" id="{67E703E0-00F7-47AB-BA8C-4F34DE9C59A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24128" y="202759"/>
            <a:ext cx="3017294" cy="2249625"/>
          </a:xfrm>
          <a:prstGeom prst="rect">
            <a:avLst/>
          </a:prstGeom>
        </p:spPr>
      </p:pic>
    </p:spTree>
    <p:extLst>
      <p:ext uri="{BB962C8B-B14F-4D97-AF65-F5344CB8AC3E}">
        <p14:creationId xmlns:p14="http://schemas.microsoft.com/office/powerpoint/2010/main" val="238988663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369;p30">
            <a:extLst>
              <a:ext uri="{FF2B5EF4-FFF2-40B4-BE49-F238E27FC236}">
                <a16:creationId xmlns:a16="http://schemas.microsoft.com/office/drawing/2014/main" id="{B438470A-DA94-4127-9FC1-0F727BF23D15}"/>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2000" b="1" dirty="0" err="1">
                <a:solidFill>
                  <a:srgbClr val="FFFFFF"/>
                </a:solidFill>
                <a:latin typeface="Roboto Slab" charset="0"/>
                <a:cs typeface="Arial" panose="020B0604020202020204" pitchFamily="34" charset="0"/>
                <a:sym typeface="Roboto Slab" charset="0"/>
              </a:rPr>
              <a:t>Závěrečný</a:t>
            </a:r>
            <a:r>
              <a:rPr lang="sk-SK" altLang="cs-CZ" sz="2000" b="1" dirty="0">
                <a:solidFill>
                  <a:srgbClr val="FFFFFF"/>
                </a:solidFill>
                <a:latin typeface="Roboto Slab" charset="0"/>
                <a:cs typeface="Arial" panose="020B0604020202020204" pitchFamily="34" charset="0"/>
                <a:sym typeface="Roboto Slab" charset="0"/>
              </a:rPr>
              <a:t> test</a:t>
            </a:r>
          </a:p>
        </p:txBody>
      </p:sp>
      <p:sp>
        <p:nvSpPr>
          <p:cNvPr id="30727" name="Google Shape;376;p30">
            <a:extLst>
              <a:ext uri="{FF2B5EF4-FFF2-40B4-BE49-F238E27FC236}">
                <a16:creationId xmlns:a16="http://schemas.microsoft.com/office/drawing/2014/main" id="{DE29D666-E3F4-45BB-B634-0CA7F6D103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66A96A7-A6B6-46A2-BA6F-FEB9DC5C9207}" type="slidenum">
              <a:rPr lang="sk-SK" altLang="cs-CZ" sz="800">
                <a:solidFill>
                  <a:srgbClr val="FFFFFF"/>
                </a:solidFill>
                <a:latin typeface="Roboto Slab" charset="0"/>
                <a:sym typeface="Roboto Slab" charset="0"/>
              </a:rPr>
              <a:pPr eaLnBrk="1" hangingPunct="1"/>
              <a:t>16</a:t>
            </a:fld>
            <a:endParaRPr lang="sk-SK" altLang="cs-CZ" sz="800">
              <a:solidFill>
                <a:srgbClr val="FFFFFF"/>
              </a:solidFill>
              <a:latin typeface="Roboto Slab" charset="0"/>
              <a:sym typeface="Roboto Slab" charset="0"/>
            </a:endParaRPr>
          </a:p>
        </p:txBody>
      </p:sp>
      <p:grpSp>
        <p:nvGrpSpPr>
          <p:cNvPr id="9" name="Google Shape;533;p40">
            <a:extLst>
              <a:ext uri="{FF2B5EF4-FFF2-40B4-BE49-F238E27FC236}">
                <a16:creationId xmlns:a16="http://schemas.microsoft.com/office/drawing/2014/main" id="{B6265853-1909-4291-9FA0-12100B3312A2}"/>
              </a:ext>
            </a:extLst>
          </p:cNvPr>
          <p:cNvGrpSpPr>
            <a:grpSpLocks/>
          </p:cNvGrpSpPr>
          <p:nvPr/>
        </p:nvGrpSpPr>
        <p:grpSpPr bwMode="auto">
          <a:xfrm>
            <a:off x="539552" y="889000"/>
            <a:ext cx="311150" cy="311150"/>
            <a:chOff x="1923675" y="1633650"/>
            <a:chExt cx="436000" cy="435975"/>
          </a:xfrm>
        </p:grpSpPr>
        <p:sp>
          <p:nvSpPr>
            <p:cNvPr id="13" name="Google Shape;534;p40">
              <a:extLst>
                <a:ext uri="{FF2B5EF4-FFF2-40B4-BE49-F238E27FC236}">
                  <a16:creationId xmlns:a16="http://schemas.microsoft.com/office/drawing/2014/main" id="{08BBC3D3-86E8-431C-8EF9-02650A7BCD9B}"/>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535;p40">
              <a:extLst>
                <a:ext uri="{FF2B5EF4-FFF2-40B4-BE49-F238E27FC236}">
                  <a16:creationId xmlns:a16="http://schemas.microsoft.com/office/drawing/2014/main" id="{0E24B541-5FF3-4130-A3A9-84B8A76083B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536;p40">
              <a:extLst>
                <a:ext uri="{FF2B5EF4-FFF2-40B4-BE49-F238E27FC236}">
                  <a16:creationId xmlns:a16="http://schemas.microsoft.com/office/drawing/2014/main" id="{59231007-5E36-46B1-AD64-BA13B7DFDC3D}"/>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537;p40">
              <a:extLst>
                <a:ext uri="{FF2B5EF4-FFF2-40B4-BE49-F238E27FC236}">
                  <a16:creationId xmlns:a16="http://schemas.microsoft.com/office/drawing/2014/main" id="{2F4FA98B-51CB-4EEA-950C-6BEBA6B597F7}"/>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538;p40">
              <a:extLst>
                <a:ext uri="{FF2B5EF4-FFF2-40B4-BE49-F238E27FC236}">
                  <a16:creationId xmlns:a16="http://schemas.microsoft.com/office/drawing/2014/main" id="{286ABF37-B305-477F-9532-B702A7EA23F7}"/>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539;p40">
              <a:extLst>
                <a:ext uri="{FF2B5EF4-FFF2-40B4-BE49-F238E27FC236}">
                  <a16:creationId xmlns:a16="http://schemas.microsoft.com/office/drawing/2014/main" id="{16617ABB-8776-4B80-B2E8-DCD4A6F9B193}"/>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aphicFrame>
        <p:nvGraphicFramePr>
          <p:cNvPr id="3" name="Objekt 2">
            <a:extLst>
              <a:ext uri="{FF2B5EF4-FFF2-40B4-BE49-F238E27FC236}">
                <a16:creationId xmlns:a16="http://schemas.microsoft.com/office/drawing/2014/main" id="{37BD3553-8094-4FE2-94E4-AB51E2BB3234}"/>
              </a:ext>
            </a:extLst>
          </p:cNvPr>
          <p:cNvGraphicFramePr>
            <a:graphicFrameLocks noChangeAspect="1"/>
          </p:cNvGraphicFramePr>
          <p:nvPr>
            <p:extLst>
              <p:ext uri="{D42A27DB-BD31-4B8C-83A1-F6EECF244321}">
                <p14:modId xmlns:p14="http://schemas.microsoft.com/office/powerpoint/2010/main" val="73489399"/>
              </p:ext>
            </p:extLst>
          </p:nvPr>
        </p:nvGraphicFramePr>
        <p:xfrm>
          <a:off x="5138738" y="2276475"/>
          <a:ext cx="933450" cy="808038"/>
        </p:xfrm>
        <a:graphic>
          <a:graphicData uri="http://schemas.openxmlformats.org/presentationml/2006/ole">
            <mc:AlternateContent xmlns:mc="http://schemas.openxmlformats.org/markup-compatibility/2006">
              <mc:Choice xmlns:v="urn:schemas-microsoft-com:vml" Requires="v">
                <p:oleObj spid="_x0000_s1026" name="Acrobat Document" showAsIcon="1" r:id="rId4" imgW="933120" imgH="808560" progId="AcroExch.Document.DC">
                  <p:embed/>
                </p:oleObj>
              </mc:Choice>
              <mc:Fallback>
                <p:oleObj name="Acrobat Document" showAsIcon="1" r:id="rId4" imgW="933120" imgH="808560" progId="AcroExch.Document.DC">
                  <p:embed/>
                  <p:pic>
                    <p:nvPicPr>
                      <p:cNvPr id="3" name="Objekt 2">
                        <a:extLst>
                          <a:ext uri="{FF2B5EF4-FFF2-40B4-BE49-F238E27FC236}">
                            <a16:creationId xmlns:a16="http://schemas.microsoft.com/office/drawing/2014/main" id="{37BD3553-8094-4FE2-94E4-AB51E2BB3234}"/>
                          </a:ext>
                        </a:extLst>
                      </p:cNvPr>
                      <p:cNvPicPr/>
                      <p:nvPr/>
                    </p:nvPicPr>
                    <p:blipFill>
                      <a:blip r:embed="rId5"/>
                      <a:stretch>
                        <a:fillRect/>
                      </a:stretch>
                    </p:blipFill>
                    <p:spPr>
                      <a:xfrm>
                        <a:off x="5138738" y="2276475"/>
                        <a:ext cx="933450" cy="808038"/>
                      </a:xfrm>
                      <a:prstGeom prst="rect">
                        <a:avLst/>
                      </a:prstGeom>
                    </p:spPr>
                  </p:pic>
                </p:oleObj>
              </mc:Fallback>
            </mc:AlternateContent>
          </a:graphicData>
        </a:graphic>
      </p:graphicFrame>
      <p:graphicFrame>
        <p:nvGraphicFramePr>
          <p:cNvPr id="4" name="Objekt 3">
            <a:extLst>
              <a:ext uri="{FF2B5EF4-FFF2-40B4-BE49-F238E27FC236}">
                <a16:creationId xmlns:a16="http://schemas.microsoft.com/office/drawing/2014/main" id="{B389FF3F-C108-476C-ACD5-D2CAEB9C11BC}"/>
              </a:ext>
            </a:extLst>
          </p:cNvPr>
          <p:cNvGraphicFramePr>
            <a:graphicFrameLocks noChangeAspect="1"/>
          </p:cNvGraphicFramePr>
          <p:nvPr>
            <p:extLst>
              <p:ext uri="{D42A27DB-BD31-4B8C-83A1-F6EECF244321}">
                <p14:modId xmlns:p14="http://schemas.microsoft.com/office/powerpoint/2010/main" val="1247772130"/>
              </p:ext>
            </p:extLst>
          </p:nvPr>
        </p:nvGraphicFramePr>
        <p:xfrm>
          <a:off x="5148064" y="3435846"/>
          <a:ext cx="914400" cy="792163"/>
        </p:xfrm>
        <a:graphic>
          <a:graphicData uri="http://schemas.openxmlformats.org/presentationml/2006/ole">
            <mc:AlternateContent xmlns:mc="http://schemas.openxmlformats.org/markup-compatibility/2006">
              <mc:Choice xmlns:v="urn:schemas-microsoft-com:vml" Requires="v">
                <p:oleObj spid="_x0000_s1027" name="Acrobat Document" showAsIcon="1" r:id="rId6" imgW="914334" imgH="792441" progId="AcroExch.Document.DC">
                  <p:embed/>
                </p:oleObj>
              </mc:Choice>
              <mc:Fallback>
                <p:oleObj name="Acrobat Document" showAsIcon="1" r:id="rId6" imgW="914334" imgH="792441" progId="AcroExch.Document.DC">
                  <p:embed/>
                  <p:pic>
                    <p:nvPicPr>
                      <p:cNvPr id="4" name="Objekt 3">
                        <a:extLst>
                          <a:ext uri="{FF2B5EF4-FFF2-40B4-BE49-F238E27FC236}">
                            <a16:creationId xmlns:a16="http://schemas.microsoft.com/office/drawing/2014/main" id="{B389FF3F-C108-476C-ACD5-D2CAEB9C11BC}"/>
                          </a:ext>
                        </a:extLst>
                      </p:cNvPr>
                      <p:cNvPicPr/>
                      <p:nvPr/>
                    </p:nvPicPr>
                    <p:blipFill>
                      <a:blip r:embed="rId7"/>
                      <a:stretch>
                        <a:fillRect/>
                      </a:stretch>
                    </p:blipFill>
                    <p:spPr>
                      <a:xfrm>
                        <a:off x="5148064" y="343584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20144379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04DDFBE2-45FF-441C-B84B-6DFB4ABBA98B}"/>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a:solidFill>
                  <a:schemeClr val="bg1"/>
                </a:solidFill>
                <a:latin typeface="Nixie One" charset="0"/>
                <a:cs typeface="Arial" panose="020B0604020202020204" pitchFamily="34" charset="0"/>
                <a:sym typeface="Nixie One" charset="0"/>
              </a:rPr>
              <a:t>2020-1-SK01-KA226-SCH-094350	DIGI SCHOOL</a:t>
            </a:r>
          </a:p>
        </p:txBody>
      </p:sp>
      <p:sp>
        <p:nvSpPr>
          <p:cNvPr id="6147" name="Google Shape;141;p15">
            <a:extLst>
              <a:ext uri="{FF2B5EF4-FFF2-40B4-BE49-F238E27FC236}">
                <a16:creationId xmlns:a16="http://schemas.microsoft.com/office/drawing/2014/main" id="{358A6BEC-415E-4266-9B9D-4A4C43CA193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C19E432-4CFE-4BAE-BE4B-D16C3EB4EA2A}"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17</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BD2EDEFA-2891-4CEF-A94F-8E122FE09B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EAF95D57-5413-4E4F-9486-D8DE2A94342E}"/>
              </a:ext>
            </a:extLst>
          </p:cNvPr>
          <p:cNvPicPr>
            <a:picLocks noChangeAspect="1" noChangeArrowheads="1"/>
          </p:cNvPicPr>
          <p:nvPr/>
        </p:nvPicPr>
        <p:blipFill>
          <a:blip r:embed="rId4"/>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8F0A6A1C-5878-4CD5-A563-41AAEAD77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37B3B8EB-CE53-447D-B23E-F1EC80E55C06}"/>
              </a:ext>
            </a:extLst>
          </p:cNvPr>
          <p:cNvSpPr txBox="1">
            <a:spLocks noChangeArrowheads="1"/>
          </p:cNvSpPr>
          <p:nvPr/>
        </p:nvSpPr>
        <p:spPr bwMode="auto">
          <a:xfrm>
            <a:off x="309563" y="2379663"/>
            <a:ext cx="8426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cs-CZ" altLang="cs-CZ">
                <a:solidFill>
                  <a:schemeClr val="bg1"/>
                </a:solidFill>
                <a:latin typeface="Roboto Slab" pitchFamily="2" charset="0"/>
              </a:rPr>
              <a:t>Délka projektu:  01. 03. 2021 – 28. 02. 2023</a:t>
            </a:r>
          </a:p>
          <a:p>
            <a:pPr>
              <a:buClrTx/>
              <a:buFontTx/>
              <a:buNone/>
            </a:pPr>
            <a:r>
              <a:rPr lang="cs-CZ" altLang="cs-CZ">
                <a:solidFill>
                  <a:schemeClr val="bg1"/>
                </a:solidFill>
                <a:latin typeface="Roboto Slab" pitchFamily="2" charset="0"/>
              </a:rPr>
              <a:t>Rozpočet partnerství: 101.092,-€ </a:t>
            </a:r>
          </a:p>
          <a:p>
            <a:pPr>
              <a:buClrTx/>
              <a:buFontTx/>
              <a:buNone/>
            </a:pPr>
            <a:r>
              <a:rPr lang="cs-CZ" altLang="cs-CZ">
                <a:solidFill>
                  <a:schemeClr val="bg1"/>
                </a:solidFill>
                <a:latin typeface="Roboto Slab" pitchFamily="2" charset="0"/>
              </a:rPr>
              <a:t>Rozpočet GJŠ Zlín: 20.829,- €</a:t>
            </a:r>
          </a:p>
          <a:p>
            <a:pPr>
              <a:buClrTx/>
              <a:buFontTx/>
              <a:buNone/>
            </a:pPr>
            <a:r>
              <a:rPr lang="cs-CZ" altLang="cs-CZ">
                <a:solidFill>
                  <a:schemeClr val="bg1"/>
                </a:solidFill>
                <a:latin typeface="Roboto Slab" pitchFamily="2" charset="0"/>
              </a:rPr>
              <a:t>Intelektuální výstupy všech partnerů: ANJ, NEJ, FRJ,SPJ, DEJ, OBN, CHE, GEO, MAT, BIO, EKN, ITK, </a:t>
            </a:r>
          </a:p>
          <a:p>
            <a:pPr>
              <a:buClrTx/>
              <a:buFontTx/>
              <a:buNone/>
            </a:pPr>
            <a:r>
              <a:rPr lang="cs-CZ" altLang="cs-CZ">
                <a:solidFill>
                  <a:schemeClr val="bg1"/>
                </a:solidFill>
                <a:latin typeface="Roboto Slab" pitchFamily="2" charset="0"/>
              </a:rPr>
              <a:t>HUV, ETV</a:t>
            </a:r>
          </a:p>
          <a:p>
            <a:pPr>
              <a:buClrTx/>
              <a:buFontTx/>
              <a:buNone/>
            </a:pPr>
            <a:r>
              <a:rPr lang="cs-CZ" altLang="cs-CZ">
                <a:solidFill>
                  <a:schemeClr val="bg1"/>
                </a:solidFill>
                <a:latin typeface="Roboto Slab" pitchFamily="2" charset="0"/>
              </a:rPr>
              <a:t>Intelektuální výstupy GJŠ Zlín v předmětech MAT, GEO, CHE, SPJ</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A77172DD-5FD4-4FE0-823B-3A2C3C4D1594}"/>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charset="0"/>
              <a:cs typeface="Arial" panose="020B0604020202020204" pitchFamily="34" charset="0"/>
              <a:sym typeface="Nixie One" charset="0"/>
            </a:endParaRPr>
          </a:p>
        </p:txBody>
      </p:sp>
      <p:sp>
        <p:nvSpPr>
          <p:cNvPr id="4099" name="Google Shape;141;p15">
            <a:extLst>
              <a:ext uri="{FF2B5EF4-FFF2-40B4-BE49-F238E27FC236}">
                <a16:creationId xmlns:a16="http://schemas.microsoft.com/office/drawing/2014/main" id="{082E8096-F93E-4DE9-95AD-630B86ED303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6E3773E-EC10-4C11-9D27-AF824C98134B}"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18</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4101" name="Obrázok 7" descr="Erasmus+ logo EN.jpg">
            <a:extLst>
              <a:ext uri="{FF2B5EF4-FFF2-40B4-BE49-F238E27FC236}">
                <a16:creationId xmlns:a16="http://schemas.microsoft.com/office/drawing/2014/main" id="{8AF8A0E5-C721-4CCF-B3F0-B45E4A5FED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BlokTextu 9">
            <a:extLst>
              <a:ext uri="{FF2B5EF4-FFF2-40B4-BE49-F238E27FC236}">
                <a16:creationId xmlns:a16="http://schemas.microsoft.com/office/drawing/2014/main" id="{7A01DD0B-A08E-4D39-ACCD-3573A80177F8}"/>
              </a:ext>
            </a:extLst>
          </p:cNvPr>
          <p:cNvSpPr txBox="1">
            <a:spLocks noChangeArrowheads="1"/>
          </p:cNvSpPr>
          <p:nvPr/>
        </p:nvSpPr>
        <p:spPr bwMode="auto">
          <a:xfrm>
            <a:off x="214313" y="2643188"/>
            <a:ext cx="514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ČR Podpora Evropské komise na zhotovení této práce nevyjadřuje názor Komise, obsah je názorem autora a Komise není zodpovědná za informace v práci obsažené.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138;p15">
            <a:extLst>
              <a:ext uri="{FF2B5EF4-FFF2-40B4-BE49-F238E27FC236}">
                <a16:creationId xmlns:a16="http://schemas.microsoft.com/office/drawing/2014/main" id="{333D495D-0D85-4D3C-9F4F-C4E69A730030}"/>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sk-SK" altLang="sk-SK" sz="2400" b="1" dirty="0" err="1">
                <a:solidFill>
                  <a:srgbClr val="FFFFFF"/>
                </a:solidFill>
                <a:latin typeface="Roboto Slab" pitchFamily="2" charset="0"/>
                <a:ea typeface="Roboto Slab" pitchFamily="2" charset="0"/>
                <a:cs typeface="Arial" panose="020B0604020202020204" pitchFamily="34" charset="0"/>
                <a:sym typeface="Roboto Slab" pitchFamily="2" charset="0"/>
              </a:rPr>
              <a:t>Metabolismus</a:t>
            </a:r>
            <a:r>
              <a:rPr lang="sk-SK" altLang="sk-SK" sz="2400" b="1" dirty="0">
                <a:solidFill>
                  <a:srgbClr val="FFFFFF"/>
                </a:solidFill>
                <a:latin typeface="Roboto Slab" pitchFamily="2" charset="0"/>
                <a:ea typeface="Roboto Slab" pitchFamily="2" charset="0"/>
                <a:cs typeface="Arial" panose="020B0604020202020204" pitchFamily="34" charset="0"/>
                <a:sym typeface="Roboto Slab" pitchFamily="2" charset="0"/>
              </a:rPr>
              <a:t> II.</a:t>
            </a:r>
          </a:p>
        </p:txBody>
      </p:sp>
      <p:sp>
        <p:nvSpPr>
          <p:cNvPr id="12291" name="Google Shape;141;p15">
            <a:extLst>
              <a:ext uri="{FF2B5EF4-FFF2-40B4-BE49-F238E27FC236}">
                <a16:creationId xmlns:a16="http://schemas.microsoft.com/office/drawing/2014/main" id="{32269CA4-F5E5-44D3-ADCD-25CF861D303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87A2F97-293C-4FF6-A05E-743D00880E1A}"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317F87D-A183-45BF-A400-2B1CC404FCED}"/>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2293" name="Obrázok 7" descr="Erasmus+ logo EN.jpg">
            <a:extLst>
              <a:ext uri="{FF2B5EF4-FFF2-40B4-BE49-F238E27FC236}">
                <a16:creationId xmlns:a16="http://schemas.microsoft.com/office/drawing/2014/main" id="{AED4B2FE-8DA5-483B-9BE3-0B155A97C4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BlokTextu 10">
            <a:extLst>
              <a:ext uri="{FF2B5EF4-FFF2-40B4-BE49-F238E27FC236}">
                <a16:creationId xmlns:a16="http://schemas.microsoft.com/office/drawing/2014/main" id="{B5B01777-A7EC-466D-9A89-FC4FA60A5848}"/>
              </a:ext>
            </a:extLst>
          </p:cNvPr>
          <p:cNvSpPr txBox="1">
            <a:spLocks noChangeArrowheads="1"/>
          </p:cNvSpPr>
          <p:nvPr/>
        </p:nvSpPr>
        <p:spPr bwMode="auto">
          <a:xfrm>
            <a:off x="395536" y="1491630"/>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SUBJECT: CHEMISTRY </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SPECIFICATION: </a:t>
            </a:r>
            <a:r>
              <a:rPr lang="sk-SK" altLang="cs-CZ" dirty="0" err="1">
                <a:solidFill>
                  <a:schemeClr val="bg1"/>
                </a:solidFill>
                <a:latin typeface="Roboto Slab" pitchFamily="2" charset="0"/>
                <a:ea typeface="Roboto Slab" pitchFamily="2" charset="0"/>
              </a:rPr>
              <a:t>Seminář</a:t>
            </a:r>
            <a:r>
              <a:rPr lang="sk-SK" altLang="cs-CZ" dirty="0">
                <a:solidFill>
                  <a:schemeClr val="bg1"/>
                </a:solidFill>
                <a:latin typeface="Roboto Slab" pitchFamily="2" charset="0"/>
                <a:ea typeface="Roboto Slab" pitchFamily="2" charset="0"/>
              </a:rPr>
              <a:t> z </a:t>
            </a:r>
            <a:r>
              <a:rPr lang="sk-SK" altLang="cs-CZ" dirty="0" err="1">
                <a:solidFill>
                  <a:schemeClr val="bg1"/>
                </a:solidFill>
                <a:latin typeface="Roboto Slab" pitchFamily="2" charset="0"/>
                <a:ea typeface="Roboto Slab" pitchFamily="2" charset="0"/>
              </a:rPr>
              <a:t>biochemie</a:t>
            </a:r>
            <a:endParaRPr lang="sk-SK" altLang="cs-CZ" dirty="0">
              <a:solidFill>
                <a:schemeClr val="bg1"/>
              </a:solidFill>
              <a:latin typeface="Roboto Slab" pitchFamily="2" charset="0"/>
              <a:ea typeface="Roboto Slab" pitchFamily="2" charset="0"/>
            </a:endParaRP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AGE OF STUDENTS: 17-19</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1 LESSON : 45 min</a:t>
            </a:r>
          </a:p>
          <a:p>
            <a:pPr eaLnBrk="1" hangingPunct="1">
              <a:buClrTx/>
              <a:buFontTx/>
              <a:buNone/>
            </a:pPr>
            <a:endParaRPr lang="sk-SK" altLang="cs-CZ"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265;p25">
            <a:extLst>
              <a:ext uri="{FF2B5EF4-FFF2-40B4-BE49-F238E27FC236}">
                <a16:creationId xmlns:a16="http://schemas.microsoft.com/office/drawing/2014/main" id="{91CBF20F-C44A-49F3-A361-0D09CB582275}"/>
              </a:ext>
            </a:extLst>
          </p:cNvPr>
          <p:cNvSpPr txBox="1">
            <a:spLocks noGrp="1"/>
          </p:cNvSpPr>
          <p:nvPr>
            <p:ph type="title" idx="4294967295"/>
          </p:nvPr>
        </p:nvSpPr>
        <p:spPr>
          <a:xfrm>
            <a:off x="500063" y="785813"/>
            <a:ext cx="2071687" cy="500062"/>
          </a:xfrm>
        </p:spPr>
        <p:txBody>
          <a:bodyPr anchor="t"/>
          <a:lstStyle/>
          <a:p>
            <a:pPr eaLnBrk="1" hangingPunct="1">
              <a:buClr>
                <a:srgbClr val="FFFFFF"/>
              </a:buClr>
              <a:buSzPts val="1800"/>
              <a:buFont typeface="Roboto Slab" pitchFamily="2" charset="0"/>
              <a:buNone/>
            </a:pPr>
            <a:r>
              <a:rPr lang="sk-SK" altLang="sk-SK" sz="1800" b="1">
                <a:solidFill>
                  <a:srgbClr val="124057"/>
                </a:solidFill>
                <a:latin typeface="Roboto Slab" pitchFamily="2" charset="0"/>
                <a:cs typeface="Arial" panose="020B0604020202020204" pitchFamily="34" charset="0"/>
                <a:sym typeface="Roboto Slab" pitchFamily="2" charset="0"/>
              </a:rPr>
              <a:t>C O N T E N T </a:t>
            </a:r>
          </a:p>
        </p:txBody>
      </p:sp>
      <p:sp>
        <p:nvSpPr>
          <p:cNvPr id="14339" name="Google Shape;266;p25">
            <a:extLst>
              <a:ext uri="{FF2B5EF4-FFF2-40B4-BE49-F238E27FC236}">
                <a16:creationId xmlns:a16="http://schemas.microsoft.com/office/drawing/2014/main" id="{8834D886-1EED-4458-BC5A-0AACAC9AE0DE}"/>
              </a:ext>
            </a:extLst>
          </p:cNvPr>
          <p:cNvSpPr>
            <a:spLocks noChangeArrowheads="1"/>
          </p:cNvSpPr>
          <p:nvPr/>
        </p:nvSpPr>
        <p:spPr bwMode="auto">
          <a:xfrm>
            <a:off x="3759200" y="3738563"/>
            <a:ext cx="2717800" cy="749300"/>
          </a:xfrm>
          <a:prstGeom prst="homePlate">
            <a:avLst>
              <a:gd name="adj" fmla="val 35448"/>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0" name="Google Shape;267;p25">
            <a:extLst>
              <a:ext uri="{FF2B5EF4-FFF2-40B4-BE49-F238E27FC236}">
                <a16:creationId xmlns:a16="http://schemas.microsoft.com/office/drawing/2014/main" id="{8F056D0F-FDD6-47AC-8716-2889EEBDB60F}"/>
              </a:ext>
            </a:extLst>
          </p:cNvPr>
          <p:cNvSpPr>
            <a:spLocks noChangeArrowheads="1"/>
          </p:cNvSpPr>
          <p:nvPr/>
        </p:nvSpPr>
        <p:spPr bwMode="auto">
          <a:xfrm>
            <a:off x="3759200" y="3003550"/>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1" name="Google Shape;268;p25">
            <a:extLst>
              <a:ext uri="{FF2B5EF4-FFF2-40B4-BE49-F238E27FC236}">
                <a16:creationId xmlns:a16="http://schemas.microsoft.com/office/drawing/2014/main" id="{063C9911-D993-4C5C-A1F2-B66605561B69}"/>
              </a:ext>
            </a:extLst>
          </p:cNvPr>
          <p:cNvSpPr>
            <a:spLocks noChangeArrowheads="1"/>
          </p:cNvSpPr>
          <p:nvPr/>
        </p:nvSpPr>
        <p:spPr bwMode="auto">
          <a:xfrm>
            <a:off x="3759200" y="2259013"/>
            <a:ext cx="4197176"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2" name="Google Shape;269;p25">
            <a:extLst>
              <a:ext uri="{FF2B5EF4-FFF2-40B4-BE49-F238E27FC236}">
                <a16:creationId xmlns:a16="http://schemas.microsoft.com/office/drawing/2014/main" id="{61621FDF-7302-4649-BAA6-F9033125EDF3}"/>
              </a:ext>
            </a:extLst>
          </p:cNvPr>
          <p:cNvSpPr>
            <a:spLocks noChangeArrowheads="1"/>
          </p:cNvSpPr>
          <p:nvPr/>
        </p:nvSpPr>
        <p:spPr bwMode="auto">
          <a:xfrm>
            <a:off x="3759199" y="1508125"/>
            <a:ext cx="2973037"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3" name="Google Shape;270;p25">
            <a:extLst>
              <a:ext uri="{FF2B5EF4-FFF2-40B4-BE49-F238E27FC236}">
                <a16:creationId xmlns:a16="http://schemas.microsoft.com/office/drawing/2014/main" id="{F94BA012-6ED3-4B5E-A0E1-C291680813F2}"/>
              </a:ext>
            </a:extLst>
          </p:cNvPr>
          <p:cNvSpPr>
            <a:spLocks noChangeArrowheads="1"/>
          </p:cNvSpPr>
          <p:nvPr/>
        </p:nvSpPr>
        <p:spPr bwMode="auto">
          <a:xfrm>
            <a:off x="2898775" y="1312863"/>
            <a:ext cx="882650" cy="954087"/>
          </a:xfrm>
          <a:custGeom>
            <a:avLst/>
            <a:gdLst>
              <a:gd name="T0" fmla="*/ 282986549 w 120000"/>
              <a:gd name="T1" fmla="*/ 0 h 120000"/>
              <a:gd name="T2" fmla="*/ 2147483646 w 120000"/>
              <a:gd name="T3" fmla="*/ 2147483646 h 120000"/>
              <a:gd name="T4" fmla="*/ 2147483646 w 120000"/>
              <a:gd name="T5" fmla="*/ 2147483646 h 120000"/>
              <a:gd name="T6" fmla="*/ 2147483646 w 120000"/>
              <a:gd name="T7" fmla="*/ 2147483646 h 120000"/>
              <a:gd name="T8" fmla="*/ 282986549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4" name="Google Shape;271;p25">
            <a:extLst>
              <a:ext uri="{FF2B5EF4-FFF2-40B4-BE49-F238E27FC236}">
                <a16:creationId xmlns:a16="http://schemas.microsoft.com/office/drawing/2014/main" id="{D0942F20-C8E4-44B7-8FE6-9FCA1003BB7B}"/>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5" name="Google Shape;272;p25">
            <a:extLst>
              <a:ext uri="{FF2B5EF4-FFF2-40B4-BE49-F238E27FC236}">
                <a16:creationId xmlns:a16="http://schemas.microsoft.com/office/drawing/2014/main" id="{87942F24-9299-410C-B25A-BF297E9CB668}"/>
              </a:ext>
            </a:extLst>
          </p:cNvPr>
          <p:cNvSpPr>
            <a:spLocks noChangeArrowheads="1"/>
          </p:cNvSpPr>
          <p:nvPr/>
        </p:nvSpPr>
        <p:spPr bwMode="auto">
          <a:xfrm rot="10800000" flipH="1">
            <a:off x="2892425" y="3008313"/>
            <a:ext cx="889000" cy="874712"/>
          </a:xfrm>
          <a:custGeom>
            <a:avLst/>
            <a:gdLst>
              <a:gd name="T0" fmla="*/ 2147483646 w 120000"/>
              <a:gd name="T1" fmla="*/ 0 h 120000"/>
              <a:gd name="T2" fmla="*/ 2147483646 w 120000"/>
              <a:gd name="T3" fmla="*/ 2147483646 h 120000"/>
              <a:gd name="T4" fmla="*/ 2147483646 w 120000"/>
              <a:gd name="T5" fmla="*/ 2147483646 h 120000"/>
              <a:gd name="T6" fmla="*/ 218064381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6" name="Google Shape;273;p25">
            <a:extLst>
              <a:ext uri="{FF2B5EF4-FFF2-40B4-BE49-F238E27FC236}">
                <a16:creationId xmlns:a16="http://schemas.microsoft.com/office/drawing/2014/main" id="{132F57F1-94F0-41A8-A82E-0B1A78B5CC0A}"/>
              </a:ext>
            </a:extLst>
          </p:cNvPr>
          <p:cNvSpPr>
            <a:spLocks noChangeArrowheads="1"/>
          </p:cNvSpPr>
          <p:nvPr/>
        </p:nvSpPr>
        <p:spPr bwMode="auto">
          <a:xfrm rot="10800000" flipH="1">
            <a:off x="2894013" y="3751263"/>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7" name="Google Shape;274;p25">
            <a:extLst>
              <a:ext uri="{FF2B5EF4-FFF2-40B4-BE49-F238E27FC236}">
                <a16:creationId xmlns:a16="http://schemas.microsoft.com/office/drawing/2014/main" id="{F4794813-CF2D-40CC-8E84-60828839EAFC}"/>
              </a:ext>
            </a:extLst>
          </p:cNvPr>
          <p:cNvSpPr>
            <a:spLocks noChangeArrowheads="1"/>
          </p:cNvSpPr>
          <p:nvPr/>
        </p:nvSpPr>
        <p:spPr bwMode="auto">
          <a:xfrm rot="10800000">
            <a:off x="2022475" y="3748088"/>
            <a:ext cx="877888" cy="941387"/>
          </a:xfrm>
          <a:custGeom>
            <a:avLst/>
            <a:gdLst>
              <a:gd name="T0" fmla="*/ 270277734 w 120000"/>
              <a:gd name="T1" fmla="*/ 0 h 120000"/>
              <a:gd name="T2" fmla="*/ 2147483646 w 120000"/>
              <a:gd name="T3" fmla="*/ 2147483646 h 120000"/>
              <a:gd name="T4" fmla="*/ 2147483646 w 120000"/>
              <a:gd name="T5" fmla="*/ 2147483646 h 120000"/>
              <a:gd name="T6" fmla="*/ 2147483646 w 120000"/>
              <a:gd name="T7" fmla="*/ 2147483646 h 120000"/>
              <a:gd name="T8" fmla="*/ 270277734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8" name="Google Shape;275;p25">
            <a:extLst>
              <a:ext uri="{FF2B5EF4-FFF2-40B4-BE49-F238E27FC236}">
                <a16:creationId xmlns:a16="http://schemas.microsoft.com/office/drawing/2014/main" id="{9C88FD1F-EFCD-4DFE-A388-CB407496BF37}"/>
              </a:ext>
            </a:extLst>
          </p:cNvPr>
          <p:cNvSpPr>
            <a:spLocks noChangeArrowheads="1"/>
          </p:cNvSpPr>
          <p:nvPr/>
        </p:nvSpPr>
        <p:spPr bwMode="auto">
          <a:xfrm flipH="1">
            <a:off x="2017713" y="2127250"/>
            <a:ext cx="884237" cy="876300"/>
          </a:xfrm>
          <a:custGeom>
            <a:avLst/>
            <a:gdLst>
              <a:gd name="T0" fmla="*/ 694728616 w 120000"/>
              <a:gd name="T1" fmla="*/ 0 h 120000"/>
              <a:gd name="T2" fmla="*/ 2147483646 w 120000"/>
              <a:gd name="T3" fmla="*/ 2147483646 h 120000"/>
              <a:gd name="T4" fmla="*/ 2147483646 w 120000"/>
              <a:gd name="T5" fmla="*/ 2147483646 h 120000"/>
              <a:gd name="T6" fmla="*/ 694728616 w 120000"/>
              <a:gd name="T7" fmla="*/ 2147483646 h 120000"/>
              <a:gd name="T8" fmla="*/ 69472861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9" name="Google Shape;276;p25">
            <a:extLst>
              <a:ext uri="{FF2B5EF4-FFF2-40B4-BE49-F238E27FC236}">
                <a16:creationId xmlns:a16="http://schemas.microsoft.com/office/drawing/2014/main" id="{4550BE29-7C83-444B-9610-DAF250A98CAC}"/>
              </a:ext>
            </a:extLst>
          </p:cNvPr>
          <p:cNvSpPr>
            <a:spLocks noChangeArrowheads="1"/>
          </p:cNvSpPr>
          <p:nvPr/>
        </p:nvSpPr>
        <p:spPr bwMode="auto">
          <a:xfrm flipH="1">
            <a:off x="2016125" y="1314450"/>
            <a:ext cx="887413" cy="939800"/>
          </a:xfrm>
          <a:custGeom>
            <a:avLst/>
            <a:gdLst>
              <a:gd name="T0" fmla="*/ 295060127 w 120000"/>
              <a:gd name="T1" fmla="*/ 0 h 120000"/>
              <a:gd name="T2" fmla="*/ 2147483646 w 120000"/>
              <a:gd name="T3" fmla="*/ 2147483646 h 120000"/>
              <a:gd name="T4" fmla="*/ 2147483646 w 120000"/>
              <a:gd name="T5" fmla="*/ 2147483646 h 120000"/>
              <a:gd name="T6" fmla="*/ 2147483646 w 120000"/>
              <a:gd name="T7" fmla="*/ 2147483646 h 120000"/>
              <a:gd name="T8" fmla="*/ 295060127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0" name="Google Shape;277;p25">
            <a:extLst>
              <a:ext uri="{FF2B5EF4-FFF2-40B4-BE49-F238E27FC236}">
                <a16:creationId xmlns:a16="http://schemas.microsoft.com/office/drawing/2014/main" id="{ED36DFCB-0B49-4B2B-84DC-7140A96F5BC3}"/>
              </a:ext>
            </a:extLst>
          </p:cNvPr>
          <p:cNvSpPr>
            <a:spLocks noChangeArrowheads="1"/>
          </p:cNvSpPr>
          <p:nvPr/>
        </p:nvSpPr>
        <p:spPr bwMode="auto">
          <a:xfrm rot="10800000">
            <a:off x="2020888" y="3003550"/>
            <a:ext cx="877887" cy="871538"/>
          </a:xfrm>
          <a:custGeom>
            <a:avLst/>
            <a:gdLst>
              <a:gd name="T0" fmla="*/ 2147483646 w 120000"/>
              <a:gd name="T1" fmla="*/ 2147483646 h 120000"/>
              <a:gd name="T2" fmla="*/ 443029669 w 120000"/>
              <a:gd name="T3" fmla="*/ 2147483646 h 120000"/>
              <a:gd name="T4" fmla="*/ 435212568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1" name="Google Shape;278;p25">
            <a:extLst>
              <a:ext uri="{FF2B5EF4-FFF2-40B4-BE49-F238E27FC236}">
                <a16:creationId xmlns:a16="http://schemas.microsoft.com/office/drawing/2014/main" id="{1E62275A-EA41-47E1-8DC2-1B41304DBB64}"/>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2" name="Google Shape;279;p25">
            <a:extLst>
              <a:ext uri="{FF2B5EF4-FFF2-40B4-BE49-F238E27FC236}">
                <a16:creationId xmlns:a16="http://schemas.microsoft.com/office/drawing/2014/main" id="{66625F98-C6AC-4969-AC76-936C168CA9BE}"/>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01</a:t>
            </a:r>
          </a:p>
        </p:txBody>
      </p:sp>
      <p:cxnSp>
        <p:nvCxnSpPr>
          <p:cNvPr id="14353" name="Google Shape;280;p25">
            <a:extLst>
              <a:ext uri="{FF2B5EF4-FFF2-40B4-BE49-F238E27FC236}">
                <a16:creationId xmlns:a16="http://schemas.microsoft.com/office/drawing/2014/main" id="{F750AF01-18B5-4071-AF6F-EC1C19609968}"/>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54" name="Google Shape;281;p25">
            <a:extLst>
              <a:ext uri="{FF2B5EF4-FFF2-40B4-BE49-F238E27FC236}">
                <a16:creationId xmlns:a16="http://schemas.microsoft.com/office/drawing/2014/main" id="{80C490F5-6D08-4372-82F7-4C617C39D3C6}"/>
              </a:ext>
            </a:extLst>
          </p:cNvPr>
          <p:cNvSpPr txBox="1">
            <a:spLocks noChangeArrowheads="1"/>
          </p:cNvSpPr>
          <p:nvPr/>
        </p:nvSpPr>
        <p:spPr bwMode="auto">
          <a:xfrm>
            <a:off x="4532312" y="1666875"/>
            <a:ext cx="1983901"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None/>
            </a:pPr>
            <a:r>
              <a:rPr lang="cs-CZ" b="1" dirty="0">
                <a:solidFill>
                  <a:schemeClr val="bg1"/>
                </a:solidFill>
                <a:latin typeface="Roboto Slab" pitchFamily="2" charset="0"/>
                <a:ea typeface="Roboto Slab" pitchFamily="2" charset="0"/>
              </a:rPr>
              <a:t>Acetylkoenzym-A, význam a vznik </a:t>
            </a:r>
          </a:p>
        </p:txBody>
      </p:sp>
      <p:sp>
        <p:nvSpPr>
          <p:cNvPr id="14355" name="Google Shape;282;p25">
            <a:extLst>
              <a:ext uri="{FF2B5EF4-FFF2-40B4-BE49-F238E27FC236}">
                <a16:creationId xmlns:a16="http://schemas.microsoft.com/office/drawing/2014/main" id="{73D4EE27-44C9-4BFE-9A2B-118641E00F2E}"/>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4356" name="Google Shape;283;p25">
            <a:extLst>
              <a:ext uri="{FF2B5EF4-FFF2-40B4-BE49-F238E27FC236}">
                <a16:creationId xmlns:a16="http://schemas.microsoft.com/office/drawing/2014/main" id="{324849AC-2B3A-45EF-8FA3-4AB0E8BEE025}"/>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57" name="Google Shape;284;p25">
            <a:extLst>
              <a:ext uri="{FF2B5EF4-FFF2-40B4-BE49-F238E27FC236}">
                <a16:creationId xmlns:a16="http://schemas.microsoft.com/office/drawing/2014/main" id="{946CAB89-5BB8-4AF8-A4CC-35C7B39692EF}"/>
              </a:ext>
            </a:extLst>
          </p:cNvPr>
          <p:cNvSpPr txBox="1">
            <a:spLocks noChangeArrowheads="1"/>
          </p:cNvSpPr>
          <p:nvPr/>
        </p:nvSpPr>
        <p:spPr bwMode="auto">
          <a:xfrm>
            <a:off x="4532312" y="2409825"/>
            <a:ext cx="297303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b="1" dirty="0" err="1">
                <a:solidFill>
                  <a:srgbClr val="FFFFFF"/>
                </a:solidFill>
                <a:latin typeface="Roboto Slab" pitchFamily="2" charset="0"/>
                <a:ea typeface="Roboto Slab" pitchFamily="2" charset="0"/>
                <a:sym typeface="Nixie One" charset="0"/>
              </a:rPr>
              <a:t>Propojení</a:t>
            </a:r>
            <a:r>
              <a:rPr lang="sk-SK" altLang="sk-SK" b="1" dirty="0">
                <a:solidFill>
                  <a:srgbClr val="FFFFFF"/>
                </a:solidFill>
                <a:latin typeface="Roboto Slab" pitchFamily="2" charset="0"/>
                <a:ea typeface="Roboto Slab" pitchFamily="2" charset="0"/>
                <a:sym typeface="Nixie One" charset="0"/>
              </a:rPr>
              <a:t> metabolických </a:t>
            </a:r>
            <a:r>
              <a:rPr lang="sk-SK" altLang="sk-SK" b="1" dirty="0" err="1">
                <a:solidFill>
                  <a:srgbClr val="FFFFFF"/>
                </a:solidFill>
                <a:latin typeface="Roboto Slab" pitchFamily="2" charset="0"/>
                <a:ea typeface="Roboto Slab" pitchFamily="2" charset="0"/>
                <a:sym typeface="Nixie One" charset="0"/>
              </a:rPr>
              <a:t>drah</a:t>
            </a:r>
            <a:r>
              <a:rPr lang="sk-SK" altLang="sk-SK" b="1" dirty="0">
                <a:solidFill>
                  <a:srgbClr val="FFFFFF"/>
                </a:solidFill>
                <a:latin typeface="Roboto Slab" pitchFamily="2" charset="0"/>
                <a:ea typeface="Roboto Slab" pitchFamily="2" charset="0"/>
                <a:sym typeface="Nixie One" charset="0"/>
              </a:rPr>
              <a:t> </a:t>
            </a:r>
            <a:endParaRPr lang="sk-SK" altLang="sk-SK" dirty="0">
              <a:latin typeface="Roboto Slab" pitchFamily="2" charset="0"/>
              <a:ea typeface="Roboto Slab" pitchFamily="2" charset="0"/>
              <a:sym typeface="Nixie One" charset="0"/>
            </a:endParaRPr>
          </a:p>
        </p:txBody>
      </p:sp>
      <p:sp>
        <p:nvSpPr>
          <p:cNvPr id="14358" name="Google Shape;285;p25">
            <a:extLst>
              <a:ext uri="{FF2B5EF4-FFF2-40B4-BE49-F238E27FC236}">
                <a16:creationId xmlns:a16="http://schemas.microsoft.com/office/drawing/2014/main" id="{CA79994B-219D-4CBB-B0BF-2AADC6A14567}"/>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4359" name="Google Shape;286;p25">
            <a:extLst>
              <a:ext uri="{FF2B5EF4-FFF2-40B4-BE49-F238E27FC236}">
                <a16:creationId xmlns:a16="http://schemas.microsoft.com/office/drawing/2014/main" id="{75F411C9-2F50-404C-A6E4-2B35E7FABC3F}"/>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60" name="Google Shape;287;p25">
            <a:extLst>
              <a:ext uri="{FF2B5EF4-FFF2-40B4-BE49-F238E27FC236}">
                <a16:creationId xmlns:a16="http://schemas.microsoft.com/office/drawing/2014/main" id="{D08B98E2-5B7A-4176-99D8-29A6EB7F7DC0}"/>
              </a:ext>
            </a:extLst>
          </p:cNvPr>
          <p:cNvSpPr txBox="1">
            <a:spLocks noChangeArrowheads="1"/>
          </p:cNvSpPr>
          <p:nvPr/>
        </p:nvSpPr>
        <p:spPr bwMode="auto">
          <a:xfrm>
            <a:off x="4565651" y="3192463"/>
            <a:ext cx="2238592" cy="6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b="1" dirty="0" err="1">
                <a:solidFill>
                  <a:srgbClr val="FFFFFF"/>
                </a:solidFill>
                <a:latin typeface="Roboto Slab" pitchFamily="2" charset="0"/>
                <a:ea typeface="Roboto Slab" pitchFamily="2" charset="0"/>
                <a:sym typeface="Nixie One" charset="0"/>
              </a:rPr>
              <a:t>Tři</a:t>
            </a:r>
            <a:r>
              <a:rPr lang="sk-SK" altLang="sk-SK" b="1" dirty="0">
                <a:solidFill>
                  <a:srgbClr val="FFFFFF"/>
                </a:solidFill>
                <a:latin typeface="Roboto Slab" pitchFamily="2" charset="0"/>
                <a:ea typeface="Roboto Slab" pitchFamily="2" charset="0"/>
                <a:sym typeface="Nixie One" charset="0"/>
              </a:rPr>
              <a:t> fáze </a:t>
            </a:r>
            <a:r>
              <a:rPr lang="sk-SK" altLang="sk-SK" b="1" dirty="0" err="1">
                <a:solidFill>
                  <a:srgbClr val="FFFFFF"/>
                </a:solidFill>
                <a:latin typeface="Roboto Slab" pitchFamily="2" charset="0"/>
                <a:ea typeface="Roboto Slab" pitchFamily="2" charset="0"/>
                <a:sym typeface="Nixie One" charset="0"/>
              </a:rPr>
              <a:t>katabolismu</a:t>
            </a:r>
            <a:r>
              <a:rPr lang="sk-SK" altLang="sk-SK" b="1" dirty="0">
                <a:solidFill>
                  <a:srgbClr val="FFFFFF"/>
                </a:solidFill>
                <a:latin typeface="Roboto Slab" pitchFamily="2" charset="0"/>
                <a:ea typeface="Roboto Slab" pitchFamily="2" charset="0"/>
                <a:sym typeface="Nixie One" charset="0"/>
              </a:rPr>
              <a:t> </a:t>
            </a:r>
          </a:p>
          <a:p>
            <a:pPr eaLnBrk="1" hangingPunct="1">
              <a:lnSpc>
                <a:spcPct val="83000"/>
              </a:lnSpc>
              <a:buFont typeface="Arial" panose="020B0604020202020204" pitchFamily="34" charset="0"/>
              <a:buNone/>
            </a:pPr>
            <a:endParaRPr lang="sk-SK" altLang="sk-SK" dirty="0">
              <a:solidFill>
                <a:srgbClr val="FFFFFF"/>
              </a:solidFill>
              <a:latin typeface="Roboto Slab" pitchFamily="2" charset="0"/>
              <a:ea typeface="Roboto Slab" pitchFamily="2" charset="0"/>
              <a:sym typeface="Nixie One" charset="0"/>
            </a:endParaRPr>
          </a:p>
        </p:txBody>
      </p:sp>
      <p:sp>
        <p:nvSpPr>
          <p:cNvPr id="14361" name="Google Shape;288;p25">
            <a:extLst>
              <a:ext uri="{FF2B5EF4-FFF2-40B4-BE49-F238E27FC236}">
                <a16:creationId xmlns:a16="http://schemas.microsoft.com/office/drawing/2014/main" id="{0E680140-A0FA-454D-B6AA-8C4887F3BD05}"/>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4362" name="Google Shape;289;p25">
            <a:extLst>
              <a:ext uri="{FF2B5EF4-FFF2-40B4-BE49-F238E27FC236}">
                <a16:creationId xmlns:a16="http://schemas.microsoft.com/office/drawing/2014/main" id="{00685D21-E004-4B27-AE77-CB499E5337EB}"/>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63" name="Google Shape;290;p25">
            <a:extLst>
              <a:ext uri="{FF2B5EF4-FFF2-40B4-BE49-F238E27FC236}">
                <a16:creationId xmlns:a16="http://schemas.microsoft.com/office/drawing/2014/main" id="{761CC908-EA52-4257-8B91-5CDAE3FE3048}"/>
              </a:ext>
            </a:extLst>
          </p:cNvPr>
          <p:cNvSpPr txBox="1">
            <a:spLocks noChangeArrowheads="1"/>
          </p:cNvSpPr>
          <p:nvPr/>
        </p:nvSpPr>
        <p:spPr bwMode="auto">
          <a:xfrm>
            <a:off x="4640262" y="3808936"/>
            <a:ext cx="144390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b="1" dirty="0" err="1">
                <a:solidFill>
                  <a:srgbClr val="FFFFFF"/>
                </a:solidFill>
                <a:latin typeface="Roboto Slab" pitchFamily="2" charset="0"/>
                <a:ea typeface="Roboto Slab" pitchFamily="2" charset="0"/>
                <a:sym typeface="Nixie One" charset="0"/>
              </a:rPr>
              <a:t>Závěrečný</a:t>
            </a:r>
            <a:r>
              <a:rPr lang="sk-SK" altLang="sk-SK" b="1" dirty="0">
                <a:solidFill>
                  <a:srgbClr val="FFFFFF"/>
                </a:solidFill>
                <a:latin typeface="Roboto Slab" pitchFamily="2" charset="0"/>
                <a:ea typeface="Roboto Slab" pitchFamily="2" charset="0"/>
                <a:sym typeface="Nixie One" charset="0"/>
              </a:rPr>
              <a:t> test</a:t>
            </a:r>
          </a:p>
        </p:txBody>
      </p:sp>
      <p:sp>
        <p:nvSpPr>
          <p:cNvPr id="14364" name="Google Shape;291;p25">
            <a:extLst>
              <a:ext uri="{FF2B5EF4-FFF2-40B4-BE49-F238E27FC236}">
                <a16:creationId xmlns:a16="http://schemas.microsoft.com/office/drawing/2014/main" id="{BA109F92-123B-487C-B38E-4CCAA6AC9932}"/>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12545 w 120000"/>
              <a:gd name="T5" fmla="*/ 0 h 120000"/>
              <a:gd name="T6" fmla="*/ 12545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65" name="Google Shape;292;p25">
            <a:extLst>
              <a:ext uri="{FF2B5EF4-FFF2-40B4-BE49-F238E27FC236}">
                <a16:creationId xmlns:a16="http://schemas.microsoft.com/office/drawing/2014/main" id="{97C41F96-41CF-4789-BC51-D333BB251822}"/>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4366" name="Google Shape;312;p25">
            <a:extLst>
              <a:ext uri="{FF2B5EF4-FFF2-40B4-BE49-F238E27FC236}">
                <a16:creationId xmlns:a16="http://schemas.microsoft.com/office/drawing/2014/main" id="{41DFD912-5CFB-4D41-B88E-E8CA6DDF041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FB32ECF-B140-4D77-A9EF-4C8B5C8ED10A}"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50" name="Google Shape;132;p14">
            <a:extLst>
              <a:ext uri="{FF2B5EF4-FFF2-40B4-BE49-F238E27FC236}">
                <a16:creationId xmlns:a16="http://schemas.microsoft.com/office/drawing/2014/main" id="{2A3E9968-B6E7-4606-B4ED-B1A7FDC5BC1B}"/>
              </a:ext>
            </a:extLst>
          </p:cNvPr>
          <p:cNvSpPr txBox="1">
            <a:spLocks noChangeArrowheads="1"/>
          </p:cNvSpPr>
          <p:nvPr/>
        </p:nvSpPr>
        <p:spPr bwMode="auto">
          <a:xfrm>
            <a:off x="500063" y="4716463"/>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4373" name="Obrázok 70" descr="Erasmus+ logo EN.jpg">
            <a:extLst>
              <a:ext uri="{FF2B5EF4-FFF2-40B4-BE49-F238E27FC236}">
                <a16:creationId xmlns:a16="http://schemas.microsoft.com/office/drawing/2014/main" id="{5B97DE78-9D87-4820-893D-FCE6E8168F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oogle Shape;572;p40">
            <a:extLst>
              <a:ext uri="{FF2B5EF4-FFF2-40B4-BE49-F238E27FC236}">
                <a16:creationId xmlns:a16="http://schemas.microsoft.com/office/drawing/2014/main" id="{4B9A501D-6983-4E5A-9910-E1348F265840}"/>
              </a:ext>
            </a:extLst>
          </p:cNvPr>
          <p:cNvGrpSpPr>
            <a:grpSpLocks/>
          </p:cNvGrpSpPr>
          <p:nvPr/>
        </p:nvGrpSpPr>
        <p:grpSpPr bwMode="auto">
          <a:xfrm>
            <a:off x="3182222" y="1734343"/>
            <a:ext cx="257175" cy="277813"/>
            <a:chOff x="616425" y="2329600"/>
            <a:chExt cx="361700" cy="388475"/>
          </a:xfrm>
        </p:grpSpPr>
        <p:sp>
          <p:nvSpPr>
            <p:cNvPr id="39" name="Google Shape;573;p40">
              <a:extLst>
                <a:ext uri="{FF2B5EF4-FFF2-40B4-BE49-F238E27FC236}">
                  <a16:creationId xmlns:a16="http://schemas.microsoft.com/office/drawing/2014/main" id="{80FBC413-1D50-4E80-84AB-9CB941FE0095}"/>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0" name="Google Shape;574;p40">
              <a:extLst>
                <a:ext uri="{FF2B5EF4-FFF2-40B4-BE49-F238E27FC236}">
                  <a16:creationId xmlns:a16="http://schemas.microsoft.com/office/drawing/2014/main" id="{97DC5C5F-5CE8-4A2C-96EB-39222E9D074B}"/>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1" name="Google Shape;575;p40">
              <a:extLst>
                <a:ext uri="{FF2B5EF4-FFF2-40B4-BE49-F238E27FC236}">
                  <a16:creationId xmlns:a16="http://schemas.microsoft.com/office/drawing/2014/main" id="{73176FB8-071E-4762-9723-2A5D0B3B8DD3}"/>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2" name="Google Shape;576;p40">
              <a:extLst>
                <a:ext uri="{FF2B5EF4-FFF2-40B4-BE49-F238E27FC236}">
                  <a16:creationId xmlns:a16="http://schemas.microsoft.com/office/drawing/2014/main" id="{598464EF-8985-487D-944F-D8E4A544E1C3}"/>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3" name="Google Shape;577;p40">
              <a:extLst>
                <a:ext uri="{FF2B5EF4-FFF2-40B4-BE49-F238E27FC236}">
                  <a16:creationId xmlns:a16="http://schemas.microsoft.com/office/drawing/2014/main" id="{FF489D4D-C303-48F6-9A6B-3DF37C8629A6}"/>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4" name="Google Shape;578;p40">
              <a:extLst>
                <a:ext uri="{FF2B5EF4-FFF2-40B4-BE49-F238E27FC236}">
                  <a16:creationId xmlns:a16="http://schemas.microsoft.com/office/drawing/2014/main" id="{8A3E0A93-31CC-4C3B-8916-88CAD0DA3038}"/>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5" name="Google Shape;579;p40">
              <a:extLst>
                <a:ext uri="{FF2B5EF4-FFF2-40B4-BE49-F238E27FC236}">
                  <a16:creationId xmlns:a16="http://schemas.microsoft.com/office/drawing/2014/main" id="{862D21A1-3E6C-45CC-A425-A891B2C31820}"/>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6" name="Google Shape;580;p40">
              <a:extLst>
                <a:ext uri="{FF2B5EF4-FFF2-40B4-BE49-F238E27FC236}">
                  <a16:creationId xmlns:a16="http://schemas.microsoft.com/office/drawing/2014/main" id="{F8DA4AE7-9D72-4CA9-B3B1-A912070F44AF}"/>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47" name="Google Shape;572;p40">
            <a:extLst>
              <a:ext uri="{FF2B5EF4-FFF2-40B4-BE49-F238E27FC236}">
                <a16:creationId xmlns:a16="http://schemas.microsoft.com/office/drawing/2014/main" id="{8A807543-D1B6-48B1-8F42-D668ED90DEF4}"/>
              </a:ext>
            </a:extLst>
          </p:cNvPr>
          <p:cNvGrpSpPr>
            <a:grpSpLocks/>
          </p:cNvGrpSpPr>
          <p:nvPr/>
        </p:nvGrpSpPr>
        <p:grpSpPr bwMode="auto">
          <a:xfrm>
            <a:off x="3183545" y="2483109"/>
            <a:ext cx="257175" cy="277813"/>
            <a:chOff x="616425" y="2329600"/>
            <a:chExt cx="361700" cy="388475"/>
          </a:xfrm>
        </p:grpSpPr>
        <p:sp>
          <p:nvSpPr>
            <p:cNvPr id="48" name="Google Shape;573;p40">
              <a:extLst>
                <a:ext uri="{FF2B5EF4-FFF2-40B4-BE49-F238E27FC236}">
                  <a16:creationId xmlns:a16="http://schemas.microsoft.com/office/drawing/2014/main" id="{316697CE-1B8E-4391-AA30-797E3AFBB6DC}"/>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9" name="Google Shape;574;p40">
              <a:extLst>
                <a:ext uri="{FF2B5EF4-FFF2-40B4-BE49-F238E27FC236}">
                  <a16:creationId xmlns:a16="http://schemas.microsoft.com/office/drawing/2014/main" id="{EB016B51-4F09-4959-BC9E-AEB7A88EEDBD}"/>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1" name="Google Shape;575;p40">
              <a:extLst>
                <a:ext uri="{FF2B5EF4-FFF2-40B4-BE49-F238E27FC236}">
                  <a16:creationId xmlns:a16="http://schemas.microsoft.com/office/drawing/2014/main" id="{AEA85FE6-C2FD-4EA4-A58F-6B8599F16FCB}"/>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2" name="Google Shape;576;p40">
              <a:extLst>
                <a:ext uri="{FF2B5EF4-FFF2-40B4-BE49-F238E27FC236}">
                  <a16:creationId xmlns:a16="http://schemas.microsoft.com/office/drawing/2014/main" id="{F88A5387-136A-4C3C-AEC0-AD1E19EFA1E8}"/>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3" name="Google Shape;577;p40">
              <a:extLst>
                <a:ext uri="{FF2B5EF4-FFF2-40B4-BE49-F238E27FC236}">
                  <a16:creationId xmlns:a16="http://schemas.microsoft.com/office/drawing/2014/main" id="{ACAB5E21-C3B8-4F58-B99E-BF54F6FCB21B}"/>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4" name="Google Shape;578;p40">
              <a:extLst>
                <a:ext uri="{FF2B5EF4-FFF2-40B4-BE49-F238E27FC236}">
                  <a16:creationId xmlns:a16="http://schemas.microsoft.com/office/drawing/2014/main" id="{89949FED-C8C7-4C2B-B017-9FA80268816D}"/>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5" name="Google Shape;579;p40">
              <a:extLst>
                <a:ext uri="{FF2B5EF4-FFF2-40B4-BE49-F238E27FC236}">
                  <a16:creationId xmlns:a16="http://schemas.microsoft.com/office/drawing/2014/main" id="{14B964BC-2906-4EF4-B5DC-3A691709CF58}"/>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6" name="Google Shape;580;p40">
              <a:extLst>
                <a:ext uri="{FF2B5EF4-FFF2-40B4-BE49-F238E27FC236}">
                  <a16:creationId xmlns:a16="http://schemas.microsoft.com/office/drawing/2014/main" id="{9EB61B45-4B64-4A23-A5B9-AFF50D49BC9D}"/>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57" name="Google Shape;572;p40">
            <a:extLst>
              <a:ext uri="{FF2B5EF4-FFF2-40B4-BE49-F238E27FC236}">
                <a16:creationId xmlns:a16="http://schemas.microsoft.com/office/drawing/2014/main" id="{B7D8D657-6566-4FA3-80E5-2D38BCAA2EB1}"/>
              </a:ext>
            </a:extLst>
          </p:cNvPr>
          <p:cNvGrpSpPr>
            <a:grpSpLocks/>
          </p:cNvGrpSpPr>
          <p:nvPr/>
        </p:nvGrpSpPr>
        <p:grpSpPr bwMode="auto">
          <a:xfrm>
            <a:off x="3211513" y="3265209"/>
            <a:ext cx="257175" cy="277813"/>
            <a:chOff x="616425" y="2329600"/>
            <a:chExt cx="361700" cy="388475"/>
          </a:xfrm>
        </p:grpSpPr>
        <p:sp>
          <p:nvSpPr>
            <p:cNvPr id="58" name="Google Shape;573;p40">
              <a:extLst>
                <a:ext uri="{FF2B5EF4-FFF2-40B4-BE49-F238E27FC236}">
                  <a16:creationId xmlns:a16="http://schemas.microsoft.com/office/drawing/2014/main" id="{CE936A04-0716-46A2-97D8-8B335C53EC7F}"/>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9" name="Google Shape;574;p40">
              <a:extLst>
                <a:ext uri="{FF2B5EF4-FFF2-40B4-BE49-F238E27FC236}">
                  <a16:creationId xmlns:a16="http://schemas.microsoft.com/office/drawing/2014/main" id="{CCA86F2F-BA89-4FC9-A10E-5BA8A7B860C1}"/>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0" name="Google Shape;575;p40">
              <a:extLst>
                <a:ext uri="{FF2B5EF4-FFF2-40B4-BE49-F238E27FC236}">
                  <a16:creationId xmlns:a16="http://schemas.microsoft.com/office/drawing/2014/main" id="{8B2BC964-865B-40B3-B017-AF39963FFB72}"/>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1" name="Google Shape;576;p40">
              <a:extLst>
                <a:ext uri="{FF2B5EF4-FFF2-40B4-BE49-F238E27FC236}">
                  <a16:creationId xmlns:a16="http://schemas.microsoft.com/office/drawing/2014/main" id="{339F37AF-60A6-4305-A3F2-5F3AFA89F0B0}"/>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2" name="Google Shape;577;p40">
              <a:extLst>
                <a:ext uri="{FF2B5EF4-FFF2-40B4-BE49-F238E27FC236}">
                  <a16:creationId xmlns:a16="http://schemas.microsoft.com/office/drawing/2014/main" id="{47612BF9-66D9-462C-8B8D-1CAB220BCFC9}"/>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3" name="Google Shape;578;p40">
              <a:extLst>
                <a:ext uri="{FF2B5EF4-FFF2-40B4-BE49-F238E27FC236}">
                  <a16:creationId xmlns:a16="http://schemas.microsoft.com/office/drawing/2014/main" id="{7B539B53-9DE5-4A50-A534-A0D67FA5927C}"/>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4" name="Google Shape;579;p40">
              <a:extLst>
                <a:ext uri="{FF2B5EF4-FFF2-40B4-BE49-F238E27FC236}">
                  <a16:creationId xmlns:a16="http://schemas.microsoft.com/office/drawing/2014/main" id="{B00F61A5-B15E-4B14-A091-E245289D3755}"/>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5" name="Google Shape;580;p40">
              <a:extLst>
                <a:ext uri="{FF2B5EF4-FFF2-40B4-BE49-F238E27FC236}">
                  <a16:creationId xmlns:a16="http://schemas.microsoft.com/office/drawing/2014/main" id="{5F642C2F-875A-40A5-8D4E-1CF4327065B7}"/>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66" name="Google Shape;572;p40">
            <a:extLst>
              <a:ext uri="{FF2B5EF4-FFF2-40B4-BE49-F238E27FC236}">
                <a16:creationId xmlns:a16="http://schemas.microsoft.com/office/drawing/2014/main" id="{7C2B3BBF-AD98-4FD1-91D4-CB3A937CC12D}"/>
              </a:ext>
            </a:extLst>
          </p:cNvPr>
          <p:cNvGrpSpPr>
            <a:grpSpLocks/>
          </p:cNvGrpSpPr>
          <p:nvPr/>
        </p:nvGrpSpPr>
        <p:grpSpPr bwMode="auto">
          <a:xfrm>
            <a:off x="3227388" y="4054474"/>
            <a:ext cx="257175" cy="277813"/>
            <a:chOff x="616425" y="2329600"/>
            <a:chExt cx="361700" cy="388475"/>
          </a:xfrm>
        </p:grpSpPr>
        <p:sp>
          <p:nvSpPr>
            <p:cNvPr id="67" name="Google Shape;573;p40">
              <a:extLst>
                <a:ext uri="{FF2B5EF4-FFF2-40B4-BE49-F238E27FC236}">
                  <a16:creationId xmlns:a16="http://schemas.microsoft.com/office/drawing/2014/main" id="{7F32351A-05ED-46BE-9214-1999AD99B118}"/>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8" name="Google Shape;574;p40">
              <a:extLst>
                <a:ext uri="{FF2B5EF4-FFF2-40B4-BE49-F238E27FC236}">
                  <a16:creationId xmlns:a16="http://schemas.microsoft.com/office/drawing/2014/main" id="{05AEA87C-2F81-4396-87B3-3BB79680B3D3}"/>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9" name="Google Shape;575;p40">
              <a:extLst>
                <a:ext uri="{FF2B5EF4-FFF2-40B4-BE49-F238E27FC236}">
                  <a16:creationId xmlns:a16="http://schemas.microsoft.com/office/drawing/2014/main" id="{8100DCAA-C2DF-4B79-9DB6-A4D7C187D8EF}"/>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0" name="Google Shape;576;p40">
              <a:extLst>
                <a:ext uri="{FF2B5EF4-FFF2-40B4-BE49-F238E27FC236}">
                  <a16:creationId xmlns:a16="http://schemas.microsoft.com/office/drawing/2014/main" id="{7148305D-DE1D-4A5B-B73D-C52F2AF3A038}"/>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1" name="Google Shape;577;p40">
              <a:extLst>
                <a:ext uri="{FF2B5EF4-FFF2-40B4-BE49-F238E27FC236}">
                  <a16:creationId xmlns:a16="http://schemas.microsoft.com/office/drawing/2014/main" id="{B40C1F5E-BF33-4B8C-916C-95AA9CB7A436}"/>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2" name="Google Shape;578;p40">
              <a:extLst>
                <a:ext uri="{FF2B5EF4-FFF2-40B4-BE49-F238E27FC236}">
                  <a16:creationId xmlns:a16="http://schemas.microsoft.com/office/drawing/2014/main" id="{F519E812-C3BC-44B7-BB13-8D8416B6C809}"/>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3" name="Google Shape;579;p40">
              <a:extLst>
                <a:ext uri="{FF2B5EF4-FFF2-40B4-BE49-F238E27FC236}">
                  <a16:creationId xmlns:a16="http://schemas.microsoft.com/office/drawing/2014/main" id="{F7511D5E-E091-444B-BA73-07D3301FCD3F}"/>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4" name="Google Shape;580;p40">
              <a:extLst>
                <a:ext uri="{FF2B5EF4-FFF2-40B4-BE49-F238E27FC236}">
                  <a16:creationId xmlns:a16="http://schemas.microsoft.com/office/drawing/2014/main" id="{E8A40B88-540A-44B8-92D3-ECC450F9FBD8}"/>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3600" b="1" dirty="0" err="1">
                <a:solidFill>
                  <a:schemeClr val="bg1"/>
                </a:solidFill>
                <a:latin typeface="Roboto Slab" charset="0"/>
                <a:sym typeface="Roboto Slab" charset="0"/>
              </a:rPr>
              <a:t>Propojení</a:t>
            </a:r>
            <a:r>
              <a:rPr lang="sk-SK" altLang="cs-CZ" sz="3600" b="1" dirty="0">
                <a:solidFill>
                  <a:schemeClr val="bg1"/>
                </a:solidFill>
                <a:latin typeface="Roboto Slab" charset="0"/>
                <a:sym typeface="Roboto Slab" charset="0"/>
              </a:rPr>
              <a:t> metabolických </a:t>
            </a:r>
            <a:r>
              <a:rPr lang="sk-SK" altLang="cs-CZ" sz="3600" b="1" dirty="0" err="1">
                <a:solidFill>
                  <a:schemeClr val="bg1"/>
                </a:solidFill>
                <a:latin typeface="Roboto Slab" charset="0"/>
                <a:sym typeface="Roboto Slab" charset="0"/>
              </a:rPr>
              <a:t>drah</a:t>
            </a:r>
            <a:endParaRPr lang="sk-SK" altLang="cs-CZ" sz="3600" b="1" dirty="0">
              <a:solidFill>
                <a:schemeClr val="bg1"/>
              </a:solidFill>
              <a:latin typeface="Roboto Slab" charset="0"/>
              <a:sym typeface="Roboto Slab" charset="0"/>
            </a:endParaRPr>
          </a:p>
          <a:p>
            <a:pPr algn="ctr" eaLnBrk="1" hangingPunct="1">
              <a:buClr>
                <a:srgbClr val="000000"/>
              </a:buClr>
              <a:buFont typeface="Arial" panose="020B0604020202020204" pitchFamily="34" charset="0"/>
              <a:buNone/>
            </a:pPr>
            <a:r>
              <a:rPr lang="sk-SK" altLang="cs-CZ" sz="2800" dirty="0">
                <a:solidFill>
                  <a:schemeClr val="bg1"/>
                </a:solidFill>
                <a:latin typeface="Roboto Slab" charset="0"/>
                <a:sym typeface="Roboto Slab" charset="0"/>
              </a:rPr>
              <a:t> </a:t>
            </a:r>
          </a:p>
          <a:p>
            <a:pPr algn="ctr" eaLnBrk="1" hangingPunct="1">
              <a:buClr>
                <a:srgbClr val="000000"/>
              </a:buClr>
              <a:buFont typeface="Arial" panose="020B0604020202020204" pitchFamily="34" charset="0"/>
              <a:buNone/>
            </a:pPr>
            <a:endParaRPr lang="sk-SK" altLang="cs-CZ" sz="2800" dirty="0">
              <a:solidFill>
                <a:schemeClr val="bg1"/>
              </a:solidFill>
              <a:latin typeface="Roboto Slab" charset="0"/>
              <a:sym typeface="Roboto Slab" charset="0"/>
            </a:endParaRP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4</a:t>
            </a:fld>
            <a:endParaRPr lang="sk-SK" altLang="cs-CZ" sz="800">
              <a:solidFill>
                <a:srgbClr val="FFFFFF"/>
              </a:solidFill>
              <a:latin typeface="Roboto Slab" charset="0"/>
              <a:sym typeface="Roboto Slab" charset="0"/>
            </a:endParaRPr>
          </a:p>
        </p:txBody>
      </p:sp>
      <p:sp>
        <p:nvSpPr>
          <p:cNvPr id="2" name="TextovéPole 1">
            <a:extLst>
              <a:ext uri="{FF2B5EF4-FFF2-40B4-BE49-F238E27FC236}">
                <a16:creationId xmlns:a16="http://schemas.microsoft.com/office/drawing/2014/main" id="{55D0254C-1F95-42AD-BFA0-0F1EE393986C}"/>
              </a:ext>
            </a:extLst>
          </p:cNvPr>
          <p:cNvSpPr txBox="1"/>
          <p:nvPr/>
        </p:nvSpPr>
        <p:spPr>
          <a:xfrm>
            <a:off x="3471863" y="555526"/>
            <a:ext cx="5420618" cy="4216539"/>
          </a:xfrm>
          <a:prstGeom prst="rect">
            <a:avLst/>
          </a:prstGeom>
          <a:noFill/>
        </p:spPr>
        <p:txBody>
          <a:bodyPr wrap="square" rtlCol="0">
            <a:spAutoFit/>
          </a:bodyPr>
          <a:lstStyle/>
          <a:p>
            <a:endParaRPr lang="cs-CZ" altLang="cs-CZ" sz="2000" dirty="0">
              <a:solidFill>
                <a:schemeClr val="tx1"/>
              </a:solidFill>
              <a:latin typeface="Roboto Slab" pitchFamily="2" charset="0"/>
              <a:ea typeface="Roboto Slab" pitchFamily="2" charset="0"/>
              <a:sym typeface="Nixie One" charset="0"/>
            </a:endParaRPr>
          </a:p>
          <a:p>
            <a:pPr marL="342900" indent="-342900">
              <a:buFont typeface="Arial" panose="020B0604020202020204" pitchFamily="34" charset="0"/>
              <a:buChar char="•"/>
            </a:pPr>
            <a:r>
              <a:rPr lang="cs-CZ" altLang="cs-CZ" sz="2000" dirty="0">
                <a:solidFill>
                  <a:schemeClr val="tx1"/>
                </a:solidFill>
                <a:latin typeface="Roboto Slab" pitchFamily="2" charset="0"/>
                <a:ea typeface="Roboto Slab" pitchFamily="2" charset="0"/>
                <a:sym typeface="Nixie One" charset="0"/>
              </a:rPr>
              <a:t>Metabolické dráhy jsou navzájem propojené, proto mluvíme o </a:t>
            </a:r>
            <a:r>
              <a:rPr lang="cs-CZ" altLang="cs-CZ" sz="2000" b="1" dirty="0">
                <a:solidFill>
                  <a:schemeClr val="tx1"/>
                </a:solidFill>
                <a:latin typeface="Roboto Slab" pitchFamily="2" charset="0"/>
                <a:ea typeface="Roboto Slab" pitchFamily="2" charset="0"/>
                <a:sym typeface="Nixie One" charset="0"/>
              </a:rPr>
              <a:t>intermediárním metabolismu</a:t>
            </a:r>
          </a:p>
          <a:p>
            <a:endParaRPr lang="cs-CZ" altLang="cs-CZ" sz="2000" b="1" dirty="0">
              <a:solidFill>
                <a:schemeClr val="tx1"/>
              </a:solidFill>
              <a:latin typeface="Roboto Slab" pitchFamily="2" charset="0"/>
              <a:ea typeface="Roboto Slab" pitchFamily="2" charset="0"/>
              <a:sym typeface="Nixie One" charset="0"/>
            </a:endParaRPr>
          </a:p>
          <a:p>
            <a:pPr marL="342900" indent="-342900">
              <a:buFont typeface="Arial" panose="020B0604020202020204" pitchFamily="34" charset="0"/>
              <a:buChar char="•"/>
            </a:pPr>
            <a:r>
              <a:rPr lang="cs-CZ" altLang="cs-CZ" sz="2000" dirty="0">
                <a:solidFill>
                  <a:schemeClr val="tx1"/>
                </a:solidFill>
                <a:latin typeface="Roboto Slab" pitchFamily="2" charset="0"/>
                <a:ea typeface="Roboto Slab" pitchFamily="2" charset="0"/>
                <a:sym typeface="Nixie One" charset="0"/>
              </a:rPr>
              <a:t>V průběhu metabolismu všech tří druhů základních živin vzniká stejná látka – tou je </a:t>
            </a:r>
            <a:r>
              <a:rPr lang="cs-CZ" altLang="cs-CZ" sz="2000" b="1" dirty="0">
                <a:solidFill>
                  <a:schemeClr val="tx1"/>
                </a:solidFill>
                <a:latin typeface="Roboto Slab" pitchFamily="2" charset="0"/>
                <a:ea typeface="Roboto Slab" pitchFamily="2" charset="0"/>
                <a:sym typeface="Nixie One" charset="0"/>
              </a:rPr>
              <a:t>acetyl – </a:t>
            </a:r>
            <a:r>
              <a:rPr lang="cs-CZ" altLang="cs-CZ" sz="2000" b="1" dirty="0" err="1">
                <a:solidFill>
                  <a:schemeClr val="tx1"/>
                </a:solidFill>
                <a:latin typeface="Roboto Slab" pitchFamily="2" charset="0"/>
                <a:ea typeface="Roboto Slab" pitchFamily="2" charset="0"/>
                <a:sym typeface="Nixie One" charset="0"/>
              </a:rPr>
              <a:t>CoA</a:t>
            </a:r>
            <a:endParaRPr lang="cs-CZ" altLang="cs-CZ" sz="2000" b="1" dirty="0">
              <a:solidFill>
                <a:schemeClr val="tx1"/>
              </a:solidFill>
              <a:latin typeface="Roboto Slab" pitchFamily="2" charset="0"/>
              <a:ea typeface="Roboto Slab" pitchFamily="2" charset="0"/>
              <a:sym typeface="Nixie One" charset="0"/>
            </a:endParaRPr>
          </a:p>
          <a:p>
            <a:endParaRPr lang="cs-CZ" altLang="cs-CZ" sz="2000" b="1" dirty="0">
              <a:solidFill>
                <a:schemeClr val="tx1"/>
              </a:solidFill>
              <a:latin typeface="Roboto Slab" pitchFamily="2" charset="0"/>
              <a:ea typeface="Roboto Slab" pitchFamily="2" charset="0"/>
              <a:sym typeface="Nixie One" charset="0"/>
            </a:endParaRPr>
          </a:p>
          <a:p>
            <a:pPr marL="342900" indent="-342900">
              <a:buFont typeface="Arial" panose="020B0604020202020204" pitchFamily="34" charset="0"/>
              <a:buChar char="•"/>
            </a:pPr>
            <a:r>
              <a:rPr lang="cs-CZ" altLang="cs-CZ" sz="2000" dirty="0">
                <a:solidFill>
                  <a:schemeClr val="tx1"/>
                </a:solidFill>
                <a:latin typeface="Roboto Slab" pitchFamily="2" charset="0"/>
                <a:ea typeface="Roboto Slab" pitchFamily="2" charset="0"/>
                <a:sym typeface="Nixie One" charset="0"/>
              </a:rPr>
              <a:t>Acetyl-</a:t>
            </a:r>
            <a:r>
              <a:rPr lang="cs-CZ" altLang="cs-CZ" sz="2000" dirty="0" err="1">
                <a:solidFill>
                  <a:schemeClr val="tx1"/>
                </a:solidFill>
                <a:latin typeface="Roboto Slab" pitchFamily="2" charset="0"/>
                <a:ea typeface="Roboto Slab" pitchFamily="2" charset="0"/>
                <a:sym typeface="Nixie One" charset="0"/>
              </a:rPr>
              <a:t>CoA</a:t>
            </a:r>
            <a:r>
              <a:rPr lang="cs-CZ" altLang="cs-CZ" sz="2000" dirty="0">
                <a:solidFill>
                  <a:schemeClr val="tx1"/>
                </a:solidFill>
                <a:latin typeface="Roboto Slab" pitchFamily="2" charset="0"/>
                <a:ea typeface="Roboto Slab" pitchFamily="2" charset="0"/>
                <a:sym typeface="Nixie One" charset="0"/>
              </a:rPr>
              <a:t> vstupuje do citrátového cyklu</a:t>
            </a:r>
          </a:p>
          <a:p>
            <a:endParaRPr lang="sk-SK" altLang="cs-CZ" sz="2000" dirty="0">
              <a:solidFill>
                <a:schemeClr val="tx1"/>
              </a:solidFill>
              <a:latin typeface="Roboto Slab" pitchFamily="2" charset="0"/>
              <a:ea typeface="Roboto Slab" pitchFamily="2" charset="0"/>
              <a:sym typeface="Nixie One" charset="0"/>
            </a:endParaRPr>
          </a:p>
          <a:p>
            <a:endParaRPr lang="cs-CZ" dirty="0"/>
          </a:p>
          <a:p>
            <a:endParaRPr lang="cs-CZ" dirty="0"/>
          </a:p>
        </p:txBody>
      </p:sp>
    </p:spTree>
    <p:extLst>
      <p:ext uri="{BB962C8B-B14F-4D97-AF65-F5344CB8AC3E}">
        <p14:creationId xmlns:p14="http://schemas.microsoft.com/office/powerpoint/2010/main" val="3719315173"/>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5</a:t>
            </a:fld>
            <a:endParaRPr lang="sk-SK" altLang="cs-CZ" sz="800">
              <a:solidFill>
                <a:srgbClr val="FFFFFF"/>
              </a:solidFill>
              <a:latin typeface="Roboto Slab" charset="0"/>
              <a:sym typeface="Roboto Slab" charset="0"/>
            </a:endParaRPr>
          </a:p>
        </p:txBody>
      </p:sp>
      <p:grpSp>
        <p:nvGrpSpPr>
          <p:cNvPr id="13" name="Skupina 12">
            <a:extLst>
              <a:ext uri="{FF2B5EF4-FFF2-40B4-BE49-F238E27FC236}">
                <a16:creationId xmlns:a16="http://schemas.microsoft.com/office/drawing/2014/main" id="{082C2077-C93C-48D4-9BCC-21E11474035F}"/>
              </a:ext>
            </a:extLst>
          </p:cNvPr>
          <p:cNvGrpSpPr/>
          <p:nvPr/>
        </p:nvGrpSpPr>
        <p:grpSpPr>
          <a:xfrm>
            <a:off x="1187624" y="1203598"/>
            <a:ext cx="6768752" cy="4411451"/>
            <a:chOff x="1259632" y="1014133"/>
            <a:chExt cx="6624736" cy="4510199"/>
          </a:xfrm>
        </p:grpSpPr>
        <p:pic>
          <p:nvPicPr>
            <p:cNvPr id="3" name="Obrázek 2">
              <a:extLst>
                <a:ext uri="{FF2B5EF4-FFF2-40B4-BE49-F238E27FC236}">
                  <a16:creationId xmlns:a16="http://schemas.microsoft.com/office/drawing/2014/main" id="{D848DFC1-905B-4B5D-9E9F-8DD00BAFF1C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3479"/>
            <a:stretch/>
          </p:blipFill>
          <p:spPr>
            <a:xfrm>
              <a:off x="1259632" y="1014133"/>
              <a:ext cx="6624736" cy="3996408"/>
            </a:xfrm>
            <a:prstGeom prst="rect">
              <a:avLst/>
            </a:prstGeom>
          </p:spPr>
        </p:pic>
        <p:sp>
          <p:nvSpPr>
            <p:cNvPr id="7" name="TextovéPole 6">
              <a:extLst>
                <a:ext uri="{FF2B5EF4-FFF2-40B4-BE49-F238E27FC236}">
                  <a16:creationId xmlns:a16="http://schemas.microsoft.com/office/drawing/2014/main" id="{B1CE4861-EBE1-4C20-9FBD-1153AB454FA9}"/>
                </a:ext>
              </a:extLst>
            </p:cNvPr>
            <p:cNvSpPr txBox="1"/>
            <p:nvPr/>
          </p:nvSpPr>
          <p:spPr>
            <a:xfrm>
              <a:off x="1921546" y="5293500"/>
              <a:ext cx="5600907" cy="230832"/>
            </a:xfrm>
            <a:prstGeom prst="rect">
              <a:avLst/>
            </a:prstGeom>
            <a:noFill/>
          </p:spPr>
          <p:txBody>
            <a:bodyPr wrap="square" rtlCol="0">
              <a:spAutoFit/>
            </a:bodyPr>
            <a:lstStyle/>
            <a:p>
              <a:r>
                <a:rPr lang="cs-CZ" sz="900">
                  <a:hlinkClick r:id="rId5" tooltip="https://www.wikiskripta.eu/w/Metabolismus"/>
                </a:rPr>
                <a:t>Tato fotka</a:t>
              </a:r>
              <a:r>
                <a:rPr lang="cs-CZ" sz="900"/>
                <a:t> od autora Neznámý autor s licencí </a:t>
              </a:r>
              <a:r>
                <a:rPr lang="cs-CZ" sz="900">
                  <a:hlinkClick r:id="rId6" tooltip="https://creativecommons.org/licenses/by/3.0/"/>
                </a:rPr>
                <a:t>CC BY</a:t>
              </a:r>
              <a:endParaRPr lang="cs-CZ" sz="900"/>
            </a:p>
          </p:txBody>
        </p:sp>
      </p:grpSp>
      <p:grpSp>
        <p:nvGrpSpPr>
          <p:cNvPr id="5" name="Skupina 4">
            <a:extLst>
              <a:ext uri="{FF2B5EF4-FFF2-40B4-BE49-F238E27FC236}">
                <a16:creationId xmlns:a16="http://schemas.microsoft.com/office/drawing/2014/main" id="{02123BCA-9194-49A2-97BA-19B0E7ED3362}"/>
              </a:ext>
            </a:extLst>
          </p:cNvPr>
          <p:cNvGrpSpPr/>
          <p:nvPr/>
        </p:nvGrpSpPr>
        <p:grpSpPr>
          <a:xfrm>
            <a:off x="1294071" y="616214"/>
            <a:ext cx="6302265" cy="2099552"/>
            <a:chOff x="1294071" y="329820"/>
            <a:chExt cx="6350229" cy="2385946"/>
          </a:xfrm>
        </p:grpSpPr>
        <p:sp>
          <p:nvSpPr>
            <p:cNvPr id="2" name="TextovéPole 1">
              <a:extLst>
                <a:ext uri="{FF2B5EF4-FFF2-40B4-BE49-F238E27FC236}">
                  <a16:creationId xmlns:a16="http://schemas.microsoft.com/office/drawing/2014/main" id="{5073A5F6-DFA9-4177-BE9D-75347A008239}"/>
                </a:ext>
              </a:extLst>
            </p:cNvPr>
            <p:cNvSpPr txBox="1"/>
            <p:nvPr/>
          </p:nvSpPr>
          <p:spPr>
            <a:xfrm>
              <a:off x="1294071" y="329820"/>
              <a:ext cx="1906291" cy="523220"/>
            </a:xfrm>
            <a:prstGeom prst="rect">
              <a:avLst/>
            </a:prstGeom>
            <a:noFill/>
          </p:spPr>
          <p:txBody>
            <a:bodyPr wrap="none" rtlCol="0">
              <a:spAutoFit/>
            </a:bodyPr>
            <a:lstStyle/>
            <a:p>
              <a:r>
                <a:rPr lang="cs-CZ" sz="2800" b="1" dirty="0">
                  <a:solidFill>
                    <a:schemeClr val="accent6">
                      <a:lumMod val="50000"/>
                    </a:schemeClr>
                  </a:solidFill>
                  <a:latin typeface="Roboto Slab" pitchFamily="2" charset="0"/>
                  <a:ea typeface="Roboto Slab" pitchFamily="2" charset="0"/>
                </a:rPr>
                <a:t>Sacharidy</a:t>
              </a:r>
            </a:p>
          </p:txBody>
        </p:sp>
        <p:sp>
          <p:nvSpPr>
            <p:cNvPr id="6" name="TextovéPole 5">
              <a:extLst>
                <a:ext uri="{FF2B5EF4-FFF2-40B4-BE49-F238E27FC236}">
                  <a16:creationId xmlns:a16="http://schemas.microsoft.com/office/drawing/2014/main" id="{BFFE03DF-2864-4E1B-90F0-023A3FEC2BAE}"/>
                </a:ext>
              </a:extLst>
            </p:cNvPr>
            <p:cNvSpPr txBox="1"/>
            <p:nvPr/>
          </p:nvSpPr>
          <p:spPr>
            <a:xfrm>
              <a:off x="3707904" y="329820"/>
              <a:ext cx="1269899" cy="523220"/>
            </a:xfrm>
            <a:prstGeom prst="rect">
              <a:avLst/>
            </a:prstGeom>
            <a:noFill/>
          </p:spPr>
          <p:txBody>
            <a:bodyPr wrap="none" rtlCol="0">
              <a:spAutoFit/>
            </a:bodyPr>
            <a:lstStyle/>
            <a:p>
              <a:r>
                <a:rPr lang="cs-CZ" sz="2800" b="1" dirty="0">
                  <a:solidFill>
                    <a:schemeClr val="accent6">
                      <a:lumMod val="50000"/>
                    </a:schemeClr>
                  </a:solidFill>
                  <a:latin typeface="Roboto Slab" pitchFamily="2" charset="0"/>
                  <a:ea typeface="Roboto Slab" pitchFamily="2" charset="0"/>
                </a:rPr>
                <a:t>Lipidy</a:t>
              </a:r>
            </a:p>
          </p:txBody>
        </p:sp>
        <p:sp>
          <p:nvSpPr>
            <p:cNvPr id="8" name="TextovéPole 7">
              <a:extLst>
                <a:ext uri="{FF2B5EF4-FFF2-40B4-BE49-F238E27FC236}">
                  <a16:creationId xmlns:a16="http://schemas.microsoft.com/office/drawing/2014/main" id="{E80291C9-9583-4E4A-9FB7-4A99AC74362B}"/>
                </a:ext>
              </a:extLst>
            </p:cNvPr>
            <p:cNvSpPr txBox="1"/>
            <p:nvPr/>
          </p:nvSpPr>
          <p:spPr>
            <a:xfrm>
              <a:off x="5992886" y="329820"/>
              <a:ext cx="1651414" cy="523220"/>
            </a:xfrm>
            <a:prstGeom prst="rect">
              <a:avLst/>
            </a:prstGeom>
            <a:noFill/>
          </p:spPr>
          <p:txBody>
            <a:bodyPr wrap="none" rtlCol="0">
              <a:spAutoFit/>
            </a:bodyPr>
            <a:lstStyle/>
            <a:p>
              <a:r>
                <a:rPr lang="cs-CZ" sz="2800" b="1" dirty="0">
                  <a:solidFill>
                    <a:schemeClr val="accent6">
                      <a:lumMod val="50000"/>
                    </a:schemeClr>
                  </a:solidFill>
                  <a:latin typeface="Roboto Slab" pitchFamily="2" charset="0"/>
                  <a:ea typeface="Roboto Slab" pitchFamily="2" charset="0"/>
                </a:rPr>
                <a:t>Proteiny</a:t>
              </a:r>
            </a:p>
          </p:txBody>
        </p:sp>
        <p:sp>
          <p:nvSpPr>
            <p:cNvPr id="9" name="Šipka: dolů 8">
              <a:extLst>
                <a:ext uri="{FF2B5EF4-FFF2-40B4-BE49-F238E27FC236}">
                  <a16:creationId xmlns:a16="http://schemas.microsoft.com/office/drawing/2014/main" id="{88AC5477-8701-49DA-9C10-56B24E964A20}"/>
                </a:ext>
              </a:extLst>
            </p:cNvPr>
            <p:cNvSpPr/>
            <p:nvPr/>
          </p:nvSpPr>
          <p:spPr>
            <a:xfrm>
              <a:off x="1959184" y="806756"/>
              <a:ext cx="164544" cy="37038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0" name="Šipka: dolů 9">
              <a:extLst>
                <a:ext uri="{FF2B5EF4-FFF2-40B4-BE49-F238E27FC236}">
                  <a16:creationId xmlns:a16="http://schemas.microsoft.com/office/drawing/2014/main" id="{97E0B87B-CA75-40DE-A227-9C24C76F6765}"/>
                </a:ext>
              </a:extLst>
            </p:cNvPr>
            <p:cNvSpPr/>
            <p:nvPr/>
          </p:nvSpPr>
          <p:spPr>
            <a:xfrm>
              <a:off x="4260581" y="806476"/>
              <a:ext cx="164544" cy="37038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Šipka: dolů 10">
              <a:extLst>
                <a:ext uri="{FF2B5EF4-FFF2-40B4-BE49-F238E27FC236}">
                  <a16:creationId xmlns:a16="http://schemas.microsoft.com/office/drawing/2014/main" id="{85E9496D-A0B5-4B3C-BC58-B827AFF62DCE}"/>
                </a:ext>
              </a:extLst>
            </p:cNvPr>
            <p:cNvSpPr/>
            <p:nvPr/>
          </p:nvSpPr>
          <p:spPr>
            <a:xfrm>
              <a:off x="6736321" y="806476"/>
              <a:ext cx="164544" cy="37038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 name="Vývojový diagram: postup 3">
              <a:extLst>
                <a:ext uri="{FF2B5EF4-FFF2-40B4-BE49-F238E27FC236}">
                  <a16:creationId xmlns:a16="http://schemas.microsoft.com/office/drawing/2014/main" id="{96FC2B03-FE8C-42D2-A91E-A4B982289604}"/>
                </a:ext>
              </a:extLst>
            </p:cNvPr>
            <p:cNvSpPr/>
            <p:nvPr/>
          </p:nvSpPr>
          <p:spPr>
            <a:xfrm>
              <a:off x="3674467" y="2283718"/>
              <a:ext cx="1584176" cy="432048"/>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2" name="TextovéPole 11">
              <a:extLst>
                <a:ext uri="{FF2B5EF4-FFF2-40B4-BE49-F238E27FC236}">
                  <a16:creationId xmlns:a16="http://schemas.microsoft.com/office/drawing/2014/main" id="{BCACE1CA-BE29-48C0-85D2-10AC98B103AB}"/>
                </a:ext>
              </a:extLst>
            </p:cNvPr>
            <p:cNvSpPr txBox="1"/>
            <p:nvPr/>
          </p:nvSpPr>
          <p:spPr>
            <a:xfrm>
              <a:off x="3688002" y="2299687"/>
              <a:ext cx="1578976" cy="400110"/>
            </a:xfrm>
            <a:prstGeom prst="rect">
              <a:avLst/>
            </a:prstGeom>
            <a:noFill/>
          </p:spPr>
          <p:txBody>
            <a:bodyPr wrap="square" rtlCol="0">
              <a:spAutoFit/>
            </a:bodyPr>
            <a:lstStyle/>
            <a:p>
              <a:r>
                <a:rPr lang="cs-CZ" sz="2000" b="1" dirty="0">
                  <a:solidFill>
                    <a:schemeClr val="tx2">
                      <a:lumMod val="10000"/>
                    </a:schemeClr>
                  </a:solidFill>
                  <a:latin typeface="Roboto Slab" pitchFamily="2" charset="0"/>
                  <a:ea typeface="Roboto Slab" pitchFamily="2" charset="0"/>
                </a:rPr>
                <a:t>Acetyl-</a:t>
              </a:r>
              <a:r>
                <a:rPr lang="cs-CZ" sz="2000" b="1" dirty="0" err="1">
                  <a:solidFill>
                    <a:schemeClr val="tx2">
                      <a:lumMod val="10000"/>
                    </a:schemeClr>
                  </a:solidFill>
                  <a:latin typeface="Roboto Slab" pitchFamily="2" charset="0"/>
                  <a:ea typeface="Roboto Slab" pitchFamily="2" charset="0"/>
                </a:rPr>
                <a:t>CoA</a:t>
              </a:r>
              <a:endParaRPr lang="cs-CZ" sz="2000" b="1" dirty="0">
                <a:solidFill>
                  <a:schemeClr val="tx2">
                    <a:lumMod val="10000"/>
                  </a:schemeClr>
                </a:solidFill>
                <a:latin typeface="Roboto Slab" pitchFamily="2" charset="0"/>
                <a:ea typeface="Roboto Slab" pitchFamily="2" charset="0"/>
              </a:endParaRPr>
            </a:p>
          </p:txBody>
        </p:sp>
      </p:grpSp>
      <p:sp>
        <p:nvSpPr>
          <p:cNvPr id="14" name="TextovéPole 13">
            <a:extLst>
              <a:ext uri="{FF2B5EF4-FFF2-40B4-BE49-F238E27FC236}">
                <a16:creationId xmlns:a16="http://schemas.microsoft.com/office/drawing/2014/main" id="{F78A8520-7ADB-47C2-8823-6292EE09A6F9}"/>
              </a:ext>
            </a:extLst>
          </p:cNvPr>
          <p:cNvSpPr txBox="1"/>
          <p:nvPr/>
        </p:nvSpPr>
        <p:spPr>
          <a:xfrm>
            <a:off x="448426" y="108617"/>
            <a:ext cx="7212231" cy="461665"/>
          </a:xfrm>
          <a:prstGeom prst="rect">
            <a:avLst/>
          </a:prstGeom>
          <a:noFill/>
        </p:spPr>
        <p:txBody>
          <a:bodyPr wrap="none" rtlCol="0">
            <a:spAutoFit/>
          </a:bodyPr>
          <a:lstStyle/>
          <a:p>
            <a:r>
              <a:rPr lang="cs-CZ" sz="2400" b="1" dirty="0">
                <a:latin typeface="Roboto Slab" pitchFamily="2" charset="0"/>
                <a:ea typeface="Roboto Slab" pitchFamily="2" charset="0"/>
              </a:rPr>
              <a:t>Propojení katabolických drah živin v organismu:</a:t>
            </a:r>
          </a:p>
        </p:txBody>
      </p:sp>
    </p:spTree>
    <p:extLst>
      <p:ext uri="{BB962C8B-B14F-4D97-AF65-F5344CB8AC3E}">
        <p14:creationId xmlns:p14="http://schemas.microsoft.com/office/powerpoint/2010/main" val="3560624118"/>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6</a:t>
            </a:fld>
            <a:endParaRPr lang="sk-SK" altLang="cs-CZ" sz="800">
              <a:solidFill>
                <a:srgbClr val="FFFFFF"/>
              </a:solidFill>
              <a:latin typeface="Roboto Slab" charset="0"/>
              <a:sym typeface="Roboto Slab" charset="0"/>
            </a:endParaRPr>
          </a:p>
        </p:txBody>
      </p:sp>
      <p:sp>
        <p:nvSpPr>
          <p:cNvPr id="2" name="TextovéPole 1">
            <a:extLst>
              <a:ext uri="{FF2B5EF4-FFF2-40B4-BE49-F238E27FC236}">
                <a16:creationId xmlns:a16="http://schemas.microsoft.com/office/drawing/2014/main" id="{F5E922FB-88C3-4943-9FA8-E2C7C35656DF}"/>
              </a:ext>
            </a:extLst>
          </p:cNvPr>
          <p:cNvSpPr txBox="1"/>
          <p:nvPr/>
        </p:nvSpPr>
        <p:spPr>
          <a:xfrm>
            <a:off x="611560" y="339502"/>
            <a:ext cx="2925801" cy="400110"/>
          </a:xfrm>
          <a:prstGeom prst="rect">
            <a:avLst/>
          </a:prstGeom>
          <a:noFill/>
        </p:spPr>
        <p:txBody>
          <a:bodyPr wrap="none" rtlCol="0">
            <a:spAutoFit/>
          </a:bodyPr>
          <a:lstStyle/>
          <a:p>
            <a:r>
              <a:rPr lang="cs-CZ" sz="2000" b="1" dirty="0">
                <a:latin typeface="Roboto Slab" pitchFamily="2" charset="0"/>
                <a:ea typeface="Roboto Slab" pitchFamily="2" charset="0"/>
              </a:rPr>
              <a:t>Molekula koenzymu A</a:t>
            </a:r>
          </a:p>
        </p:txBody>
      </p:sp>
      <p:pic>
        <p:nvPicPr>
          <p:cNvPr id="4" name="Obrázek 3">
            <a:extLst>
              <a:ext uri="{FF2B5EF4-FFF2-40B4-BE49-F238E27FC236}">
                <a16:creationId xmlns:a16="http://schemas.microsoft.com/office/drawing/2014/main" id="{61B2C774-50A9-4E09-8AAE-477EB6A423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7544" y="1344225"/>
            <a:ext cx="8280919" cy="3057576"/>
          </a:xfrm>
          <a:prstGeom prst="rect">
            <a:avLst/>
          </a:prstGeom>
        </p:spPr>
      </p:pic>
    </p:spTree>
    <p:extLst>
      <p:ext uri="{BB962C8B-B14F-4D97-AF65-F5344CB8AC3E}">
        <p14:creationId xmlns:p14="http://schemas.microsoft.com/office/powerpoint/2010/main" val="1676508389"/>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ál 9">
            <a:extLst>
              <a:ext uri="{FF2B5EF4-FFF2-40B4-BE49-F238E27FC236}">
                <a16:creationId xmlns:a16="http://schemas.microsoft.com/office/drawing/2014/main" id="{0EE0264E-7E6D-4A50-9C6A-274E884ECE58}"/>
              </a:ext>
            </a:extLst>
          </p:cNvPr>
          <p:cNvSpPr/>
          <p:nvPr/>
        </p:nvSpPr>
        <p:spPr>
          <a:xfrm rot="19729941">
            <a:off x="1493632" y="1975939"/>
            <a:ext cx="1613829" cy="8119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7</a:t>
            </a:fld>
            <a:endParaRPr lang="sk-SK" altLang="cs-CZ" sz="800">
              <a:solidFill>
                <a:srgbClr val="FFFFFF"/>
              </a:solidFill>
              <a:latin typeface="Roboto Slab" charset="0"/>
              <a:sym typeface="Roboto Slab" charset="0"/>
            </a:endParaRPr>
          </a:p>
        </p:txBody>
      </p:sp>
      <p:sp>
        <p:nvSpPr>
          <p:cNvPr id="2" name="TextovéPole 1">
            <a:extLst>
              <a:ext uri="{FF2B5EF4-FFF2-40B4-BE49-F238E27FC236}">
                <a16:creationId xmlns:a16="http://schemas.microsoft.com/office/drawing/2014/main" id="{F5E922FB-88C3-4943-9FA8-E2C7C35656DF}"/>
              </a:ext>
            </a:extLst>
          </p:cNvPr>
          <p:cNvSpPr txBox="1"/>
          <p:nvPr/>
        </p:nvSpPr>
        <p:spPr>
          <a:xfrm>
            <a:off x="611560" y="339502"/>
            <a:ext cx="3589444" cy="400110"/>
          </a:xfrm>
          <a:prstGeom prst="rect">
            <a:avLst/>
          </a:prstGeom>
          <a:noFill/>
        </p:spPr>
        <p:txBody>
          <a:bodyPr wrap="none" rtlCol="0">
            <a:spAutoFit/>
          </a:bodyPr>
          <a:lstStyle/>
          <a:p>
            <a:r>
              <a:rPr lang="cs-CZ" sz="2000" b="1" dirty="0">
                <a:latin typeface="Roboto Slab" pitchFamily="2" charset="0"/>
                <a:ea typeface="Roboto Slab" pitchFamily="2" charset="0"/>
              </a:rPr>
              <a:t>Schéma vzniku acetyl - </a:t>
            </a:r>
            <a:r>
              <a:rPr lang="cs-CZ" sz="2000" b="1" dirty="0" err="1">
                <a:latin typeface="Roboto Slab" pitchFamily="2" charset="0"/>
                <a:ea typeface="Roboto Slab" pitchFamily="2" charset="0"/>
              </a:rPr>
              <a:t>CoA</a:t>
            </a:r>
            <a:endParaRPr lang="cs-CZ" sz="2000" b="1" dirty="0">
              <a:latin typeface="Roboto Slab" pitchFamily="2" charset="0"/>
              <a:ea typeface="Roboto Slab" pitchFamily="2" charset="0"/>
            </a:endParaRPr>
          </a:p>
        </p:txBody>
      </p:sp>
      <p:sp>
        <p:nvSpPr>
          <p:cNvPr id="7" name="TextovéPole 6">
            <a:extLst>
              <a:ext uri="{FF2B5EF4-FFF2-40B4-BE49-F238E27FC236}">
                <a16:creationId xmlns:a16="http://schemas.microsoft.com/office/drawing/2014/main" id="{884A9F15-A61D-498C-80F4-05356211A064}"/>
              </a:ext>
            </a:extLst>
          </p:cNvPr>
          <p:cNvSpPr txBox="1"/>
          <p:nvPr/>
        </p:nvSpPr>
        <p:spPr>
          <a:xfrm>
            <a:off x="604714" y="3147814"/>
            <a:ext cx="1591022" cy="307777"/>
          </a:xfrm>
          <a:prstGeom prst="rect">
            <a:avLst/>
          </a:prstGeom>
          <a:noFill/>
        </p:spPr>
        <p:txBody>
          <a:bodyPr wrap="square" rtlCol="0">
            <a:spAutoFit/>
          </a:bodyPr>
          <a:lstStyle/>
          <a:p>
            <a:r>
              <a:rPr lang="cs-CZ" b="1" dirty="0">
                <a:latin typeface="Roboto Slab" pitchFamily="2" charset="0"/>
                <a:ea typeface="Roboto Slab" pitchFamily="2" charset="0"/>
              </a:rPr>
              <a:t>kyselina octová     </a:t>
            </a:r>
          </a:p>
        </p:txBody>
      </p:sp>
      <p:sp>
        <p:nvSpPr>
          <p:cNvPr id="8" name="TextovéPole 7">
            <a:extLst>
              <a:ext uri="{FF2B5EF4-FFF2-40B4-BE49-F238E27FC236}">
                <a16:creationId xmlns:a16="http://schemas.microsoft.com/office/drawing/2014/main" id="{93DFCD75-7895-41B1-94FB-BA4BB79726C0}"/>
              </a:ext>
            </a:extLst>
          </p:cNvPr>
          <p:cNvSpPr txBox="1"/>
          <p:nvPr/>
        </p:nvSpPr>
        <p:spPr>
          <a:xfrm>
            <a:off x="2771800" y="3147813"/>
            <a:ext cx="1143262" cy="307777"/>
          </a:xfrm>
          <a:prstGeom prst="rect">
            <a:avLst/>
          </a:prstGeom>
          <a:noFill/>
        </p:spPr>
        <p:txBody>
          <a:bodyPr wrap="none" rtlCol="0">
            <a:spAutoFit/>
          </a:bodyPr>
          <a:lstStyle/>
          <a:p>
            <a:r>
              <a:rPr lang="cs-CZ" b="1" dirty="0">
                <a:latin typeface="Roboto Slab" pitchFamily="2" charset="0"/>
                <a:ea typeface="Roboto Slab" pitchFamily="2" charset="0"/>
              </a:rPr>
              <a:t>koenzym A</a:t>
            </a:r>
            <a:endParaRPr lang="cs-CZ" dirty="0"/>
          </a:p>
        </p:txBody>
      </p:sp>
      <p:sp>
        <p:nvSpPr>
          <p:cNvPr id="9" name="TextovéPole 8">
            <a:extLst>
              <a:ext uri="{FF2B5EF4-FFF2-40B4-BE49-F238E27FC236}">
                <a16:creationId xmlns:a16="http://schemas.microsoft.com/office/drawing/2014/main" id="{167BF3A9-3EBE-4A5F-8603-A03E2A687028}"/>
              </a:ext>
            </a:extLst>
          </p:cNvPr>
          <p:cNvSpPr txBox="1"/>
          <p:nvPr/>
        </p:nvSpPr>
        <p:spPr>
          <a:xfrm>
            <a:off x="5076056" y="3146945"/>
            <a:ext cx="1664238" cy="307777"/>
          </a:xfrm>
          <a:prstGeom prst="rect">
            <a:avLst/>
          </a:prstGeom>
          <a:noFill/>
        </p:spPr>
        <p:txBody>
          <a:bodyPr wrap="none" rtlCol="0">
            <a:spAutoFit/>
          </a:bodyPr>
          <a:lstStyle/>
          <a:p>
            <a:r>
              <a:rPr lang="cs-CZ" b="1" dirty="0">
                <a:latin typeface="Roboto Slab" pitchFamily="2" charset="0"/>
                <a:ea typeface="Roboto Slab" pitchFamily="2" charset="0"/>
              </a:rPr>
              <a:t>acetylkoenzym A</a:t>
            </a:r>
          </a:p>
        </p:txBody>
      </p:sp>
      <p:grpSp>
        <p:nvGrpSpPr>
          <p:cNvPr id="6" name="Skupina 5">
            <a:extLst>
              <a:ext uri="{FF2B5EF4-FFF2-40B4-BE49-F238E27FC236}">
                <a16:creationId xmlns:a16="http://schemas.microsoft.com/office/drawing/2014/main" id="{8E9A30FA-1C91-4140-9145-649DED1D8D6C}"/>
              </a:ext>
            </a:extLst>
          </p:cNvPr>
          <p:cNvGrpSpPr/>
          <p:nvPr/>
        </p:nvGrpSpPr>
        <p:grpSpPr>
          <a:xfrm>
            <a:off x="683567" y="1629080"/>
            <a:ext cx="7632849" cy="1129494"/>
            <a:chOff x="683567" y="1629080"/>
            <a:chExt cx="7632849" cy="1129494"/>
          </a:xfrm>
        </p:grpSpPr>
        <p:pic>
          <p:nvPicPr>
            <p:cNvPr id="5" name="Obrázek 4">
              <a:extLst>
                <a:ext uri="{FF2B5EF4-FFF2-40B4-BE49-F238E27FC236}">
                  <a16:creationId xmlns:a16="http://schemas.microsoft.com/office/drawing/2014/main" id="{8E5FD8BC-5B81-43D7-89F9-E7262DD455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3567" y="1629080"/>
              <a:ext cx="7632849" cy="1074527"/>
            </a:xfrm>
            <a:prstGeom prst="rect">
              <a:avLst/>
            </a:prstGeom>
          </p:spPr>
        </p:pic>
        <p:sp>
          <p:nvSpPr>
            <p:cNvPr id="3" name="Obdélník 2">
              <a:extLst>
                <a:ext uri="{FF2B5EF4-FFF2-40B4-BE49-F238E27FC236}">
                  <a16:creationId xmlns:a16="http://schemas.microsoft.com/office/drawing/2014/main" id="{6417A54B-9A28-4DBD-BF48-4ADE606D6DD0}"/>
                </a:ext>
              </a:extLst>
            </p:cNvPr>
            <p:cNvSpPr/>
            <p:nvPr/>
          </p:nvSpPr>
          <p:spPr>
            <a:xfrm>
              <a:off x="4201004" y="2498678"/>
              <a:ext cx="4022986" cy="2049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ln>
                  <a:solidFill>
                    <a:schemeClr val="bg1"/>
                  </a:solidFill>
                </a:ln>
                <a:solidFill>
                  <a:schemeClr val="bg1"/>
                </a:solidFill>
              </a:endParaRPr>
            </a:p>
          </p:txBody>
        </p:sp>
        <p:sp>
          <p:nvSpPr>
            <p:cNvPr id="4" name="TextovéPole 3">
              <a:extLst>
                <a:ext uri="{FF2B5EF4-FFF2-40B4-BE49-F238E27FC236}">
                  <a16:creationId xmlns:a16="http://schemas.microsoft.com/office/drawing/2014/main" id="{A611D5E2-79CA-4003-9769-19CBFAFB4D13}"/>
                </a:ext>
              </a:extLst>
            </p:cNvPr>
            <p:cNvSpPr txBox="1"/>
            <p:nvPr/>
          </p:nvSpPr>
          <p:spPr>
            <a:xfrm>
              <a:off x="6300192" y="2387312"/>
              <a:ext cx="632508" cy="371262"/>
            </a:xfrm>
            <a:prstGeom prst="rect">
              <a:avLst/>
            </a:prstGeom>
            <a:noFill/>
          </p:spPr>
          <p:txBody>
            <a:bodyPr wrap="square" rtlCol="0">
              <a:spAutoFit/>
            </a:bodyPr>
            <a:lstStyle/>
            <a:p>
              <a:r>
                <a:rPr lang="cs-CZ" sz="1800" dirty="0" err="1"/>
                <a:t>CoA</a:t>
              </a:r>
              <a:endParaRPr lang="cs-CZ" sz="1800" dirty="0"/>
            </a:p>
          </p:txBody>
        </p:sp>
      </p:grpSp>
    </p:spTree>
    <p:extLst>
      <p:ext uri="{BB962C8B-B14F-4D97-AF65-F5344CB8AC3E}">
        <p14:creationId xmlns:p14="http://schemas.microsoft.com/office/powerpoint/2010/main" val="3959340978"/>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8</a:t>
            </a:fld>
            <a:endParaRPr lang="sk-SK" altLang="cs-CZ" sz="800">
              <a:solidFill>
                <a:srgbClr val="FFFFFF"/>
              </a:solidFill>
              <a:latin typeface="Roboto Slab" charset="0"/>
              <a:sym typeface="Roboto Slab" charset="0"/>
            </a:endParaRPr>
          </a:p>
        </p:txBody>
      </p:sp>
      <p:sp>
        <p:nvSpPr>
          <p:cNvPr id="3" name="Kruh: dutý 2">
            <a:extLst>
              <a:ext uri="{FF2B5EF4-FFF2-40B4-BE49-F238E27FC236}">
                <a16:creationId xmlns:a16="http://schemas.microsoft.com/office/drawing/2014/main" id="{DA90FE8F-F21D-4DC7-966C-C7193088F173}"/>
              </a:ext>
            </a:extLst>
          </p:cNvPr>
          <p:cNvSpPr/>
          <p:nvPr/>
        </p:nvSpPr>
        <p:spPr>
          <a:xfrm>
            <a:off x="3260219" y="1958697"/>
            <a:ext cx="2232248" cy="1837189"/>
          </a:xfrm>
          <a:prstGeom prst="don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solidFill>
                <a:schemeClr val="tx1"/>
              </a:solidFill>
            </a:endParaRPr>
          </a:p>
        </p:txBody>
      </p:sp>
      <p:sp>
        <p:nvSpPr>
          <p:cNvPr id="4" name="Bublinový popisek: se šipkou dolů 3">
            <a:extLst>
              <a:ext uri="{FF2B5EF4-FFF2-40B4-BE49-F238E27FC236}">
                <a16:creationId xmlns:a16="http://schemas.microsoft.com/office/drawing/2014/main" id="{EBF77EAD-4C77-4E54-9291-1C152E5AAB91}"/>
              </a:ext>
            </a:extLst>
          </p:cNvPr>
          <p:cNvSpPr/>
          <p:nvPr/>
        </p:nvSpPr>
        <p:spPr>
          <a:xfrm>
            <a:off x="971600" y="195486"/>
            <a:ext cx="1872208" cy="864096"/>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0" name="Bublinový popisek: se šipkou dolů 9">
            <a:extLst>
              <a:ext uri="{FF2B5EF4-FFF2-40B4-BE49-F238E27FC236}">
                <a16:creationId xmlns:a16="http://schemas.microsoft.com/office/drawing/2014/main" id="{B4B1EA13-0C92-49D8-972B-608B51E617C4}"/>
              </a:ext>
            </a:extLst>
          </p:cNvPr>
          <p:cNvSpPr/>
          <p:nvPr/>
        </p:nvSpPr>
        <p:spPr>
          <a:xfrm>
            <a:off x="3275856" y="195486"/>
            <a:ext cx="1872208" cy="864096"/>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Bublinový popisek: se šipkou dolů 10">
            <a:extLst>
              <a:ext uri="{FF2B5EF4-FFF2-40B4-BE49-F238E27FC236}">
                <a16:creationId xmlns:a16="http://schemas.microsoft.com/office/drawing/2014/main" id="{B4A776D7-E0FB-46D9-AD8E-C7334E95350F}"/>
              </a:ext>
            </a:extLst>
          </p:cNvPr>
          <p:cNvSpPr/>
          <p:nvPr/>
        </p:nvSpPr>
        <p:spPr>
          <a:xfrm>
            <a:off x="5580111" y="225500"/>
            <a:ext cx="2418871" cy="864096"/>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3" name="Šipka: dolů 12">
            <a:extLst>
              <a:ext uri="{FF2B5EF4-FFF2-40B4-BE49-F238E27FC236}">
                <a16:creationId xmlns:a16="http://schemas.microsoft.com/office/drawing/2014/main" id="{5852D62E-4F93-462F-9619-08974F79F0B9}"/>
              </a:ext>
            </a:extLst>
          </p:cNvPr>
          <p:cNvSpPr/>
          <p:nvPr/>
        </p:nvSpPr>
        <p:spPr>
          <a:xfrm rot="16200000">
            <a:off x="4268052" y="3057729"/>
            <a:ext cx="369331" cy="288032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9" name="Šipka: obousměrná svislá 8">
            <a:extLst>
              <a:ext uri="{FF2B5EF4-FFF2-40B4-BE49-F238E27FC236}">
                <a16:creationId xmlns:a16="http://schemas.microsoft.com/office/drawing/2014/main" id="{73C3E45C-419A-4D03-A790-CC5AAB451056}"/>
              </a:ext>
            </a:extLst>
          </p:cNvPr>
          <p:cNvSpPr/>
          <p:nvPr/>
        </p:nvSpPr>
        <p:spPr>
          <a:xfrm>
            <a:off x="6641333" y="1427370"/>
            <a:ext cx="288032" cy="582519"/>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2" name="Šipka: doprava 11">
            <a:extLst>
              <a:ext uri="{FF2B5EF4-FFF2-40B4-BE49-F238E27FC236}">
                <a16:creationId xmlns:a16="http://schemas.microsoft.com/office/drawing/2014/main" id="{A593B182-86FF-45A2-882B-9F5CC693C187}"/>
              </a:ext>
            </a:extLst>
          </p:cNvPr>
          <p:cNvSpPr/>
          <p:nvPr/>
        </p:nvSpPr>
        <p:spPr>
          <a:xfrm rot="10800000">
            <a:off x="4171444" y="3415870"/>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4" name="TextovéPole 13">
            <a:extLst>
              <a:ext uri="{FF2B5EF4-FFF2-40B4-BE49-F238E27FC236}">
                <a16:creationId xmlns:a16="http://schemas.microsoft.com/office/drawing/2014/main" id="{17E71D04-E602-4636-BBC8-68163F32478B}"/>
              </a:ext>
            </a:extLst>
          </p:cNvPr>
          <p:cNvSpPr txBox="1"/>
          <p:nvPr/>
        </p:nvSpPr>
        <p:spPr>
          <a:xfrm>
            <a:off x="971600" y="123478"/>
            <a:ext cx="1800200" cy="677108"/>
          </a:xfrm>
          <a:prstGeom prst="rect">
            <a:avLst/>
          </a:prstGeom>
          <a:noFill/>
        </p:spPr>
        <p:txBody>
          <a:bodyPr wrap="square" rtlCol="0">
            <a:spAutoFit/>
          </a:bodyPr>
          <a:lstStyle/>
          <a:p>
            <a:pPr algn="ctr"/>
            <a:r>
              <a:rPr lang="cs-CZ" sz="2400" b="1" dirty="0">
                <a:latin typeface="Roboto Slab" pitchFamily="2" charset="0"/>
                <a:ea typeface="Roboto Slab" pitchFamily="2" charset="0"/>
              </a:rPr>
              <a:t>Sacharidy</a:t>
            </a:r>
          </a:p>
          <a:p>
            <a:pPr algn="ctr"/>
            <a:r>
              <a:rPr lang="cs-CZ" b="1" dirty="0">
                <a:latin typeface="Roboto Slab" pitchFamily="2" charset="0"/>
                <a:ea typeface="Roboto Slab" pitchFamily="2" charset="0"/>
              </a:rPr>
              <a:t>Glykolýza</a:t>
            </a:r>
          </a:p>
        </p:txBody>
      </p:sp>
      <p:sp>
        <p:nvSpPr>
          <p:cNvPr id="17" name="TextovéPole 16">
            <a:extLst>
              <a:ext uri="{FF2B5EF4-FFF2-40B4-BE49-F238E27FC236}">
                <a16:creationId xmlns:a16="http://schemas.microsoft.com/office/drawing/2014/main" id="{DC40B335-8618-41DB-9C52-121459DFEA34}"/>
              </a:ext>
            </a:extLst>
          </p:cNvPr>
          <p:cNvSpPr txBox="1"/>
          <p:nvPr/>
        </p:nvSpPr>
        <p:spPr>
          <a:xfrm>
            <a:off x="5652120" y="134316"/>
            <a:ext cx="2232248" cy="892552"/>
          </a:xfrm>
          <a:prstGeom prst="rect">
            <a:avLst/>
          </a:prstGeom>
          <a:noFill/>
        </p:spPr>
        <p:txBody>
          <a:bodyPr wrap="square" rtlCol="0">
            <a:spAutoFit/>
          </a:bodyPr>
          <a:lstStyle/>
          <a:p>
            <a:pPr algn="ctr"/>
            <a:r>
              <a:rPr lang="cs-CZ" sz="2400" b="1" dirty="0">
                <a:latin typeface="Roboto Slab" pitchFamily="2" charset="0"/>
                <a:ea typeface="Roboto Slab" pitchFamily="2" charset="0"/>
              </a:rPr>
              <a:t>Proteiny</a:t>
            </a:r>
          </a:p>
          <a:p>
            <a:pPr algn="ctr"/>
            <a:r>
              <a:rPr lang="cs-CZ" b="1" dirty="0">
                <a:latin typeface="Roboto Slab" pitchFamily="2" charset="0"/>
                <a:ea typeface="Roboto Slab" pitchFamily="2" charset="0"/>
              </a:rPr>
              <a:t>Metabolismus proteinů</a:t>
            </a:r>
          </a:p>
          <a:p>
            <a:pPr algn="ctr"/>
            <a:endParaRPr lang="cs-CZ" b="1" dirty="0">
              <a:latin typeface="Roboto Slab" pitchFamily="2" charset="0"/>
              <a:ea typeface="Roboto Slab" pitchFamily="2" charset="0"/>
            </a:endParaRPr>
          </a:p>
        </p:txBody>
      </p:sp>
      <p:sp>
        <p:nvSpPr>
          <p:cNvPr id="18" name="TextovéPole 17">
            <a:extLst>
              <a:ext uri="{FF2B5EF4-FFF2-40B4-BE49-F238E27FC236}">
                <a16:creationId xmlns:a16="http://schemas.microsoft.com/office/drawing/2014/main" id="{4EDE9A1B-C326-4C13-8E02-FCD725F2077E}"/>
              </a:ext>
            </a:extLst>
          </p:cNvPr>
          <p:cNvSpPr txBox="1"/>
          <p:nvPr/>
        </p:nvSpPr>
        <p:spPr>
          <a:xfrm>
            <a:off x="3302000" y="108053"/>
            <a:ext cx="1800200" cy="677108"/>
          </a:xfrm>
          <a:prstGeom prst="rect">
            <a:avLst/>
          </a:prstGeom>
          <a:noFill/>
        </p:spPr>
        <p:txBody>
          <a:bodyPr wrap="square" rtlCol="0">
            <a:spAutoFit/>
          </a:bodyPr>
          <a:lstStyle/>
          <a:p>
            <a:pPr algn="ctr"/>
            <a:r>
              <a:rPr lang="cs-CZ" sz="2400" b="1" dirty="0">
                <a:latin typeface="Roboto Slab" pitchFamily="2" charset="0"/>
                <a:ea typeface="Roboto Slab" pitchFamily="2" charset="0"/>
              </a:rPr>
              <a:t>Lipidy</a:t>
            </a:r>
          </a:p>
          <a:p>
            <a:pPr algn="ctr"/>
            <a:r>
              <a:rPr lang="cs-CZ" b="1" dirty="0">
                <a:latin typeface="Roboto Slab" pitchFamily="2" charset="0"/>
                <a:ea typeface="Roboto Slab" pitchFamily="2" charset="0"/>
              </a:rPr>
              <a:t>Beta-oxidace VMK</a:t>
            </a:r>
          </a:p>
        </p:txBody>
      </p:sp>
      <p:sp>
        <p:nvSpPr>
          <p:cNvPr id="2" name="TextovéPole 1">
            <a:extLst>
              <a:ext uri="{FF2B5EF4-FFF2-40B4-BE49-F238E27FC236}">
                <a16:creationId xmlns:a16="http://schemas.microsoft.com/office/drawing/2014/main" id="{202B75F7-2FB2-4A3B-96B5-58F34A78AD03}"/>
              </a:ext>
            </a:extLst>
          </p:cNvPr>
          <p:cNvSpPr txBox="1"/>
          <p:nvPr/>
        </p:nvSpPr>
        <p:spPr>
          <a:xfrm>
            <a:off x="1379354" y="1089596"/>
            <a:ext cx="1056700" cy="369332"/>
          </a:xfrm>
          <a:prstGeom prst="rect">
            <a:avLst/>
          </a:prstGeom>
          <a:noFill/>
        </p:spPr>
        <p:txBody>
          <a:bodyPr wrap="none" rtlCol="0">
            <a:spAutoFit/>
          </a:bodyPr>
          <a:lstStyle/>
          <a:p>
            <a:r>
              <a:rPr lang="cs-CZ" sz="1800" b="1" dirty="0">
                <a:latin typeface="Roboto Slab" pitchFamily="2" charset="0"/>
                <a:ea typeface="Roboto Slab" pitchFamily="2" charset="0"/>
              </a:rPr>
              <a:t>Pyruvát</a:t>
            </a:r>
          </a:p>
        </p:txBody>
      </p:sp>
      <p:sp>
        <p:nvSpPr>
          <p:cNvPr id="19" name="TextovéPole 18">
            <a:extLst>
              <a:ext uri="{FF2B5EF4-FFF2-40B4-BE49-F238E27FC236}">
                <a16:creationId xmlns:a16="http://schemas.microsoft.com/office/drawing/2014/main" id="{D5088D96-E4D3-4E5C-B0FA-17317A84D944}"/>
              </a:ext>
            </a:extLst>
          </p:cNvPr>
          <p:cNvSpPr txBox="1"/>
          <p:nvPr/>
        </p:nvSpPr>
        <p:spPr>
          <a:xfrm>
            <a:off x="3555571" y="1087448"/>
            <a:ext cx="1426994" cy="369332"/>
          </a:xfrm>
          <a:prstGeom prst="rect">
            <a:avLst/>
          </a:prstGeom>
          <a:noFill/>
        </p:spPr>
        <p:txBody>
          <a:bodyPr wrap="none" rtlCol="0">
            <a:spAutoFit/>
          </a:bodyPr>
          <a:lstStyle/>
          <a:p>
            <a:r>
              <a:rPr lang="cs-CZ" sz="1800" b="1" dirty="0">
                <a:latin typeface="Roboto Slab" pitchFamily="2" charset="0"/>
                <a:ea typeface="Roboto Slab" pitchFamily="2" charset="0"/>
              </a:rPr>
              <a:t>Acetyl-</a:t>
            </a:r>
            <a:r>
              <a:rPr lang="cs-CZ" sz="1800" b="1" dirty="0" err="1">
                <a:latin typeface="Roboto Slab" pitchFamily="2" charset="0"/>
                <a:ea typeface="Roboto Slab" pitchFamily="2" charset="0"/>
              </a:rPr>
              <a:t>CoA</a:t>
            </a:r>
            <a:endParaRPr lang="cs-CZ" sz="1800" b="1" dirty="0">
              <a:latin typeface="Roboto Slab" pitchFamily="2" charset="0"/>
              <a:ea typeface="Roboto Slab" pitchFamily="2" charset="0"/>
            </a:endParaRPr>
          </a:p>
        </p:txBody>
      </p:sp>
      <p:sp>
        <p:nvSpPr>
          <p:cNvPr id="20" name="TextovéPole 19">
            <a:extLst>
              <a:ext uri="{FF2B5EF4-FFF2-40B4-BE49-F238E27FC236}">
                <a16:creationId xmlns:a16="http://schemas.microsoft.com/office/drawing/2014/main" id="{7E2DD436-5C42-4554-AD3F-3812523857E6}"/>
              </a:ext>
            </a:extLst>
          </p:cNvPr>
          <p:cNvSpPr txBox="1"/>
          <p:nvPr/>
        </p:nvSpPr>
        <p:spPr>
          <a:xfrm>
            <a:off x="5796136" y="1111161"/>
            <a:ext cx="2202847" cy="369332"/>
          </a:xfrm>
          <a:prstGeom prst="rect">
            <a:avLst/>
          </a:prstGeom>
          <a:noFill/>
        </p:spPr>
        <p:txBody>
          <a:bodyPr wrap="none" rtlCol="0">
            <a:spAutoFit/>
          </a:bodyPr>
          <a:lstStyle/>
          <a:p>
            <a:r>
              <a:rPr lang="el-GR" sz="1800" b="1" dirty="0">
                <a:latin typeface="Roboto Slab" pitchFamily="2" charset="0"/>
                <a:ea typeface="Roboto Slab" pitchFamily="2" charset="0"/>
              </a:rPr>
              <a:t>α</a:t>
            </a:r>
            <a:r>
              <a:rPr lang="cs-CZ" sz="1800" b="1" dirty="0">
                <a:latin typeface="Roboto Slab" pitchFamily="2" charset="0"/>
                <a:ea typeface="Roboto Slab" pitchFamily="2" charset="0"/>
              </a:rPr>
              <a:t> - Aminokyseliny</a:t>
            </a:r>
          </a:p>
        </p:txBody>
      </p:sp>
      <p:sp>
        <p:nvSpPr>
          <p:cNvPr id="21" name="TextovéPole 20">
            <a:extLst>
              <a:ext uri="{FF2B5EF4-FFF2-40B4-BE49-F238E27FC236}">
                <a16:creationId xmlns:a16="http://schemas.microsoft.com/office/drawing/2014/main" id="{D7C91EEC-BCA2-4772-810C-F99C83AA274A}"/>
              </a:ext>
            </a:extLst>
          </p:cNvPr>
          <p:cNvSpPr txBox="1"/>
          <p:nvPr/>
        </p:nvSpPr>
        <p:spPr>
          <a:xfrm>
            <a:off x="5796136" y="1958697"/>
            <a:ext cx="1978427" cy="369332"/>
          </a:xfrm>
          <a:prstGeom prst="rect">
            <a:avLst/>
          </a:prstGeom>
          <a:noFill/>
        </p:spPr>
        <p:txBody>
          <a:bodyPr wrap="none" rtlCol="0">
            <a:spAutoFit/>
          </a:bodyPr>
          <a:lstStyle/>
          <a:p>
            <a:r>
              <a:rPr lang="el-GR" sz="1800" b="1" dirty="0">
                <a:latin typeface="Roboto Slab" pitchFamily="2" charset="0"/>
                <a:ea typeface="Roboto Slab" pitchFamily="2" charset="0"/>
              </a:rPr>
              <a:t>α</a:t>
            </a:r>
            <a:r>
              <a:rPr lang="cs-CZ" sz="1800" b="1" dirty="0">
                <a:latin typeface="Roboto Slab" pitchFamily="2" charset="0"/>
                <a:ea typeface="Roboto Slab" pitchFamily="2" charset="0"/>
              </a:rPr>
              <a:t> - </a:t>
            </a:r>
            <a:r>
              <a:rPr lang="cs-CZ" sz="1800" b="1" dirty="0" err="1">
                <a:latin typeface="Roboto Slab" pitchFamily="2" charset="0"/>
                <a:ea typeface="Roboto Slab" pitchFamily="2" charset="0"/>
              </a:rPr>
              <a:t>Ketokyseliny</a:t>
            </a:r>
            <a:endParaRPr lang="cs-CZ" sz="1800" b="1" dirty="0">
              <a:latin typeface="Roboto Slab" pitchFamily="2" charset="0"/>
              <a:ea typeface="Roboto Slab" pitchFamily="2" charset="0"/>
            </a:endParaRPr>
          </a:p>
        </p:txBody>
      </p:sp>
      <p:sp>
        <p:nvSpPr>
          <p:cNvPr id="22" name="Šipka: obousměrná svislá 21">
            <a:extLst>
              <a:ext uri="{FF2B5EF4-FFF2-40B4-BE49-F238E27FC236}">
                <a16:creationId xmlns:a16="http://schemas.microsoft.com/office/drawing/2014/main" id="{80B89E85-20DF-48B2-BEDF-8715F0A8C04F}"/>
              </a:ext>
            </a:extLst>
          </p:cNvPr>
          <p:cNvSpPr/>
          <p:nvPr/>
        </p:nvSpPr>
        <p:spPr>
          <a:xfrm rot="3434280">
            <a:off x="6057682" y="2015624"/>
            <a:ext cx="190298" cy="1281838"/>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3" name="TextovéPole 22">
            <a:extLst>
              <a:ext uri="{FF2B5EF4-FFF2-40B4-BE49-F238E27FC236}">
                <a16:creationId xmlns:a16="http://schemas.microsoft.com/office/drawing/2014/main" id="{48C4E8E2-0E85-4409-A933-88CF7C6AEF30}"/>
              </a:ext>
            </a:extLst>
          </p:cNvPr>
          <p:cNvSpPr txBox="1"/>
          <p:nvPr/>
        </p:nvSpPr>
        <p:spPr>
          <a:xfrm>
            <a:off x="3786453" y="2608623"/>
            <a:ext cx="1202573" cy="646331"/>
          </a:xfrm>
          <a:prstGeom prst="rect">
            <a:avLst/>
          </a:prstGeom>
          <a:noFill/>
        </p:spPr>
        <p:txBody>
          <a:bodyPr wrap="none" rtlCol="0">
            <a:spAutoFit/>
          </a:bodyPr>
          <a:lstStyle/>
          <a:p>
            <a:pPr algn="ctr"/>
            <a:r>
              <a:rPr lang="cs-CZ" sz="1800" b="1" dirty="0">
                <a:latin typeface="Roboto Slab" pitchFamily="2" charset="0"/>
                <a:ea typeface="Roboto Slab" pitchFamily="2" charset="0"/>
              </a:rPr>
              <a:t>Citrátový</a:t>
            </a:r>
          </a:p>
          <a:p>
            <a:pPr algn="ctr"/>
            <a:r>
              <a:rPr lang="cs-CZ" sz="1800" b="1" dirty="0">
                <a:latin typeface="Roboto Slab" pitchFamily="2" charset="0"/>
                <a:ea typeface="Roboto Slab" pitchFamily="2" charset="0"/>
              </a:rPr>
              <a:t>cyklus</a:t>
            </a:r>
          </a:p>
        </p:txBody>
      </p:sp>
      <p:sp>
        <p:nvSpPr>
          <p:cNvPr id="24" name="Šipka: doprava 23">
            <a:extLst>
              <a:ext uri="{FF2B5EF4-FFF2-40B4-BE49-F238E27FC236}">
                <a16:creationId xmlns:a16="http://schemas.microsoft.com/office/drawing/2014/main" id="{AF3F01A5-F620-4D6A-BFF7-5D421D8FD408}"/>
              </a:ext>
            </a:extLst>
          </p:cNvPr>
          <p:cNvSpPr/>
          <p:nvPr/>
        </p:nvSpPr>
        <p:spPr>
          <a:xfrm>
            <a:off x="4212054" y="2059479"/>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5" name="Šipka: doprava 24">
            <a:extLst>
              <a:ext uri="{FF2B5EF4-FFF2-40B4-BE49-F238E27FC236}">
                <a16:creationId xmlns:a16="http://schemas.microsoft.com/office/drawing/2014/main" id="{2C044EC8-91B1-430F-B477-EF0C6B1E78F0}"/>
              </a:ext>
            </a:extLst>
          </p:cNvPr>
          <p:cNvSpPr/>
          <p:nvPr/>
        </p:nvSpPr>
        <p:spPr>
          <a:xfrm rot="5400000">
            <a:off x="5062343" y="2863120"/>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6" name="Šipka: doprava 25">
            <a:extLst>
              <a:ext uri="{FF2B5EF4-FFF2-40B4-BE49-F238E27FC236}">
                <a16:creationId xmlns:a16="http://schemas.microsoft.com/office/drawing/2014/main" id="{64282B4A-4650-43A6-8AB0-2E97DB547315}"/>
              </a:ext>
            </a:extLst>
          </p:cNvPr>
          <p:cNvSpPr/>
          <p:nvPr/>
        </p:nvSpPr>
        <p:spPr>
          <a:xfrm rot="16200000">
            <a:off x="3407883" y="2783581"/>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7" name="Šipka: dolů 26">
            <a:extLst>
              <a:ext uri="{FF2B5EF4-FFF2-40B4-BE49-F238E27FC236}">
                <a16:creationId xmlns:a16="http://schemas.microsoft.com/office/drawing/2014/main" id="{A4AD4D7E-3EA9-43A0-971B-16D02BB8B701}"/>
              </a:ext>
            </a:extLst>
          </p:cNvPr>
          <p:cNvSpPr/>
          <p:nvPr/>
        </p:nvSpPr>
        <p:spPr>
          <a:xfrm rot="16200000">
            <a:off x="2899463" y="880653"/>
            <a:ext cx="288032" cy="83034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8" name="Šipka: dolů 27">
            <a:extLst>
              <a:ext uri="{FF2B5EF4-FFF2-40B4-BE49-F238E27FC236}">
                <a16:creationId xmlns:a16="http://schemas.microsoft.com/office/drawing/2014/main" id="{FB843298-6683-47D4-A4E3-4D199C1DBF51}"/>
              </a:ext>
            </a:extLst>
          </p:cNvPr>
          <p:cNvSpPr/>
          <p:nvPr/>
        </p:nvSpPr>
        <p:spPr>
          <a:xfrm rot="5400000">
            <a:off x="5260184" y="897591"/>
            <a:ext cx="288032" cy="83034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 name="Oblouk 4">
            <a:extLst>
              <a:ext uri="{FF2B5EF4-FFF2-40B4-BE49-F238E27FC236}">
                <a16:creationId xmlns:a16="http://schemas.microsoft.com/office/drawing/2014/main" id="{43BFCB18-85C7-432A-B73A-2AD3F853930E}"/>
              </a:ext>
            </a:extLst>
          </p:cNvPr>
          <p:cNvSpPr/>
          <p:nvPr/>
        </p:nvSpPr>
        <p:spPr>
          <a:xfrm rot="9105745">
            <a:off x="1911073" y="1029376"/>
            <a:ext cx="1566884" cy="1897627"/>
          </a:xfrm>
          <a:prstGeom prst="arc">
            <a:avLst>
              <a:gd name="adj1" fmla="val 16200000"/>
              <a:gd name="adj2" fmla="val 3896919"/>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cs-CZ"/>
          </a:p>
        </p:txBody>
      </p:sp>
      <p:sp>
        <p:nvSpPr>
          <p:cNvPr id="6" name="Vývojový diagram: sloučení 5">
            <a:extLst>
              <a:ext uri="{FF2B5EF4-FFF2-40B4-BE49-F238E27FC236}">
                <a16:creationId xmlns:a16="http://schemas.microsoft.com/office/drawing/2014/main" id="{44BF19D8-E299-4BE9-A91A-1160EA50099D}"/>
              </a:ext>
            </a:extLst>
          </p:cNvPr>
          <p:cNvSpPr/>
          <p:nvPr/>
        </p:nvSpPr>
        <p:spPr>
          <a:xfrm rot="16200000">
            <a:off x="2991834" y="2711581"/>
            <a:ext cx="295572" cy="288033"/>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cxnSp>
        <p:nvCxnSpPr>
          <p:cNvPr id="15" name="Přímá spojnice se šipkou 14">
            <a:extLst>
              <a:ext uri="{FF2B5EF4-FFF2-40B4-BE49-F238E27FC236}">
                <a16:creationId xmlns:a16="http://schemas.microsoft.com/office/drawing/2014/main" id="{91970AB0-6670-469D-8957-CDEA4B069941}"/>
              </a:ext>
            </a:extLst>
          </p:cNvPr>
          <p:cNvCxnSpPr>
            <a:cxnSpLocks/>
          </p:cNvCxnSpPr>
          <p:nvPr/>
        </p:nvCxnSpPr>
        <p:spPr>
          <a:xfrm flipH="1" flipV="1">
            <a:off x="1777015" y="3049093"/>
            <a:ext cx="1381640" cy="6393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0" name="Přímá spojnice se šipkou 29">
            <a:extLst>
              <a:ext uri="{FF2B5EF4-FFF2-40B4-BE49-F238E27FC236}">
                <a16:creationId xmlns:a16="http://schemas.microsoft.com/office/drawing/2014/main" id="{E65042C2-EC9B-45EE-B59D-26C56093CBC0}"/>
              </a:ext>
            </a:extLst>
          </p:cNvPr>
          <p:cNvCxnSpPr>
            <a:cxnSpLocks/>
          </p:cNvCxnSpPr>
          <p:nvPr/>
        </p:nvCxnSpPr>
        <p:spPr>
          <a:xfrm flipH="1" flipV="1">
            <a:off x="2971780" y="1415645"/>
            <a:ext cx="60539" cy="25103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4" name="Přímá spojnice se šipkou 33">
            <a:extLst>
              <a:ext uri="{FF2B5EF4-FFF2-40B4-BE49-F238E27FC236}">
                <a16:creationId xmlns:a16="http://schemas.microsoft.com/office/drawing/2014/main" id="{3E8FBE83-23E2-4658-A3AE-5CD3CC234952}"/>
              </a:ext>
            </a:extLst>
          </p:cNvPr>
          <p:cNvCxnSpPr>
            <a:cxnSpLocks/>
          </p:cNvCxnSpPr>
          <p:nvPr/>
        </p:nvCxnSpPr>
        <p:spPr>
          <a:xfrm flipH="1" flipV="1">
            <a:off x="3166188" y="1925555"/>
            <a:ext cx="211550" cy="50548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6" name="TextovéPole 35">
            <a:extLst>
              <a:ext uri="{FF2B5EF4-FFF2-40B4-BE49-F238E27FC236}">
                <a16:creationId xmlns:a16="http://schemas.microsoft.com/office/drawing/2014/main" id="{E5813794-99CD-48B1-9704-480D017092E0}"/>
              </a:ext>
            </a:extLst>
          </p:cNvPr>
          <p:cNvSpPr txBox="1"/>
          <p:nvPr/>
        </p:nvSpPr>
        <p:spPr>
          <a:xfrm>
            <a:off x="2781105" y="1626787"/>
            <a:ext cx="628698" cy="369332"/>
          </a:xfrm>
          <a:prstGeom prst="rect">
            <a:avLst/>
          </a:prstGeom>
          <a:noFill/>
        </p:spPr>
        <p:txBody>
          <a:bodyPr wrap="none" rtlCol="0">
            <a:spAutoFit/>
          </a:bodyPr>
          <a:lstStyle/>
          <a:p>
            <a:r>
              <a:rPr lang="cs-CZ" sz="1800" b="1" dirty="0" err="1">
                <a:latin typeface="Roboto Slab" pitchFamily="2" charset="0"/>
                <a:ea typeface="Roboto Slab" pitchFamily="2" charset="0"/>
              </a:rPr>
              <a:t>CoA</a:t>
            </a:r>
            <a:endParaRPr lang="cs-CZ" sz="1800" b="1" dirty="0">
              <a:latin typeface="Roboto Slab" pitchFamily="2" charset="0"/>
              <a:ea typeface="Roboto Slab" pitchFamily="2" charset="0"/>
            </a:endParaRPr>
          </a:p>
        </p:txBody>
      </p:sp>
      <p:cxnSp>
        <p:nvCxnSpPr>
          <p:cNvPr id="38" name="Přímá spojnice se šipkou 37">
            <a:extLst>
              <a:ext uri="{FF2B5EF4-FFF2-40B4-BE49-F238E27FC236}">
                <a16:creationId xmlns:a16="http://schemas.microsoft.com/office/drawing/2014/main" id="{70FE17AE-7F60-4D15-9BD3-2BA630239712}"/>
              </a:ext>
            </a:extLst>
          </p:cNvPr>
          <p:cNvCxnSpPr>
            <a:cxnSpLocks/>
          </p:cNvCxnSpPr>
          <p:nvPr/>
        </p:nvCxnSpPr>
        <p:spPr>
          <a:xfrm>
            <a:off x="4211960" y="1435727"/>
            <a:ext cx="16022" cy="46191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0" name="Přímá spojnice se šipkou 39">
            <a:extLst>
              <a:ext uri="{FF2B5EF4-FFF2-40B4-BE49-F238E27FC236}">
                <a16:creationId xmlns:a16="http://schemas.microsoft.com/office/drawing/2014/main" id="{3FF72F00-170C-4250-92B5-DF3E0452840B}"/>
              </a:ext>
            </a:extLst>
          </p:cNvPr>
          <p:cNvCxnSpPr>
            <a:cxnSpLocks/>
          </p:cNvCxnSpPr>
          <p:nvPr/>
        </p:nvCxnSpPr>
        <p:spPr>
          <a:xfrm flipH="1">
            <a:off x="5122306" y="1958697"/>
            <a:ext cx="122882" cy="14340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4" name="TextovéPole 43">
            <a:extLst>
              <a:ext uri="{FF2B5EF4-FFF2-40B4-BE49-F238E27FC236}">
                <a16:creationId xmlns:a16="http://schemas.microsoft.com/office/drawing/2014/main" id="{939AAD7B-4DC4-461E-BA90-6EFA0B9CFDD8}"/>
              </a:ext>
            </a:extLst>
          </p:cNvPr>
          <p:cNvSpPr txBox="1"/>
          <p:nvPr/>
        </p:nvSpPr>
        <p:spPr>
          <a:xfrm>
            <a:off x="5013204" y="1638895"/>
            <a:ext cx="740839" cy="369332"/>
          </a:xfrm>
          <a:prstGeom prst="rect">
            <a:avLst/>
          </a:prstGeom>
          <a:noFill/>
        </p:spPr>
        <p:txBody>
          <a:bodyPr wrap="square" rtlCol="0">
            <a:spAutoFit/>
          </a:bodyPr>
          <a:lstStyle/>
          <a:p>
            <a:r>
              <a:rPr lang="cs-CZ" sz="1800" b="1" dirty="0">
                <a:latin typeface="Roboto Slab" pitchFamily="2" charset="0"/>
                <a:ea typeface="Roboto Slab" pitchFamily="2" charset="0"/>
              </a:rPr>
              <a:t>2H</a:t>
            </a:r>
            <a:r>
              <a:rPr lang="cs-CZ" sz="1800" b="1" baseline="-25000" dirty="0">
                <a:latin typeface="Roboto Slab" pitchFamily="2" charset="0"/>
                <a:ea typeface="Roboto Slab" pitchFamily="2" charset="0"/>
              </a:rPr>
              <a:t>2</a:t>
            </a:r>
            <a:r>
              <a:rPr lang="cs-CZ" sz="1800" b="1" dirty="0">
                <a:latin typeface="Roboto Slab" pitchFamily="2" charset="0"/>
                <a:ea typeface="Roboto Slab" pitchFamily="2" charset="0"/>
              </a:rPr>
              <a:t>O</a:t>
            </a:r>
          </a:p>
        </p:txBody>
      </p:sp>
      <p:cxnSp>
        <p:nvCxnSpPr>
          <p:cNvPr id="45" name="Přímá spojnice se šipkou 44">
            <a:extLst>
              <a:ext uri="{FF2B5EF4-FFF2-40B4-BE49-F238E27FC236}">
                <a16:creationId xmlns:a16="http://schemas.microsoft.com/office/drawing/2014/main" id="{4410F431-E883-46CC-B3BF-DB2037D9D724}"/>
              </a:ext>
            </a:extLst>
          </p:cNvPr>
          <p:cNvCxnSpPr>
            <a:cxnSpLocks/>
          </p:cNvCxnSpPr>
          <p:nvPr/>
        </p:nvCxnSpPr>
        <p:spPr>
          <a:xfrm>
            <a:off x="5523522" y="3312205"/>
            <a:ext cx="1367140" cy="12946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6" name="Přímá spojnice se šipkou 45">
            <a:extLst>
              <a:ext uri="{FF2B5EF4-FFF2-40B4-BE49-F238E27FC236}">
                <a16:creationId xmlns:a16="http://schemas.microsoft.com/office/drawing/2014/main" id="{A690131B-013B-4168-901C-D4726878DA74}"/>
              </a:ext>
            </a:extLst>
          </p:cNvPr>
          <p:cNvCxnSpPr>
            <a:cxnSpLocks/>
          </p:cNvCxnSpPr>
          <p:nvPr/>
        </p:nvCxnSpPr>
        <p:spPr>
          <a:xfrm flipV="1">
            <a:off x="2896242" y="4630873"/>
            <a:ext cx="345819" cy="19679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9" name="TextovéPole 48">
            <a:extLst>
              <a:ext uri="{FF2B5EF4-FFF2-40B4-BE49-F238E27FC236}">
                <a16:creationId xmlns:a16="http://schemas.microsoft.com/office/drawing/2014/main" id="{4EAF94B2-545B-4511-8F8B-EB960DC1042A}"/>
              </a:ext>
            </a:extLst>
          </p:cNvPr>
          <p:cNvSpPr txBox="1"/>
          <p:nvPr/>
        </p:nvSpPr>
        <p:spPr>
          <a:xfrm>
            <a:off x="1204216" y="2858619"/>
            <a:ext cx="641522" cy="369332"/>
          </a:xfrm>
          <a:prstGeom prst="rect">
            <a:avLst/>
          </a:prstGeom>
          <a:noFill/>
        </p:spPr>
        <p:txBody>
          <a:bodyPr wrap="none" rtlCol="0">
            <a:spAutoFit/>
          </a:bodyPr>
          <a:lstStyle/>
          <a:p>
            <a:r>
              <a:rPr lang="cs-CZ" sz="1800" b="1" dirty="0">
                <a:latin typeface="Roboto Slab" pitchFamily="2" charset="0"/>
                <a:ea typeface="Roboto Slab" pitchFamily="2" charset="0"/>
              </a:rPr>
              <a:t>GTP</a:t>
            </a:r>
          </a:p>
        </p:txBody>
      </p:sp>
      <p:sp>
        <p:nvSpPr>
          <p:cNvPr id="50" name="TextovéPole 49">
            <a:extLst>
              <a:ext uri="{FF2B5EF4-FFF2-40B4-BE49-F238E27FC236}">
                <a16:creationId xmlns:a16="http://schemas.microsoft.com/office/drawing/2014/main" id="{BB3E38B3-B5FF-4A4F-87B8-456D33374A34}"/>
              </a:ext>
            </a:extLst>
          </p:cNvPr>
          <p:cNvSpPr txBox="1"/>
          <p:nvPr/>
        </p:nvSpPr>
        <p:spPr>
          <a:xfrm>
            <a:off x="1045854" y="3287370"/>
            <a:ext cx="1079142" cy="369332"/>
          </a:xfrm>
          <a:prstGeom prst="rect">
            <a:avLst/>
          </a:prstGeom>
          <a:noFill/>
        </p:spPr>
        <p:txBody>
          <a:bodyPr wrap="none" rtlCol="0">
            <a:spAutoFit/>
          </a:bodyPr>
          <a:lstStyle/>
          <a:p>
            <a:r>
              <a:rPr lang="cs-CZ" sz="1800" b="1" dirty="0">
                <a:latin typeface="Roboto Slab" pitchFamily="2" charset="0"/>
                <a:ea typeface="Roboto Slab" pitchFamily="2" charset="0"/>
              </a:rPr>
              <a:t>GDP + </a:t>
            </a:r>
            <a:r>
              <a:rPr lang="cs-CZ" sz="1800" b="1" dirty="0" err="1">
                <a:latin typeface="Roboto Slab" pitchFamily="2" charset="0"/>
                <a:ea typeface="Roboto Slab" pitchFamily="2" charset="0"/>
              </a:rPr>
              <a:t>P</a:t>
            </a:r>
            <a:r>
              <a:rPr lang="cs-CZ" sz="1800" b="1" i="1" baseline="-25000" dirty="0" err="1">
                <a:latin typeface="Roboto Slab" pitchFamily="2" charset="0"/>
                <a:ea typeface="Roboto Slab" pitchFamily="2" charset="0"/>
              </a:rPr>
              <a:t>i</a:t>
            </a:r>
            <a:endParaRPr lang="cs-CZ" sz="1800" b="1" i="1" baseline="-25000" dirty="0">
              <a:latin typeface="Roboto Slab" pitchFamily="2" charset="0"/>
              <a:ea typeface="Roboto Slab" pitchFamily="2" charset="0"/>
            </a:endParaRPr>
          </a:p>
        </p:txBody>
      </p:sp>
      <p:cxnSp>
        <p:nvCxnSpPr>
          <p:cNvPr id="51" name="Přímá spojnice se šipkou 50">
            <a:extLst>
              <a:ext uri="{FF2B5EF4-FFF2-40B4-BE49-F238E27FC236}">
                <a16:creationId xmlns:a16="http://schemas.microsoft.com/office/drawing/2014/main" id="{28932F41-CC7B-4F59-812C-7C3AB3617986}"/>
              </a:ext>
            </a:extLst>
          </p:cNvPr>
          <p:cNvCxnSpPr>
            <a:cxnSpLocks/>
          </p:cNvCxnSpPr>
          <p:nvPr/>
        </p:nvCxnSpPr>
        <p:spPr>
          <a:xfrm flipV="1">
            <a:off x="2048547" y="3287370"/>
            <a:ext cx="1206860" cy="13644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55" name="TextovéPole 54">
            <a:extLst>
              <a:ext uri="{FF2B5EF4-FFF2-40B4-BE49-F238E27FC236}">
                <a16:creationId xmlns:a16="http://schemas.microsoft.com/office/drawing/2014/main" id="{03FAAD8E-5CA1-43CD-A46E-75BB7E205609}"/>
              </a:ext>
            </a:extLst>
          </p:cNvPr>
          <p:cNvSpPr txBox="1"/>
          <p:nvPr/>
        </p:nvSpPr>
        <p:spPr>
          <a:xfrm>
            <a:off x="6867761" y="3263610"/>
            <a:ext cx="710451" cy="369332"/>
          </a:xfrm>
          <a:prstGeom prst="rect">
            <a:avLst/>
          </a:prstGeom>
          <a:noFill/>
        </p:spPr>
        <p:txBody>
          <a:bodyPr wrap="none" rtlCol="0">
            <a:spAutoFit/>
          </a:bodyPr>
          <a:lstStyle/>
          <a:p>
            <a:r>
              <a:rPr lang="cs-CZ" sz="1800" b="1" dirty="0">
                <a:latin typeface="Roboto Slab" pitchFamily="2" charset="0"/>
                <a:ea typeface="Roboto Slab" pitchFamily="2" charset="0"/>
              </a:rPr>
              <a:t>2CO</a:t>
            </a:r>
            <a:r>
              <a:rPr lang="cs-CZ" sz="1800" b="1" baseline="-25000" dirty="0">
                <a:latin typeface="Roboto Slab" pitchFamily="2" charset="0"/>
                <a:ea typeface="Roboto Slab" pitchFamily="2" charset="0"/>
              </a:rPr>
              <a:t>2</a:t>
            </a:r>
            <a:endParaRPr lang="cs-CZ" sz="1800" b="1" dirty="0">
              <a:latin typeface="Roboto Slab" pitchFamily="2" charset="0"/>
              <a:ea typeface="Roboto Slab" pitchFamily="2" charset="0"/>
            </a:endParaRPr>
          </a:p>
        </p:txBody>
      </p:sp>
      <p:sp>
        <p:nvSpPr>
          <p:cNvPr id="60" name="TextovéPole 59">
            <a:extLst>
              <a:ext uri="{FF2B5EF4-FFF2-40B4-BE49-F238E27FC236}">
                <a16:creationId xmlns:a16="http://schemas.microsoft.com/office/drawing/2014/main" id="{ECD9A358-9E56-4AFC-BC56-41AF636278C1}"/>
              </a:ext>
            </a:extLst>
          </p:cNvPr>
          <p:cNvSpPr txBox="1"/>
          <p:nvPr/>
        </p:nvSpPr>
        <p:spPr>
          <a:xfrm>
            <a:off x="1657387" y="4774168"/>
            <a:ext cx="1293944" cy="369332"/>
          </a:xfrm>
          <a:prstGeom prst="rect">
            <a:avLst/>
          </a:prstGeom>
          <a:noFill/>
        </p:spPr>
        <p:txBody>
          <a:bodyPr wrap="none" rtlCol="0">
            <a:spAutoFit/>
          </a:bodyPr>
          <a:lstStyle/>
          <a:p>
            <a:r>
              <a:rPr lang="cs-CZ" sz="1800" b="1" dirty="0">
                <a:latin typeface="Roboto Slab" pitchFamily="2" charset="0"/>
                <a:ea typeface="Roboto Slab" pitchFamily="2" charset="0"/>
              </a:rPr>
              <a:t>n ADP + </a:t>
            </a:r>
            <a:r>
              <a:rPr lang="cs-CZ" sz="1800" b="1" dirty="0" err="1">
                <a:latin typeface="Roboto Slab" pitchFamily="2" charset="0"/>
                <a:ea typeface="Roboto Slab" pitchFamily="2" charset="0"/>
              </a:rPr>
              <a:t>P</a:t>
            </a:r>
            <a:r>
              <a:rPr lang="cs-CZ" sz="1800" b="1" i="1" baseline="-25000" dirty="0" err="1">
                <a:latin typeface="Roboto Slab" pitchFamily="2" charset="0"/>
                <a:ea typeface="Roboto Slab" pitchFamily="2" charset="0"/>
              </a:rPr>
              <a:t>i</a:t>
            </a:r>
            <a:endParaRPr lang="cs-CZ" sz="1800" b="1" i="1" baseline="-25000" dirty="0">
              <a:latin typeface="Roboto Slab" pitchFamily="2" charset="0"/>
              <a:ea typeface="Roboto Slab" pitchFamily="2" charset="0"/>
            </a:endParaRPr>
          </a:p>
        </p:txBody>
      </p:sp>
      <p:sp>
        <p:nvSpPr>
          <p:cNvPr id="61" name="TextovéPole 60">
            <a:extLst>
              <a:ext uri="{FF2B5EF4-FFF2-40B4-BE49-F238E27FC236}">
                <a16:creationId xmlns:a16="http://schemas.microsoft.com/office/drawing/2014/main" id="{6DD8DF63-6E89-4012-A31C-E9F49A77F65C}"/>
              </a:ext>
            </a:extLst>
          </p:cNvPr>
          <p:cNvSpPr txBox="1"/>
          <p:nvPr/>
        </p:nvSpPr>
        <p:spPr>
          <a:xfrm>
            <a:off x="3526328" y="4312383"/>
            <a:ext cx="1927131" cy="369332"/>
          </a:xfrm>
          <a:prstGeom prst="rect">
            <a:avLst/>
          </a:prstGeom>
          <a:noFill/>
        </p:spPr>
        <p:txBody>
          <a:bodyPr wrap="none" rtlCol="0">
            <a:spAutoFit/>
          </a:bodyPr>
          <a:lstStyle/>
          <a:p>
            <a:r>
              <a:rPr lang="cs-CZ" sz="1800" b="1" dirty="0">
                <a:latin typeface="Roboto Slab" pitchFamily="2" charset="0"/>
                <a:ea typeface="Roboto Slab" pitchFamily="2" charset="0"/>
              </a:rPr>
              <a:t>Dýchací řetězec</a:t>
            </a:r>
          </a:p>
        </p:txBody>
      </p:sp>
      <p:cxnSp>
        <p:nvCxnSpPr>
          <p:cNvPr id="65" name="Přímá spojnice se šipkou 64">
            <a:extLst>
              <a:ext uri="{FF2B5EF4-FFF2-40B4-BE49-F238E27FC236}">
                <a16:creationId xmlns:a16="http://schemas.microsoft.com/office/drawing/2014/main" id="{13FA6AA3-E2CA-49B4-832B-F7817012A275}"/>
              </a:ext>
            </a:extLst>
          </p:cNvPr>
          <p:cNvCxnSpPr>
            <a:cxnSpLocks/>
          </p:cNvCxnSpPr>
          <p:nvPr/>
        </p:nvCxnSpPr>
        <p:spPr>
          <a:xfrm flipV="1">
            <a:off x="3994095" y="4630873"/>
            <a:ext cx="34597" cy="25311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6" name="Přímá spojnice se šipkou 65">
            <a:extLst>
              <a:ext uri="{FF2B5EF4-FFF2-40B4-BE49-F238E27FC236}">
                <a16:creationId xmlns:a16="http://schemas.microsoft.com/office/drawing/2014/main" id="{1C33410C-BF1D-4F3B-A3D2-8E57814E7024}"/>
              </a:ext>
            </a:extLst>
          </p:cNvPr>
          <p:cNvCxnSpPr>
            <a:cxnSpLocks/>
          </p:cNvCxnSpPr>
          <p:nvPr/>
        </p:nvCxnSpPr>
        <p:spPr>
          <a:xfrm>
            <a:off x="5382787" y="4669801"/>
            <a:ext cx="347314" cy="15786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7" name="Přímá spojnice se šipkou 66">
            <a:extLst>
              <a:ext uri="{FF2B5EF4-FFF2-40B4-BE49-F238E27FC236}">
                <a16:creationId xmlns:a16="http://schemas.microsoft.com/office/drawing/2014/main" id="{FD669BE7-5ED2-48EA-909F-C6C259B8814A}"/>
              </a:ext>
            </a:extLst>
          </p:cNvPr>
          <p:cNvCxnSpPr>
            <a:cxnSpLocks/>
          </p:cNvCxnSpPr>
          <p:nvPr/>
        </p:nvCxnSpPr>
        <p:spPr>
          <a:xfrm>
            <a:off x="4674767" y="4630873"/>
            <a:ext cx="105959" cy="25311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70" name="TextovéPole 69">
            <a:extLst>
              <a:ext uri="{FF2B5EF4-FFF2-40B4-BE49-F238E27FC236}">
                <a16:creationId xmlns:a16="http://schemas.microsoft.com/office/drawing/2014/main" id="{57177384-0AFB-47AC-922A-8E8DF2633801}"/>
              </a:ext>
            </a:extLst>
          </p:cNvPr>
          <p:cNvSpPr txBox="1"/>
          <p:nvPr/>
        </p:nvSpPr>
        <p:spPr>
          <a:xfrm>
            <a:off x="5659514" y="4735979"/>
            <a:ext cx="856325" cy="369332"/>
          </a:xfrm>
          <a:prstGeom prst="rect">
            <a:avLst/>
          </a:prstGeom>
          <a:noFill/>
        </p:spPr>
        <p:txBody>
          <a:bodyPr wrap="none" rtlCol="0">
            <a:spAutoFit/>
          </a:bodyPr>
          <a:lstStyle/>
          <a:p>
            <a:r>
              <a:rPr lang="cs-CZ" sz="1800" b="1" dirty="0">
                <a:latin typeface="Roboto Slab" pitchFamily="2" charset="0"/>
                <a:ea typeface="Roboto Slab" pitchFamily="2" charset="0"/>
              </a:rPr>
              <a:t>n ATP</a:t>
            </a:r>
            <a:endParaRPr lang="cs-CZ" sz="1800" b="1" i="1" baseline="-25000" dirty="0">
              <a:latin typeface="Roboto Slab" pitchFamily="2" charset="0"/>
              <a:ea typeface="Roboto Slab" pitchFamily="2" charset="0"/>
            </a:endParaRPr>
          </a:p>
        </p:txBody>
      </p:sp>
      <p:sp>
        <p:nvSpPr>
          <p:cNvPr id="74" name="TextovéPole 73">
            <a:extLst>
              <a:ext uri="{FF2B5EF4-FFF2-40B4-BE49-F238E27FC236}">
                <a16:creationId xmlns:a16="http://schemas.microsoft.com/office/drawing/2014/main" id="{6E7A5B90-7ECA-40F3-B3A3-5F83DEB18599}"/>
              </a:ext>
            </a:extLst>
          </p:cNvPr>
          <p:cNvSpPr txBox="1"/>
          <p:nvPr/>
        </p:nvSpPr>
        <p:spPr>
          <a:xfrm>
            <a:off x="3572120" y="4776442"/>
            <a:ext cx="740839" cy="369332"/>
          </a:xfrm>
          <a:prstGeom prst="rect">
            <a:avLst/>
          </a:prstGeom>
          <a:noFill/>
        </p:spPr>
        <p:txBody>
          <a:bodyPr wrap="square" rtlCol="0">
            <a:spAutoFit/>
          </a:bodyPr>
          <a:lstStyle/>
          <a:p>
            <a:r>
              <a:rPr lang="cs-CZ" sz="1800" b="1" dirty="0">
                <a:latin typeface="Roboto Slab" pitchFamily="2" charset="0"/>
                <a:ea typeface="Roboto Slab" pitchFamily="2" charset="0"/>
              </a:rPr>
              <a:t>2O</a:t>
            </a:r>
            <a:r>
              <a:rPr lang="cs-CZ" sz="1800" b="1" baseline="-25000" dirty="0">
                <a:latin typeface="Roboto Slab" pitchFamily="2" charset="0"/>
                <a:ea typeface="Roboto Slab" pitchFamily="2" charset="0"/>
              </a:rPr>
              <a:t>2</a:t>
            </a:r>
            <a:endParaRPr lang="cs-CZ" sz="1800" b="1" dirty="0">
              <a:latin typeface="Roboto Slab" pitchFamily="2" charset="0"/>
              <a:ea typeface="Roboto Slab" pitchFamily="2" charset="0"/>
            </a:endParaRPr>
          </a:p>
        </p:txBody>
      </p:sp>
      <p:sp>
        <p:nvSpPr>
          <p:cNvPr id="78" name="TextovéPole 77">
            <a:extLst>
              <a:ext uri="{FF2B5EF4-FFF2-40B4-BE49-F238E27FC236}">
                <a16:creationId xmlns:a16="http://schemas.microsoft.com/office/drawing/2014/main" id="{6CCFCE02-3C90-42BB-B4CB-A9E16B693C4F}"/>
              </a:ext>
            </a:extLst>
          </p:cNvPr>
          <p:cNvSpPr txBox="1"/>
          <p:nvPr/>
        </p:nvSpPr>
        <p:spPr>
          <a:xfrm>
            <a:off x="4685962" y="4776642"/>
            <a:ext cx="740839" cy="369332"/>
          </a:xfrm>
          <a:prstGeom prst="rect">
            <a:avLst/>
          </a:prstGeom>
          <a:noFill/>
        </p:spPr>
        <p:txBody>
          <a:bodyPr wrap="square" rtlCol="0">
            <a:spAutoFit/>
          </a:bodyPr>
          <a:lstStyle/>
          <a:p>
            <a:r>
              <a:rPr lang="cs-CZ" sz="1800" b="1" dirty="0">
                <a:latin typeface="Roboto Slab" pitchFamily="2" charset="0"/>
                <a:ea typeface="Roboto Slab" pitchFamily="2" charset="0"/>
              </a:rPr>
              <a:t>4H</a:t>
            </a:r>
            <a:r>
              <a:rPr lang="cs-CZ" sz="1800" b="1" baseline="-25000" dirty="0">
                <a:latin typeface="Roboto Slab" pitchFamily="2" charset="0"/>
                <a:ea typeface="Roboto Slab" pitchFamily="2" charset="0"/>
              </a:rPr>
              <a:t>2</a:t>
            </a:r>
            <a:r>
              <a:rPr lang="cs-CZ" sz="1800" b="1" dirty="0">
                <a:latin typeface="Roboto Slab" pitchFamily="2" charset="0"/>
                <a:ea typeface="Roboto Slab" pitchFamily="2" charset="0"/>
              </a:rPr>
              <a:t>O</a:t>
            </a:r>
          </a:p>
        </p:txBody>
      </p:sp>
      <p:cxnSp>
        <p:nvCxnSpPr>
          <p:cNvPr id="79" name="Přímá spojnice se šipkou 78">
            <a:extLst>
              <a:ext uri="{FF2B5EF4-FFF2-40B4-BE49-F238E27FC236}">
                <a16:creationId xmlns:a16="http://schemas.microsoft.com/office/drawing/2014/main" id="{283F56BB-DCC1-4DB9-91DB-0030FFAE3BB0}"/>
              </a:ext>
            </a:extLst>
          </p:cNvPr>
          <p:cNvCxnSpPr>
            <a:cxnSpLocks/>
          </p:cNvCxnSpPr>
          <p:nvPr/>
        </p:nvCxnSpPr>
        <p:spPr>
          <a:xfrm flipH="1">
            <a:off x="3793074" y="3725054"/>
            <a:ext cx="172140" cy="17565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1" name="Přímá spojnice se šipkou 80">
            <a:extLst>
              <a:ext uri="{FF2B5EF4-FFF2-40B4-BE49-F238E27FC236}">
                <a16:creationId xmlns:a16="http://schemas.microsoft.com/office/drawing/2014/main" id="{FF79527A-F65F-48B1-81C3-F53F923576FD}"/>
              </a:ext>
            </a:extLst>
          </p:cNvPr>
          <p:cNvCxnSpPr>
            <a:cxnSpLocks/>
          </p:cNvCxnSpPr>
          <p:nvPr/>
        </p:nvCxnSpPr>
        <p:spPr>
          <a:xfrm flipV="1">
            <a:off x="5386568" y="4133312"/>
            <a:ext cx="409568" cy="17486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82" name="TextovéPole 81">
            <a:extLst>
              <a:ext uri="{FF2B5EF4-FFF2-40B4-BE49-F238E27FC236}">
                <a16:creationId xmlns:a16="http://schemas.microsoft.com/office/drawing/2014/main" id="{9C557FEF-4A95-43AC-8A0F-1DC51A390294}"/>
              </a:ext>
            </a:extLst>
          </p:cNvPr>
          <p:cNvSpPr txBox="1"/>
          <p:nvPr/>
        </p:nvSpPr>
        <p:spPr>
          <a:xfrm>
            <a:off x="5593291" y="3805013"/>
            <a:ext cx="893193" cy="369332"/>
          </a:xfrm>
          <a:prstGeom prst="rect">
            <a:avLst/>
          </a:prstGeom>
          <a:noFill/>
        </p:spPr>
        <p:txBody>
          <a:bodyPr wrap="none" rtlCol="0">
            <a:spAutoFit/>
          </a:bodyPr>
          <a:lstStyle/>
          <a:p>
            <a:r>
              <a:rPr lang="cs-CZ" sz="1800" b="1" dirty="0">
                <a:latin typeface="Roboto Slab" pitchFamily="2" charset="0"/>
                <a:ea typeface="Roboto Slab" pitchFamily="2" charset="0"/>
              </a:rPr>
              <a:t>3NAD</a:t>
            </a:r>
            <a:r>
              <a:rPr lang="cs-CZ" sz="1800" b="1" baseline="30000" dirty="0">
                <a:latin typeface="Roboto Slab" pitchFamily="2" charset="0"/>
                <a:ea typeface="Roboto Slab" pitchFamily="2" charset="0"/>
              </a:rPr>
              <a:t>+</a:t>
            </a:r>
            <a:endParaRPr lang="cs-CZ" sz="1800" b="1" i="1" baseline="30000" dirty="0">
              <a:latin typeface="Roboto Slab" pitchFamily="2" charset="0"/>
              <a:ea typeface="Roboto Slab" pitchFamily="2" charset="0"/>
            </a:endParaRPr>
          </a:p>
        </p:txBody>
      </p:sp>
      <p:sp>
        <p:nvSpPr>
          <p:cNvPr id="83" name="TextovéPole 82">
            <a:extLst>
              <a:ext uri="{FF2B5EF4-FFF2-40B4-BE49-F238E27FC236}">
                <a16:creationId xmlns:a16="http://schemas.microsoft.com/office/drawing/2014/main" id="{A45FA236-4F6F-442C-BA52-1EE46ABC98EB}"/>
              </a:ext>
            </a:extLst>
          </p:cNvPr>
          <p:cNvSpPr txBox="1"/>
          <p:nvPr/>
        </p:nvSpPr>
        <p:spPr>
          <a:xfrm>
            <a:off x="1971223" y="3829926"/>
            <a:ext cx="1340432" cy="369332"/>
          </a:xfrm>
          <a:prstGeom prst="rect">
            <a:avLst/>
          </a:prstGeom>
          <a:noFill/>
        </p:spPr>
        <p:txBody>
          <a:bodyPr wrap="none" rtlCol="0">
            <a:spAutoFit/>
          </a:bodyPr>
          <a:lstStyle/>
          <a:p>
            <a:r>
              <a:rPr lang="cs-CZ" sz="1800" b="1" dirty="0">
                <a:latin typeface="Roboto Slab" pitchFamily="2" charset="0"/>
                <a:ea typeface="Roboto Slab" pitchFamily="2" charset="0"/>
              </a:rPr>
              <a:t>3NADH/H</a:t>
            </a:r>
            <a:r>
              <a:rPr lang="cs-CZ" sz="1800" b="1" baseline="30000" dirty="0">
                <a:latin typeface="Roboto Slab" pitchFamily="2" charset="0"/>
                <a:ea typeface="Roboto Slab" pitchFamily="2" charset="0"/>
              </a:rPr>
              <a:t>+</a:t>
            </a:r>
            <a:endParaRPr lang="cs-CZ" sz="1800" b="1" i="1" baseline="30000" dirty="0">
              <a:latin typeface="Roboto Slab" pitchFamily="2" charset="0"/>
              <a:ea typeface="Roboto Slab" pitchFamily="2" charset="0"/>
            </a:endParaRPr>
          </a:p>
        </p:txBody>
      </p:sp>
      <p:sp>
        <p:nvSpPr>
          <p:cNvPr id="84" name="TextovéPole 83">
            <a:extLst>
              <a:ext uri="{FF2B5EF4-FFF2-40B4-BE49-F238E27FC236}">
                <a16:creationId xmlns:a16="http://schemas.microsoft.com/office/drawing/2014/main" id="{8FFFCD4E-2E22-4FDE-BE95-0B6C69A9F5DB}"/>
              </a:ext>
            </a:extLst>
          </p:cNvPr>
          <p:cNvSpPr txBox="1"/>
          <p:nvPr/>
        </p:nvSpPr>
        <p:spPr>
          <a:xfrm>
            <a:off x="3530629" y="3855471"/>
            <a:ext cx="1014885" cy="369332"/>
          </a:xfrm>
          <a:prstGeom prst="rect">
            <a:avLst/>
          </a:prstGeom>
          <a:noFill/>
        </p:spPr>
        <p:txBody>
          <a:bodyPr wrap="square" rtlCol="0">
            <a:spAutoFit/>
          </a:bodyPr>
          <a:lstStyle/>
          <a:p>
            <a:r>
              <a:rPr lang="cs-CZ" sz="1800" b="1" dirty="0">
                <a:latin typeface="Roboto Slab" pitchFamily="2" charset="0"/>
                <a:ea typeface="Roboto Slab" pitchFamily="2" charset="0"/>
              </a:rPr>
              <a:t>FADH</a:t>
            </a:r>
            <a:r>
              <a:rPr lang="cs-CZ" sz="1800" b="1" baseline="-25000" dirty="0">
                <a:latin typeface="Roboto Slab" pitchFamily="2" charset="0"/>
                <a:ea typeface="Roboto Slab" pitchFamily="2" charset="0"/>
              </a:rPr>
              <a:t>2</a:t>
            </a:r>
            <a:endParaRPr lang="cs-CZ" sz="1800" b="1" dirty="0">
              <a:latin typeface="Roboto Slab" pitchFamily="2" charset="0"/>
              <a:ea typeface="Roboto Slab" pitchFamily="2" charset="0"/>
            </a:endParaRPr>
          </a:p>
        </p:txBody>
      </p:sp>
      <p:sp>
        <p:nvSpPr>
          <p:cNvPr id="85" name="TextovéPole 84">
            <a:extLst>
              <a:ext uri="{FF2B5EF4-FFF2-40B4-BE49-F238E27FC236}">
                <a16:creationId xmlns:a16="http://schemas.microsoft.com/office/drawing/2014/main" id="{82B1FE7E-CAF5-4A22-8453-2AB051FA51D8}"/>
              </a:ext>
            </a:extLst>
          </p:cNvPr>
          <p:cNvSpPr txBox="1"/>
          <p:nvPr/>
        </p:nvSpPr>
        <p:spPr>
          <a:xfrm>
            <a:off x="4624979" y="3838229"/>
            <a:ext cx="1014885" cy="369332"/>
          </a:xfrm>
          <a:prstGeom prst="rect">
            <a:avLst/>
          </a:prstGeom>
          <a:noFill/>
        </p:spPr>
        <p:txBody>
          <a:bodyPr wrap="square" rtlCol="0">
            <a:spAutoFit/>
          </a:bodyPr>
          <a:lstStyle/>
          <a:p>
            <a:r>
              <a:rPr lang="cs-CZ" sz="1800" b="1" dirty="0">
                <a:latin typeface="Roboto Slab" pitchFamily="2" charset="0"/>
                <a:ea typeface="Roboto Slab" pitchFamily="2" charset="0"/>
              </a:rPr>
              <a:t>FAD</a:t>
            </a:r>
          </a:p>
        </p:txBody>
      </p:sp>
      <p:cxnSp>
        <p:nvCxnSpPr>
          <p:cNvPr id="89" name="Přímá spojnice se šipkou 88">
            <a:extLst>
              <a:ext uri="{FF2B5EF4-FFF2-40B4-BE49-F238E27FC236}">
                <a16:creationId xmlns:a16="http://schemas.microsoft.com/office/drawing/2014/main" id="{79ACA16D-189D-422E-B740-F46081FA6175}"/>
              </a:ext>
            </a:extLst>
          </p:cNvPr>
          <p:cNvCxnSpPr>
            <a:cxnSpLocks/>
          </p:cNvCxnSpPr>
          <p:nvPr/>
        </p:nvCxnSpPr>
        <p:spPr>
          <a:xfrm flipH="1" flipV="1">
            <a:off x="5307481" y="3490269"/>
            <a:ext cx="469691" cy="35421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90" name="Přímá spojnice se šipkou 89">
            <a:extLst>
              <a:ext uri="{FF2B5EF4-FFF2-40B4-BE49-F238E27FC236}">
                <a16:creationId xmlns:a16="http://schemas.microsoft.com/office/drawing/2014/main" id="{748FCE62-D2B9-4B7C-8C07-BA468BB8840F}"/>
              </a:ext>
            </a:extLst>
          </p:cNvPr>
          <p:cNvCxnSpPr>
            <a:cxnSpLocks/>
          </p:cNvCxnSpPr>
          <p:nvPr/>
        </p:nvCxnSpPr>
        <p:spPr>
          <a:xfrm>
            <a:off x="3792222" y="4169950"/>
            <a:ext cx="111156" cy="1920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92" name="Přímá spojnice se šipkou 91">
            <a:extLst>
              <a:ext uri="{FF2B5EF4-FFF2-40B4-BE49-F238E27FC236}">
                <a16:creationId xmlns:a16="http://schemas.microsoft.com/office/drawing/2014/main" id="{948EF63D-9D17-4C37-9851-BB24048FD6B9}"/>
              </a:ext>
            </a:extLst>
          </p:cNvPr>
          <p:cNvCxnSpPr>
            <a:cxnSpLocks/>
          </p:cNvCxnSpPr>
          <p:nvPr/>
        </p:nvCxnSpPr>
        <p:spPr>
          <a:xfrm flipV="1">
            <a:off x="4835869" y="4143684"/>
            <a:ext cx="137576" cy="21244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94" name="Přímá spojnice se šipkou 93">
            <a:extLst>
              <a:ext uri="{FF2B5EF4-FFF2-40B4-BE49-F238E27FC236}">
                <a16:creationId xmlns:a16="http://schemas.microsoft.com/office/drawing/2014/main" id="{300202AB-27A7-4ACF-B048-8F787D4D1F51}"/>
              </a:ext>
            </a:extLst>
          </p:cNvPr>
          <p:cNvCxnSpPr>
            <a:cxnSpLocks/>
          </p:cNvCxnSpPr>
          <p:nvPr/>
        </p:nvCxnSpPr>
        <p:spPr>
          <a:xfrm flipH="1" flipV="1">
            <a:off x="4831727" y="3725054"/>
            <a:ext cx="150838" cy="16491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00" name="Přímá spojnice se šipkou 99">
            <a:extLst>
              <a:ext uri="{FF2B5EF4-FFF2-40B4-BE49-F238E27FC236}">
                <a16:creationId xmlns:a16="http://schemas.microsoft.com/office/drawing/2014/main" id="{CE11C273-242F-409A-9929-34409BFBBFFD}"/>
              </a:ext>
            </a:extLst>
          </p:cNvPr>
          <p:cNvCxnSpPr>
            <a:cxnSpLocks/>
          </p:cNvCxnSpPr>
          <p:nvPr/>
        </p:nvCxnSpPr>
        <p:spPr>
          <a:xfrm flipH="1">
            <a:off x="2843808" y="3560495"/>
            <a:ext cx="644066" cy="30154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01" name="Přímá spojnice se šipkou 100">
            <a:extLst>
              <a:ext uri="{FF2B5EF4-FFF2-40B4-BE49-F238E27FC236}">
                <a16:creationId xmlns:a16="http://schemas.microsoft.com/office/drawing/2014/main" id="{7D12B56E-2B38-4E38-A455-DD3C58814FB9}"/>
              </a:ext>
            </a:extLst>
          </p:cNvPr>
          <p:cNvCxnSpPr>
            <a:cxnSpLocks/>
          </p:cNvCxnSpPr>
          <p:nvPr/>
        </p:nvCxnSpPr>
        <p:spPr>
          <a:xfrm>
            <a:off x="2885393" y="4145552"/>
            <a:ext cx="424129" cy="20302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1112197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ál 42">
            <a:extLst>
              <a:ext uri="{FF2B5EF4-FFF2-40B4-BE49-F238E27FC236}">
                <a16:creationId xmlns:a16="http://schemas.microsoft.com/office/drawing/2014/main" id="{A1B01D64-3476-438F-8F9B-50DEE921B6A5}"/>
              </a:ext>
            </a:extLst>
          </p:cNvPr>
          <p:cNvSpPr/>
          <p:nvPr/>
        </p:nvSpPr>
        <p:spPr>
          <a:xfrm>
            <a:off x="2928497" y="2989189"/>
            <a:ext cx="1224136" cy="432048"/>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87" name="Ovál 86">
            <a:extLst>
              <a:ext uri="{FF2B5EF4-FFF2-40B4-BE49-F238E27FC236}">
                <a16:creationId xmlns:a16="http://schemas.microsoft.com/office/drawing/2014/main" id="{D6E87AA1-7F72-4912-9D23-1EC1EBB0DA62}"/>
              </a:ext>
            </a:extLst>
          </p:cNvPr>
          <p:cNvSpPr/>
          <p:nvPr/>
        </p:nvSpPr>
        <p:spPr>
          <a:xfrm>
            <a:off x="3124711" y="2261379"/>
            <a:ext cx="1245904" cy="369333"/>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9</a:t>
            </a:fld>
            <a:endParaRPr lang="sk-SK" altLang="cs-CZ" sz="800">
              <a:solidFill>
                <a:srgbClr val="FFFFFF"/>
              </a:solidFill>
              <a:latin typeface="Roboto Slab" charset="0"/>
              <a:sym typeface="Roboto Slab" charset="0"/>
            </a:endParaRPr>
          </a:p>
        </p:txBody>
      </p:sp>
      <p:sp>
        <p:nvSpPr>
          <p:cNvPr id="4" name="Bublinový popisek: se šipkou dolů 3">
            <a:extLst>
              <a:ext uri="{FF2B5EF4-FFF2-40B4-BE49-F238E27FC236}">
                <a16:creationId xmlns:a16="http://schemas.microsoft.com/office/drawing/2014/main" id="{EBF77EAD-4C77-4E54-9291-1C152E5AAB91}"/>
              </a:ext>
            </a:extLst>
          </p:cNvPr>
          <p:cNvSpPr/>
          <p:nvPr/>
        </p:nvSpPr>
        <p:spPr>
          <a:xfrm>
            <a:off x="1619672" y="51285"/>
            <a:ext cx="4138985" cy="984631"/>
          </a:xfrm>
          <a:prstGeom prst="downArrowCallout">
            <a:avLst>
              <a:gd name="adj1" fmla="val 25000"/>
              <a:gd name="adj2" fmla="val 25827"/>
              <a:gd name="adj3" fmla="val 25000"/>
              <a:gd name="adj4" fmla="val 5635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4" name="TextovéPole 13">
            <a:extLst>
              <a:ext uri="{FF2B5EF4-FFF2-40B4-BE49-F238E27FC236}">
                <a16:creationId xmlns:a16="http://schemas.microsoft.com/office/drawing/2014/main" id="{17E71D04-E602-4636-BBC8-68163F32478B}"/>
              </a:ext>
            </a:extLst>
          </p:cNvPr>
          <p:cNvSpPr txBox="1"/>
          <p:nvPr/>
        </p:nvSpPr>
        <p:spPr>
          <a:xfrm>
            <a:off x="928787" y="-1797"/>
            <a:ext cx="5544616" cy="646331"/>
          </a:xfrm>
          <a:prstGeom prst="rect">
            <a:avLst/>
          </a:prstGeom>
          <a:noFill/>
        </p:spPr>
        <p:txBody>
          <a:bodyPr wrap="square" rtlCol="0">
            <a:spAutoFit/>
          </a:bodyPr>
          <a:lstStyle/>
          <a:p>
            <a:pPr algn="ctr"/>
            <a:r>
              <a:rPr lang="cs-CZ" sz="2000" b="1" dirty="0">
                <a:latin typeface="Roboto Slab" pitchFamily="2" charset="0"/>
                <a:ea typeface="Roboto Slab" pitchFamily="2" charset="0"/>
              </a:rPr>
              <a:t>Polysacharidy, oligosacharidy  </a:t>
            </a:r>
          </a:p>
          <a:p>
            <a:pPr algn="ctr"/>
            <a:r>
              <a:rPr lang="cs-CZ" sz="1600" dirty="0">
                <a:latin typeface="Roboto Slab" pitchFamily="2" charset="0"/>
                <a:ea typeface="Roboto Slab" pitchFamily="2" charset="0"/>
              </a:rPr>
              <a:t>škrob, </a:t>
            </a:r>
            <a:r>
              <a:rPr lang="cs-CZ" sz="1600" dirty="0" err="1">
                <a:latin typeface="Roboto Slab" pitchFamily="2" charset="0"/>
                <a:ea typeface="Roboto Slab" pitchFamily="2" charset="0"/>
              </a:rPr>
              <a:t>sacharosa</a:t>
            </a:r>
            <a:r>
              <a:rPr lang="cs-CZ" sz="1600" dirty="0">
                <a:latin typeface="Roboto Slab" pitchFamily="2" charset="0"/>
                <a:ea typeface="Roboto Slab" pitchFamily="2" charset="0"/>
              </a:rPr>
              <a:t>, </a:t>
            </a:r>
            <a:r>
              <a:rPr lang="cs-CZ" sz="1600" dirty="0" err="1">
                <a:latin typeface="Roboto Slab" pitchFamily="2" charset="0"/>
                <a:ea typeface="Roboto Slab" pitchFamily="2" charset="0"/>
              </a:rPr>
              <a:t>laktosa</a:t>
            </a:r>
            <a:r>
              <a:rPr lang="cs-CZ" sz="1600" dirty="0">
                <a:latin typeface="Roboto Slab" pitchFamily="2" charset="0"/>
                <a:ea typeface="Roboto Slab" pitchFamily="2" charset="0"/>
              </a:rPr>
              <a:t>, </a:t>
            </a:r>
            <a:r>
              <a:rPr lang="cs-CZ" sz="1600" dirty="0" err="1">
                <a:latin typeface="Roboto Slab" pitchFamily="2" charset="0"/>
                <a:ea typeface="Roboto Slab" pitchFamily="2" charset="0"/>
              </a:rPr>
              <a:t>maltosa</a:t>
            </a:r>
            <a:endParaRPr lang="cs-CZ" sz="1600" dirty="0">
              <a:latin typeface="Roboto Slab" pitchFamily="2" charset="0"/>
              <a:ea typeface="Roboto Slab" pitchFamily="2" charset="0"/>
            </a:endParaRPr>
          </a:p>
        </p:txBody>
      </p:sp>
      <p:sp>
        <p:nvSpPr>
          <p:cNvPr id="2" name="TextovéPole 1">
            <a:extLst>
              <a:ext uri="{FF2B5EF4-FFF2-40B4-BE49-F238E27FC236}">
                <a16:creationId xmlns:a16="http://schemas.microsoft.com/office/drawing/2014/main" id="{202B75F7-2FB2-4A3B-96B5-58F34A78AD03}"/>
              </a:ext>
            </a:extLst>
          </p:cNvPr>
          <p:cNvSpPr txBox="1"/>
          <p:nvPr/>
        </p:nvSpPr>
        <p:spPr>
          <a:xfrm>
            <a:off x="3350797" y="2689429"/>
            <a:ext cx="1056700" cy="369332"/>
          </a:xfrm>
          <a:prstGeom prst="rect">
            <a:avLst/>
          </a:prstGeom>
          <a:noFill/>
        </p:spPr>
        <p:txBody>
          <a:bodyPr wrap="none" rtlCol="0">
            <a:spAutoFit/>
          </a:bodyPr>
          <a:lstStyle/>
          <a:p>
            <a:r>
              <a:rPr lang="cs-CZ" sz="1800" b="1" dirty="0">
                <a:latin typeface="Roboto Slab" pitchFamily="2" charset="0"/>
                <a:ea typeface="Roboto Slab" pitchFamily="2" charset="0"/>
              </a:rPr>
              <a:t>Pyruvát</a:t>
            </a:r>
          </a:p>
        </p:txBody>
      </p:sp>
      <p:sp>
        <p:nvSpPr>
          <p:cNvPr id="19" name="TextovéPole 18">
            <a:extLst>
              <a:ext uri="{FF2B5EF4-FFF2-40B4-BE49-F238E27FC236}">
                <a16:creationId xmlns:a16="http://schemas.microsoft.com/office/drawing/2014/main" id="{D5088D96-E4D3-4E5C-B0FA-17317A84D944}"/>
              </a:ext>
            </a:extLst>
          </p:cNvPr>
          <p:cNvSpPr txBox="1"/>
          <p:nvPr/>
        </p:nvSpPr>
        <p:spPr>
          <a:xfrm>
            <a:off x="4811362" y="2709212"/>
            <a:ext cx="1426994" cy="369332"/>
          </a:xfrm>
          <a:prstGeom prst="rect">
            <a:avLst/>
          </a:prstGeom>
          <a:noFill/>
        </p:spPr>
        <p:txBody>
          <a:bodyPr wrap="none" rtlCol="0">
            <a:spAutoFit/>
          </a:bodyPr>
          <a:lstStyle/>
          <a:p>
            <a:r>
              <a:rPr lang="cs-CZ" sz="1800" b="1" dirty="0">
                <a:latin typeface="Roboto Slab" pitchFamily="2" charset="0"/>
                <a:ea typeface="Roboto Slab" pitchFamily="2" charset="0"/>
              </a:rPr>
              <a:t>Acetyl-</a:t>
            </a:r>
            <a:r>
              <a:rPr lang="cs-CZ" sz="1800" b="1" dirty="0" err="1">
                <a:latin typeface="Roboto Slab" pitchFamily="2" charset="0"/>
                <a:ea typeface="Roboto Slab" pitchFamily="2" charset="0"/>
              </a:rPr>
              <a:t>CoA</a:t>
            </a:r>
            <a:endParaRPr lang="cs-CZ" sz="1800" b="1" dirty="0">
              <a:latin typeface="Roboto Slab" pitchFamily="2" charset="0"/>
              <a:ea typeface="Roboto Slab" pitchFamily="2" charset="0"/>
            </a:endParaRPr>
          </a:p>
        </p:txBody>
      </p:sp>
      <p:sp>
        <p:nvSpPr>
          <p:cNvPr id="27" name="Šipka: dolů 26">
            <a:extLst>
              <a:ext uri="{FF2B5EF4-FFF2-40B4-BE49-F238E27FC236}">
                <a16:creationId xmlns:a16="http://schemas.microsoft.com/office/drawing/2014/main" id="{A4AD4D7E-3EA9-43A0-971B-16D02BB8B701}"/>
              </a:ext>
            </a:extLst>
          </p:cNvPr>
          <p:cNvSpPr/>
          <p:nvPr/>
        </p:nvSpPr>
        <p:spPr>
          <a:xfrm rot="16200000">
            <a:off x="4515675" y="2689733"/>
            <a:ext cx="218163" cy="43451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cxnSp>
        <p:nvCxnSpPr>
          <p:cNvPr id="30" name="Přímá spojnice se šipkou 29">
            <a:extLst>
              <a:ext uri="{FF2B5EF4-FFF2-40B4-BE49-F238E27FC236}">
                <a16:creationId xmlns:a16="http://schemas.microsoft.com/office/drawing/2014/main" id="{E65042C2-EC9B-45EE-B59D-26C56093CBC0}"/>
              </a:ext>
            </a:extLst>
          </p:cNvPr>
          <p:cNvCxnSpPr>
            <a:cxnSpLocks/>
          </p:cNvCxnSpPr>
          <p:nvPr/>
        </p:nvCxnSpPr>
        <p:spPr>
          <a:xfrm flipH="1">
            <a:off x="3055579" y="3429664"/>
            <a:ext cx="204556" cy="37780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4" name="Přímá spojnice se šipkou 33">
            <a:extLst>
              <a:ext uri="{FF2B5EF4-FFF2-40B4-BE49-F238E27FC236}">
                <a16:creationId xmlns:a16="http://schemas.microsoft.com/office/drawing/2014/main" id="{3E8FBE83-23E2-4658-A3AE-5CD3CC234952}"/>
              </a:ext>
            </a:extLst>
          </p:cNvPr>
          <p:cNvCxnSpPr>
            <a:cxnSpLocks/>
          </p:cNvCxnSpPr>
          <p:nvPr/>
        </p:nvCxnSpPr>
        <p:spPr>
          <a:xfrm flipH="1">
            <a:off x="5555182" y="2380368"/>
            <a:ext cx="160907" cy="36387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6" name="TextovéPole 35">
            <a:extLst>
              <a:ext uri="{FF2B5EF4-FFF2-40B4-BE49-F238E27FC236}">
                <a16:creationId xmlns:a16="http://schemas.microsoft.com/office/drawing/2014/main" id="{E5813794-99CD-48B1-9704-480D017092E0}"/>
              </a:ext>
            </a:extLst>
          </p:cNvPr>
          <p:cNvSpPr txBox="1"/>
          <p:nvPr/>
        </p:nvSpPr>
        <p:spPr>
          <a:xfrm>
            <a:off x="5613712" y="2035795"/>
            <a:ext cx="628698" cy="369332"/>
          </a:xfrm>
          <a:prstGeom prst="rect">
            <a:avLst/>
          </a:prstGeom>
          <a:noFill/>
        </p:spPr>
        <p:txBody>
          <a:bodyPr wrap="none" rtlCol="0">
            <a:spAutoFit/>
          </a:bodyPr>
          <a:lstStyle/>
          <a:p>
            <a:r>
              <a:rPr lang="cs-CZ" sz="1800" b="1" dirty="0" err="1">
                <a:latin typeface="Roboto Slab" pitchFamily="2" charset="0"/>
                <a:ea typeface="Roboto Slab" pitchFamily="2" charset="0"/>
              </a:rPr>
              <a:t>CoA</a:t>
            </a:r>
            <a:endParaRPr lang="cs-CZ" sz="1800" b="1" dirty="0">
              <a:latin typeface="Roboto Slab" pitchFamily="2" charset="0"/>
              <a:ea typeface="Roboto Slab" pitchFamily="2" charset="0"/>
            </a:endParaRPr>
          </a:p>
        </p:txBody>
      </p:sp>
      <p:cxnSp>
        <p:nvCxnSpPr>
          <p:cNvPr id="38" name="Přímá spojnice se šipkou 37">
            <a:extLst>
              <a:ext uri="{FF2B5EF4-FFF2-40B4-BE49-F238E27FC236}">
                <a16:creationId xmlns:a16="http://schemas.microsoft.com/office/drawing/2014/main" id="{70FE17AE-7F60-4D15-9BD3-2BA630239712}"/>
              </a:ext>
            </a:extLst>
          </p:cNvPr>
          <p:cNvCxnSpPr>
            <a:cxnSpLocks/>
          </p:cNvCxnSpPr>
          <p:nvPr/>
        </p:nvCxnSpPr>
        <p:spPr>
          <a:xfrm>
            <a:off x="5555182" y="3058240"/>
            <a:ext cx="362483" cy="37142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8" name="Skupina 7">
            <a:extLst>
              <a:ext uri="{FF2B5EF4-FFF2-40B4-BE49-F238E27FC236}">
                <a16:creationId xmlns:a16="http://schemas.microsoft.com/office/drawing/2014/main" id="{A48B8840-07FA-4384-985A-7D107DAAAE8B}"/>
              </a:ext>
            </a:extLst>
          </p:cNvPr>
          <p:cNvGrpSpPr/>
          <p:nvPr/>
        </p:nvGrpSpPr>
        <p:grpSpPr>
          <a:xfrm>
            <a:off x="5795310" y="3164416"/>
            <a:ext cx="2522364" cy="1874645"/>
            <a:chOff x="3260219" y="1958697"/>
            <a:chExt cx="2906111" cy="2197228"/>
          </a:xfrm>
        </p:grpSpPr>
        <p:sp>
          <p:nvSpPr>
            <p:cNvPr id="3" name="Kruh: dutý 2">
              <a:extLst>
                <a:ext uri="{FF2B5EF4-FFF2-40B4-BE49-F238E27FC236}">
                  <a16:creationId xmlns:a16="http://schemas.microsoft.com/office/drawing/2014/main" id="{DA90FE8F-F21D-4DC7-966C-C7193088F173}"/>
                </a:ext>
              </a:extLst>
            </p:cNvPr>
            <p:cNvSpPr/>
            <p:nvPr/>
          </p:nvSpPr>
          <p:spPr>
            <a:xfrm>
              <a:off x="3260219" y="1958697"/>
              <a:ext cx="2232248" cy="1837189"/>
            </a:xfrm>
            <a:prstGeom prst="don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solidFill>
                  <a:schemeClr val="tx1"/>
                </a:solidFill>
              </a:endParaRPr>
            </a:p>
          </p:txBody>
        </p:sp>
        <p:sp>
          <p:nvSpPr>
            <p:cNvPr id="13" name="Šipka: dolů 12">
              <a:extLst>
                <a:ext uri="{FF2B5EF4-FFF2-40B4-BE49-F238E27FC236}">
                  <a16:creationId xmlns:a16="http://schemas.microsoft.com/office/drawing/2014/main" id="{5852D62E-4F93-462F-9619-08974F79F0B9}"/>
                </a:ext>
              </a:extLst>
            </p:cNvPr>
            <p:cNvSpPr/>
            <p:nvPr/>
          </p:nvSpPr>
          <p:spPr>
            <a:xfrm rot="16200000">
              <a:off x="4495104" y="2484699"/>
              <a:ext cx="462132" cy="288032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2" name="Šipka: doprava 11">
              <a:extLst>
                <a:ext uri="{FF2B5EF4-FFF2-40B4-BE49-F238E27FC236}">
                  <a16:creationId xmlns:a16="http://schemas.microsoft.com/office/drawing/2014/main" id="{A593B182-86FF-45A2-882B-9F5CC693C187}"/>
                </a:ext>
              </a:extLst>
            </p:cNvPr>
            <p:cNvSpPr/>
            <p:nvPr/>
          </p:nvSpPr>
          <p:spPr>
            <a:xfrm rot="10800000">
              <a:off x="4171444" y="3415870"/>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3" name="TextovéPole 22">
              <a:extLst>
                <a:ext uri="{FF2B5EF4-FFF2-40B4-BE49-F238E27FC236}">
                  <a16:creationId xmlns:a16="http://schemas.microsoft.com/office/drawing/2014/main" id="{48C4E8E2-0E85-4409-A933-88CF7C6AEF30}"/>
                </a:ext>
              </a:extLst>
            </p:cNvPr>
            <p:cNvSpPr txBox="1"/>
            <p:nvPr/>
          </p:nvSpPr>
          <p:spPr>
            <a:xfrm>
              <a:off x="3549399" y="2608623"/>
              <a:ext cx="1688935" cy="685401"/>
            </a:xfrm>
            <a:prstGeom prst="rect">
              <a:avLst/>
            </a:prstGeom>
            <a:noFill/>
          </p:spPr>
          <p:txBody>
            <a:bodyPr wrap="square" rtlCol="0">
              <a:spAutoFit/>
            </a:bodyPr>
            <a:lstStyle/>
            <a:p>
              <a:pPr algn="ctr"/>
              <a:r>
                <a:rPr lang="cs-CZ" sz="1600" b="1" dirty="0">
                  <a:latin typeface="Roboto Slab" pitchFamily="2" charset="0"/>
                  <a:ea typeface="Roboto Slab" pitchFamily="2" charset="0"/>
                </a:rPr>
                <a:t>Citrátový</a:t>
              </a:r>
            </a:p>
            <a:p>
              <a:pPr algn="ctr"/>
              <a:r>
                <a:rPr lang="cs-CZ" sz="1600" b="1" dirty="0">
                  <a:latin typeface="Roboto Slab" pitchFamily="2" charset="0"/>
                  <a:ea typeface="Roboto Slab" pitchFamily="2" charset="0"/>
                </a:rPr>
                <a:t>cyklus</a:t>
              </a:r>
            </a:p>
          </p:txBody>
        </p:sp>
        <p:sp>
          <p:nvSpPr>
            <p:cNvPr id="24" name="Šipka: doprava 23">
              <a:extLst>
                <a:ext uri="{FF2B5EF4-FFF2-40B4-BE49-F238E27FC236}">
                  <a16:creationId xmlns:a16="http://schemas.microsoft.com/office/drawing/2014/main" id="{AF3F01A5-F620-4D6A-BFF7-5D421D8FD408}"/>
                </a:ext>
              </a:extLst>
            </p:cNvPr>
            <p:cNvSpPr/>
            <p:nvPr/>
          </p:nvSpPr>
          <p:spPr>
            <a:xfrm>
              <a:off x="4212054" y="2059479"/>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5" name="Šipka: doprava 24">
              <a:extLst>
                <a:ext uri="{FF2B5EF4-FFF2-40B4-BE49-F238E27FC236}">
                  <a16:creationId xmlns:a16="http://schemas.microsoft.com/office/drawing/2014/main" id="{2C044EC8-91B1-430F-B477-EF0C6B1E78F0}"/>
                </a:ext>
              </a:extLst>
            </p:cNvPr>
            <p:cNvSpPr/>
            <p:nvPr/>
          </p:nvSpPr>
          <p:spPr>
            <a:xfrm rot="5400000">
              <a:off x="5062343" y="2863120"/>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6" name="Šipka: doprava 25">
              <a:extLst>
                <a:ext uri="{FF2B5EF4-FFF2-40B4-BE49-F238E27FC236}">
                  <a16:creationId xmlns:a16="http://schemas.microsoft.com/office/drawing/2014/main" id="{64282B4A-4650-43A6-8AB0-2E97DB547315}"/>
                </a:ext>
              </a:extLst>
            </p:cNvPr>
            <p:cNvSpPr/>
            <p:nvPr/>
          </p:nvSpPr>
          <p:spPr>
            <a:xfrm rot="16200000">
              <a:off x="3407883" y="2783581"/>
              <a:ext cx="283029" cy="296416"/>
            </a:xfrm>
            <a:prstGeom prst="rightArrow">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1" name="TextovéPole 60">
              <a:extLst>
                <a:ext uri="{FF2B5EF4-FFF2-40B4-BE49-F238E27FC236}">
                  <a16:creationId xmlns:a16="http://schemas.microsoft.com/office/drawing/2014/main" id="{6DD8DF63-6E89-4012-A31C-E9F49A77F65C}"/>
                </a:ext>
              </a:extLst>
            </p:cNvPr>
            <p:cNvSpPr txBox="1"/>
            <p:nvPr/>
          </p:nvSpPr>
          <p:spPr>
            <a:xfrm>
              <a:off x="3659367" y="3737584"/>
              <a:ext cx="1927131" cy="369332"/>
            </a:xfrm>
            <a:prstGeom prst="rect">
              <a:avLst/>
            </a:prstGeom>
            <a:noFill/>
          </p:spPr>
          <p:txBody>
            <a:bodyPr wrap="none" rtlCol="0">
              <a:spAutoFit/>
            </a:bodyPr>
            <a:lstStyle/>
            <a:p>
              <a:r>
                <a:rPr lang="cs-CZ" sz="1800" b="1" dirty="0">
                  <a:latin typeface="Roboto Slab" pitchFamily="2" charset="0"/>
                  <a:ea typeface="Roboto Slab" pitchFamily="2" charset="0"/>
                </a:rPr>
                <a:t>Dýchací řetězec</a:t>
              </a:r>
            </a:p>
          </p:txBody>
        </p:sp>
      </p:grpSp>
      <p:cxnSp>
        <p:nvCxnSpPr>
          <p:cNvPr id="100" name="Přímá spojnice se šipkou 99">
            <a:extLst>
              <a:ext uri="{FF2B5EF4-FFF2-40B4-BE49-F238E27FC236}">
                <a16:creationId xmlns:a16="http://schemas.microsoft.com/office/drawing/2014/main" id="{CE11C273-242F-409A-9929-34409BFBBFFD}"/>
              </a:ext>
            </a:extLst>
          </p:cNvPr>
          <p:cNvCxnSpPr>
            <a:cxnSpLocks/>
          </p:cNvCxnSpPr>
          <p:nvPr/>
        </p:nvCxnSpPr>
        <p:spPr>
          <a:xfrm flipH="1">
            <a:off x="4439172" y="1376992"/>
            <a:ext cx="2179179" cy="105496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63" name="Bublinový popisek: se šipkou dolů 62">
            <a:extLst>
              <a:ext uri="{FF2B5EF4-FFF2-40B4-BE49-F238E27FC236}">
                <a16:creationId xmlns:a16="http://schemas.microsoft.com/office/drawing/2014/main" id="{C135C3FD-BE1E-4C18-B629-C70C53ED97CF}"/>
              </a:ext>
            </a:extLst>
          </p:cNvPr>
          <p:cNvSpPr/>
          <p:nvPr/>
        </p:nvSpPr>
        <p:spPr>
          <a:xfrm>
            <a:off x="2267745" y="1057499"/>
            <a:ext cx="2880319" cy="794171"/>
          </a:xfrm>
          <a:prstGeom prst="downArrowCallout">
            <a:avLst>
              <a:gd name="adj1" fmla="val 26653"/>
              <a:gd name="adj2" fmla="val 19213"/>
              <a:gd name="adj3" fmla="val 19213"/>
              <a:gd name="adj4" fmla="val 6590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4" name="TextovéPole 63">
            <a:extLst>
              <a:ext uri="{FF2B5EF4-FFF2-40B4-BE49-F238E27FC236}">
                <a16:creationId xmlns:a16="http://schemas.microsoft.com/office/drawing/2014/main" id="{E1CF4E30-EE6A-4883-BD0C-2942ACD072D9}"/>
              </a:ext>
            </a:extLst>
          </p:cNvPr>
          <p:cNvSpPr txBox="1"/>
          <p:nvPr/>
        </p:nvSpPr>
        <p:spPr>
          <a:xfrm>
            <a:off x="1825945" y="940024"/>
            <a:ext cx="3791430" cy="707886"/>
          </a:xfrm>
          <a:prstGeom prst="rect">
            <a:avLst/>
          </a:prstGeom>
          <a:noFill/>
        </p:spPr>
        <p:txBody>
          <a:bodyPr wrap="square" rtlCol="0">
            <a:spAutoFit/>
          </a:bodyPr>
          <a:lstStyle/>
          <a:p>
            <a:pPr algn="ctr"/>
            <a:r>
              <a:rPr lang="cs-CZ" sz="2000" b="1" dirty="0">
                <a:latin typeface="Roboto Slab" pitchFamily="2" charset="0"/>
                <a:ea typeface="Roboto Slab" pitchFamily="2" charset="0"/>
              </a:rPr>
              <a:t>Monosacharidy </a:t>
            </a:r>
            <a:r>
              <a:rPr lang="cs-CZ" sz="2400" b="1" dirty="0">
                <a:latin typeface="Roboto Slab" pitchFamily="2" charset="0"/>
                <a:ea typeface="Roboto Slab" pitchFamily="2" charset="0"/>
              </a:rPr>
              <a:t> </a:t>
            </a:r>
          </a:p>
          <a:p>
            <a:pPr algn="ctr"/>
            <a:r>
              <a:rPr lang="cs-CZ" sz="1600" dirty="0">
                <a:latin typeface="Roboto Slab" pitchFamily="2" charset="0"/>
                <a:ea typeface="Roboto Slab" pitchFamily="2" charset="0"/>
              </a:rPr>
              <a:t>glukosa, </a:t>
            </a:r>
            <a:r>
              <a:rPr lang="cs-CZ" sz="1600" dirty="0" err="1">
                <a:latin typeface="Roboto Slab" pitchFamily="2" charset="0"/>
                <a:ea typeface="Roboto Slab" pitchFamily="2" charset="0"/>
              </a:rPr>
              <a:t>fruktosa</a:t>
            </a:r>
            <a:r>
              <a:rPr lang="cs-CZ" sz="1600" dirty="0">
                <a:latin typeface="Roboto Slab" pitchFamily="2" charset="0"/>
                <a:ea typeface="Roboto Slab" pitchFamily="2" charset="0"/>
              </a:rPr>
              <a:t>, </a:t>
            </a:r>
            <a:r>
              <a:rPr lang="cs-CZ" sz="1600" dirty="0" err="1">
                <a:latin typeface="Roboto Slab" pitchFamily="2" charset="0"/>
                <a:ea typeface="Roboto Slab" pitchFamily="2" charset="0"/>
              </a:rPr>
              <a:t>galaktosa</a:t>
            </a:r>
            <a:endParaRPr lang="cs-CZ" sz="1600" dirty="0">
              <a:latin typeface="Roboto Slab" pitchFamily="2" charset="0"/>
              <a:ea typeface="Roboto Slab" pitchFamily="2" charset="0"/>
            </a:endParaRPr>
          </a:p>
        </p:txBody>
      </p:sp>
      <p:sp>
        <p:nvSpPr>
          <p:cNvPr id="68" name="Bublinový popisek: se šipkou dolů 67">
            <a:extLst>
              <a:ext uri="{FF2B5EF4-FFF2-40B4-BE49-F238E27FC236}">
                <a16:creationId xmlns:a16="http://schemas.microsoft.com/office/drawing/2014/main" id="{DACBC722-E72C-44F2-9896-B48564BEB0E6}"/>
              </a:ext>
            </a:extLst>
          </p:cNvPr>
          <p:cNvSpPr/>
          <p:nvPr/>
        </p:nvSpPr>
        <p:spPr>
          <a:xfrm>
            <a:off x="2869258" y="1868179"/>
            <a:ext cx="1704804" cy="929731"/>
          </a:xfrm>
          <a:prstGeom prst="downArrowCallout">
            <a:avLst>
              <a:gd name="adj1" fmla="val 31631"/>
              <a:gd name="adj2" fmla="val 31353"/>
              <a:gd name="adj3" fmla="val 11737"/>
              <a:gd name="adj4" fmla="val 3406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9" name="TextovéPole 68">
            <a:extLst>
              <a:ext uri="{FF2B5EF4-FFF2-40B4-BE49-F238E27FC236}">
                <a16:creationId xmlns:a16="http://schemas.microsoft.com/office/drawing/2014/main" id="{CCBCE105-E56C-4768-AA04-B66C02CA953E}"/>
              </a:ext>
            </a:extLst>
          </p:cNvPr>
          <p:cNvSpPr txBox="1"/>
          <p:nvPr/>
        </p:nvSpPr>
        <p:spPr>
          <a:xfrm>
            <a:off x="2846526" y="1846596"/>
            <a:ext cx="1786066" cy="338554"/>
          </a:xfrm>
          <a:prstGeom prst="rect">
            <a:avLst/>
          </a:prstGeom>
          <a:noFill/>
        </p:spPr>
        <p:txBody>
          <a:bodyPr wrap="none" rtlCol="0">
            <a:spAutoFit/>
          </a:bodyPr>
          <a:lstStyle/>
          <a:p>
            <a:r>
              <a:rPr lang="cs-CZ" sz="1600" dirty="0">
                <a:latin typeface="Roboto Slab" pitchFamily="2" charset="0"/>
                <a:ea typeface="Roboto Slab" pitchFamily="2" charset="0"/>
              </a:rPr>
              <a:t>Glukosa-6-fosfát</a:t>
            </a:r>
          </a:p>
        </p:txBody>
      </p:sp>
      <p:sp>
        <p:nvSpPr>
          <p:cNvPr id="75" name="TextovéPole 74">
            <a:extLst>
              <a:ext uri="{FF2B5EF4-FFF2-40B4-BE49-F238E27FC236}">
                <a16:creationId xmlns:a16="http://schemas.microsoft.com/office/drawing/2014/main" id="{58558AEB-AAE2-4691-8734-EE9AAB52B2AF}"/>
              </a:ext>
            </a:extLst>
          </p:cNvPr>
          <p:cNvSpPr txBox="1"/>
          <p:nvPr/>
        </p:nvSpPr>
        <p:spPr>
          <a:xfrm>
            <a:off x="2534585" y="3702416"/>
            <a:ext cx="886781" cy="369332"/>
          </a:xfrm>
          <a:prstGeom prst="rect">
            <a:avLst/>
          </a:prstGeom>
          <a:noFill/>
        </p:spPr>
        <p:txBody>
          <a:bodyPr wrap="none" rtlCol="0">
            <a:spAutoFit/>
          </a:bodyPr>
          <a:lstStyle/>
          <a:p>
            <a:r>
              <a:rPr lang="cs-CZ" sz="1800" b="1" dirty="0">
                <a:latin typeface="Roboto Slab" pitchFamily="2" charset="0"/>
                <a:ea typeface="Roboto Slab" pitchFamily="2" charset="0"/>
              </a:rPr>
              <a:t>Laktát</a:t>
            </a:r>
          </a:p>
        </p:txBody>
      </p:sp>
      <p:sp>
        <p:nvSpPr>
          <p:cNvPr id="76" name="TextovéPole 75">
            <a:extLst>
              <a:ext uri="{FF2B5EF4-FFF2-40B4-BE49-F238E27FC236}">
                <a16:creationId xmlns:a16="http://schemas.microsoft.com/office/drawing/2014/main" id="{0D6EF6CD-E69C-42BE-A897-22723E8112EE}"/>
              </a:ext>
            </a:extLst>
          </p:cNvPr>
          <p:cNvSpPr txBox="1"/>
          <p:nvPr/>
        </p:nvSpPr>
        <p:spPr>
          <a:xfrm>
            <a:off x="3183241" y="2252623"/>
            <a:ext cx="1253869" cy="369332"/>
          </a:xfrm>
          <a:prstGeom prst="rect">
            <a:avLst/>
          </a:prstGeom>
          <a:noFill/>
        </p:spPr>
        <p:txBody>
          <a:bodyPr wrap="none" rtlCol="0">
            <a:spAutoFit/>
          </a:bodyPr>
          <a:lstStyle/>
          <a:p>
            <a:r>
              <a:rPr lang="cs-CZ" sz="1800" b="1" dirty="0">
                <a:latin typeface="Roboto Slab" pitchFamily="2" charset="0"/>
                <a:ea typeface="Roboto Slab" pitchFamily="2" charset="0"/>
              </a:rPr>
              <a:t>glykolýza</a:t>
            </a:r>
          </a:p>
        </p:txBody>
      </p:sp>
      <p:sp>
        <p:nvSpPr>
          <p:cNvPr id="80" name="TextovéPole 79">
            <a:extLst>
              <a:ext uri="{FF2B5EF4-FFF2-40B4-BE49-F238E27FC236}">
                <a16:creationId xmlns:a16="http://schemas.microsoft.com/office/drawing/2014/main" id="{026F6905-8008-4336-8B18-4428849230E8}"/>
              </a:ext>
            </a:extLst>
          </p:cNvPr>
          <p:cNvSpPr txBox="1"/>
          <p:nvPr/>
        </p:nvSpPr>
        <p:spPr>
          <a:xfrm>
            <a:off x="6618351" y="1124771"/>
            <a:ext cx="1093569" cy="369332"/>
          </a:xfrm>
          <a:prstGeom prst="rect">
            <a:avLst/>
          </a:prstGeom>
          <a:noFill/>
        </p:spPr>
        <p:txBody>
          <a:bodyPr wrap="none" rtlCol="0">
            <a:spAutoFit/>
          </a:bodyPr>
          <a:lstStyle/>
          <a:p>
            <a:r>
              <a:rPr lang="cs-CZ" sz="1800" b="1" dirty="0">
                <a:solidFill>
                  <a:schemeClr val="accent1">
                    <a:lumMod val="90000"/>
                    <a:lumOff val="10000"/>
                  </a:schemeClr>
                </a:solidFill>
                <a:latin typeface="Roboto Slab" pitchFamily="2" charset="0"/>
                <a:ea typeface="Roboto Slab" pitchFamily="2" charset="0"/>
              </a:rPr>
              <a:t>Glycerol</a:t>
            </a:r>
          </a:p>
        </p:txBody>
      </p:sp>
      <p:sp>
        <p:nvSpPr>
          <p:cNvPr id="86" name="TextovéPole 85">
            <a:extLst>
              <a:ext uri="{FF2B5EF4-FFF2-40B4-BE49-F238E27FC236}">
                <a16:creationId xmlns:a16="http://schemas.microsoft.com/office/drawing/2014/main" id="{17AF90B5-5214-43B4-BA4E-840713B6B55D}"/>
              </a:ext>
            </a:extLst>
          </p:cNvPr>
          <p:cNvSpPr txBox="1"/>
          <p:nvPr/>
        </p:nvSpPr>
        <p:spPr>
          <a:xfrm>
            <a:off x="3001936" y="2993550"/>
            <a:ext cx="1072730" cy="369332"/>
          </a:xfrm>
          <a:prstGeom prst="rect">
            <a:avLst/>
          </a:prstGeom>
          <a:noFill/>
        </p:spPr>
        <p:txBody>
          <a:bodyPr wrap="none" rtlCol="0">
            <a:spAutoFit/>
          </a:bodyPr>
          <a:lstStyle/>
          <a:p>
            <a:r>
              <a:rPr lang="cs-CZ" sz="1800" b="1" dirty="0">
                <a:latin typeface="Roboto Slab" pitchFamily="2" charset="0"/>
                <a:ea typeface="Roboto Slab" pitchFamily="2" charset="0"/>
              </a:rPr>
              <a:t>redukce</a:t>
            </a:r>
          </a:p>
        </p:txBody>
      </p:sp>
      <p:sp>
        <p:nvSpPr>
          <p:cNvPr id="88" name="Šipka: dolů 87">
            <a:extLst>
              <a:ext uri="{FF2B5EF4-FFF2-40B4-BE49-F238E27FC236}">
                <a16:creationId xmlns:a16="http://schemas.microsoft.com/office/drawing/2014/main" id="{3482EFB3-7A98-4587-B0FB-8D9AE861D2B4}"/>
              </a:ext>
            </a:extLst>
          </p:cNvPr>
          <p:cNvSpPr/>
          <p:nvPr/>
        </p:nvSpPr>
        <p:spPr>
          <a:xfrm rot="3204441">
            <a:off x="2566091" y="2068344"/>
            <a:ext cx="272284" cy="41764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7" name="Kruh: dutý 46">
            <a:extLst>
              <a:ext uri="{FF2B5EF4-FFF2-40B4-BE49-F238E27FC236}">
                <a16:creationId xmlns:a16="http://schemas.microsoft.com/office/drawing/2014/main" id="{C20EBD6B-E146-4A2E-87EF-81630FDC86FB}"/>
              </a:ext>
            </a:extLst>
          </p:cNvPr>
          <p:cNvSpPr/>
          <p:nvPr/>
        </p:nvSpPr>
        <p:spPr>
          <a:xfrm>
            <a:off x="827584" y="2292343"/>
            <a:ext cx="1780438" cy="794171"/>
          </a:xfrm>
          <a:prstGeom prst="donut">
            <a:avLst>
              <a:gd name="adj" fmla="val 1330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solidFill>
                <a:schemeClr val="tx1"/>
              </a:solidFill>
            </a:endParaRPr>
          </a:p>
        </p:txBody>
      </p:sp>
      <p:sp>
        <p:nvSpPr>
          <p:cNvPr id="48" name="Pětiúhelník 47">
            <a:extLst>
              <a:ext uri="{FF2B5EF4-FFF2-40B4-BE49-F238E27FC236}">
                <a16:creationId xmlns:a16="http://schemas.microsoft.com/office/drawing/2014/main" id="{F8873BC5-5F08-4986-9D96-260A40EE5B9E}"/>
              </a:ext>
            </a:extLst>
          </p:cNvPr>
          <p:cNvSpPr/>
          <p:nvPr/>
        </p:nvSpPr>
        <p:spPr>
          <a:xfrm>
            <a:off x="949025" y="3523129"/>
            <a:ext cx="813689" cy="623504"/>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cxnSp>
        <p:nvCxnSpPr>
          <p:cNvPr id="91" name="Přímá spojnice se šipkou 90">
            <a:extLst>
              <a:ext uri="{FF2B5EF4-FFF2-40B4-BE49-F238E27FC236}">
                <a16:creationId xmlns:a16="http://schemas.microsoft.com/office/drawing/2014/main" id="{9F3A8832-A2E1-40C2-BAE9-DC2383248CCE}"/>
              </a:ext>
            </a:extLst>
          </p:cNvPr>
          <p:cNvCxnSpPr>
            <a:cxnSpLocks/>
          </p:cNvCxnSpPr>
          <p:nvPr/>
        </p:nvCxnSpPr>
        <p:spPr>
          <a:xfrm flipH="1">
            <a:off x="1415597" y="3099251"/>
            <a:ext cx="160907" cy="36387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93" name="TextovéPole 92">
            <a:extLst>
              <a:ext uri="{FF2B5EF4-FFF2-40B4-BE49-F238E27FC236}">
                <a16:creationId xmlns:a16="http://schemas.microsoft.com/office/drawing/2014/main" id="{3466ED95-3E59-48D4-93CA-353678EE055D}"/>
              </a:ext>
            </a:extLst>
          </p:cNvPr>
          <p:cNvSpPr txBox="1"/>
          <p:nvPr/>
        </p:nvSpPr>
        <p:spPr>
          <a:xfrm>
            <a:off x="956494" y="3717805"/>
            <a:ext cx="968396" cy="338554"/>
          </a:xfrm>
          <a:prstGeom prst="rect">
            <a:avLst/>
          </a:prstGeom>
          <a:noFill/>
        </p:spPr>
        <p:txBody>
          <a:bodyPr wrap="square" rtlCol="0">
            <a:spAutoFit/>
          </a:bodyPr>
          <a:lstStyle/>
          <a:p>
            <a:r>
              <a:rPr lang="cs-CZ" sz="1600" b="1" dirty="0" err="1">
                <a:latin typeface="Roboto Slab" pitchFamily="2" charset="0"/>
                <a:ea typeface="Roboto Slab" pitchFamily="2" charset="0"/>
              </a:rPr>
              <a:t>Ribosa</a:t>
            </a:r>
            <a:endParaRPr lang="cs-CZ" sz="1600" b="1" dirty="0">
              <a:latin typeface="Roboto Slab" pitchFamily="2" charset="0"/>
              <a:ea typeface="Roboto Slab" pitchFamily="2" charset="0"/>
            </a:endParaRPr>
          </a:p>
        </p:txBody>
      </p:sp>
      <p:sp>
        <p:nvSpPr>
          <p:cNvPr id="95" name="TextovéPole 94">
            <a:extLst>
              <a:ext uri="{FF2B5EF4-FFF2-40B4-BE49-F238E27FC236}">
                <a16:creationId xmlns:a16="http://schemas.microsoft.com/office/drawing/2014/main" id="{06842403-9B14-4806-8C2E-06A6FB3A83B4}"/>
              </a:ext>
            </a:extLst>
          </p:cNvPr>
          <p:cNvSpPr txBox="1"/>
          <p:nvPr/>
        </p:nvSpPr>
        <p:spPr>
          <a:xfrm>
            <a:off x="1000708" y="2424202"/>
            <a:ext cx="1415315" cy="584775"/>
          </a:xfrm>
          <a:prstGeom prst="rect">
            <a:avLst/>
          </a:prstGeom>
          <a:noFill/>
        </p:spPr>
        <p:txBody>
          <a:bodyPr wrap="square" rtlCol="0">
            <a:spAutoFit/>
          </a:bodyPr>
          <a:lstStyle/>
          <a:p>
            <a:pPr algn="ctr"/>
            <a:r>
              <a:rPr lang="cs-CZ" sz="1600" b="1" dirty="0" err="1">
                <a:latin typeface="Roboto Slab" pitchFamily="2" charset="0"/>
                <a:ea typeface="Roboto Slab" pitchFamily="2" charset="0"/>
              </a:rPr>
              <a:t>Pentosový</a:t>
            </a:r>
            <a:endParaRPr lang="cs-CZ" sz="1600" b="1" dirty="0">
              <a:latin typeface="Roboto Slab" pitchFamily="2" charset="0"/>
              <a:ea typeface="Roboto Slab" pitchFamily="2" charset="0"/>
            </a:endParaRPr>
          </a:p>
          <a:p>
            <a:pPr algn="ctr"/>
            <a:r>
              <a:rPr lang="cs-CZ" sz="1600" b="1" dirty="0">
                <a:latin typeface="Roboto Slab" pitchFamily="2" charset="0"/>
                <a:ea typeface="Roboto Slab" pitchFamily="2" charset="0"/>
              </a:rPr>
              <a:t>cyklus</a:t>
            </a:r>
          </a:p>
        </p:txBody>
      </p:sp>
    </p:spTree>
    <p:extLst>
      <p:ext uri="{BB962C8B-B14F-4D97-AF65-F5344CB8AC3E}">
        <p14:creationId xmlns:p14="http://schemas.microsoft.com/office/powerpoint/2010/main" val="1600930317"/>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2122</TotalTime>
  <Words>708</Words>
  <Application>Microsoft Office PowerPoint</Application>
  <PresentationFormat>Předvádění na obrazovce (16:9)</PresentationFormat>
  <Paragraphs>184</Paragraphs>
  <Slides>18</Slides>
  <Notes>18</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18</vt:i4>
      </vt:variant>
    </vt:vector>
  </HeadingPairs>
  <TitlesOfParts>
    <vt:vector size="26" baseType="lpstr">
      <vt:lpstr>Nixie One</vt:lpstr>
      <vt:lpstr>Roboto Slab</vt:lpstr>
      <vt:lpstr>Ariel</vt:lpstr>
      <vt:lpstr>Arial</vt:lpstr>
      <vt:lpstr>Wingdings</vt:lpstr>
      <vt:lpstr>Warwick template</vt:lpstr>
      <vt:lpstr>Adobe Acrobat Document</vt:lpstr>
      <vt:lpstr>Acrobat Document</vt:lpstr>
      <vt:lpstr>Metabolismus II.</vt:lpstr>
      <vt:lpstr>Metabolismus II.</vt:lpstr>
      <vt:lpstr>C O N T E N T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Fáze katabolismu</vt:lpstr>
      <vt:lpstr>               1. fáze</vt:lpstr>
      <vt:lpstr>               2. fáze</vt:lpstr>
      <vt:lpstr>               3. fáze</vt:lpstr>
      <vt:lpstr>Závěrečný test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140</cp:revision>
  <dcterms:modified xsi:type="dcterms:W3CDTF">2021-10-27T07:41:45Z</dcterms:modified>
</cp:coreProperties>
</file>