
<file path=[Content_Types].xml><?xml version="1.0" encoding="utf-8"?>
<Types xmlns="http://schemas.openxmlformats.org/package/2006/content-types">
  <Default Extension="DownloadItem" ContentType="image/jpe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1"/>
  </p:notesMasterIdLst>
  <p:sldIdLst>
    <p:sldId id="293" r:id="rId5"/>
    <p:sldId id="337" r:id="rId6"/>
    <p:sldId id="268" r:id="rId7"/>
    <p:sldId id="259" r:id="rId8"/>
    <p:sldId id="297" r:id="rId9"/>
    <p:sldId id="304" r:id="rId10"/>
    <p:sldId id="298" r:id="rId11"/>
    <p:sldId id="296" r:id="rId12"/>
    <p:sldId id="299" r:id="rId13"/>
    <p:sldId id="306" r:id="rId14"/>
    <p:sldId id="307" r:id="rId15"/>
    <p:sldId id="308" r:id="rId16"/>
    <p:sldId id="305" r:id="rId17"/>
    <p:sldId id="309" r:id="rId18"/>
    <p:sldId id="311" r:id="rId19"/>
    <p:sldId id="312" r:id="rId20"/>
    <p:sldId id="261" r:id="rId21"/>
    <p:sldId id="303" r:id="rId22"/>
    <p:sldId id="262" r:id="rId23"/>
    <p:sldId id="302" r:id="rId24"/>
    <p:sldId id="295" r:id="rId25"/>
    <p:sldId id="263" r:id="rId26"/>
    <p:sldId id="273" r:id="rId27"/>
    <p:sldId id="343" r:id="rId28"/>
    <p:sldId id="292" r:id="rId29"/>
    <p:sldId id="290"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Nixie One" panose="020B0604020202020204" charset="0"/>
      <p:regular r:id="rId36"/>
    </p:embeddedFont>
    <p:embeddedFont>
      <p:font typeface="Roboto Slab" panose="020B0604020202020204" charset="0"/>
      <p:regular r:id="rId37"/>
      <p:bold r:id="rId38"/>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ata" initials="s" lastIdx="0" clrIdx="0">
    <p:extLst>
      <p:ext uri="{19B8F6BF-5375-455C-9EA6-DF929625EA0E}">
        <p15:presenceInfo xmlns:p15="http://schemas.microsoft.com/office/powerpoint/2012/main" userId="aea1376da7a09f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2DB08458-3555-4347-B3FB-2054DBDB184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B9B1566A-DB96-4D69-96AD-92C54AFBE66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72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5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76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3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00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47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23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35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g35f391192_04:notes">
            <a:extLst>
              <a:ext uri="{FF2B5EF4-FFF2-40B4-BE49-F238E27FC236}">
                <a16:creationId xmlns:a16="http://schemas.microsoft.com/office/drawing/2014/main" id="{A9533FEE-4EC4-47F3-9699-28EB80F59512}"/>
              </a:ext>
            </a:extLst>
          </p:cNvPr>
          <p:cNvSpPr>
            <a:spLocks noGrp="1" noRot="1" noChangeAspect="1" noTextEdit="1"/>
          </p:cNvSpPr>
          <p:nvPr>
            <p:ph type="sldImg" idx="2"/>
          </p:nvPr>
        </p:nvSpPr>
        <p:spPr>
          <a:ln>
            <a:miter lim="800000"/>
            <a:headEnd/>
            <a:tailEnd/>
          </a:ln>
        </p:spPr>
      </p:sp>
      <p:sp>
        <p:nvSpPr>
          <p:cNvPr id="13315" name="Google Shape;136;g35f391192_04:notes">
            <a:extLst>
              <a:ext uri="{FF2B5EF4-FFF2-40B4-BE49-F238E27FC236}">
                <a16:creationId xmlns:a16="http://schemas.microsoft.com/office/drawing/2014/main" id="{E3CF765A-C66A-4E89-9C7B-ECF9D0AB1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087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66;g35ed75ccf_044:notes">
            <a:extLst>
              <a:ext uri="{FF2B5EF4-FFF2-40B4-BE49-F238E27FC236}">
                <a16:creationId xmlns:a16="http://schemas.microsoft.com/office/drawing/2014/main" id="{4FE4002D-7458-4D33-8219-F29B33CF82CD}"/>
              </a:ext>
            </a:extLst>
          </p:cNvPr>
          <p:cNvSpPr>
            <a:spLocks noGrp="1" noRot="1" noChangeAspect="1" noTextEdit="1"/>
          </p:cNvSpPr>
          <p:nvPr>
            <p:ph type="sldImg" idx="2"/>
          </p:nvPr>
        </p:nvSpPr>
        <p:spPr>
          <a:ln>
            <a:miter lim="800000"/>
            <a:headEnd/>
            <a:tailEnd/>
          </a:ln>
        </p:spPr>
      </p:sp>
      <p:sp>
        <p:nvSpPr>
          <p:cNvPr id="63491" name="Google Shape;367;g35ed75ccf_044:notes">
            <a:extLst>
              <a:ext uri="{FF2B5EF4-FFF2-40B4-BE49-F238E27FC236}">
                <a16:creationId xmlns:a16="http://schemas.microsoft.com/office/drawing/2014/main" id="{3714CBF9-AD44-4134-97AC-26EDF364C64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849B1E9E-4E0B-4CB0-807D-5654CFEBCDE6}"/>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3F26EA03-1C25-4C85-BBB5-956BF24547B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B0B7B756-E018-478A-A308-1F93D3FFB059}"/>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FFB91289-9A19-4788-B5ED-61252AB56F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62;gcd36154fc_196_0:notes">
            <a:extLst>
              <a:ext uri="{FF2B5EF4-FFF2-40B4-BE49-F238E27FC236}">
                <a16:creationId xmlns:a16="http://schemas.microsoft.com/office/drawing/2014/main" id="{58CFBA7C-A5B9-4500-8677-E1BF41D09825}"/>
              </a:ext>
            </a:extLst>
          </p:cNvPr>
          <p:cNvSpPr>
            <a:spLocks noGrp="1" noRot="1" noChangeAspect="1" noTextEdit="1"/>
          </p:cNvSpPr>
          <p:nvPr>
            <p:ph type="sldImg" idx="2"/>
          </p:nvPr>
        </p:nvSpPr>
        <p:spPr>
          <a:ln>
            <a:miter lim="800000"/>
            <a:headEnd/>
            <a:tailEnd/>
          </a:ln>
        </p:spPr>
      </p:sp>
      <p:sp>
        <p:nvSpPr>
          <p:cNvPr id="15363" name="Google Shape;263;gcd36154fc_196_0:notes">
            <a:extLst>
              <a:ext uri="{FF2B5EF4-FFF2-40B4-BE49-F238E27FC236}">
                <a16:creationId xmlns:a16="http://schemas.microsoft.com/office/drawing/2014/main" id="{6C15D473-EAD7-40F7-BEB3-CE0193FCEB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89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84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4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07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4EC68856-52AF-4E5E-9F97-3A5592674E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EEE1CF3-F299-4D64-9F3C-553D4FD85BA5}"/>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12D831F1-25E3-4865-979F-792F8D40C3A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BB2C796F-257B-4253-8262-96577DB319F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F3F86BB4-9729-4B90-94ED-2C166EDFAC48}"/>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AFCE43A1-1288-4BCB-95B2-307902BDE38D}"/>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6F861CB0-D036-4929-B3F0-FD8D0A2D59C0}"/>
              </a:ext>
            </a:extLst>
          </p:cNvPr>
          <p:cNvSpPr txBox="1">
            <a:spLocks noGrp="1"/>
          </p:cNvSpPr>
          <p:nvPr>
            <p:ph type="sldNum" idx="10"/>
          </p:nvPr>
        </p:nvSpPr>
        <p:spPr/>
        <p:txBody>
          <a:bodyPr/>
          <a:lstStyle>
            <a:lvl1pPr>
              <a:defRPr/>
            </a:lvl1pPr>
          </a:lstStyle>
          <a:p>
            <a:fld id="{BB9590E7-3D4B-41AF-93C1-B0486D3FB8F9}" type="slidenum">
              <a:rPr lang="sk-SK" altLang="cs-CZ"/>
              <a:pPr/>
              <a:t>‹#›</a:t>
            </a:fld>
            <a:endParaRPr lang="sk-SK" altLang="cs-CZ"/>
          </a:p>
        </p:txBody>
      </p:sp>
    </p:spTree>
    <p:extLst>
      <p:ext uri="{BB962C8B-B14F-4D97-AF65-F5344CB8AC3E}">
        <p14:creationId xmlns:p14="http://schemas.microsoft.com/office/powerpoint/2010/main" val="38977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697" r:id="rId4"/>
    <p:sldLayoutId id="2147483699" r:id="rId5"/>
    <p:sldLayoutId id="2147483701" r:id="rId6"/>
    <p:sldLayoutId id="2147483702"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png"/><Relationship Id="rId7" Type="http://schemas.openxmlformats.org/officeDocument/2006/relationships/hyperlink" Target="https://cs.wikipedia.org/wiki/Methyloran%C5%B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cs.wikipedia.org/wiki/Azoslou%C4%8Denina" TargetMode="External"/><Relationship Id="rId5" Type="http://schemas.openxmlformats.org/officeDocument/2006/relationships/image" Target="../media/image8.jpg"/><Relationship Id="rId4" Type="http://schemas.openxmlformats.org/officeDocument/2006/relationships/hyperlink" Target="https://commons.wikimedia.org/wiki/Category:Methyl_red"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hyperlink" Target="https://blogpenemu.blogspot.com/2018/11/kertas-lakmus-fungsi-cara-kerja-cara-menggunakan.html" TargetMode="External"/><Relationship Id="rId3" Type="http://schemas.openxmlformats.org/officeDocument/2006/relationships/hyperlink" Target="https://geomapa.lounovicepodblanikem.cz/horniny/6.html" TargetMode="External"/><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cs.qaz.wiki/wiki/Chrome_alum" TargetMode="External"/><Relationship Id="rId5" Type="http://schemas.openxmlformats.org/officeDocument/2006/relationships/image" Target="../media/image10.jpg"/><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e-herbar.net/main.php?g2_itemId=8328&amp;g2_imageViewsIndex=1" TargetMode="External"/><Relationship Id="rId3" Type="http://schemas.openxmlformats.org/officeDocument/2006/relationships/hyperlink" Target="https://geomapa.lounovicepodblanikem.cz/horniny/6.html" TargetMode="External"/><Relationship Id="rId7" Type="http://schemas.openxmlformats.org/officeDocument/2006/relationships/image" Target="../media/image13.DownloadItem"/><Relationship Id="rId12" Type="http://schemas.openxmlformats.org/officeDocument/2006/relationships/hyperlink" Target="http://bodyshape.cz/cervena-repa-ucink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xhere.com/cs/photo/1012665" TargetMode="External"/><Relationship Id="rId11" Type="http://schemas.openxmlformats.org/officeDocument/2006/relationships/image" Target="../media/image15.jpg"/><Relationship Id="rId5" Type="http://schemas.openxmlformats.org/officeDocument/2006/relationships/image" Target="../media/image12.jpg"/><Relationship Id="rId10" Type="http://schemas.openxmlformats.org/officeDocument/2006/relationships/hyperlink" Target="https://cs.wikipedia.org/wiki/Vijan" TargetMode="External"/><Relationship Id="rId4" Type="http://schemas.openxmlformats.org/officeDocument/2006/relationships/hyperlink" Target="https://creativecommons.org/licenses/by-nc-sa/3.0/" TargetMode="External"/><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hyperlink" Target="https://www.zdravestravovani.eu/fialova-mrkev-je-bohata-zejmena-na-silne-antioxidanty-ktere-bojuji-se-zane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eomapa.lounovicepodblanikem.cz/horniny/6.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cs.wikipedia.org/wiki/Acidobazick%C3%BD_indik%C3%A1tor" TargetMode="External"/><Relationship Id="rId5" Type="http://schemas.openxmlformats.org/officeDocument/2006/relationships/image" Target="../media/image18.jpg"/><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drive/folders/1qkNsu0FPmQMhYolFULDeCrIsTZNqFPQ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geomapa.lounovicepodblanikem.cz/horniny/6.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hu.wikipedia.org/wiki/PH" TargetMode="External"/><Relationship Id="rId5" Type="http://schemas.openxmlformats.org/officeDocument/2006/relationships/image" Target="../media/image3.pn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bortox.github.io/Compiti-scolastici/appunti/2020/10/24/fenoftaleina-e-cartina-di-tornasole.html" TargetMode="External"/><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tr.wikipedia.org/wiki/Fenolftalein" TargetMode="External"/><Relationship Id="rId5" Type="http://schemas.openxmlformats.org/officeDocument/2006/relationships/image" Target="../media/image5.jpg"/><Relationship Id="rId4" Type="http://schemas.openxmlformats.org/officeDocument/2006/relationships/hyperlink" Target="https://hu.wikipedia.org/wiki/Fenolftale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1FA1761-6151-475C-B303-BC33E9A1CC8A}"/>
              </a:ext>
            </a:extLst>
          </p:cNvPr>
          <p:cNvSpPr txBox="1">
            <a:spLocks noGrp="1"/>
          </p:cNvSpPr>
          <p:nvPr>
            <p:ph type="ctrTitle"/>
          </p:nvPr>
        </p:nvSpPr>
        <p:spPr>
          <a:xfrm>
            <a:off x="685800" y="2512706"/>
            <a:ext cx="6982544" cy="1600505"/>
          </a:xfrm>
        </p:spPr>
        <p:txBody>
          <a:bodyPr/>
          <a:lstStyle/>
          <a:p>
            <a:pPr eaLnBrk="1" hangingPunct="1">
              <a:spcBef>
                <a:spcPct val="0"/>
              </a:spcBef>
              <a:spcAft>
                <a:spcPct val="0"/>
              </a:spcAft>
              <a:buClr>
                <a:srgbClr val="FFFFFF"/>
              </a:buClr>
              <a:buFont typeface="Roboto Slab" charset="0"/>
              <a:buNone/>
            </a:pPr>
            <a:r>
              <a:rPr lang="en-GB" altLang="cs-CZ" b="1" dirty="0">
                <a:solidFill>
                  <a:srgbClr val="FFFFFF"/>
                </a:solidFill>
                <a:latin typeface="Roboto Slab" charset="0"/>
                <a:cs typeface="Arial" panose="020B0604020202020204" pitchFamily="34" charset="0"/>
                <a:sym typeface="Roboto Slab" charset="0"/>
              </a:rPr>
              <a:t>Natural pH indicators</a:t>
            </a:r>
            <a:endParaRPr lang="sk-SK" altLang="cs-CZ" b="1" dirty="0">
              <a:solidFill>
                <a:srgbClr val="FFFFFF"/>
              </a:solidFill>
              <a:latin typeface="Roboto Slab" charset="0"/>
              <a:cs typeface="Arial" panose="020B0604020202020204" pitchFamily="34" charset="0"/>
              <a:sym typeface="Roboto Slab" charset="0"/>
            </a:endParaRPr>
          </a:p>
        </p:txBody>
      </p:sp>
      <p:grpSp>
        <p:nvGrpSpPr>
          <p:cNvPr id="13315" name="Google Shape;110;p13">
            <a:extLst>
              <a:ext uri="{FF2B5EF4-FFF2-40B4-BE49-F238E27FC236}">
                <a16:creationId xmlns:a16="http://schemas.microsoft.com/office/drawing/2014/main" id="{CA664334-C2A3-4C43-98AA-5374A056C049}"/>
              </a:ext>
            </a:extLst>
          </p:cNvPr>
          <p:cNvGrpSpPr>
            <a:grpSpLocks/>
          </p:cNvGrpSpPr>
          <p:nvPr/>
        </p:nvGrpSpPr>
        <p:grpSpPr bwMode="auto">
          <a:xfrm>
            <a:off x="752475" y="1030288"/>
            <a:ext cx="965200" cy="1011237"/>
            <a:chOff x="5961125" y="1623900"/>
            <a:chExt cx="427450" cy="448175"/>
          </a:xfrm>
        </p:grpSpPr>
        <p:sp>
          <p:nvSpPr>
            <p:cNvPr id="13316" name="Google Shape;111;p13">
              <a:extLst>
                <a:ext uri="{FF2B5EF4-FFF2-40B4-BE49-F238E27FC236}">
                  <a16:creationId xmlns:a16="http://schemas.microsoft.com/office/drawing/2014/main" id="{D74819B2-6C3A-40AE-98D2-83D44500D00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E47C933-0B6B-4771-8888-0230F7BB9E92}"/>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094155C1-0175-496F-979F-AD37852CFA31}"/>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5C21F481-02CB-4788-A77C-A384C214C6A7}"/>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7C2484A2-7397-4517-BD08-7D09FC8CF324}"/>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E028FD46-45FA-4EE2-BA12-86F01160CB1B}"/>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AD5629C7-C5A1-47A0-9DE6-B9D612F00B78}"/>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A37CC20B-F221-4771-AA8F-6AF42DC11034}"/>
              </a:ext>
            </a:extLst>
          </p:cNvPr>
          <p:cNvPicPr>
            <a:picLocks noChangeAspect="1"/>
          </p:cNvPicPr>
          <p:nvPr/>
        </p:nvPicPr>
        <p:blipFill>
          <a:blip r:embed="rId3"/>
          <a:srcRect/>
          <a:stretch/>
        </p:blipFill>
        <p:spPr>
          <a:xfrm>
            <a:off x="7121537" y="887218"/>
            <a:ext cx="1536435" cy="1252483"/>
          </a:xfrm>
          <a:prstGeom prst="rect">
            <a:avLst/>
          </a:prstGeom>
        </p:spPr>
      </p:pic>
      <p:sp>
        <p:nvSpPr>
          <p:cNvPr id="4" name="TextovéPole 3">
            <a:extLst>
              <a:ext uri="{FF2B5EF4-FFF2-40B4-BE49-F238E27FC236}">
                <a16:creationId xmlns:a16="http://schemas.microsoft.com/office/drawing/2014/main" id="{4906C8C6-02E3-4944-9A85-BA49E372331A}"/>
              </a:ext>
            </a:extLst>
          </p:cNvPr>
          <p:cNvSpPr txBox="1"/>
          <p:nvPr/>
        </p:nvSpPr>
        <p:spPr>
          <a:xfrm>
            <a:off x="395536" y="4587974"/>
            <a:ext cx="6054863" cy="523220"/>
          </a:xfrm>
          <a:prstGeom prst="rect">
            <a:avLst/>
          </a:prstGeom>
          <a:noFill/>
        </p:spPr>
        <p:txBody>
          <a:bodyPr wrap="none" rtlCol="0">
            <a:spAutoFit/>
          </a:bodyPr>
          <a:lstStyle/>
          <a:p>
            <a:r>
              <a:rPr lang="cs-CZ" b="1" dirty="0">
                <a:latin typeface="Roboto Slab" pitchFamily="2" charset="0"/>
                <a:ea typeface="Roboto Slab" pitchFamily="2" charset="0"/>
              </a:rPr>
              <a:t>Project </a:t>
            </a:r>
            <a:r>
              <a:rPr lang="cs-CZ" b="1" dirty="0" err="1">
                <a:latin typeface="Roboto Slab" pitchFamily="2" charset="0"/>
                <a:ea typeface="Roboto Slab" pitchFamily="2" charset="0"/>
              </a:rPr>
              <a:t>number</a:t>
            </a:r>
            <a:r>
              <a:rPr lang="cs-CZ" b="1" dirty="0">
                <a:latin typeface="Roboto Slab" pitchFamily="2" charset="0"/>
                <a:ea typeface="Roboto Slab" pitchFamily="2" charset="0"/>
              </a:rPr>
              <a:t> 2020-1-SK01-KA226-SCH-094350</a:t>
            </a:r>
            <a:r>
              <a:rPr lang="cs-CZ" dirty="0"/>
              <a:t> </a:t>
            </a:r>
          </a:p>
          <a:p>
            <a:r>
              <a:rPr lang="cs-CZ" b="1" dirty="0">
                <a:latin typeface="Roboto Slab" pitchFamily="2" charset="0"/>
                <a:ea typeface="Roboto Slab" pitchFamily="2" charset="0"/>
              </a:rPr>
              <a:t>Gymnázium a Jazyková škola s právem státní jazykové zkoušky Zlín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702928" y="51470"/>
            <a:ext cx="8333568" cy="1008112"/>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Methyl red</a:t>
            </a:r>
            <a:r>
              <a:rPr lang="sk-SK" altLang="cs-CZ" sz="2800" b="1" dirty="0">
                <a:solidFill>
                  <a:srgbClr val="94BF6E"/>
                </a:solidFill>
                <a:latin typeface="Roboto Slab" charset="0"/>
                <a:cs typeface="Arial" panose="020B0604020202020204" pitchFamily="34" charset="0"/>
                <a:sym typeface="Roboto Slab" charset="0"/>
              </a:rPr>
              <a:t>                                 </a:t>
            </a:r>
            <a:r>
              <a:rPr lang="en-GB" altLang="cs-CZ" sz="2800" b="1" dirty="0">
                <a:solidFill>
                  <a:srgbClr val="94BF6E"/>
                </a:solidFill>
                <a:latin typeface="Roboto Slab" charset="0"/>
                <a:cs typeface="Arial" panose="020B0604020202020204" pitchFamily="34" charset="0"/>
                <a:sym typeface="Roboto Slab" charset="0"/>
              </a:rPr>
              <a:t>Methyl orange</a:t>
            </a:r>
            <a:r>
              <a:rPr lang="sk-SK" altLang="cs-CZ" sz="2800" b="1" dirty="0">
                <a:solidFill>
                  <a:srgbClr val="94BF6E"/>
                </a:solidFill>
                <a:latin typeface="Roboto Slab" charset="0"/>
                <a:cs typeface="Arial" panose="020B0604020202020204" pitchFamily="34" charset="0"/>
                <a:sym typeface="Roboto Slab"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
        <p:nvSpPr>
          <p:cNvPr id="27" name="TextovéPole 26">
            <a:extLst>
              <a:ext uri="{FF2B5EF4-FFF2-40B4-BE49-F238E27FC236}">
                <a16:creationId xmlns:a16="http://schemas.microsoft.com/office/drawing/2014/main" id="{72093CC3-78CD-4F25-95C6-979913D723E1}"/>
              </a:ext>
            </a:extLst>
          </p:cNvPr>
          <p:cNvSpPr txBox="1"/>
          <p:nvPr/>
        </p:nvSpPr>
        <p:spPr>
          <a:xfrm>
            <a:off x="538770" y="3024022"/>
            <a:ext cx="7489614" cy="1015663"/>
          </a:xfrm>
          <a:prstGeom prst="rect">
            <a:avLst/>
          </a:prstGeom>
          <a:noFill/>
        </p:spPr>
        <p:txBody>
          <a:bodyPr wrap="square" rtlCol="0">
            <a:spAutoFit/>
          </a:bodyPr>
          <a:lstStyle/>
          <a:p>
            <a:r>
              <a:rPr lang="en-GB" sz="2000" dirty="0">
                <a:latin typeface="Roboto Slab" pitchFamily="2" charset="0"/>
                <a:ea typeface="Roboto Slab" pitchFamily="2" charset="0"/>
              </a:rPr>
              <a:t>Belong to azo dyes – organic compounds bearing the functional group </a:t>
            </a:r>
            <a:r>
              <a:rPr lang="cs-CZ" sz="2000" b="1" dirty="0">
                <a:latin typeface="Roboto Slab" pitchFamily="2" charset="0"/>
                <a:ea typeface="Roboto Slab" pitchFamily="2" charset="0"/>
              </a:rPr>
              <a:t>–N = N –</a:t>
            </a:r>
          </a:p>
          <a:p>
            <a:r>
              <a:rPr lang="en-GB" sz="2000" dirty="0">
                <a:latin typeface="Roboto Slab" pitchFamily="2" charset="0"/>
                <a:ea typeface="Roboto Slab" pitchFamily="2" charset="0"/>
              </a:rPr>
              <a:t>Water soluble</a:t>
            </a:r>
            <a:r>
              <a:rPr lang="cs-CZ" sz="2000" dirty="0">
                <a:latin typeface="Roboto Slab" pitchFamily="2" charset="0"/>
                <a:ea typeface="Roboto Slab" pitchFamily="2" charset="0"/>
              </a:rPr>
              <a:t>.</a:t>
            </a:r>
          </a:p>
        </p:txBody>
      </p:sp>
      <p:pic>
        <p:nvPicPr>
          <p:cNvPr id="6" name="Obrázek 5">
            <a:extLst>
              <a:ext uri="{FF2B5EF4-FFF2-40B4-BE49-F238E27FC236}">
                <a16:creationId xmlns:a16="http://schemas.microsoft.com/office/drawing/2014/main" id="{62DB73C4-7884-4D72-A46E-67F1548E97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1113" y="993012"/>
            <a:ext cx="3432815" cy="1888048"/>
          </a:xfrm>
          <a:prstGeom prst="rect">
            <a:avLst/>
          </a:prstGeom>
        </p:spPr>
      </p:pic>
      <p:pic>
        <p:nvPicPr>
          <p:cNvPr id="9" name="Obrázek 8">
            <a:extLst>
              <a:ext uri="{FF2B5EF4-FFF2-40B4-BE49-F238E27FC236}">
                <a16:creationId xmlns:a16="http://schemas.microsoft.com/office/drawing/2014/main" id="{E823C6D9-4202-49D0-A11F-F9480510901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08304" y="4004941"/>
            <a:ext cx="1199711" cy="901601"/>
          </a:xfrm>
          <a:prstGeom prst="rect">
            <a:avLst/>
          </a:prstGeom>
        </p:spPr>
      </p:pic>
      <p:sp>
        <p:nvSpPr>
          <p:cNvPr id="13" name="TextovéPole 12">
            <a:extLst>
              <a:ext uri="{FF2B5EF4-FFF2-40B4-BE49-F238E27FC236}">
                <a16:creationId xmlns:a16="http://schemas.microsoft.com/office/drawing/2014/main" id="{C03EFB35-A224-4982-A663-E97B23F9E46A}"/>
              </a:ext>
            </a:extLst>
          </p:cNvPr>
          <p:cNvSpPr txBox="1"/>
          <p:nvPr/>
        </p:nvSpPr>
        <p:spPr>
          <a:xfrm>
            <a:off x="159939" y="5465624"/>
            <a:ext cx="2611861" cy="369332"/>
          </a:xfrm>
          <a:prstGeom prst="rect">
            <a:avLst/>
          </a:prstGeom>
          <a:noFill/>
        </p:spPr>
        <p:txBody>
          <a:bodyPr wrap="square" rtlCol="0">
            <a:spAutoFit/>
          </a:bodyPr>
          <a:lstStyle/>
          <a:p>
            <a:r>
              <a:rPr lang="cs-CZ" sz="900">
                <a:hlinkClick r:id="rId7" tooltip="https://cs.wikipedia.org/wiki/Methyloran%C5%BE"/>
              </a:rPr>
              <a:t>Tato fotka</a:t>
            </a:r>
            <a:r>
              <a:rPr lang="cs-CZ" sz="900"/>
              <a:t> od autora Neznámý autor s licencí </a:t>
            </a:r>
            <a:r>
              <a:rPr lang="cs-CZ" sz="900">
                <a:hlinkClick r:id="rId8" tooltip="https://creativecommons.org/licenses/by-sa/3.0/"/>
              </a:rPr>
              <a:t>CC BY-SA</a:t>
            </a:r>
            <a:endParaRPr lang="cs-CZ" sz="900"/>
          </a:p>
        </p:txBody>
      </p:sp>
      <p:pic>
        <p:nvPicPr>
          <p:cNvPr id="1028" name="Picture 4" descr="Methyloranž – Wikipedie">
            <a:extLst>
              <a:ext uri="{FF2B5EF4-FFF2-40B4-BE49-F238E27FC236}">
                <a16:creationId xmlns:a16="http://schemas.microsoft.com/office/drawing/2014/main" id="{E6CEA9FE-1F51-42FC-BF61-B9AC088EE7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753" y="1059582"/>
            <a:ext cx="4562946" cy="151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97111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26719"/>
            <a:ext cx="8352928" cy="864096"/>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Litmus</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pic>
        <p:nvPicPr>
          <p:cNvPr id="3" name="Obrázek 2">
            <a:extLst>
              <a:ext uri="{FF2B5EF4-FFF2-40B4-BE49-F238E27FC236}">
                <a16:creationId xmlns:a16="http://schemas.microsoft.com/office/drawing/2014/main" id="{B1C80093-B92E-4D97-92DC-A41FA86E832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9552" y="2012551"/>
            <a:ext cx="3384376" cy="2538282"/>
          </a:xfrm>
          <a:prstGeom prst="rect">
            <a:avLst/>
          </a:prstGeom>
        </p:spPr>
      </p:pic>
      <p:sp>
        <p:nvSpPr>
          <p:cNvPr id="10" name="TextovéPole 9">
            <a:extLst>
              <a:ext uri="{FF2B5EF4-FFF2-40B4-BE49-F238E27FC236}">
                <a16:creationId xmlns:a16="http://schemas.microsoft.com/office/drawing/2014/main" id="{AB8361B2-31E1-46A0-BF17-C1E056BD7ADD}"/>
              </a:ext>
            </a:extLst>
          </p:cNvPr>
          <p:cNvSpPr txBox="1"/>
          <p:nvPr/>
        </p:nvSpPr>
        <p:spPr>
          <a:xfrm>
            <a:off x="395536" y="1273887"/>
            <a:ext cx="3888432" cy="738664"/>
          </a:xfrm>
          <a:prstGeom prst="rect">
            <a:avLst/>
          </a:prstGeom>
          <a:noFill/>
        </p:spPr>
        <p:txBody>
          <a:bodyPr wrap="square" rtlCol="0">
            <a:spAutoFit/>
          </a:bodyPr>
          <a:lstStyle/>
          <a:p>
            <a:r>
              <a:rPr lang="en-GB" dirty="0">
                <a:latin typeface="Roboto Slab" pitchFamily="2" charset="0"/>
                <a:ea typeface="Roboto Slab" pitchFamily="2" charset="0"/>
              </a:rPr>
              <a:t>Purple powder extracted from lichens, water soluble</a:t>
            </a:r>
            <a:r>
              <a:rPr lang="cs-CZ" dirty="0">
                <a:latin typeface="Roboto Slab" pitchFamily="2" charset="0"/>
                <a:ea typeface="Roboto Slab" pitchFamily="2" charset="0"/>
              </a:rPr>
              <a:t>. </a:t>
            </a:r>
          </a:p>
          <a:p>
            <a:r>
              <a:rPr lang="cs-CZ" dirty="0">
                <a:latin typeface="Roboto Slab" pitchFamily="2" charset="0"/>
                <a:ea typeface="Roboto Slab" pitchFamily="2" charset="0"/>
              </a:rPr>
              <a:t>                                                                         </a:t>
            </a:r>
            <a:endParaRPr lang="cs-CZ" dirty="0"/>
          </a:p>
        </p:txBody>
      </p:sp>
      <p:sp>
        <p:nvSpPr>
          <p:cNvPr id="11" name="TextovéPole 10">
            <a:extLst>
              <a:ext uri="{FF2B5EF4-FFF2-40B4-BE49-F238E27FC236}">
                <a16:creationId xmlns:a16="http://schemas.microsoft.com/office/drawing/2014/main" id="{DA7E328B-D3B0-4987-A23E-870F1B26CE04}"/>
              </a:ext>
            </a:extLst>
          </p:cNvPr>
          <p:cNvSpPr txBox="1"/>
          <p:nvPr/>
        </p:nvSpPr>
        <p:spPr>
          <a:xfrm>
            <a:off x="4556699" y="1273887"/>
            <a:ext cx="4536504" cy="523220"/>
          </a:xfrm>
          <a:prstGeom prst="rect">
            <a:avLst/>
          </a:prstGeom>
          <a:noFill/>
        </p:spPr>
        <p:txBody>
          <a:bodyPr wrap="square" rtlCol="0">
            <a:spAutoFit/>
          </a:bodyPr>
          <a:lstStyle/>
          <a:p>
            <a:r>
              <a:rPr lang="en-GB" dirty="0">
                <a:latin typeface="Roboto Slab" pitchFamily="2" charset="0"/>
                <a:ea typeface="Roboto Slab" pitchFamily="2" charset="0"/>
              </a:rPr>
              <a:t>Often used in the form of litmus paper</a:t>
            </a:r>
            <a:r>
              <a:rPr lang="cs-CZ" dirty="0">
                <a:latin typeface="Roboto Slab" pitchFamily="2" charset="0"/>
                <a:ea typeface="Roboto Slab" pitchFamily="2" charset="0"/>
              </a:rPr>
              <a:t> – </a:t>
            </a:r>
          </a:p>
          <a:p>
            <a:r>
              <a:rPr lang="en-GB" dirty="0">
                <a:latin typeface="Roboto Slab" pitchFamily="2" charset="0"/>
                <a:ea typeface="Roboto Slab" pitchFamily="2" charset="0"/>
              </a:rPr>
              <a:t>blue litmus paper, red litmus paper</a:t>
            </a:r>
            <a:r>
              <a:rPr lang="cs-CZ" dirty="0">
                <a:latin typeface="Roboto Slab" pitchFamily="2" charset="0"/>
                <a:ea typeface="Roboto Slab" pitchFamily="2" charset="0"/>
              </a:rPr>
              <a:t>: </a:t>
            </a:r>
            <a:endParaRPr lang="cs-CZ" dirty="0"/>
          </a:p>
        </p:txBody>
      </p:sp>
      <p:pic>
        <p:nvPicPr>
          <p:cNvPr id="13" name="Obrázek 12">
            <a:extLst>
              <a:ext uri="{FF2B5EF4-FFF2-40B4-BE49-F238E27FC236}">
                <a16:creationId xmlns:a16="http://schemas.microsoft.com/office/drawing/2014/main" id="{7D101C97-3B71-477F-9CE2-57C1D7A590C8}"/>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735688" y="2152942"/>
            <a:ext cx="3892466" cy="2397891"/>
          </a:xfrm>
          <a:prstGeom prst="rect">
            <a:avLst/>
          </a:prstGeom>
        </p:spPr>
      </p:pic>
    </p:spTree>
    <p:extLst>
      <p:ext uri="{BB962C8B-B14F-4D97-AF65-F5344CB8AC3E}">
        <p14:creationId xmlns:p14="http://schemas.microsoft.com/office/powerpoint/2010/main" val="164228649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995937" y="1779662"/>
            <a:ext cx="4622602" cy="2258938"/>
          </a:xfrm>
        </p:spPr>
        <p:txBody>
          <a:bodyPr/>
          <a:lstStyle/>
          <a:p>
            <a:pPr eaLnBrk="1" hangingPunct="1">
              <a:spcBef>
                <a:spcPct val="0"/>
              </a:spcBef>
              <a:spcAft>
                <a:spcPct val="0"/>
              </a:spcAft>
              <a:buFont typeface="Roboto Slab" charset="0"/>
              <a:buNone/>
            </a:pPr>
            <a:r>
              <a:rPr lang="en-GB" altLang="cs-CZ" b="1" dirty="0">
                <a:latin typeface="Roboto Slab" charset="0"/>
                <a:cs typeface="Arial" panose="020B0604020202020204" pitchFamily="34" charset="0"/>
                <a:sym typeface="Roboto Slab" charset="0"/>
              </a:rPr>
              <a:t>Natural pH indicator</a:t>
            </a:r>
            <a:endParaRPr lang="sk-SK" altLang="cs-CZ"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923929" y="3983038"/>
            <a:ext cx="4896544" cy="784225"/>
          </a:xfrm>
        </p:spPr>
        <p:txBody>
          <a:bodyPr/>
          <a:lstStyle/>
          <a:p>
            <a:pPr marL="0" indent="0" eaLnBrk="1" hangingPunct="1">
              <a:spcBef>
                <a:spcPct val="0"/>
              </a:spcBef>
              <a:spcAft>
                <a:spcPct val="0"/>
              </a:spcAft>
              <a:buFont typeface="Nixie One" charset="0"/>
              <a:buNone/>
            </a:pPr>
            <a:r>
              <a:rPr lang="en-GB" altLang="cs-CZ" dirty="0">
                <a:latin typeface="Roboto Slab" pitchFamily="2" charset="0"/>
                <a:ea typeface="Roboto Slab" pitchFamily="2" charset="0"/>
                <a:cs typeface="Arial" panose="020B0604020202020204" pitchFamily="34" charset="0"/>
                <a:sym typeface="Nixie One" charset="0"/>
              </a:rPr>
              <a:t>Occurrence and use</a:t>
            </a:r>
            <a:r>
              <a:rPr lang="sk-SK" altLang="cs-CZ" dirty="0">
                <a:latin typeface="Roboto Slab" pitchFamily="2" charset="0"/>
                <a:ea typeface="Roboto Slab" pitchFamily="2" charset="0"/>
                <a:cs typeface="Arial" panose="020B0604020202020204" pitchFamily="34" charset="0"/>
                <a:sym typeface="Nixie One" charset="0"/>
              </a:rPr>
              <a:t> </a:t>
            </a: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2</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376255695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648072"/>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Natural pH indicators</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sp>
        <p:nvSpPr>
          <p:cNvPr id="2" name="TextovéPole 1">
            <a:extLst>
              <a:ext uri="{FF2B5EF4-FFF2-40B4-BE49-F238E27FC236}">
                <a16:creationId xmlns:a16="http://schemas.microsoft.com/office/drawing/2014/main" id="{D7CB284D-5636-4BC4-AD8E-F4D328A10BC5}"/>
              </a:ext>
            </a:extLst>
          </p:cNvPr>
          <p:cNvSpPr txBox="1"/>
          <p:nvPr/>
        </p:nvSpPr>
        <p:spPr>
          <a:xfrm>
            <a:off x="420077" y="760503"/>
            <a:ext cx="8532523" cy="1815882"/>
          </a:xfrm>
          <a:prstGeom prst="rect">
            <a:avLst/>
          </a:prstGeom>
          <a:noFill/>
        </p:spPr>
        <p:txBody>
          <a:bodyPr wrap="square" rtlCol="0">
            <a:spAutoFit/>
          </a:bodyPr>
          <a:lstStyle/>
          <a:p>
            <a:r>
              <a:rPr lang="en-GB" b="1" dirty="0" err="1">
                <a:latin typeface="Roboto Slab" pitchFamily="2" charset="0"/>
                <a:ea typeface="Roboto Slab" pitchFamily="2" charset="0"/>
              </a:rPr>
              <a:t>Anthocyanisms</a:t>
            </a:r>
            <a:r>
              <a:rPr lang="en-GB" b="1" dirty="0">
                <a:latin typeface="Roboto Slab" pitchFamily="2" charset="0"/>
                <a:ea typeface="Roboto Slab" pitchFamily="2" charset="0"/>
              </a:rPr>
              <a:t>/</a:t>
            </a:r>
            <a:r>
              <a:rPr lang="en-GB" b="1" dirty="0" err="1">
                <a:latin typeface="Roboto Slab" pitchFamily="2" charset="0"/>
                <a:ea typeface="Roboto Slab" pitchFamily="2" charset="0"/>
              </a:rPr>
              <a:t>anthocyans</a:t>
            </a:r>
            <a:r>
              <a:rPr lang="cs-CZ" dirty="0">
                <a:latin typeface="Roboto Slab" pitchFamily="2" charset="0"/>
                <a:ea typeface="Roboto Slab" pitchFamily="2" charset="0"/>
              </a:rPr>
              <a:t> </a:t>
            </a:r>
            <a:r>
              <a:rPr lang="en-GB" dirty="0">
                <a:latin typeface="Roboto Slab" pitchFamily="2" charset="0"/>
                <a:ea typeface="Roboto Slab" pitchFamily="2" charset="0"/>
              </a:rPr>
              <a:t>– colour plants and flowers, occur in tissues of higher plants</a:t>
            </a:r>
            <a:r>
              <a:rPr lang="cs-CZ" dirty="0">
                <a:latin typeface="Roboto Slab" pitchFamily="2" charset="0"/>
                <a:ea typeface="Roboto Slab" pitchFamily="2" charset="0"/>
              </a:rPr>
              <a:t>.   </a:t>
            </a:r>
            <a:r>
              <a:rPr lang="en-GB" dirty="0">
                <a:latin typeface="Roboto Slab" pitchFamily="2" charset="0"/>
                <a:ea typeface="Roboto Slab" pitchFamily="2" charset="0"/>
              </a:rPr>
              <a:t>The colour changes depend on </a:t>
            </a:r>
            <a:r>
              <a:rPr lang="en-GB" dirty="0" err="1">
                <a:latin typeface="Roboto Slab" pitchFamily="2" charset="0"/>
                <a:ea typeface="Roboto Slab" pitchFamily="2" charset="0"/>
              </a:rPr>
              <a:t>pH.</a:t>
            </a:r>
            <a:r>
              <a:rPr lang="en-GB" dirty="0">
                <a:latin typeface="Roboto Slab" pitchFamily="2" charset="0"/>
                <a:ea typeface="Roboto Slab" pitchFamily="2" charset="0"/>
              </a:rPr>
              <a:t> </a:t>
            </a:r>
            <a:r>
              <a:rPr lang="cs-CZ" dirty="0">
                <a:latin typeface="Roboto Slab" pitchFamily="2" charset="0"/>
                <a:ea typeface="Roboto Slab" pitchFamily="2" charset="0"/>
              </a:rPr>
              <a:t> </a:t>
            </a:r>
          </a:p>
          <a:p>
            <a:r>
              <a:rPr lang="en-GB" dirty="0" err="1">
                <a:latin typeface="Roboto Slab" pitchFamily="2" charset="0"/>
                <a:ea typeface="Roboto Slab" pitchFamily="2" charset="0"/>
              </a:rPr>
              <a:t>Anthocyans</a:t>
            </a:r>
            <a:r>
              <a:rPr lang="cs-CZ" dirty="0">
                <a:latin typeface="Roboto Slab" pitchFamily="2" charset="0"/>
                <a:ea typeface="Roboto Slab" pitchFamily="2" charset="0"/>
              </a:rPr>
              <a:t> </a:t>
            </a:r>
            <a:r>
              <a:rPr lang="en-GB" dirty="0">
                <a:latin typeface="Roboto Slab" pitchFamily="2" charset="0"/>
                <a:ea typeface="Roboto Slab" pitchFamily="2" charset="0"/>
              </a:rPr>
              <a:t> are used as food colorants </a:t>
            </a:r>
            <a:r>
              <a:rPr lang="cs-CZ" dirty="0">
                <a:latin typeface="Roboto Slab" pitchFamily="2" charset="0"/>
                <a:ea typeface="Roboto Slab" pitchFamily="2" charset="0"/>
              </a:rPr>
              <a:t>(E 163) – </a:t>
            </a:r>
            <a:r>
              <a:rPr lang="en-GB" dirty="0">
                <a:latin typeface="Roboto Slab" pitchFamily="2" charset="0"/>
                <a:ea typeface="Roboto Slab" pitchFamily="2" charset="0"/>
              </a:rPr>
              <a:t>e. g.</a:t>
            </a:r>
            <a:r>
              <a:rPr lang="cs-CZ" dirty="0">
                <a:latin typeface="Roboto Slab" pitchFamily="2" charset="0"/>
                <a:ea typeface="Roboto Slab" pitchFamily="2" charset="0"/>
              </a:rPr>
              <a:t> </a:t>
            </a:r>
            <a:r>
              <a:rPr lang="en-GB" dirty="0">
                <a:latin typeface="Roboto Slab" pitchFamily="2" charset="0"/>
                <a:ea typeface="Roboto Slab" pitchFamily="2" charset="0"/>
              </a:rPr>
              <a:t>to colour sweets</a:t>
            </a:r>
            <a:r>
              <a:rPr lang="cs-CZ" dirty="0">
                <a:latin typeface="Roboto Slab" pitchFamily="2" charset="0"/>
                <a:ea typeface="Roboto Slab" pitchFamily="2" charset="0"/>
              </a:rPr>
              <a:t>, </a:t>
            </a:r>
            <a:r>
              <a:rPr lang="en-GB" dirty="0">
                <a:latin typeface="Roboto Slab" pitchFamily="2" charset="0"/>
                <a:ea typeface="Roboto Slab" pitchFamily="2" charset="0"/>
              </a:rPr>
              <a:t>ice cream</a:t>
            </a:r>
            <a:r>
              <a:rPr lang="cs-CZ" dirty="0">
                <a:latin typeface="Roboto Slab" pitchFamily="2" charset="0"/>
                <a:ea typeface="Roboto Slab" pitchFamily="2" charset="0"/>
              </a:rPr>
              <a:t>, </a:t>
            </a:r>
            <a:r>
              <a:rPr lang="en-GB" dirty="0">
                <a:latin typeface="Roboto Slab" pitchFamily="2" charset="0"/>
                <a:ea typeface="Roboto Slab" pitchFamily="2" charset="0"/>
              </a:rPr>
              <a:t>lemonades</a:t>
            </a:r>
            <a:r>
              <a:rPr lang="cs-CZ" dirty="0">
                <a:latin typeface="Roboto Slab" pitchFamily="2" charset="0"/>
                <a:ea typeface="Roboto Slab" pitchFamily="2" charset="0"/>
              </a:rPr>
              <a:t>, </a:t>
            </a:r>
            <a:r>
              <a:rPr lang="en-GB" dirty="0">
                <a:latin typeface="Roboto Slab" pitchFamily="2" charset="0"/>
                <a:ea typeface="Roboto Slab" pitchFamily="2" charset="0"/>
              </a:rPr>
              <a:t>alcoholic drinks and so on.</a:t>
            </a:r>
            <a:r>
              <a:rPr lang="cs-CZ" dirty="0">
                <a:latin typeface="Roboto Slab" pitchFamily="2" charset="0"/>
                <a:ea typeface="Roboto Slab" pitchFamily="2" charset="0"/>
              </a:rPr>
              <a:t> </a:t>
            </a:r>
          </a:p>
          <a:p>
            <a:r>
              <a:rPr lang="en-GB" dirty="0">
                <a:latin typeface="Roboto Slab" pitchFamily="2" charset="0"/>
                <a:ea typeface="Roboto Slab" pitchFamily="2" charset="0"/>
              </a:rPr>
              <a:t>Examples of plants</a:t>
            </a:r>
            <a:r>
              <a:rPr lang="cs-CZ" dirty="0">
                <a:latin typeface="Roboto Slab" pitchFamily="2" charset="0"/>
                <a:ea typeface="Roboto Slab" pitchFamily="2" charset="0"/>
              </a:rPr>
              <a:t>: </a:t>
            </a:r>
          </a:p>
          <a:p>
            <a:pPr marL="285750" indent="-285750">
              <a:buFont typeface="Arial" panose="020B0604020202020204" pitchFamily="34" charset="0"/>
              <a:buChar char="•"/>
            </a:pPr>
            <a:r>
              <a:rPr lang="en-GB" dirty="0">
                <a:latin typeface="Roboto Slab" pitchFamily="2" charset="0"/>
                <a:ea typeface="Roboto Slab" pitchFamily="2" charset="0"/>
              </a:rPr>
              <a:t>blossoms - forget-me-knot blossoms</a:t>
            </a:r>
            <a:r>
              <a:rPr lang="cs-CZ" dirty="0">
                <a:latin typeface="Roboto Slab" pitchFamily="2" charset="0"/>
                <a:ea typeface="Roboto Slab" pitchFamily="2" charset="0"/>
              </a:rPr>
              <a:t>, </a:t>
            </a:r>
            <a:r>
              <a:rPr lang="en-GB" dirty="0">
                <a:latin typeface="Roboto Slab" pitchFamily="2" charset="0"/>
                <a:ea typeface="Roboto Slab" pitchFamily="2" charset="0"/>
              </a:rPr>
              <a:t>lung wort</a:t>
            </a:r>
            <a:r>
              <a:rPr lang="cs-CZ" dirty="0">
                <a:latin typeface="Roboto Slab" pitchFamily="2" charset="0"/>
                <a:ea typeface="Roboto Slab" pitchFamily="2" charset="0"/>
              </a:rPr>
              <a:t>, </a:t>
            </a:r>
            <a:r>
              <a:rPr lang="en-GB" dirty="0">
                <a:latin typeface="Roboto Slab" pitchFamily="2" charset="0"/>
                <a:ea typeface="Roboto Slab" pitchFamily="2" charset="0"/>
              </a:rPr>
              <a:t>hortensia</a:t>
            </a:r>
            <a:r>
              <a:rPr lang="cs-CZ" dirty="0">
                <a:latin typeface="Roboto Slab" pitchFamily="2" charset="0"/>
                <a:ea typeface="Roboto Slab" pitchFamily="2" charset="0"/>
              </a:rPr>
              <a:t>, </a:t>
            </a:r>
            <a:r>
              <a:rPr lang="en-GB" dirty="0">
                <a:latin typeface="Roboto Slab" pitchFamily="2" charset="0"/>
                <a:ea typeface="Roboto Slab" pitchFamily="2" charset="0"/>
              </a:rPr>
              <a:t>roses</a:t>
            </a:r>
            <a:r>
              <a:rPr lang="cs-CZ" dirty="0">
                <a:latin typeface="Roboto Slab" pitchFamily="2" charset="0"/>
                <a:ea typeface="Roboto Slab" pitchFamily="2" charset="0"/>
              </a:rPr>
              <a:t>,  </a:t>
            </a:r>
            <a:r>
              <a:rPr lang="en-GB" dirty="0">
                <a:latin typeface="Roboto Slab" pitchFamily="2" charset="0"/>
                <a:ea typeface="Roboto Slab" pitchFamily="2" charset="0"/>
              </a:rPr>
              <a:t>poppy blossoms</a:t>
            </a:r>
            <a:endParaRPr lang="cs-CZ" dirty="0">
              <a:latin typeface="Roboto Slab" pitchFamily="2" charset="0"/>
              <a:ea typeface="Roboto Slab" pitchFamily="2" charset="0"/>
            </a:endParaRPr>
          </a:p>
          <a:p>
            <a:pPr marL="285750" indent="-285750">
              <a:buFont typeface="Arial" panose="020B0604020202020204" pitchFamily="34" charset="0"/>
              <a:buChar char="•"/>
            </a:pPr>
            <a:r>
              <a:rPr lang="en-GB" dirty="0">
                <a:latin typeface="Roboto Slab" pitchFamily="2" charset="0"/>
                <a:ea typeface="Roboto Slab" pitchFamily="2" charset="0"/>
              </a:rPr>
              <a:t>fruits</a:t>
            </a:r>
            <a:r>
              <a:rPr lang="cs-CZ" dirty="0">
                <a:latin typeface="Roboto Slab" pitchFamily="2" charset="0"/>
                <a:ea typeface="Roboto Slab" pitchFamily="2" charset="0"/>
              </a:rPr>
              <a:t> – </a:t>
            </a:r>
            <a:r>
              <a:rPr lang="en-GB" dirty="0">
                <a:latin typeface="Roboto Slab" pitchFamily="2" charset="0"/>
                <a:ea typeface="Roboto Slab" pitchFamily="2" charset="0"/>
              </a:rPr>
              <a:t>redcurrant</a:t>
            </a:r>
            <a:r>
              <a:rPr lang="cs-CZ" dirty="0">
                <a:latin typeface="Roboto Slab" pitchFamily="2" charset="0"/>
                <a:ea typeface="Roboto Slab" pitchFamily="2" charset="0"/>
              </a:rPr>
              <a:t>, </a:t>
            </a:r>
            <a:r>
              <a:rPr lang="en-GB" dirty="0">
                <a:latin typeface="Roboto Slab" pitchFamily="2" charset="0"/>
                <a:ea typeface="Roboto Slab" pitchFamily="2" charset="0"/>
              </a:rPr>
              <a:t>wild privet</a:t>
            </a:r>
            <a:r>
              <a:rPr lang="cs-CZ" dirty="0">
                <a:latin typeface="Roboto Slab" pitchFamily="2" charset="0"/>
                <a:ea typeface="Roboto Slab" pitchFamily="2" charset="0"/>
              </a:rPr>
              <a:t>, </a:t>
            </a:r>
            <a:r>
              <a:rPr lang="en-GB" dirty="0">
                <a:latin typeface="Roboto Slab" pitchFamily="2" charset="0"/>
                <a:ea typeface="Roboto Slab" pitchFamily="2" charset="0"/>
              </a:rPr>
              <a:t>blueberry</a:t>
            </a:r>
            <a:r>
              <a:rPr lang="cs-CZ" dirty="0">
                <a:latin typeface="Roboto Slab" pitchFamily="2" charset="0"/>
                <a:ea typeface="Roboto Slab" pitchFamily="2" charset="0"/>
              </a:rPr>
              <a:t> </a:t>
            </a:r>
          </a:p>
          <a:p>
            <a:pPr marL="285750" indent="-285750">
              <a:buFont typeface="Arial" panose="020B0604020202020204" pitchFamily="34" charset="0"/>
              <a:buChar char="•"/>
            </a:pPr>
            <a:r>
              <a:rPr lang="en-GB" dirty="0">
                <a:latin typeface="Roboto Slab" pitchFamily="2" charset="0"/>
                <a:ea typeface="Roboto Slab" pitchFamily="2" charset="0"/>
              </a:rPr>
              <a:t>leaves and other parts</a:t>
            </a:r>
            <a:r>
              <a:rPr lang="cs-CZ" dirty="0">
                <a:latin typeface="Roboto Slab" pitchFamily="2" charset="0"/>
                <a:ea typeface="Roboto Slab" pitchFamily="2" charset="0"/>
              </a:rPr>
              <a:t>– </a:t>
            </a:r>
            <a:r>
              <a:rPr lang="en-GB" dirty="0">
                <a:latin typeface="Roboto Slab" pitchFamily="2" charset="0"/>
                <a:ea typeface="Roboto Slab" pitchFamily="2" charset="0"/>
              </a:rPr>
              <a:t>red cabbage</a:t>
            </a:r>
            <a:r>
              <a:rPr lang="cs-CZ" dirty="0">
                <a:latin typeface="Roboto Slab" pitchFamily="2" charset="0"/>
                <a:ea typeface="Roboto Slab" pitchFamily="2" charset="0"/>
              </a:rPr>
              <a:t>, </a:t>
            </a:r>
            <a:r>
              <a:rPr lang="en-GB" dirty="0">
                <a:latin typeface="Roboto Slab" pitchFamily="2" charset="0"/>
                <a:ea typeface="Roboto Slab" pitchFamily="2" charset="0"/>
              </a:rPr>
              <a:t>beetroot</a:t>
            </a:r>
            <a:endParaRPr lang="cs-CZ" dirty="0">
              <a:latin typeface="Roboto Slab" pitchFamily="2" charset="0"/>
              <a:ea typeface="Roboto Slab" pitchFamily="2" charset="0"/>
            </a:endParaRPr>
          </a:p>
        </p:txBody>
      </p:sp>
      <p:pic>
        <p:nvPicPr>
          <p:cNvPr id="6" name="Obrázek 5">
            <a:extLst>
              <a:ext uri="{FF2B5EF4-FFF2-40B4-BE49-F238E27FC236}">
                <a16:creationId xmlns:a16="http://schemas.microsoft.com/office/drawing/2014/main" id="{93FDC68C-FAE8-4EF7-B210-7A5BF8555A4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02256" y="2894787"/>
            <a:ext cx="2414588" cy="1619250"/>
          </a:xfrm>
          <a:prstGeom prst="rect">
            <a:avLst/>
          </a:prstGeom>
        </p:spPr>
      </p:pic>
      <p:pic>
        <p:nvPicPr>
          <p:cNvPr id="10" name="Obrázek 9">
            <a:extLst>
              <a:ext uri="{FF2B5EF4-FFF2-40B4-BE49-F238E27FC236}">
                <a16:creationId xmlns:a16="http://schemas.microsoft.com/office/drawing/2014/main" id="{1E56E1B6-9D4B-42E3-B202-69159AE3170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75598" y="2903179"/>
            <a:ext cx="2180861" cy="1635646"/>
          </a:xfrm>
          <a:prstGeom prst="rect">
            <a:avLst/>
          </a:prstGeom>
        </p:spPr>
      </p:pic>
      <p:pic>
        <p:nvPicPr>
          <p:cNvPr id="12" name="Obrázek 11">
            <a:extLst>
              <a:ext uri="{FF2B5EF4-FFF2-40B4-BE49-F238E27FC236}">
                <a16:creationId xmlns:a16="http://schemas.microsoft.com/office/drawing/2014/main" id="{E573C4CC-4709-4A2D-9B56-00A7248C2ED6}"/>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r="17242"/>
          <a:stretch/>
        </p:blipFill>
        <p:spPr>
          <a:xfrm>
            <a:off x="2958147" y="2902320"/>
            <a:ext cx="1728192" cy="1637364"/>
          </a:xfrm>
          <a:prstGeom prst="rect">
            <a:avLst/>
          </a:prstGeom>
        </p:spPr>
      </p:pic>
      <p:pic>
        <p:nvPicPr>
          <p:cNvPr id="15" name="Obrázek 14">
            <a:extLst>
              <a:ext uri="{FF2B5EF4-FFF2-40B4-BE49-F238E27FC236}">
                <a16:creationId xmlns:a16="http://schemas.microsoft.com/office/drawing/2014/main" id="{86FB713C-5295-4E44-9F20-547965004D0E}"/>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695226" y="2902320"/>
            <a:ext cx="1536006" cy="1604184"/>
          </a:xfrm>
          <a:prstGeom prst="rect">
            <a:avLst/>
          </a:prstGeom>
        </p:spPr>
      </p:pic>
      <p:sp>
        <p:nvSpPr>
          <p:cNvPr id="16" name="TextovéPole 15">
            <a:extLst>
              <a:ext uri="{FF2B5EF4-FFF2-40B4-BE49-F238E27FC236}">
                <a16:creationId xmlns:a16="http://schemas.microsoft.com/office/drawing/2014/main" id="{0820AD5A-7638-4B89-86B0-743A48F8AE11}"/>
              </a:ext>
            </a:extLst>
          </p:cNvPr>
          <p:cNvSpPr txBox="1"/>
          <p:nvPr/>
        </p:nvSpPr>
        <p:spPr>
          <a:xfrm>
            <a:off x="683568" y="4618178"/>
            <a:ext cx="8064896" cy="307777"/>
          </a:xfrm>
          <a:prstGeom prst="rect">
            <a:avLst/>
          </a:prstGeom>
          <a:noFill/>
        </p:spPr>
        <p:txBody>
          <a:bodyPr wrap="square" rtlCol="0">
            <a:spAutoFit/>
          </a:bodyPr>
          <a:lstStyle/>
          <a:p>
            <a:r>
              <a:rPr lang="en-GB" dirty="0">
                <a:latin typeface="Roboto Slab" pitchFamily="2" charset="0"/>
                <a:ea typeface="Roboto Slab" pitchFamily="2" charset="0"/>
              </a:rPr>
              <a:t>wild privet		        lung wort</a:t>
            </a:r>
            <a:r>
              <a:rPr lang="cs-CZ" dirty="0">
                <a:latin typeface="Roboto Slab" pitchFamily="2" charset="0"/>
                <a:ea typeface="Roboto Slab" pitchFamily="2" charset="0"/>
              </a:rPr>
              <a:t>                        </a:t>
            </a:r>
            <a:r>
              <a:rPr lang="en-GB" dirty="0">
                <a:latin typeface="Roboto Slab" pitchFamily="2" charset="0"/>
                <a:ea typeface="Roboto Slab" pitchFamily="2" charset="0"/>
              </a:rPr>
              <a:t> beetroot</a:t>
            </a:r>
            <a:r>
              <a:rPr lang="cs-CZ" dirty="0">
                <a:latin typeface="Roboto Slab" pitchFamily="2" charset="0"/>
                <a:ea typeface="Roboto Slab" pitchFamily="2" charset="0"/>
              </a:rPr>
              <a:t>                        </a:t>
            </a:r>
            <a:r>
              <a:rPr lang="en-GB" dirty="0">
                <a:latin typeface="Roboto Slab" pitchFamily="2" charset="0"/>
                <a:ea typeface="Roboto Slab" pitchFamily="2" charset="0"/>
              </a:rPr>
              <a:t>hortensia</a:t>
            </a:r>
            <a:endParaRPr lang="cs-CZ" dirty="0">
              <a:latin typeface="Roboto Slab" pitchFamily="2" charset="0"/>
              <a:ea typeface="Roboto Slab" pitchFamily="2" charset="0"/>
            </a:endParaRPr>
          </a:p>
        </p:txBody>
      </p:sp>
    </p:spTree>
    <p:extLst>
      <p:ext uri="{BB962C8B-B14F-4D97-AF65-F5344CB8AC3E}">
        <p14:creationId xmlns:p14="http://schemas.microsoft.com/office/powerpoint/2010/main" val="374308884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CBC2445-D566-4E92-9927-B48D1EB217ED}"/>
              </a:ext>
            </a:extLst>
          </p:cNvPr>
          <p:cNvSpPr>
            <a:spLocks noGrp="1"/>
          </p:cNvSpPr>
          <p:nvPr>
            <p:ph type="sldNum" idx="10"/>
          </p:nvPr>
        </p:nvSpPr>
        <p:spPr/>
        <p:txBody>
          <a:bodyPr/>
          <a:lstStyle/>
          <a:p>
            <a:fld id="{D1E043A5-33F2-4FEF-A84F-A4728077CB9B}" type="slidenum">
              <a:rPr lang="sk-SK" altLang="cs-CZ" smtClean="0"/>
              <a:pPr/>
              <a:t>14</a:t>
            </a:fld>
            <a:endParaRPr lang="sk-SK" altLang="cs-CZ"/>
          </a:p>
        </p:txBody>
      </p:sp>
      <p:pic>
        <p:nvPicPr>
          <p:cNvPr id="4" name="Obrázek 3">
            <a:extLst>
              <a:ext uri="{FF2B5EF4-FFF2-40B4-BE49-F238E27FC236}">
                <a16:creationId xmlns:a16="http://schemas.microsoft.com/office/drawing/2014/main" id="{A8C73622-0414-4383-9686-637E2F4C7652}"/>
              </a:ext>
            </a:extLst>
          </p:cNvPr>
          <p:cNvPicPr>
            <a:picLocks noChangeAspect="1"/>
          </p:cNvPicPr>
          <p:nvPr/>
        </p:nvPicPr>
        <p:blipFill>
          <a:blip r:embed="rId2"/>
          <a:stretch>
            <a:fillRect/>
          </a:stretch>
        </p:blipFill>
        <p:spPr>
          <a:xfrm>
            <a:off x="730894" y="786989"/>
            <a:ext cx="3430488" cy="2578064"/>
          </a:xfrm>
          <a:prstGeom prst="rect">
            <a:avLst/>
          </a:prstGeom>
        </p:spPr>
      </p:pic>
      <p:pic>
        <p:nvPicPr>
          <p:cNvPr id="15" name="Obrázek 14">
            <a:extLst>
              <a:ext uri="{FF2B5EF4-FFF2-40B4-BE49-F238E27FC236}">
                <a16:creationId xmlns:a16="http://schemas.microsoft.com/office/drawing/2014/main" id="{DB44CE86-8C96-4DE5-99EB-7D4087E752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55976" y="771550"/>
            <a:ext cx="4587736" cy="2578064"/>
          </a:xfrm>
          <a:prstGeom prst="rect">
            <a:avLst/>
          </a:prstGeom>
        </p:spPr>
      </p:pic>
      <p:sp>
        <p:nvSpPr>
          <p:cNvPr id="16" name="TextovéPole 15">
            <a:extLst>
              <a:ext uri="{FF2B5EF4-FFF2-40B4-BE49-F238E27FC236}">
                <a16:creationId xmlns:a16="http://schemas.microsoft.com/office/drawing/2014/main" id="{2AE9E8AC-2356-4C1F-90DE-C40F24BF7963}"/>
              </a:ext>
            </a:extLst>
          </p:cNvPr>
          <p:cNvSpPr txBox="1"/>
          <p:nvPr/>
        </p:nvSpPr>
        <p:spPr>
          <a:xfrm>
            <a:off x="632847" y="333981"/>
            <a:ext cx="7412607" cy="307777"/>
          </a:xfrm>
          <a:prstGeom prst="rect">
            <a:avLst/>
          </a:prstGeom>
          <a:noFill/>
        </p:spPr>
        <p:txBody>
          <a:bodyPr wrap="none" rtlCol="0">
            <a:spAutoFit/>
          </a:bodyPr>
          <a:lstStyle/>
          <a:p>
            <a:r>
              <a:rPr lang="en-GB" dirty="0">
                <a:latin typeface="Roboto Slab" pitchFamily="2" charset="0"/>
                <a:ea typeface="Roboto Slab" pitchFamily="2" charset="0"/>
              </a:rPr>
              <a:t>Potatoes and carrots may be purple coloured due to the content of </a:t>
            </a:r>
            <a:r>
              <a:rPr lang="en-GB" dirty="0" err="1">
                <a:latin typeface="Roboto Slab" pitchFamily="2" charset="0"/>
                <a:ea typeface="Roboto Slab" pitchFamily="2" charset="0"/>
              </a:rPr>
              <a:t>anthocyans</a:t>
            </a:r>
            <a:r>
              <a:rPr lang="en-GB" dirty="0">
                <a:latin typeface="Roboto Slab" pitchFamily="2" charset="0"/>
                <a:ea typeface="Roboto Slab" pitchFamily="2" charset="0"/>
              </a:rPr>
              <a:t> as well</a:t>
            </a:r>
            <a:r>
              <a:rPr lang="cs-CZ" dirty="0">
                <a:latin typeface="Roboto Slab" pitchFamily="2" charset="0"/>
                <a:ea typeface="Roboto Slab" pitchFamily="2" charset="0"/>
              </a:rPr>
              <a:t>:</a:t>
            </a:r>
          </a:p>
        </p:txBody>
      </p:sp>
      <p:sp>
        <p:nvSpPr>
          <p:cNvPr id="17" name="TextovéPole 16">
            <a:extLst>
              <a:ext uri="{FF2B5EF4-FFF2-40B4-BE49-F238E27FC236}">
                <a16:creationId xmlns:a16="http://schemas.microsoft.com/office/drawing/2014/main" id="{C7339C66-ED7B-4496-BE76-31DBE53A362F}"/>
              </a:ext>
            </a:extLst>
          </p:cNvPr>
          <p:cNvSpPr txBox="1"/>
          <p:nvPr/>
        </p:nvSpPr>
        <p:spPr>
          <a:xfrm>
            <a:off x="724341" y="3723878"/>
            <a:ext cx="8188137" cy="954107"/>
          </a:xfrm>
          <a:prstGeom prst="rect">
            <a:avLst/>
          </a:prstGeom>
          <a:noFill/>
        </p:spPr>
        <p:txBody>
          <a:bodyPr wrap="square" rtlCol="0">
            <a:spAutoFit/>
          </a:bodyPr>
          <a:lstStyle/>
          <a:p>
            <a:r>
              <a:rPr lang="en-GB" b="1" dirty="0" err="1">
                <a:latin typeface="Roboto Slab" pitchFamily="2" charset="0"/>
                <a:ea typeface="Roboto Slab" pitchFamily="2" charset="0"/>
              </a:rPr>
              <a:t>Anthocyans</a:t>
            </a:r>
            <a:r>
              <a:rPr lang="en-GB" b="1" dirty="0">
                <a:latin typeface="Roboto Slab" pitchFamily="2" charset="0"/>
                <a:ea typeface="Roboto Slab" pitchFamily="2" charset="0"/>
              </a:rPr>
              <a:t> belong to </a:t>
            </a:r>
            <a:r>
              <a:rPr lang="en-GB" b="1" dirty="0" err="1">
                <a:latin typeface="Roboto Slab" pitchFamily="2" charset="0"/>
                <a:ea typeface="Roboto Slab" pitchFamily="2" charset="0"/>
              </a:rPr>
              <a:t>polyphenoles</a:t>
            </a:r>
            <a:r>
              <a:rPr lang="cs-CZ" b="1" dirty="0">
                <a:latin typeface="Roboto Slab" pitchFamily="2" charset="0"/>
                <a:ea typeface="Roboto Slab" pitchFamily="2" charset="0"/>
              </a:rPr>
              <a:t> </a:t>
            </a:r>
            <a:r>
              <a:rPr lang="cs-CZ" dirty="0">
                <a:latin typeface="Roboto Slab" pitchFamily="2" charset="0"/>
                <a:ea typeface="Roboto Slab" pitchFamily="2" charset="0"/>
              </a:rPr>
              <a:t>– </a:t>
            </a:r>
            <a:r>
              <a:rPr lang="en-GB" dirty="0">
                <a:latin typeface="Roboto Slab" pitchFamily="2" charset="0"/>
                <a:ea typeface="Roboto Slab" pitchFamily="2" charset="0"/>
              </a:rPr>
              <a:t>substances having a polyphenol structure with several hydroxyl groups</a:t>
            </a:r>
            <a:r>
              <a:rPr lang="cs-CZ" dirty="0">
                <a:latin typeface="Roboto Slab" pitchFamily="2" charset="0"/>
                <a:ea typeface="Roboto Slab" pitchFamily="2" charset="0"/>
              </a:rPr>
              <a:t> –OH. </a:t>
            </a:r>
            <a:r>
              <a:rPr lang="en-GB" dirty="0">
                <a:latin typeface="Roboto Slab" pitchFamily="2" charset="0"/>
                <a:ea typeface="Roboto Slab" pitchFamily="2" charset="0"/>
              </a:rPr>
              <a:t>They have positive effects on human health; they are anti-</a:t>
            </a:r>
            <a:r>
              <a:rPr lang="en-GB" dirty="0" err="1">
                <a:latin typeface="Roboto Slab" pitchFamily="2" charset="0"/>
                <a:ea typeface="Roboto Slab" pitchFamily="2" charset="0"/>
              </a:rPr>
              <a:t>inflammatori</a:t>
            </a:r>
            <a:r>
              <a:rPr lang="en-GB" dirty="0">
                <a:latin typeface="Roboto Slab" pitchFamily="2" charset="0"/>
                <a:ea typeface="Roboto Slab" pitchFamily="2" charset="0"/>
              </a:rPr>
              <a:t>, they inhibit oxidation – a reaction that can produce free radicals and protect human body against cancer and health </a:t>
            </a:r>
            <a:r>
              <a:rPr lang="en-GB" dirty="0" err="1">
                <a:latin typeface="Roboto Slab" pitchFamily="2" charset="0"/>
                <a:ea typeface="Roboto Slab" pitchFamily="2" charset="0"/>
              </a:rPr>
              <a:t>diseasses</a:t>
            </a:r>
            <a:r>
              <a:rPr lang="cs-CZ" dirty="0">
                <a:latin typeface="Roboto Slab" pitchFamily="2" charset="0"/>
                <a:ea typeface="Roboto Slab" pitchFamily="2" charset="0"/>
              </a:rPr>
              <a:t>. </a:t>
            </a:r>
          </a:p>
        </p:txBody>
      </p:sp>
      <p:grpSp>
        <p:nvGrpSpPr>
          <p:cNvPr id="18" name="Google Shape;1149;p41">
            <a:extLst>
              <a:ext uri="{FF2B5EF4-FFF2-40B4-BE49-F238E27FC236}">
                <a16:creationId xmlns:a16="http://schemas.microsoft.com/office/drawing/2014/main" id="{D03EF5E7-FB3F-4A7B-8D4F-16A1AF873BE2}"/>
              </a:ext>
            </a:extLst>
          </p:cNvPr>
          <p:cNvGrpSpPr>
            <a:grpSpLocks/>
          </p:cNvGrpSpPr>
          <p:nvPr/>
        </p:nvGrpSpPr>
        <p:grpSpPr bwMode="auto">
          <a:xfrm>
            <a:off x="7884368" y="4299942"/>
            <a:ext cx="720080" cy="620567"/>
            <a:chOff x="2595501" y="3253725"/>
            <a:chExt cx="720141" cy="580739"/>
          </a:xfrm>
        </p:grpSpPr>
        <p:sp>
          <p:nvSpPr>
            <p:cNvPr id="19" name="Google Shape;1150;p41">
              <a:extLst>
                <a:ext uri="{FF2B5EF4-FFF2-40B4-BE49-F238E27FC236}">
                  <a16:creationId xmlns:a16="http://schemas.microsoft.com/office/drawing/2014/main" id="{B739D441-0CDF-48DA-88AC-5CB59161597B}"/>
                </a:ext>
              </a:extLst>
            </p:cNvPr>
            <p:cNvSpPr>
              <a:spLocks noChangeArrowheads="1"/>
            </p:cNvSpPr>
            <p:nvPr/>
          </p:nvSpPr>
          <p:spPr bwMode="auto">
            <a:xfrm>
              <a:off x="2595501" y="3269807"/>
              <a:ext cx="416349" cy="273171"/>
            </a:xfrm>
            <a:custGeom>
              <a:avLst/>
              <a:gdLst>
                <a:gd name="T0" fmla="*/ 0 w 722"/>
                <a:gd name="T1" fmla="*/ 0 h 472"/>
                <a:gd name="T2" fmla="*/ 722 w 722"/>
                <a:gd name="T3" fmla="*/ 472 h 472"/>
              </a:gdLst>
              <a:ahLst/>
              <a:cxnLst/>
              <a:rect l="T0" t="T1" r="T2" b="T3"/>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0" name="Google Shape;1151;p41">
              <a:extLst>
                <a:ext uri="{FF2B5EF4-FFF2-40B4-BE49-F238E27FC236}">
                  <a16:creationId xmlns:a16="http://schemas.microsoft.com/office/drawing/2014/main" id="{0ABA5358-08B8-4045-A885-7A8556EE4799}"/>
                </a:ext>
              </a:extLst>
            </p:cNvPr>
            <p:cNvSpPr/>
            <p:nvPr/>
          </p:nvSpPr>
          <p:spPr>
            <a:xfrm>
              <a:off x="2903035" y="3560724"/>
              <a:ext cx="374166" cy="273740"/>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21" name="Google Shape;1152;p41">
              <a:extLst>
                <a:ext uri="{FF2B5EF4-FFF2-40B4-BE49-F238E27FC236}">
                  <a16:creationId xmlns:a16="http://schemas.microsoft.com/office/drawing/2014/main" id="{60A82FDF-BC22-49A3-B7E0-C2DDDE0C6C57}"/>
                </a:ext>
              </a:extLst>
            </p:cNvPr>
            <p:cNvSpPr/>
            <p:nvPr/>
          </p:nvSpPr>
          <p:spPr>
            <a:xfrm>
              <a:off x="2636506" y="3496765"/>
              <a:ext cx="312659" cy="337699"/>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22" name="Google Shape;1153;p41">
              <a:extLst>
                <a:ext uri="{FF2B5EF4-FFF2-40B4-BE49-F238E27FC236}">
                  <a16:creationId xmlns:a16="http://schemas.microsoft.com/office/drawing/2014/main" id="{88973969-F504-4D21-98A3-B4836FBFE03F}"/>
                </a:ext>
              </a:extLst>
            </p:cNvPr>
            <p:cNvSpPr>
              <a:spLocks noChangeArrowheads="1"/>
            </p:cNvSpPr>
            <p:nvPr/>
          </p:nvSpPr>
          <p:spPr bwMode="auto">
            <a:xfrm>
              <a:off x="2966382" y="3253725"/>
              <a:ext cx="349261" cy="352241"/>
            </a:xfrm>
            <a:custGeom>
              <a:avLst/>
              <a:gdLst>
                <a:gd name="T0" fmla="*/ 0 w 606"/>
                <a:gd name="T1" fmla="*/ 0 h 609"/>
                <a:gd name="T2" fmla="*/ 606 w 606"/>
                <a:gd name="T3" fmla="*/ 609 h 609"/>
              </a:gdLst>
              <a:ahLst/>
              <a:cxnLst/>
              <a:rect l="T0" t="T1" r="T2" b="T3"/>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278000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1008112"/>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Natural pH indicators change their colouring in the whole spectrum of the pH scale:</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15</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pic>
        <p:nvPicPr>
          <p:cNvPr id="4" name="Obrázek 3">
            <a:extLst>
              <a:ext uri="{FF2B5EF4-FFF2-40B4-BE49-F238E27FC236}">
                <a16:creationId xmlns:a16="http://schemas.microsoft.com/office/drawing/2014/main" id="{6AB14C0F-BCC6-4089-8005-2F51D0B2EFF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020" t="13746" r="8509" b="17528"/>
          <a:stretch/>
        </p:blipFill>
        <p:spPr>
          <a:xfrm>
            <a:off x="2087724" y="1347614"/>
            <a:ext cx="4968552" cy="3105345"/>
          </a:xfrm>
          <a:prstGeom prst="rect">
            <a:avLst/>
          </a:prstGeom>
        </p:spPr>
      </p:pic>
    </p:spTree>
    <p:extLst>
      <p:ext uri="{BB962C8B-B14F-4D97-AF65-F5344CB8AC3E}">
        <p14:creationId xmlns:p14="http://schemas.microsoft.com/office/powerpoint/2010/main" val="382649808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995936" y="2859782"/>
            <a:ext cx="4622602" cy="1034802"/>
          </a:xfrm>
        </p:spPr>
        <p:txBody>
          <a:bodyPr/>
          <a:lstStyle/>
          <a:p>
            <a:pPr eaLnBrk="1" hangingPunct="1">
              <a:spcBef>
                <a:spcPct val="0"/>
              </a:spcBef>
              <a:spcAft>
                <a:spcPct val="0"/>
              </a:spcAft>
              <a:buFont typeface="Roboto Slab" charset="0"/>
              <a:buNone/>
            </a:pPr>
            <a:r>
              <a:rPr lang="en-GB" altLang="cs-CZ" b="1" dirty="0">
                <a:latin typeface="Roboto Slab" charset="0"/>
                <a:cs typeface="Arial" panose="020B0604020202020204" pitchFamily="34" charset="0"/>
                <a:sym typeface="Roboto Slab" charset="0"/>
              </a:rPr>
              <a:t>Practical part</a:t>
            </a:r>
            <a:endParaRPr lang="sk-SK" altLang="cs-CZ"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923929" y="3983038"/>
            <a:ext cx="4896544" cy="784225"/>
          </a:xfrm>
        </p:spPr>
        <p:txBody>
          <a:bodyPr/>
          <a:lstStyle/>
          <a:p>
            <a:pPr marL="0" indent="0" eaLnBrk="1" hangingPunct="1">
              <a:spcBef>
                <a:spcPct val="0"/>
              </a:spcBef>
              <a:spcAft>
                <a:spcPct val="0"/>
              </a:spcAft>
              <a:buFont typeface="Nixie One" charset="0"/>
              <a:buNone/>
            </a:pPr>
            <a:r>
              <a:rPr lang="en-GB" altLang="cs-CZ" dirty="0">
                <a:latin typeface="Roboto Slab" pitchFamily="2" charset="0"/>
                <a:ea typeface="Roboto Slab" pitchFamily="2" charset="0"/>
                <a:cs typeface="Arial" panose="020B0604020202020204" pitchFamily="34" charset="0"/>
                <a:sym typeface="Nixie One" charset="0"/>
              </a:rPr>
              <a:t>Natural pH indicator preparation and its used</a:t>
            </a: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3</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222018590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043609" y="530224"/>
            <a:ext cx="3528392" cy="1033413"/>
          </a:xfrm>
        </p:spPr>
        <p:txBody>
          <a:bodyPr/>
          <a:lstStyle/>
          <a:p>
            <a:pPr eaLnBrk="1" hangingPunct="1">
              <a:spcBef>
                <a:spcPct val="0"/>
              </a:spcBef>
              <a:spcAft>
                <a:spcPct val="0"/>
              </a:spcAft>
              <a:buClr>
                <a:srgbClr val="FFFFFF"/>
              </a:buClr>
              <a:buFont typeface="Roboto Slab" charset="0"/>
              <a:buNone/>
            </a:pPr>
            <a:r>
              <a:rPr lang="en-GB" altLang="cs-CZ" sz="1600" b="1" dirty="0">
                <a:solidFill>
                  <a:srgbClr val="FFFFFF"/>
                </a:solidFill>
                <a:latin typeface="Roboto Slab" charset="0"/>
                <a:cs typeface="Arial" panose="020B0604020202020204" pitchFamily="34" charset="0"/>
                <a:sym typeface="Roboto Slab" charset="0"/>
              </a:rPr>
              <a:t>Task</a:t>
            </a:r>
            <a:r>
              <a:rPr lang="sk-SK" altLang="cs-CZ" sz="1600" b="1" dirty="0">
                <a:solidFill>
                  <a:srgbClr val="FFFFFF"/>
                </a:solidFill>
                <a:latin typeface="Roboto Slab" charset="0"/>
                <a:cs typeface="Arial" panose="020B0604020202020204" pitchFamily="34" charset="0"/>
                <a:sym typeface="Roboto Slab" charset="0"/>
              </a:rPr>
              <a:t>: </a:t>
            </a:r>
            <a:br>
              <a:rPr lang="sk-SK" altLang="cs-CZ" sz="1600" b="1" dirty="0">
                <a:solidFill>
                  <a:srgbClr val="FFFFFF"/>
                </a:solidFill>
                <a:latin typeface="Roboto Slab" charset="0"/>
                <a:cs typeface="Arial" panose="020B0604020202020204" pitchFamily="34" charset="0"/>
                <a:sym typeface="Roboto Slab" charset="0"/>
              </a:rPr>
            </a:br>
            <a:r>
              <a:rPr lang="en-GB" altLang="cs-CZ" sz="1600" b="1" dirty="0">
                <a:solidFill>
                  <a:srgbClr val="FFFFFF"/>
                </a:solidFill>
                <a:latin typeface="Roboto Slab" charset="0"/>
                <a:cs typeface="Arial" panose="020B0604020202020204" pitchFamily="34" charset="0"/>
                <a:sym typeface="Roboto Slab" charset="0"/>
              </a:rPr>
              <a:t>Prepare an indicator from red cabbage leaves and verify its properties</a:t>
            </a:r>
            <a:endParaRPr lang="sk-SK" altLang="cs-CZ" sz="1600" b="1" dirty="0">
              <a:solidFill>
                <a:srgbClr val="FFFFFF"/>
              </a:solidFill>
              <a:latin typeface="Roboto Slab" charset="0"/>
              <a:cs typeface="Arial" panose="020B0604020202020204" pitchFamily="34" charset="0"/>
              <a:sym typeface="Roboto Slab" charset="0"/>
            </a:endParaRP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414309" y="1563638"/>
            <a:ext cx="8694196" cy="3328786"/>
          </a:xfrm>
        </p:spPr>
        <p:txBody>
          <a:bodyPr/>
          <a:lstStyle/>
          <a:p>
            <a:pPr marL="50800" indent="0" eaLnBrk="1" fontAlgn="auto" hangingPunct="1">
              <a:buClr>
                <a:srgbClr val="114454"/>
              </a:buClr>
              <a:buNone/>
              <a:defRPr/>
            </a:pPr>
            <a:r>
              <a:rPr lang="en-GB" sz="2000" b="1" dirty="0">
                <a:solidFill>
                  <a:srgbClr val="114454"/>
                </a:solidFill>
                <a:latin typeface="Roboto Slab" pitchFamily="2" charset="0"/>
                <a:ea typeface="Roboto Slab" pitchFamily="2" charset="0"/>
                <a:cs typeface="Nixie One"/>
                <a:sym typeface="Nixie One"/>
              </a:rPr>
              <a:t>We need</a:t>
            </a:r>
            <a:r>
              <a:rPr lang="cs-CZ" sz="2000" b="1"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beakers</a:t>
            </a:r>
            <a:r>
              <a:rPr lang="cs-CZ" sz="2000" dirty="0">
                <a:latin typeface="Roboto Slab" pitchFamily="2" charset="0"/>
                <a:ea typeface="Roboto Slab" pitchFamily="2" charset="0"/>
              </a:rPr>
              <a:t>, </a:t>
            </a:r>
            <a:r>
              <a:rPr lang="en-GB" sz="2000" dirty="0">
                <a:latin typeface="Roboto Slab" pitchFamily="2" charset="0"/>
                <a:ea typeface="Roboto Slab" pitchFamily="2" charset="0"/>
              </a:rPr>
              <a:t>set of test tubes,</a:t>
            </a:r>
            <a:r>
              <a:rPr lang="cs-CZ" sz="2000" dirty="0">
                <a:latin typeface="Roboto Slab" pitchFamily="2" charset="0"/>
                <a:ea typeface="Roboto Slab" pitchFamily="2" charset="0"/>
              </a:rPr>
              <a:t> </a:t>
            </a:r>
            <a:r>
              <a:rPr lang="en-GB" sz="2000" dirty="0">
                <a:latin typeface="Roboto Slab" pitchFamily="2" charset="0"/>
                <a:ea typeface="Roboto Slab" pitchFamily="2" charset="0"/>
              </a:rPr>
              <a:t>knife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kettle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spoon</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 piece of cloth </a:t>
            </a:r>
            <a:r>
              <a:rPr lang="cs-CZ" sz="2000" dirty="0">
                <a:latin typeface="Roboto Slab" pitchFamily="2" charset="0"/>
                <a:ea typeface="Roboto Slab" pitchFamily="2" charset="0"/>
              </a:rPr>
              <a:t>(</a:t>
            </a:r>
            <a:r>
              <a:rPr lang="en-GB" sz="2000" dirty="0">
                <a:latin typeface="Roboto Slab" pitchFamily="2" charset="0"/>
                <a:ea typeface="Roboto Slab" pitchFamily="2" charset="0"/>
              </a:rPr>
              <a:t>sieve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filter paper, …</a:t>
            </a:r>
            <a:r>
              <a:rPr lang="cs-CZ" sz="2000" dirty="0">
                <a:latin typeface="Roboto Slab" pitchFamily="2" charset="0"/>
                <a:ea typeface="Roboto Slab" pitchFamily="2" charset="0"/>
              </a:rPr>
              <a:t>), </a:t>
            </a:r>
            <a:r>
              <a:rPr lang="en-GB" sz="2000" dirty="0">
                <a:latin typeface="Roboto Slab" pitchFamily="2" charset="0"/>
                <a:ea typeface="Roboto Slab" pitchFamily="2" charset="0"/>
              </a:rPr>
              <a:t>pipette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grater</a:t>
            </a:r>
            <a:r>
              <a:rPr lang="cs-CZ" sz="2000" dirty="0">
                <a:latin typeface="Roboto Slab" pitchFamily="2" charset="0"/>
                <a:ea typeface="Roboto Slab" pitchFamily="2" charset="0"/>
              </a:rPr>
              <a:t>, </a:t>
            </a:r>
            <a:r>
              <a:rPr lang="en-GB" sz="2000" dirty="0">
                <a:latin typeface="Roboto Slab" pitchFamily="2" charset="0"/>
                <a:ea typeface="Roboto Slab" pitchFamily="2" charset="0"/>
              </a:rPr>
              <a:t>chopping board</a:t>
            </a:r>
            <a:r>
              <a:rPr lang="cs-CZ" sz="2000" dirty="0">
                <a:latin typeface="Roboto Slab" pitchFamily="2" charset="0"/>
                <a:ea typeface="Roboto Slab" pitchFamily="2" charset="0"/>
              </a:rPr>
              <a:t>. </a:t>
            </a:r>
            <a:endParaRPr lang="cs-CZ" sz="2000" dirty="0">
              <a:solidFill>
                <a:srgbClr val="114454"/>
              </a:solidFill>
              <a:latin typeface="Roboto Slab" pitchFamily="2" charset="0"/>
              <a:ea typeface="Roboto Slab" pitchFamily="2" charset="0"/>
              <a:cs typeface="Nixie One"/>
              <a:sym typeface="Nixie One"/>
            </a:endParaRPr>
          </a:p>
          <a:p>
            <a:pPr marL="50800" indent="0" eaLnBrk="1" fontAlgn="auto" hangingPunct="1">
              <a:buClr>
                <a:srgbClr val="114454"/>
              </a:buClr>
              <a:buNone/>
              <a:defRPr/>
            </a:pPr>
            <a:r>
              <a:rPr lang="en-GB" sz="2000" dirty="0">
                <a:solidFill>
                  <a:srgbClr val="114454"/>
                </a:solidFill>
                <a:latin typeface="Roboto Slab" pitchFamily="2" charset="0"/>
                <a:ea typeface="Roboto Slab" pitchFamily="2" charset="0"/>
                <a:cs typeface="Nixie One"/>
                <a:sym typeface="Nixie One"/>
              </a:rPr>
              <a:t>To examine the indicator colouring, it is possible to use various solutions. From the common substances, we can use e. g. vinegar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lemon juice,</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various drinks</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soap solution</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water</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bicarbonate solution</a:t>
            </a:r>
            <a:r>
              <a:rPr lang="cs-CZ" sz="2000" dirty="0">
                <a:solidFill>
                  <a:srgbClr val="114454"/>
                </a:solidFill>
                <a:latin typeface="Roboto Slab" pitchFamily="2" charset="0"/>
                <a:ea typeface="Roboto Slab" pitchFamily="2" charset="0"/>
                <a:cs typeface="Nixie One"/>
                <a:sym typeface="Nixie One"/>
              </a:rPr>
              <a:t>, </a:t>
            </a:r>
            <a:r>
              <a:rPr lang="en-GB" sz="2000" dirty="0">
                <a:solidFill>
                  <a:srgbClr val="114454"/>
                </a:solidFill>
                <a:latin typeface="Roboto Slab" pitchFamily="2" charset="0"/>
                <a:ea typeface="Roboto Slab" pitchFamily="2" charset="0"/>
                <a:cs typeface="Nixie One"/>
                <a:sym typeface="Nixie One"/>
              </a:rPr>
              <a:t>cosmetics</a:t>
            </a:r>
            <a:r>
              <a:rPr lang="cs-CZ" sz="2000" dirty="0">
                <a:solidFill>
                  <a:srgbClr val="114454"/>
                </a:solidFill>
                <a:latin typeface="Roboto Slab" pitchFamily="2" charset="0"/>
                <a:ea typeface="Roboto Slab" pitchFamily="2" charset="0"/>
                <a:cs typeface="Nixie One"/>
                <a:sym typeface="Nixie One"/>
              </a:rPr>
              <a:t>…..</a:t>
            </a:r>
          </a:p>
          <a:p>
            <a:pPr marL="50800" indent="0" eaLnBrk="1" fontAlgn="auto" hangingPunct="1">
              <a:buClr>
                <a:srgbClr val="114454"/>
              </a:buClr>
              <a:buNone/>
              <a:defRPr/>
            </a:pPr>
            <a:r>
              <a:rPr lang="en-GB" sz="2000" dirty="0">
                <a:solidFill>
                  <a:srgbClr val="114454"/>
                </a:solidFill>
                <a:latin typeface="Roboto Slab" pitchFamily="2" charset="0"/>
                <a:ea typeface="Roboto Slab" pitchFamily="2" charset="0"/>
                <a:cs typeface="Nixie One"/>
                <a:sym typeface="Nixie One"/>
              </a:rPr>
              <a:t>In a lab there are much wider possibilities to use a wider range of substances from strongly acid to strong bases</a:t>
            </a:r>
            <a:r>
              <a:rPr lang="cs-CZ" sz="2000" dirty="0">
                <a:solidFill>
                  <a:srgbClr val="114454"/>
                </a:solidFill>
                <a:latin typeface="Roboto Slab" pitchFamily="2" charset="0"/>
                <a:ea typeface="Roboto Slab" pitchFamily="2" charset="0"/>
                <a:cs typeface="Nixie One"/>
                <a:sym typeface="Nixie One"/>
              </a:rPr>
              <a:t>. </a:t>
            </a:r>
          </a:p>
          <a:p>
            <a:pPr marL="50800" indent="0" eaLnBrk="1" fontAlgn="auto" hangingPunct="1">
              <a:buClr>
                <a:srgbClr val="114454"/>
              </a:buClr>
              <a:buNone/>
              <a:defRPr/>
            </a:pPr>
            <a:r>
              <a:rPr lang="en-GB" sz="2000" b="1" dirty="0">
                <a:solidFill>
                  <a:srgbClr val="114454"/>
                </a:solidFill>
                <a:latin typeface="Roboto Slab" pitchFamily="2" charset="0"/>
                <a:ea typeface="Roboto Slab" pitchFamily="2" charset="0"/>
                <a:cs typeface="Nixie One"/>
                <a:sym typeface="Nixie One"/>
              </a:rPr>
              <a:t>Do not forget safety rules when working with chemicals</a:t>
            </a:r>
            <a:r>
              <a:rPr lang="cs-CZ" sz="2000" b="1" dirty="0">
                <a:solidFill>
                  <a:srgbClr val="114454"/>
                </a:solidFill>
                <a:latin typeface="Roboto Slab" pitchFamily="2" charset="0"/>
                <a:ea typeface="Roboto Slab" pitchFamily="2" charset="0"/>
                <a:cs typeface="Nixie One"/>
                <a:sym typeface="Nixie One"/>
              </a:rPr>
              <a:t>!</a:t>
            </a:r>
          </a:p>
          <a:p>
            <a:pPr marL="50800" indent="0" eaLnBrk="1" fontAlgn="auto" hangingPunct="1">
              <a:buClr>
                <a:srgbClr val="114454"/>
              </a:buClr>
              <a:buNone/>
              <a:defRPr/>
            </a:pP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p:grpSp>
        <p:nvGrpSpPr>
          <p:cNvPr id="12" name="Google Shape;983;p41">
            <a:extLst>
              <a:ext uri="{FF2B5EF4-FFF2-40B4-BE49-F238E27FC236}">
                <a16:creationId xmlns:a16="http://schemas.microsoft.com/office/drawing/2014/main" id="{AD632777-453E-41E6-AE7D-6C9C387CCB5E}"/>
              </a:ext>
            </a:extLst>
          </p:cNvPr>
          <p:cNvGrpSpPr>
            <a:grpSpLocks/>
          </p:cNvGrpSpPr>
          <p:nvPr/>
        </p:nvGrpSpPr>
        <p:grpSpPr bwMode="auto">
          <a:xfrm>
            <a:off x="8388424" y="4468444"/>
            <a:ext cx="461963" cy="492125"/>
            <a:chOff x="9901824" y="937343"/>
            <a:chExt cx="744273" cy="793950"/>
          </a:xfrm>
        </p:grpSpPr>
        <p:grpSp>
          <p:nvGrpSpPr>
            <p:cNvPr id="13" name="Google Shape;984;p41">
              <a:extLst>
                <a:ext uri="{FF2B5EF4-FFF2-40B4-BE49-F238E27FC236}">
                  <a16:creationId xmlns:a16="http://schemas.microsoft.com/office/drawing/2014/main" id="{FD75D44D-CFDE-4633-A07C-53E8D4AA3B8D}"/>
                </a:ext>
              </a:extLst>
            </p:cNvPr>
            <p:cNvGrpSpPr>
              <a:grpSpLocks/>
            </p:cNvGrpSpPr>
            <p:nvPr/>
          </p:nvGrpSpPr>
          <p:grpSpPr bwMode="auto">
            <a:xfrm>
              <a:off x="9901824" y="937343"/>
              <a:ext cx="744273" cy="793950"/>
              <a:chOff x="9901824" y="937343"/>
              <a:chExt cx="744273" cy="793950"/>
            </a:xfrm>
          </p:grpSpPr>
          <p:sp>
            <p:nvSpPr>
              <p:cNvPr id="20" name="Google Shape;985;p41">
                <a:extLst>
                  <a:ext uri="{FF2B5EF4-FFF2-40B4-BE49-F238E27FC236}">
                    <a16:creationId xmlns:a16="http://schemas.microsoft.com/office/drawing/2014/main" id="{7B493EF9-F86B-42F3-93A8-254D45505B7F}"/>
                  </a:ext>
                </a:extLst>
              </p:cNvPr>
              <p:cNvSpPr>
                <a:spLocks noChangeArrowheads="1"/>
              </p:cNvSpPr>
              <p:nvPr/>
            </p:nvSpPr>
            <p:spPr bwMode="auto">
              <a:xfrm>
                <a:off x="10463799" y="1043794"/>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1" name="Google Shape;986;p41">
                <a:extLst>
                  <a:ext uri="{FF2B5EF4-FFF2-40B4-BE49-F238E27FC236}">
                    <a16:creationId xmlns:a16="http://schemas.microsoft.com/office/drawing/2014/main" id="{F92BEEAA-6773-4491-AE94-C60B549C4E1D}"/>
                  </a:ext>
                </a:extLst>
              </p:cNvPr>
              <p:cNvSpPr>
                <a:spLocks noChangeArrowheads="1"/>
              </p:cNvSpPr>
              <p:nvPr/>
            </p:nvSpPr>
            <p:spPr bwMode="auto">
              <a:xfrm>
                <a:off x="10546077" y="1303491"/>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2" name="Google Shape;987;p41">
                <a:extLst>
                  <a:ext uri="{FF2B5EF4-FFF2-40B4-BE49-F238E27FC236}">
                    <a16:creationId xmlns:a16="http://schemas.microsoft.com/office/drawing/2014/main" id="{A32C5C5E-903E-4703-9542-834979060023}"/>
                  </a:ext>
                </a:extLst>
              </p:cNvPr>
              <p:cNvSpPr>
                <a:spLocks noChangeArrowheads="1"/>
              </p:cNvSpPr>
              <p:nvPr/>
            </p:nvSpPr>
            <p:spPr bwMode="auto">
              <a:xfrm>
                <a:off x="10463799" y="1499539"/>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3" name="Google Shape;988;p41">
                <a:extLst>
                  <a:ext uri="{FF2B5EF4-FFF2-40B4-BE49-F238E27FC236}">
                    <a16:creationId xmlns:a16="http://schemas.microsoft.com/office/drawing/2014/main" id="{3B38F5A0-B0A7-4F04-95F8-0584033ECF77}"/>
                  </a:ext>
                </a:extLst>
              </p:cNvPr>
              <p:cNvSpPr>
                <a:spLocks noChangeArrowheads="1"/>
              </p:cNvSpPr>
              <p:nvPr/>
            </p:nvSpPr>
            <p:spPr bwMode="auto">
              <a:xfrm>
                <a:off x="10008275" y="1500204"/>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4" name="Google Shape;989;p41">
                <a:extLst>
                  <a:ext uri="{FF2B5EF4-FFF2-40B4-BE49-F238E27FC236}">
                    <a16:creationId xmlns:a16="http://schemas.microsoft.com/office/drawing/2014/main" id="{119BD9A4-46C9-4B66-901C-C453D011AA97}"/>
                  </a:ext>
                </a:extLst>
              </p:cNvPr>
              <p:cNvSpPr>
                <a:spLocks noChangeArrowheads="1"/>
              </p:cNvSpPr>
              <p:nvPr/>
            </p:nvSpPr>
            <p:spPr bwMode="auto">
              <a:xfrm>
                <a:off x="9901824" y="1303934"/>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5" name="Google Shape;990;p41">
                <a:extLst>
                  <a:ext uri="{FF2B5EF4-FFF2-40B4-BE49-F238E27FC236}">
                    <a16:creationId xmlns:a16="http://schemas.microsoft.com/office/drawing/2014/main" id="{B7EDC3AD-1E53-456F-822C-849630102650}"/>
                  </a:ext>
                </a:extLst>
              </p:cNvPr>
              <p:cNvSpPr>
                <a:spLocks noChangeArrowheads="1"/>
              </p:cNvSpPr>
              <p:nvPr/>
            </p:nvSpPr>
            <p:spPr bwMode="auto">
              <a:xfrm>
                <a:off x="10008275" y="1044237"/>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6" name="Google Shape;991;p41">
                <a:extLst>
                  <a:ext uri="{FF2B5EF4-FFF2-40B4-BE49-F238E27FC236}">
                    <a16:creationId xmlns:a16="http://schemas.microsoft.com/office/drawing/2014/main" id="{37EAA179-D9E0-4BAB-BCB7-EAEA8E21BA9C}"/>
                  </a:ext>
                </a:extLst>
              </p:cNvPr>
              <p:cNvSpPr>
                <a:spLocks noChangeArrowheads="1"/>
              </p:cNvSpPr>
              <p:nvPr/>
            </p:nvSpPr>
            <p:spPr bwMode="auto">
              <a:xfrm>
                <a:off x="10267751" y="937343"/>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7" name="Google Shape;992;p41">
                <a:extLst>
                  <a:ext uri="{FF2B5EF4-FFF2-40B4-BE49-F238E27FC236}">
                    <a16:creationId xmlns:a16="http://schemas.microsoft.com/office/drawing/2014/main" id="{132075A2-E97C-4C2A-9B7A-00103B26DC4A}"/>
                  </a:ext>
                </a:extLst>
              </p:cNvPr>
              <p:cNvSpPr>
                <a:spLocks noChangeArrowheads="1"/>
              </p:cNvSpPr>
              <p:nvPr/>
            </p:nvSpPr>
            <p:spPr bwMode="auto">
              <a:xfrm>
                <a:off x="10183698" y="1629498"/>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8" name="Google Shape;993;p41">
                <a:extLst>
                  <a:ext uri="{FF2B5EF4-FFF2-40B4-BE49-F238E27FC236}">
                    <a16:creationId xmlns:a16="http://schemas.microsoft.com/office/drawing/2014/main" id="{61B1759E-3D86-490D-BA6B-E2F7475B9253}"/>
                  </a:ext>
                </a:extLst>
              </p:cNvPr>
              <p:cNvSpPr>
                <a:spLocks noChangeArrowheads="1"/>
              </p:cNvSpPr>
              <p:nvPr/>
            </p:nvSpPr>
            <p:spPr bwMode="auto">
              <a:xfrm>
                <a:off x="10188356" y="1667865"/>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29" name="Google Shape;994;p41">
                <a:extLst>
                  <a:ext uri="{FF2B5EF4-FFF2-40B4-BE49-F238E27FC236}">
                    <a16:creationId xmlns:a16="http://schemas.microsoft.com/office/drawing/2014/main" id="{13A29B19-AEED-41DC-A52D-9F517CF0BAAC}"/>
                  </a:ext>
                </a:extLst>
              </p:cNvPr>
              <p:cNvSpPr>
                <a:spLocks noChangeArrowheads="1"/>
              </p:cNvSpPr>
              <p:nvPr/>
            </p:nvSpPr>
            <p:spPr bwMode="auto">
              <a:xfrm>
                <a:off x="10212751" y="1705567"/>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14" name="Google Shape;995;p41">
              <a:extLst>
                <a:ext uri="{FF2B5EF4-FFF2-40B4-BE49-F238E27FC236}">
                  <a16:creationId xmlns:a16="http://schemas.microsoft.com/office/drawing/2014/main" id="{7C36EEEF-3AB4-4BFA-AC07-3976B69AB413}"/>
                </a:ext>
              </a:extLst>
            </p:cNvPr>
            <p:cNvSpPr/>
            <p:nvPr/>
          </p:nvSpPr>
          <p:spPr>
            <a:xfrm>
              <a:off x="10047610" y="1221629"/>
              <a:ext cx="217398" cy="204890"/>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5" name="Google Shape;996;p41">
              <a:extLst>
                <a:ext uri="{FF2B5EF4-FFF2-40B4-BE49-F238E27FC236}">
                  <a16:creationId xmlns:a16="http://schemas.microsoft.com/office/drawing/2014/main" id="{6B322037-B807-4C35-B9BB-FB5714064316}"/>
                </a:ext>
              </a:extLst>
            </p:cNvPr>
            <p:cNvSpPr>
              <a:spLocks noChangeArrowheads="1"/>
            </p:cNvSpPr>
            <p:nvPr/>
          </p:nvSpPr>
          <p:spPr bwMode="auto">
            <a:xfrm>
              <a:off x="10063053" y="1080830"/>
              <a:ext cx="205806" cy="250604"/>
            </a:xfrm>
            <a:custGeom>
              <a:avLst/>
              <a:gdLst>
                <a:gd name="T0" fmla="*/ 0 w 360"/>
                <a:gd name="T1" fmla="*/ 0 h 438"/>
                <a:gd name="T2" fmla="*/ 360 w 360"/>
                <a:gd name="T3" fmla="*/ 438 h 438"/>
              </a:gdLst>
              <a:ahLst/>
              <a:cxnLst/>
              <a:rect l="T0" t="T1" r="T2" b="T3"/>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6" name="Google Shape;997;p41">
              <a:extLst>
                <a:ext uri="{FF2B5EF4-FFF2-40B4-BE49-F238E27FC236}">
                  <a16:creationId xmlns:a16="http://schemas.microsoft.com/office/drawing/2014/main" id="{7C313140-5EC3-44B5-91F1-4D6CCEB38196}"/>
                </a:ext>
              </a:extLst>
            </p:cNvPr>
            <p:cNvSpPr>
              <a:spLocks noChangeArrowheads="1"/>
            </p:cNvSpPr>
            <p:nvPr/>
          </p:nvSpPr>
          <p:spPr bwMode="auto">
            <a:xfrm>
              <a:off x="10276400" y="1080830"/>
              <a:ext cx="208024" cy="250604"/>
            </a:xfrm>
            <a:custGeom>
              <a:avLst/>
              <a:gdLst>
                <a:gd name="T0" fmla="*/ 0 w 364"/>
                <a:gd name="T1" fmla="*/ 0 h 438"/>
                <a:gd name="T2" fmla="*/ 364 w 364"/>
                <a:gd name="T3" fmla="*/ 438 h 438"/>
              </a:gdLst>
              <a:ahLst/>
              <a:cxnLst/>
              <a:rect l="T0" t="T1" r="T2" b="T3"/>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7" name="Google Shape;998;p41">
              <a:extLst>
                <a:ext uri="{FF2B5EF4-FFF2-40B4-BE49-F238E27FC236}">
                  <a16:creationId xmlns:a16="http://schemas.microsoft.com/office/drawing/2014/main" id="{2BEB3B80-E6C6-45DC-98B0-43CD3D062470}"/>
                </a:ext>
              </a:extLst>
            </p:cNvPr>
            <p:cNvSpPr/>
            <p:nvPr/>
          </p:nvSpPr>
          <p:spPr>
            <a:xfrm>
              <a:off x="10280354" y="1219067"/>
              <a:ext cx="219957" cy="207452"/>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8" name="Google Shape;999;p41">
              <a:extLst>
                <a:ext uri="{FF2B5EF4-FFF2-40B4-BE49-F238E27FC236}">
                  <a16:creationId xmlns:a16="http://schemas.microsoft.com/office/drawing/2014/main" id="{3B0EA81E-484A-414E-9937-CF7CC706211F}"/>
                </a:ext>
              </a:extLst>
            </p:cNvPr>
            <p:cNvSpPr/>
            <p:nvPr/>
          </p:nvSpPr>
          <p:spPr>
            <a:xfrm>
              <a:off x="10116665" y="1344563"/>
              <a:ext cx="153458" cy="268918"/>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9" name="Google Shape;1000;p41">
              <a:extLst>
                <a:ext uri="{FF2B5EF4-FFF2-40B4-BE49-F238E27FC236}">
                  <a16:creationId xmlns:a16="http://schemas.microsoft.com/office/drawing/2014/main" id="{CDA39346-397F-4068-B0E4-FE2D4F774FBD}"/>
                </a:ext>
              </a:extLst>
            </p:cNvPr>
            <p:cNvSpPr/>
            <p:nvPr/>
          </p:nvSpPr>
          <p:spPr>
            <a:xfrm>
              <a:off x="10275239" y="1344563"/>
              <a:ext cx="156017" cy="268918"/>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gr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18</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8AAD6BE4-6C4C-4161-A9B3-6DC40961291C}"/>
              </a:ext>
            </a:extLst>
          </p:cNvPr>
          <p:cNvSpPr txBox="1"/>
          <p:nvPr/>
        </p:nvSpPr>
        <p:spPr>
          <a:xfrm>
            <a:off x="827584" y="555526"/>
            <a:ext cx="7704856" cy="3200876"/>
          </a:xfrm>
          <a:prstGeom prst="rect">
            <a:avLst/>
          </a:prstGeom>
          <a:noFill/>
        </p:spPr>
        <p:txBody>
          <a:bodyPr wrap="square" rtlCol="0">
            <a:spAutoFit/>
          </a:bodyPr>
          <a:lstStyle/>
          <a:p>
            <a:r>
              <a:rPr lang="en-GB" sz="2000" b="1" dirty="0">
                <a:latin typeface="Roboto Slab" pitchFamily="2" charset="0"/>
                <a:ea typeface="Roboto Slab" pitchFamily="2" charset="0"/>
              </a:rPr>
              <a:t>Instruction</a:t>
            </a:r>
            <a:r>
              <a:rPr lang="cs-CZ" sz="2000" b="1" dirty="0">
                <a:latin typeface="Roboto Slab" pitchFamily="2" charset="0"/>
                <a:ea typeface="Roboto Slab" pitchFamily="2" charset="0"/>
              </a:rPr>
              <a:t>: </a:t>
            </a:r>
          </a:p>
          <a:p>
            <a:r>
              <a:rPr lang="cs-CZ" dirty="0">
                <a:latin typeface="Roboto Slab" pitchFamily="2" charset="0"/>
                <a:ea typeface="Roboto Slab" pitchFamily="2" charset="0"/>
              </a:rPr>
              <a:t>1) </a:t>
            </a:r>
            <a:r>
              <a:rPr lang="en-GB" dirty="0">
                <a:latin typeface="Roboto Slab" pitchFamily="2" charset="0"/>
                <a:ea typeface="Roboto Slab" pitchFamily="2" charset="0"/>
              </a:rPr>
              <a:t>Cut or grate cabbage</a:t>
            </a:r>
            <a:r>
              <a:rPr lang="cs-CZ" dirty="0">
                <a:latin typeface="Roboto Slab" pitchFamily="2" charset="0"/>
                <a:ea typeface="Roboto Slab" pitchFamily="2" charset="0"/>
              </a:rPr>
              <a:t>.  </a:t>
            </a:r>
            <a:r>
              <a:rPr lang="en-GB" dirty="0">
                <a:latin typeface="Roboto Slab" pitchFamily="2" charset="0"/>
                <a:ea typeface="Roboto Slab" pitchFamily="2" charset="0"/>
              </a:rPr>
              <a:t>Boil water in the kettle</a:t>
            </a:r>
            <a:r>
              <a:rPr lang="cs-CZ" dirty="0">
                <a:latin typeface="Roboto Slab" pitchFamily="2" charset="0"/>
                <a:ea typeface="Roboto Slab" pitchFamily="2" charset="0"/>
              </a:rPr>
              <a:t>. </a:t>
            </a:r>
            <a:br>
              <a:rPr lang="cs-CZ" dirty="0">
                <a:latin typeface="Roboto Slab" pitchFamily="2" charset="0"/>
                <a:ea typeface="Roboto Slab" pitchFamily="2" charset="0"/>
              </a:rPr>
            </a:br>
            <a:br>
              <a:rPr lang="cs-CZ" dirty="0">
                <a:latin typeface="Roboto Slab" pitchFamily="2" charset="0"/>
                <a:ea typeface="Roboto Slab" pitchFamily="2" charset="0"/>
              </a:rPr>
            </a:br>
            <a:r>
              <a:rPr lang="cs-CZ" dirty="0">
                <a:latin typeface="Roboto Slab" pitchFamily="2" charset="0"/>
                <a:ea typeface="Roboto Slab" pitchFamily="2" charset="0"/>
              </a:rPr>
              <a:t>2) ) </a:t>
            </a:r>
            <a:r>
              <a:rPr lang="en-GB" dirty="0">
                <a:latin typeface="Roboto Slab" pitchFamily="2" charset="0"/>
                <a:ea typeface="Roboto Slab" pitchFamily="2" charset="0"/>
              </a:rPr>
              <a:t>Put the grated cabbage into a bigger beaker, pour boiling water on the cabbage so that it is just covered with it, mix and leave to leach for about 30 minutes</a:t>
            </a:r>
            <a:r>
              <a:rPr lang="cs-CZ" dirty="0">
                <a:latin typeface="Roboto Slab" pitchFamily="2" charset="0"/>
                <a:ea typeface="Roboto Slab" pitchFamily="2" charset="0"/>
              </a:rPr>
              <a:t>. </a:t>
            </a:r>
            <a:br>
              <a:rPr lang="cs-CZ" dirty="0">
                <a:latin typeface="Roboto Slab" pitchFamily="2" charset="0"/>
                <a:ea typeface="Roboto Slab" pitchFamily="2" charset="0"/>
              </a:rPr>
            </a:br>
            <a:br>
              <a:rPr lang="cs-CZ" dirty="0">
                <a:latin typeface="Roboto Slab" pitchFamily="2" charset="0"/>
                <a:ea typeface="Roboto Slab" pitchFamily="2" charset="0"/>
              </a:rPr>
            </a:br>
            <a:r>
              <a:rPr lang="cs-CZ" dirty="0">
                <a:latin typeface="Roboto Slab" pitchFamily="2" charset="0"/>
                <a:ea typeface="Roboto Slab" pitchFamily="2" charset="0"/>
              </a:rPr>
              <a:t>3) </a:t>
            </a:r>
            <a:r>
              <a:rPr lang="en-GB" dirty="0">
                <a:latin typeface="Roboto Slab" pitchFamily="2" charset="0"/>
                <a:ea typeface="Roboto Slab" pitchFamily="2" charset="0"/>
              </a:rPr>
              <a:t>Prepare the examined substances into test tubes; solid substances need to be dissolved in water, the solution concentration is not important.</a:t>
            </a:r>
          </a:p>
          <a:p>
            <a:br>
              <a:rPr lang="cs-CZ" dirty="0">
                <a:latin typeface="Roboto Slab" pitchFamily="2" charset="0"/>
                <a:ea typeface="Roboto Slab" pitchFamily="2" charset="0"/>
              </a:rPr>
            </a:br>
            <a:r>
              <a:rPr lang="cs-CZ" dirty="0">
                <a:latin typeface="Roboto Slab" pitchFamily="2" charset="0"/>
                <a:ea typeface="Roboto Slab" pitchFamily="2" charset="0"/>
              </a:rPr>
              <a:t>4) </a:t>
            </a:r>
            <a:r>
              <a:rPr lang="en-GB" dirty="0">
                <a:latin typeface="Roboto Slab" pitchFamily="2" charset="0"/>
                <a:ea typeface="Roboto Slab" pitchFamily="2" charset="0"/>
              </a:rPr>
              <a:t>Filter the red cabbage infusion into another beaker through filter paper, sieve, or a piece of cloth. </a:t>
            </a:r>
            <a:r>
              <a:rPr lang="cs-CZ" dirty="0">
                <a:latin typeface="Roboto Slab" pitchFamily="2" charset="0"/>
                <a:ea typeface="Roboto Slab" pitchFamily="2" charset="0"/>
              </a:rPr>
              <a:t> </a:t>
            </a:r>
          </a:p>
          <a:p>
            <a:endParaRPr lang="cs-CZ" dirty="0">
              <a:latin typeface="Roboto Slab" pitchFamily="2" charset="0"/>
              <a:ea typeface="Roboto Slab" pitchFamily="2" charset="0"/>
            </a:endParaRPr>
          </a:p>
          <a:p>
            <a:r>
              <a:rPr lang="cs-CZ" dirty="0">
                <a:latin typeface="Roboto Slab" pitchFamily="2" charset="0"/>
                <a:ea typeface="Roboto Slab" pitchFamily="2" charset="0"/>
              </a:rPr>
              <a:t>5) </a:t>
            </a:r>
            <a:r>
              <a:rPr lang="en-GB" dirty="0">
                <a:latin typeface="Roboto Slab" pitchFamily="2" charset="0"/>
                <a:ea typeface="Roboto Slab" pitchFamily="2" charset="0"/>
              </a:rPr>
              <a:t>Pour the red cabbage infusion into individual test tubes, stir if necessary and observe changes in colours</a:t>
            </a:r>
            <a:r>
              <a:rPr lang="cs-CZ" dirty="0">
                <a:latin typeface="Roboto Slab" pitchFamily="2" charset="0"/>
                <a:ea typeface="Roboto Slab" pitchFamily="2" charset="0"/>
              </a:rPr>
              <a:t>. </a:t>
            </a:r>
          </a:p>
        </p:txBody>
      </p:sp>
    </p:spTree>
    <p:extLst>
      <p:ext uri="{BB962C8B-B14F-4D97-AF65-F5344CB8AC3E}">
        <p14:creationId xmlns:p14="http://schemas.microsoft.com/office/powerpoint/2010/main" val="282737512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611560" y="195486"/>
            <a:ext cx="5256584" cy="576064"/>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Instructions in a video:</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19</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F11C2ADD-3F6A-41FE-8770-3ABFF7C716DC}"/>
              </a:ext>
            </a:extLst>
          </p:cNvPr>
          <p:cNvSpPr txBox="1"/>
          <p:nvPr/>
        </p:nvSpPr>
        <p:spPr>
          <a:xfrm>
            <a:off x="611560" y="987574"/>
            <a:ext cx="1872208" cy="307777"/>
          </a:xfrm>
          <a:prstGeom prst="rect">
            <a:avLst/>
          </a:prstGeom>
          <a:noFill/>
        </p:spPr>
        <p:txBody>
          <a:bodyPr wrap="square" rtlCol="0">
            <a:spAutoFit/>
          </a:bodyPr>
          <a:lstStyle/>
          <a:p>
            <a:r>
              <a:rPr lang="cs-CZ" dirty="0"/>
              <a:t>Link </a:t>
            </a:r>
            <a:r>
              <a:rPr lang="cs-CZ" dirty="0" err="1"/>
              <a:t>for</a:t>
            </a:r>
            <a:r>
              <a:rPr lang="cs-CZ" dirty="0"/>
              <a:t> a video:</a:t>
            </a:r>
            <a:endParaRPr lang="en-GB" dirty="0"/>
          </a:p>
        </p:txBody>
      </p:sp>
      <p:sp>
        <p:nvSpPr>
          <p:cNvPr id="7" name="TextovéPole 6">
            <a:extLst>
              <a:ext uri="{FF2B5EF4-FFF2-40B4-BE49-F238E27FC236}">
                <a16:creationId xmlns:a16="http://schemas.microsoft.com/office/drawing/2014/main" id="{B4C8598A-8753-43EE-B41A-0FDB06F15972}"/>
              </a:ext>
            </a:extLst>
          </p:cNvPr>
          <p:cNvSpPr txBox="1"/>
          <p:nvPr/>
        </p:nvSpPr>
        <p:spPr>
          <a:xfrm>
            <a:off x="611560" y="1511375"/>
            <a:ext cx="4597002" cy="523220"/>
          </a:xfrm>
          <a:prstGeom prst="rect">
            <a:avLst/>
          </a:prstGeom>
          <a:noFill/>
        </p:spPr>
        <p:txBody>
          <a:bodyPr wrap="square">
            <a:spAutoFit/>
          </a:bodyPr>
          <a:lstStyle/>
          <a:p>
            <a:r>
              <a:rPr lang="en-GB" dirty="0">
                <a:hlinkClick r:id="rId3"/>
              </a:rPr>
              <a:t>https://drive.google.com/drive/folders/1qkNsu0FPmQMhYolFULDeCrIsTZNqFPQS</a:t>
            </a:r>
            <a:endParaRPr lang="en-GB"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38;p15">
            <a:extLst>
              <a:ext uri="{FF2B5EF4-FFF2-40B4-BE49-F238E27FC236}">
                <a16:creationId xmlns:a16="http://schemas.microsoft.com/office/drawing/2014/main" id="{333D495D-0D85-4D3C-9F4F-C4E69A730030}"/>
              </a:ext>
            </a:extLst>
          </p:cNvPr>
          <p:cNvSpPr txBox="1">
            <a:spLocks noGrp="1"/>
          </p:cNvSpPr>
          <p:nvPr>
            <p:ph type="ctrTitle" idx="4294967295"/>
          </p:nvPr>
        </p:nvSpPr>
        <p:spPr>
          <a:xfrm>
            <a:off x="3000374" y="571500"/>
            <a:ext cx="5388049" cy="687388"/>
          </a:xfrm>
        </p:spPr>
        <p:txBody>
          <a:bodyPr/>
          <a:lstStyle/>
          <a:p>
            <a:pPr eaLnBrk="1" hangingPunct="1">
              <a:buClr>
                <a:srgbClr val="FFFFFF"/>
              </a:buClr>
              <a:buSzPts val="1800"/>
              <a:buFont typeface="Roboto Slab" pitchFamily="2" charset="0"/>
              <a:buNone/>
            </a:pPr>
            <a:r>
              <a:rPr lang="en-GB"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Natural pH indicators</a:t>
            </a:r>
            <a:endPar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endParaRPr>
          </a:p>
        </p:txBody>
      </p:sp>
      <p:sp>
        <p:nvSpPr>
          <p:cNvPr id="12291" name="Google Shape;141;p15">
            <a:extLst>
              <a:ext uri="{FF2B5EF4-FFF2-40B4-BE49-F238E27FC236}">
                <a16:creationId xmlns:a16="http://schemas.microsoft.com/office/drawing/2014/main" id="{32269CA4-F5E5-44D3-ADCD-25CF861D30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7A2F97-293C-4FF6-A05E-743D00880E1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17F87D-A183-45BF-A400-2B1CC404FCE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2293" name="Obrázok 7" descr="Erasmus+ logo EN.jpg">
            <a:extLst>
              <a:ext uri="{FF2B5EF4-FFF2-40B4-BE49-F238E27FC236}">
                <a16:creationId xmlns:a16="http://schemas.microsoft.com/office/drawing/2014/main" id="{AED4B2FE-8DA5-483B-9BE3-0B155A97C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BlokTextu 10">
            <a:extLst>
              <a:ext uri="{FF2B5EF4-FFF2-40B4-BE49-F238E27FC236}">
                <a16:creationId xmlns:a16="http://schemas.microsoft.com/office/drawing/2014/main" id="{B5B01777-A7EC-466D-9A89-FC4FA60A5848}"/>
              </a:ext>
            </a:extLst>
          </p:cNvPr>
          <p:cNvSpPr txBox="1">
            <a:spLocks noChangeArrowheads="1"/>
          </p:cNvSpPr>
          <p:nvPr/>
        </p:nvSpPr>
        <p:spPr bwMode="auto">
          <a:xfrm>
            <a:off x="395536" y="1491630"/>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SUBJECT: CHEMISTRY </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SPECIFICATION: </a:t>
            </a:r>
            <a:r>
              <a:rPr lang="sk-SK" altLang="cs-CZ" dirty="0" err="1">
                <a:solidFill>
                  <a:schemeClr val="bg1"/>
                </a:solidFill>
                <a:latin typeface="Roboto Slab" pitchFamily="2" charset="0"/>
                <a:ea typeface="Roboto Slab" pitchFamily="2" charset="0"/>
              </a:rPr>
              <a:t>Chemie</a:t>
            </a:r>
            <a:r>
              <a:rPr lang="sk-SK" altLang="cs-CZ" dirty="0">
                <a:solidFill>
                  <a:schemeClr val="bg1"/>
                </a:solidFill>
                <a:latin typeface="Roboto Slab" pitchFamily="2" charset="0"/>
                <a:ea typeface="Roboto Slab" pitchFamily="2" charset="0"/>
              </a:rPr>
              <a:t>, 2. ročník</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AGE OF STUDENTS: 16 - 17</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1 LESSON : 45 min. teoretická </a:t>
            </a:r>
            <a:r>
              <a:rPr lang="sk-SK" altLang="cs-CZ" dirty="0" err="1">
                <a:solidFill>
                  <a:schemeClr val="bg1"/>
                </a:solidFill>
                <a:latin typeface="Roboto Slab" pitchFamily="2" charset="0"/>
                <a:ea typeface="Roboto Slab" pitchFamily="2" charset="0"/>
              </a:rPr>
              <a:t>příprava</a:t>
            </a:r>
            <a:r>
              <a:rPr lang="sk-SK" altLang="cs-CZ" dirty="0">
                <a:solidFill>
                  <a:schemeClr val="bg1"/>
                </a:solidFill>
                <a:latin typeface="Roboto Slab" pitchFamily="2" charset="0"/>
                <a:ea typeface="Roboto Slab" pitchFamily="2" charset="0"/>
              </a:rPr>
              <a:t> + 45 min. praktická </a:t>
            </a:r>
            <a:r>
              <a:rPr lang="sk-SK" altLang="cs-CZ" dirty="0" err="1">
                <a:solidFill>
                  <a:schemeClr val="bg1"/>
                </a:solidFill>
                <a:latin typeface="Roboto Slab" pitchFamily="2" charset="0"/>
                <a:ea typeface="Roboto Slab" pitchFamily="2" charset="0"/>
              </a:rPr>
              <a:t>část</a:t>
            </a:r>
            <a:endParaRPr lang="sk-SK" altLang="cs-CZ" dirty="0">
              <a:solidFill>
                <a:schemeClr val="bg1"/>
              </a:solidFill>
              <a:latin typeface="Roboto Slab" pitchFamily="2" charset="0"/>
              <a:ea typeface="Roboto Slab" pitchFamily="2" charset="0"/>
            </a:endParaRPr>
          </a:p>
          <a:p>
            <a:pPr eaLnBrk="1" hangingPunct="1">
              <a:buClrTx/>
              <a:buFontTx/>
              <a:buNone/>
            </a:pPr>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208912" cy="648072"/>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Indicator colouring in examined solutions:</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20</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24B66F63-B568-428C-9EC1-5705A6694B43}"/>
              </a:ext>
            </a:extLst>
          </p:cNvPr>
          <p:cNvPicPr>
            <a:picLocks noChangeAspect="1"/>
          </p:cNvPicPr>
          <p:nvPr/>
        </p:nvPicPr>
        <p:blipFill>
          <a:blip r:embed="rId3"/>
          <a:stretch>
            <a:fillRect/>
          </a:stretch>
        </p:blipFill>
        <p:spPr>
          <a:xfrm>
            <a:off x="611339" y="1491630"/>
            <a:ext cx="4293096" cy="3219822"/>
          </a:xfrm>
          <a:prstGeom prst="rect">
            <a:avLst/>
          </a:prstGeom>
        </p:spPr>
      </p:pic>
      <p:sp>
        <p:nvSpPr>
          <p:cNvPr id="2" name="TextovéPole 1">
            <a:extLst>
              <a:ext uri="{FF2B5EF4-FFF2-40B4-BE49-F238E27FC236}">
                <a16:creationId xmlns:a16="http://schemas.microsoft.com/office/drawing/2014/main" id="{2960E090-A597-4F22-886E-85E7814F8A1C}"/>
              </a:ext>
            </a:extLst>
          </p:cNvPr>
          <p:cNvSpPr txBox="1"/>
          <p:nvPr/>
        </p:nvSpPr>
        <p:spPr>
          <a:xfrm>
            <a:off x="755576" y="1059582"/>
            <a:ext cx="4004622" cy="307777"/>
          </a:xfrm>
          <a:prstGeom prst="rect">
            <a:avLst/>
          </a:prstGeom>
          <a:noFill/>
        </p:spPr>
        <p:txBody>
          <a:bodyPr wrap="none" rtlCol="0">
            <a:spAutoFit/>
          </a:bodyPr>
          <a:lstStyle/>
          <a:p>
            <a:r>
              <a:rPr lang="cs-CZ" b="1" dirty="0">
                <a:latin typeface="Roboto Slab" pitchFamily="2" charset="0"/>
                <a:ea typeface="Roboto Slab" pitchFamily="2" charset="0"/>
              </a:rPr>
              <a:t>1               2               3              4               5                6</a:t>
            </a:r>
          </a:p>
        </p:txBody>
      </p:sp>
      <p:sp>
        <p:nvSpPr>
          <p:cNvPr id="4" name="TextovéPole 3">
            <a:extLst>
              <a:ext uri="{FF2B5EF4-FFF2-40B4-BE49-F238E27FC236}">
                <a16:creationId xmlns:a16="http://schemas.microsoft.com/office/drawing/2014/main" id="{0511A115-0236-4A4D-9C04-CBDFECA95155}"/>
              </a:ext>
            </a:extLst>
          </p:cNvPr>
          <p:cNvSpPr txBox="1"/>
          <p:nvPr/>
        </p:nvSpPr>
        <p:spPr>
          <a:xfrm>
            <a:off x="5148064" y="1491630"/>
            <a:ext cx="3971926" cy="1815882"/>
          </a:xfrm>
          <a:prstGeom prst="rect">
            <a:avLst/>
          </a:prstGeom>
          <a:noFill/>
        </p:spPr>
        <p:txBody>
          <a:bodyPr wrap="square" rtlCol="0">
            <a:spAutoFit/>
          </a:bodyPr>
          <a:lstStyle/>
          <a:p>
            <a:r>
              <a:rPr lang="en-GB" b="1" dirty="0">
                <a:latin typeface="Roboto Slab" pitchFamily="2" charset="0"/>
                <a:ea typeface="Roboto Slab" pitchFamily="2" charset="0"/>
              </a:rPr>
              <a:t>Solutions used</a:t>
            </a:r>
            <a:r>
              <a:rPr lang="cs-CZ" b="1" dirty="0">
                <a:latin typeface="Roboto Slab" pitchFamily="2" charset="0"/>
                <a:ea typeface="Roboto Slab" pitchFamily="2" charset="0"/>
              </a:rPr>
              <a:t>: </a:t>
            </a:r>
          </a:p>
          <a:p>
            <a:pPr marL="342900" indent="-342900">
              <a:buAutoNum type="arabicPeriod"/>
            </a:pPr>
            <a:r>
              <a:rPr lang="en-GB" dirty="0">
                <a:latin typeface="Roboto Slab" pitchFamily="2" charset="0"/>
                <a:ea typeface="Roboto Slab" pitchFamily="2" charset="0"/>
              </a:rPr>
              <a:t>hydrochloric acid</a:t>
            </a:r>
            <a:r>
              <a:rPr lang="cs-CZ" dirty="0">
                <a:latin typeface="Roboto Slab" pitchFamily="2" charset="0"/>
                <a:ea typeface="Roboto Slab" pitchFamily="2" charset="0"/>
              </a:rPr>
              <a:t> (5%)</a:t>
            </a:r>
          </a:p>
          <a:p>
            <a:pPr marL="342900" indent="-342900">
              <a:buAutoNum type="arabicPeriod"/>
            </a:pPr>
            <a:r>
              <a:rPr lang="en-GB" dirty="0">
                <a:latin typeface="Roboto Slab" pitchFamily="2" charset="0"/>
                <a:ea typeface="Roboto Slab" pitchFamily="2" charset="0"/>
              </a:rPr>
              <a:t>vinegar</a:t>
            </a:r>
            <a:endParaRPr lang="cs-CZ" dirty="0">
              <a:latin typeface="Roboto Slab" pitchFamily="2" charset="0"/>
              <a:ea typeface="Roboto Slab" pitchFamily="2" charset="0"/>
            </a:endParaRPr>
          </a:p>
          <a:p>
            <a:pPr marL="342900" indent="-342900">
              <a:buAutoNum type="arabicPeriod"/>
            </a:pPr>
            <a:r>
              <a:rPr lang="en-GB" dirty="0">
                <a:latin typeface="Roboto Slab" pitchFamily="2" charset="0"/>
                <a:ea typeface="Roboto Slab" pitchFamily="2" charset="0"/>
              </a:rPr>
              <a:t>citric acid</a:t>
            </a:r>
            <a:r>
              <a:rPr lang="cs-CZ" dirty="0">
                <a:latin typeface="Roboto Slab" pitchFamily="2" charset="0"/>
                <a:ea typeface="Roboto Slab" pitchFamily="2" charset="0"/>
              </a:rPr>
              <a:t> (5%)</a:t>
            </a:r>
          </a:p>
          <a:p>
            <a:pPr marL="342900" indent="-342900">
              <a:buAutoNum type="arabicPeriod"/>
            </a:pPr>
            <a:r>
              <a:rPr lang="en-GB" dirty="0">
                <a:latin typeface="Roboto Slab" pitchFamily="2" charset="0"/>
                <a:ea typeface="Roboto Slab" pitchFamily="2" charset="0"/>
              </a:rPr>
              <a:t>water</a:t>
            </a:r>
            <a:endParaRPr lang="cs-CZ" dirty="0">
              <a:latin typeface="Roboto Slab" pitchFamily="2" charset="0"/>
              <a:ea typeface="Roboto Slab" pitchFamily="2" charset="0"/>
            </a:endParaRPr>
          </a:p>
          <a:p>
            <a:pPr marL="342900" indent="-342900">
              <a:buAutoNum type="arabicPeriod"/>
            </a:pPr>
            <a:r>
              <a:rPr lang="en-GB" dirty="0">
                <a:latin typeface="Roboto Slab" pitchFamily="2" charset="0"/>
                <a:ea typeface="Roboto Slab" pitchFamily="2" charset="0"/>
              </a:rPr>
              <a:t>ammonia (5%)</a:t>
            </a:r>
            <a:endParaRPr lang="cs-CZ" dirty="0">
              <a:latin typeface="Roboto Slab" pitchFamily="2" charset="0"/>
              <a:ea typeface="Roboto Slab" pitchFamily="2" charset="0"/>
            </a:endParaRPr>
          </a:p>
          <a:p>
            <a:pPr marL="342900" indent="-342900">
              <a:buAutoNum type="arabicPeriod"/>
            </a:pPr>
            <a:r>
              <a:rPr lang="en-GB" dirty="0">
                <a:latin typeface="Roboto Slab" pitchFamily="2" charset="0"/>
                <a:ea typeface="Roboto Slab" pitchFamily="2" charset="0"/>
              </a:rPr>
              <a:t>potassium hydroxide water solution</a:t>
            </a:r>
            <a:r>
              <a:rPr lang="cs-CZ" dirty="0">
                <a:latin typeface="Roboto Slab" pitchFamily="2" charset="0"/>
                <a:ea typeface="Roboto Slab" pitchFamily="2" charset="0"/>
              </a:rPr>
              <a:t> (5%)</a:t>
            </a:r>
          </a:p>
          <a:p>
            <a:pPr marL="342900" indent="-342900">
              <a:buAutoNum type="arabicPeriod"/>
            </a:pPr>
            <a:endParaRPr lang="cs-CZ" dirty="0">
              <a:latin typeface="Roboto Slab" pitchFamily="2" charset="0"/>
              <a:ea typeface="Roboto Slab" pitchFamily="2" charset="0"/>
            </a:endParaRPr>
          </a:p>
        </p:txBody>
      </p:sp>
    </p:spTree>
    <p:extLst>
      <p:ext uri="{BB962C8B-B14F-4D97-AF65-F5344CB8AC3E}">
        <p14:creationId xmlns:p14="http://schemas.microsoft.com/office/powerpoint/2010/main" val="312295641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21</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83F98EF7-DB9D-47F5-9AE5-D4B18EC41CC9}"/>
              </a:ext>
            </a:extLst>
          </p:cNvPr>
          <p:cNvPicPr>
            <a:picLocks noChangeAspect="1"/>
          </p:cNvPicPr>
          <p:nvPr/>
        </p:nvPicPr>
        <p:blipFill rotWithShape="1">
          <a:blip r:embed="rId3"/>
          <a:srcRect b="16401"/>
          <a:stretch/>
        </p:blipFill>
        <p:spPr>
          <a:xfrm>
            <a:off x="611560" y="987574"/>
            <a:ext cx="4653136" cy="2917500"/>
          </a:xfrm>
          <a:prstGeom prst="rect">
            <a:avLst/>
          </a:prstGeom>
        </p:spPr>
      </p:pic>
      <p:sp>
        <p:nvSpPr>
          <p:cNvPr id="4" name="TextovéPole 3">
            <a:extLst>
              <a:ext uri="{FF2B5EF4-FFF2-40B4-BE49-F238E27FC236}">
                <a16:creationId xmlns:a16="http://schemas.microsoft.com/office/drawing/2014/main" id="{AA0ADA57-5D42-4101-83AB-848AB05752D7}"/>
              </a:ext>
            </a:extLst>
          </p:cNvPr>
          <p:cNvSpPr txBox="1"/>
          <p:nvPr/>
        </p:nvSpPr>
        <p:spPr>
          <a:xfrm>
            <a:off x="467544" y="339502"/>
            <a:ext cx="6636753" cy="307777"/>
          </a:xfrm>
          <a:prstGeom prst="rect">
            <a:avLst/>
          </a:prstGeom>
          <a:noFill/>
        </p:spPr>
        <p:txBody>
          <a:bodyPr wrap="none" rtlCol="0">
            <a:spAutoFit/>
          </a:bodyPr>
          <a:lstStyle/>
          <a:p>
            <a:r>
              <a:rPr lang="en-GB" dirty="0">
                <a:latin typeface="Roboto Slab" pitchFamily="2" charset="0"/>
                <a:ea typeface="Roboto Slab" pitchFamily="2" charset="0"/>
              </a:rPr>
              <a:t>The solutions are order from the most acidic</a:t>
            </a:r>
            <a:r>
              <a:rPr lang="cs-CZ" dirty="0">
                <a:latin typeface="Roboto Slab" pitchFamily="2" charset="0"/>
                <a:ea typeface="Roboto Slab" pitchFamily="2" charset="0"/>
              </a:rPr>
              <a:t> (</a:t>
            </a:r>
            <a:r>
              <a:rPr lang="en-GB" dirty="0">
                <a:latin typeface="Roboto Slab" pitchFamily="2" charset="0"/>
                <a:ea typeface="Roboto Slab" pitchFamily="2" charset="0"/>
              </a:rPr>
              <a:t>in the left</a:t>
            </a:r>
            <a:r>
              <a:rPr lang="cs-CZ" dirty="0">
                <a:latin typeface="Roboto Slab" pitchFamily="2" charset="0"/>
                <a:ea typeface="Roboto Slab" pitchFamily="2" charset="0"/>
              </a:rPr>
              <a:t>) </a:t>
            </a:r>
            <a:r>
              <a:rPr lang="en-GB" dirty="0">
                <a:latin typeface="Roboto Slab" pitchFamily="2" charset="0"/>
                <a:ea typeface="Roboto Slab" pitchFamily="2" charset="0"/>
              </a:rPr>
              <a:t>to the most alkaline</a:t>
            </a:r>
            <a:r>
              <a:rPr lang="cs-CZ" dirty="0">
                <a:latin typeface="Roboto Slab" pitchFamily="2" charset="0"/>
                <a:ea typeface="Roboto Slab" pitchFamily="2" charset="0"/>
              </a:rPr>
              <a:t>:</a:t>
            </a:r>
          </a:p>
        </p:txBody>
      </p:sp>
      <p:sp>
        <p:nvSpPr>
          <p:cNvPr id="5" name="TextovéPole 4">
            <a:extLst>
              <a:ext uri="{FF2B5EF4-FFF2-40B4-BE49-F238E27FC236}">
                <a16:creationId xmlns:a16="http://schemas.microsoft.com/office/drawing/2014/main" id="{79506B35-293D-4EFA-BAB4-1686DC438D15}"/>
              </a:ext>
            </a:extLst>
          </p:cNvPr>
          <p:cNvSpPr txBox="1"/>
          <p:nvPr/>
        </p:nvSpPr>
        <p:spPr>
          <a:xfrm>
            <a:off x="971600" y="679797"/>
            <a:ext cx="3888432" cy="307777"/>
          </a:xfrm>
          <a:prstGeom prst="rect">
            <a:avLst/>
          </a:prstGeom>
          <a:noFill/>
        </p:spPr>
        <p:txBody>
          <a:bodyPr wrap="square" rtlCol="0">
            <a:spAutoFit/>
          </a:bodyPr>
          <a:lstStyle/>
          <a:p>
            <a:r>
              <a:rPr lang="cs-CZ" b="1" dirty="0">
                <a:latin typeface="Roboto Slab" pitchFamily="2" charset="0"/>
                <a:ea typeface="Roboto Slab" pitchFamily="2" charset="0"/>
              </a:rPr>
              <a:t>1                   2         3             4               5                6</a:t>
            </a:r>
          </a:p>
        </p:txBody>
      </p:sp>
      <p:sp>
        <p:nvSpPr>
          <p:cNvPr id="6" name="TextovéPole 5">
            <a:extLst>
              <a:ext uri="{FF2B5EF4-FFF2-40B4-BE49-F238E27FC236}">
                <a16:creationId xmlns:a16="http://schemas.microsoft.com/office/drawing/2014/main" id="{18D4C5C1-2982-433F-A815-655513C10D60}"/>
              </a:ext>
            </a:extLst>
          </p:cNvPr>
          <p:cNvSpPr txBox="1"/>
          <p:nvPr/>
        </p:nvSpPr>
        <p:spPr>
          <a:xfrm>
            <a:off x="5508104" y="987574"/>
            <a:ext cx="2952328" cy="2031325"/>
          </a:xfrm>
          <a:prstGeom prst="rect">
            <a:avLst/>
          </a:prstGeom>
          <a:noFill/>
        </p:spPr>
        <p:txBody>
          <a:bodyPr wrap="square" rtlCol="0">
            <a:spAutoFit/>
          </a:bodyPr>
          <a:lstStyle/>
          <a:p>
            <a:r>
              <a:rPr lang="cs-CZ" b="1" dirty="0">
                <a:latin typeface="Roboto Slab" pitchFamily="2" charset="0"/>
                <a:ea typeface="Roboto Slab" pitchFamily="2" charset="0"/>
              </a:rPr>
              <a:t>pH </a:t>
            </a:r>
            <a:r>
              <a:rPr lang="en-GB" b="1" dirty="0">
                <a:latin typeface="Roboto Slab" pitchFamily="2" charset="0"/>
                <a:ea typeface="Roboto Slab" pitchFamily="2" charset="0"/>
              </a:rPr>
              <a:t>of different solutions</a:t>
            </a:r>
            <a:r>
              <a:rPr lang="cs-CZ" b="1" dirty="0">
                <a:latin typeface="Roboto Slab" pitchFamily="2" charset="0"/>
                <a:ea typeface="Roboto Slab" pitchFamily="2" charset="0"/>
              </a:rPr>
              <a:t>: </a:t>
            </a:r>
          </a:p>
          <a:p>
            <a:r>
              <a:rPr lang="cs-CZ" dirty="0">
                <a:latin typeface="Roboto Slab" pitchFamily="2" charset="0"/>
                <a:ea typeface="Roboto Slab" pitchFamily="2" charset="0"/>
              </a:rPr>
              <a:t>(</a:t>
            </a:r>
            <a:r>
              <a:rPr lang="en-GB" dirty="0">
                <a:latin typeface="Roboto Slab" pitchFamily="2" charset="0"/>
                <a:ea typeface="Roboto Slab" pitchFamily="2" charset="0"/>
              </a:rPr>
              <a:t>measured by a portable </a:t>
            </a:r>
            <a:r>
              <a:rPr lang="cs-CZ" dirty="0">
                <a:latin typeface="Roboto Slab" pitchFamily="2" charset="0"/>
                <a:ea typeface="Roboto Slab" pitchFamily="2" charset="0"/>
              </a:rPr>
              <a:t>pH-</a:t>
            </a:r>
            <a:r>
              <a:rPr lang="en-GB" dirty="0">
                <a:latin typeface="Roboto Slab" pitchFamily="2" charset="0"/>
                <a:ea typeface="Roboto Slab" pitchFamily="2" charset="0"/>
              </a:rPr>
              <a:t>metre</a:t>
            </a:r>
            <a:r>
              <a:rPr lang="cs-CZ" dirty="0">
                <a:latin typeface="Roboto Slab" pitchFamily="2" charset="0"/>
                <a:ea typeface="Roboto Slab" pitchFamily="2" charset="0"/>
              </a:rPr>
              <a:t>) </a:t>
            </a:r>
          </a:p>
          <a:p>
            <a:pPr marL="342900" indent="-342900">
              <a:buAutoNum type="arabicPeriod"/>
            </a:pPr>
            <a:r>
              <a:rPr lang="cs-CZ" dirty="0">
                <a:latin typeface="Roboto Slab" pitchFamily="2" charset="0"/>
                <a:ea typeface="Roboto Slab" pitchFamily="2" charset="0"/>
              </a:rPr>
              <a:t>pH = 0,5</a:t>
            </a:r>
          </a:p>
          <a:p>
            <a:pPr marL="342900" indent="-342900">
              <a:buAutoNum type="arabicPeriod"/>
            </a:pPr>
            <a:r>
              <a:rPr lang="cs-CZ" dirty="0">
                <a:latin typeface="Roboto Slab" pitchFamily="2" charset="0"/>
                <a:ea typeface="Roboto Slab" pitchFamily="2" charset="0"/>
              </a:rPr>
              <a:t>pH = 2,4</a:t>
            </a:r>
          </a:p>
          <a:p>
            <a:pPr marL="342900" indent="-342900">
              <a:buAutoNum type="arabicPeriod"/>
            </a:pPr>
            <a:r>
              <a:rPr lang="cs-CZ" dirty="0">
                <a:latin typeface="Roboto Slab" pitchFamily="2" charset="0"/>
                <a:ea typeface="Roboto Slab" pitchFamily="2" charset="0"/>
              </a:rPr>
              <a:t>pH = 3,5</a:t>
            </a:r>
          </a:p>
          <a:p>
            <a:pPr marL="342900" indent="-342900">
              <a:buAutoNum type="arabicPeriod"/>
            </a:pPr>
            <a:r>
              <a:rPr lang="cs-CZ" dirty="0">
                <a:latin typeface="Roboto Slab" pitchFamily="2" charset="0"/>
                <a:ea typeface="Roboto Slab" pitchFamily="2" charset="0"/>
              </a:rPr>
              <a:t>pH = 6,8</a:t>
            </a:r>
          </a:p>
          <a:p>
            <a:pPr marL="342900" indent="-342900">
              <a:buAutoNum type="arabicPeriod"/>
            </a:pPr>
            <a:r>
              <a:rPr lang="cs-CZ" dirty="0">
                <a:latin typeface="Roboto Slab" pitchFamily="2" charset="0"/>
                <a:ea typeface="Roboto Slab" pitchFamily="2" charset="0"/>
              </a:rPr>
              <a:t>pH = 12,3</a:t>
            </a:r>
          </a:p>
          <a:p>
            <a:pPr marL="342900" indent="-342900">
              <a:buAutoNum type="arabicPeriod"/>
            </a:pPr>
            <a:r>
              <a:rPr lang="cs-CZ" dirty="0">
                <a:latin typeface="Roboto Slab" pitchFamily="2" charset="0"/>
                <a:ea typeface="Roboto Slab" pitchFamily="2" charset="0"/>
              </a:rPr>
              <a:t>pH = 13,6</a:t>
            </a:r>
          </a:p>
        </p:txBody>
      </p:sp>
    </p:spTree>
    <p:extLst>
      <p:ext uri="{BB962C8B-B14F-4D97-AF65-F5344CB8AC3E}">
        <p14:creationId xmlns:p14="http://schemas.microsoft.com/office/powerpoint/2010/main" val="169620516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539553" y="1558926"/>
            <a:ext cx="8064896" cy="3367088"/>
          </a:xfrm>
        </p:spPr>
        <p:txBody>
          <a:bodyPr/>
          <a:lstStyle/>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1)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Explain</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what does “colour transition of an indicator” mean</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b)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what food contains polyphenols </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c)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what azo dyes are used for</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2)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Explain what happens when you wash your hands dirty of blueberry with water ad soap</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What would happen if you used lemon juice afterwards</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a:t>
            </a:r>
          </a:p>
          <a:p>
            <a:pPr marL="0" indent="0" eaLnBrk="1" hangingPunct="1">
              <a:spcAft>
                <a:spcPct val="0"/>
              </a:spcAft>
              <a:buClr>
                <a:srgbClr val="114454"/>
              </a:buClr>
              <a:buNone/>
            </a:pP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3) </a:t>
            </a:r>
            <a:r>
              <a:rPr lang="en-GB" altLang="cs-CZ" dirty="0">
                <a:solidFill>
                  <a:srgbClr val="114454"/>
                </a:solidFill>
                <a:latin typeface="Roboto Slab" pitchFamily="2" charset="0"/>
                <a:ea typeface="Roboto Slab" pitchFamily="2" charset="0"/>
                <a:cs typeface="Arial" panose="020B0604020202020204" pitchFamily="34" charset="0"/>
                <a:sym typeface="Nixie One" charset="0"/>
              </a:rPr>
              <a:t>What can some flowers be of different colours when we fertilize them with either acid or alkaline fertilizer</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4" y="530225"/>
            <a:ext cx="3425825"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Tasks:</a:t>
            </a:r>
            <a:endParaRPr lang="sk-SK" altLang="cs-CZ" sz="1800" b="1" dirty="0">
              <a:solidFill>
                <a:srgbClr val="FFFFFF"/>
              </a:solidFill>
              <a:latin typeface="Roboto Slab" charset="0"/>
              <a:cs typeface="Arial" panose="020B0604020202020204" pitchFamily="34" charset="0"/>
              <a:sym typeface="Roboto Slab" charset="0"/>
            </a:endParaRP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22</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369;p30">
            <a:extLst>
              <a:ext uri="{FF2B5EF4-FFF2-40B4-BE49-F238E27FC236}">
                <a16:creationId xmlns:a16="http://schemas.microsoft.com/office/drawing/2014/main" id="{B438470A-DA94-4127-9FC1-0F727BF23D15}"/>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en-GB" altLang="cs-CZ" sz="1800" b="1" dirty="0">
                <a:solidFill>
                  <a:srgbClr val="FFFFFF"/>
                </a:solidFill>
                <a:latin typeface="Roboto Slab" charset="0"/>
                <a:cs typeface="Arial" panose="020B0604020202020204" pitchFamily="34" charset="0"/>
                <a:sym typeface="Roboto Slab" charset="0"/>
              </a:rPr>
              <a:t>Conduct the experiment</a:t>
            </a:r>
            <a:r>
              <a:rPr lang="sk-SK" altLang="cs-CZ" sz="1800" b="1" dirty="0">
                <a:solidFill>
                  <a:srgbClr val="FFFFFF"/>
                </a:solidFill>
                <a:latin typeface="Roboto Slab" charset="0"/>
                <a:cs typeface="Arial" panose="020B0604020202020204" pitchFamily="34" charset="0"/>
                <a:sym typeface="Roboto Slab" charset="0"/>
              </a:rPr>
              <a:t>: </a:t>
            </a:r>
          </a:p>
        </p:txBody>
      </p:sp>
      <p:sp>
        <p:nvSpPr>
          <p:cNvPr id="30723" name="Google Shape;370;p30">
            <a:extLst>
              <a:ext uri="{FF2B5EF4-FFF2-40B4-BE49-F238E27FC236}">
                <a16:creationId xmlns:a16="http://schemas.microsoft.com/office/drawing/2014/main" id="{A7CF62C3-3DD5-44DF-91CC-7A72A94C05A3}"/>
              </a:ext>
            </a:extLst>
          </p:cNvPr>
          <p:cNvSpPr>
            <a:spLocks noChangeArrowheads="1"/>
          </p:cNvSpPr>
          <p:nvPr/>
        </p:nvSpPr>
        <p:spPr bwMode="auto">
          <a:xfrm>
            <a:off x="1052513" y="2290763"/>
            <a:ext cx="2732087" cy="2009775"/>
          </a:xfrm>
          <a:prstGeom prst="homePlate">
            <a:avLst>
              <a:gd name="adj" fmla="val 30146"/>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FFFFFF"/>
                </a:solidFill>
                <a:latin typeface="Roboto Slab" pitchFamily="2" charset="0"/>
                <a:ea typeface="Roboto Slab" pitchFamily="2" charset="0"/>
                <a:sym typeface="Nixie One" charset="0"/>
              </a:rPr>
              <a:t>1) </a:t>
            </a:r>
            <a:r>
              <a:rPr lang="en-GB" altLang="cs-CZ" b="1" dirty="0">
                <a:solidFill>
                  <a:srgbClr val="FFFFFF"/>
                </a:solidFill>
                <a:latin typeface="Roboto Slab" pitchFamily="2" charset="0"/>
                <a:ea typeface="Roboto Slab" pitchFamily="2" charset="0"/>
                <a:sym typeface="Nixie One" charset="0"/>
              </a:rPr>
              <a:t>Prepare indicators from red cabbage and from beetroot</a:t>
            </a:r>
            <a:endParaRPr lang="sk-SK" altLang="cs-CZ" b="1" dirty="0">
              <a:solidFill>
                <a:srgbClr val="FFFFFF"/>
              </a:solidFill>
              <a:latin typeface="Roboto Slab" pitchFamily="2" charset="0"/>
              <a:ea typeface="Roboto Slab" pitchFamily="2" charset="0"/>
              <a:sym typeface="Nixie One" charset="0"/>
            </a:endParaRPr>
          </a:p>
        </p:txBody>
      </p:sp>
      <p:sp>
        <p:nvSpPr>
          <p:cNvPr id="30724" name="Google Shape;371;p30">
            <a:extLst>
              <a:ext uri="{FF2B5EF4-FFF2-40B4-BE49-F238E27FC236}">
                <a16:creationId xmlns:a16="http://schemas.microsoft.com/office/drawing/2014/main" id="{F80878DA-1084-4876-B184-E183D450E3A0}"/>
              </a:ext>
            </a:extLst>
          </p:cNvPr>
          <p:cNvSpPr>
            <a:spLocks noChangeArrowheads="1"/>
          </p:cNvSpPr>
          <p:nvPr/>
        </p:nvSpPr>
        <p:spPr bwMode="auto">
          <a:xfrm>
            <a:off x="3262313" y="2290763"/>
            <a:ext cx="2784475" cy="2009775"/>
          </a:xfrm>
          <a:prstGeom prst="chevron">
            <a:avLst>
              <a:gd name="adj" fmla="val 29877"/>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FFFFFF"/>
                </a:solidFill>
                <a:latin typeface="Roboto Slab" pitchFamily="2" charset="0"/>
                <a:ea typeface="Roboto Slab" pitchFamily="2" charset="0"/>
                <a:sym typeface="Nixie One" charset="0"/>
              </a:rPr>
              <a:t>2) </a:t>
            </a:r>
            <a:r>
              <a:rPr lang="en-GB" altLang="cs-CZ" b="1" dirty="0">
                <a:solidFill>
                  <a:srgbClr val="FFFFFF"/>
                </a:solidFill>
                <a:latin typeface="Roboto Slab" pitchFamily="2" charset="0"/>
                <a:ea typeface="Roboto Slab" pitchFamily="2" charset="0"/>
                <a:sym typeface="Nixie One" charset="0"/>
              </a:rPr>
              <a:t>Using the prepared indicators verify the character of various solutions</a:t>
            </a:r>
            <a:endParaRPr lang="sk-SK" altLang="cs-CZ" b="1" dirty="0">
              <a:solidFill>
                <a:srgbClr val="FFFFFF"/>
              </a:solidFill>
              <a:latin typeface="Roboto Slab" pitchFamily="2" charset="0"/>
              <a:ea typeface="Roboto Slab" pitchFamily="2" charset="0"/>
              <a:sym typeface="Nixie One" charset="0"/>
            </a:endParaRPr>
          </a:p>
        </p:txBody>
      </p:sp>
      <p:sp>
        <p:nvSpPr>
          <p:cNvPr id="30725" name="Google Shape;372;p30">
            <a:extLst>
              <a:ext uri="{FF2B5EF4-FFF2-40B4-BE49-F238E27FC236}">
                <a16:creationId xmlns:a16="http://schemas.microsoft.com/office/drawing/2014/main" id="{744F0AB6-A1BB-4F8E-BC0F-3D2C08549AC4}"/>
              </a:ext>
            </a:extLst>
          </p:cNvPr>
          <p:cNvSpPr>
            <a:spLocks noChangeArrowheads="1"/>
          </p:cNvSpPr>
          <p:nvPr/>
        </p:nvSpPr>
        <p:spPr bwMode="auto">
          <a:xfrm>
            <a:off x="5508104" y="2290763"/>
            <a:ext cx="2784475" cy="2009775"/>
          </a:xfrm>
          <a:prstGeom prst="chevron">
            <a:avLst>
              <a:gd name="adj" fmla="val 29877"/>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FFFFFF"/>
                </a:solidFill>
                <a:latin typeface="Roboto Slab" pitchFamily="2" charset="0"/>
                <a:ea typeface="Roboto Slab" pitchFamily="2" charset="0"/>
                <a:sym typeface="Nixie One" charset="0"/>
              </a:rPr>
              <a:t>3) </a:t>
            </a:r>
            <a:r>
              <a:rPr lang="en-GB" altLang="cs-CZ" b="1" dirty="0">
                <a:solidFill>
                  <a:srgbClr val="FFFFFF"/>
                </a:solidFill>
                <a:latin typeface="Roboto Slab" pitchFamily="2" charset="0"/>
                <a:ea typeface="Roboto Slab" pitchFamily="2" charset="0"/>
                <a:sym typeface="Nixie One" charset="0"/>
              </a:rPr>
              <a:t>Compare the colouring in the solutions and explain the differences</a:t>
            </a:r>
            <a:endParaRPr lang="sk-SK" altLang="cs-CZ" b="1" dirty="0">
              <a:solidFill>
                <a:srgbClr val="FFFFFF"/>
              </a:solidFill>
              <a:latin typeface="Roboto Slab" pitchFamily="2" charset="0"/>
              <a:ea typeface="Roboto Slab" pitchFamily="2" charset="0"/>
              <a:sym typeface="Nixie One" charset="0"/>
            </a:endParaRPr>
          </a:p>
        </p:txBody>
      </p:sp>
      <p:sp>
        <p:nvSpPr>
          <p:cNvPr id="30727" name="Google Shape;376;p30">
            <a:extLst>
              <a:ext uri="{FF2B5EF4-FFF2-40B4-BE49-F238E27FC236}">
                <a16:creationId xmlns:a16="http://schemas.microsoft.com/office/drawing/2014/main" id="{DE29D666-E3F4-45BB-B634-0CA7F6D103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66A96A7-A6B6-46A2-BA6F-FEB9DC5C9207}" type="slidenum">
              <a:rPr lang="sk-SK" altLang="cs-CZ" sz="800">
                <a:solidFill>
                  <a:srgbClr val="FFFFFF"/>
                </a:solidFill>
                <a:latin typeface="Roboto Slab" charset="0"/>
                <a:sym typeface="Roboto Slab" charset="0"/>
              </a:rPr>
              <a:pPr eaLnBrk="1" hangingPunct="1"/>
              <a:t>23</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en-GB" sz="2000" b="1">
                <a:solidFill>
                  <a:schemeClr val="bg1"/>
                </a:solidFill>
                <a:latin typeface="Roboto Slab" pitchFamily="2" charset="0"/>
                <a:ea typeface="Roboto Slab" pitchFamily="2" charset="0"/>
              </a:rPr>
              <a:t>Resources:</a:t>
            </a:r>
            <a:endParaRPr lang="cs-CZ" sz="2000" b="1" dirty="0">
              <a:solidFill>
                <a:schemeClr val="bg1"/>
              </a:solidFill>
              <a:latin typeface="Roboto Slab" pitchFamily="2" charset="0"/>
              <a:ea typeface="Roboto Slab" pitchFamily="2" charset="0"/>
            </a:endParaRP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 až 3. díl</a:t>
            </a:r>
          </a:p>
          <a:p>
            <a:pPr marL="101600" indent="0">
              <a:buNone/>
            </a:pPr>
            <a:r>
              <a:rPr lang="cs-CZ" dirty="0"/>
              <a:t>2) Benešová M., Pfeiferová E., Satrapová H.: Odmaturuj z chemie</a:t>
            </a:r>
          </a:p>
          <a:p>
            <a:pPr marL="101600" indent="0">
              <a:buNone/>
            </a:pPr>
            <a:r>
              <a:rPr lang="cs-CZ" dirty="0"/>
              <a:t>3) Foto - </a:t>
            </a:r>
            <a:r>
              <a:rPr lang="cs-CZ" dirty="0" err="1"/>
              <a:t>author</a:t>
            </a:r>
            <a:endParaRPr lang="cs-CZ" dirty="0"/>
          </a:p>
          <a:p>
            <a:pPr marL="101600" indent="0">
              <a:buNone/>
            </a:pPr>
            <a:r>
              <a:rPr lang="cs-CZ" dirty="0"/>
              <a:t>4) Video - </a:t>
            </a:r>
            <a:r>
              <a:rPr lang="cs-CZ" dirty="0" err="1"/>
              <a:t>author</a:t>
            </a:r>
            <a:endParaRPr lang="cs-CZ" dirty="0"/>
          </a:p>
          <a:p>
            <a:pPr marL="101600" indent="0">
              <a:buNone/>
            </a:pPr>
            <a:r>
              <a:rPr lang="cs-CZ" dirty="0"/>
              <a:t>5) Použité obrázky mají licenci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24</a:t>
            </a:fld>
            <a:endParaRPr lang="sk-SK" altLang="cs-CZ"/>
          </a:p>
        </p:txBody>
      </p:sp>
    </p:spTree>
    <p:extLst>
      <p:ext uri="{BB962C8B-B14F-4D97-AF65-F5344CB8AC3E}">
        <p14:creationId xmlns:p14="http://schemas.microsoft.com/office/powerpoint/2010/main" val="24159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C9A5B318-AC65-44C1-A5BA-7F5ABA50CA48}"/>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44B58A64-9573-4B21-B3F0-C6C988B66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06A8778-D684-4054-9F9B-42E7E9ADB6F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3B60B88-C470-4A3D-A2EB-2FBAA52DA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FD9A42F4-DBD3-4440-A551-D549E26EDF48}"/>
              </a:ext>
            </a:extLst>
          </p:cNvPr>
          <p:cNvPicPr>
            <a:picLocks noChangeAspect="1" noChangeArrowheads="1"/>
          </p:cNvPicPr>
          <p:nvPr/>
        </p:nvPicPr>
        <p:blipFill>
          <a:blip r:embed="rId4"/>
          <a:srcRect/>
          <a:stretch/>
        </p:blipFill>
        <p:spPr bwMode="auto">
          <a:xfrm>
            <a:off x="3271080" y="142875"/>
            <a:ext cx="94449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CBEFF3F1-F32D-4061-9330-6426A94DA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C8D9575D-9733-4043-ADA1-28DC909BC95A}"/>
              </a:ext>
            </a:extLst>
          </p:cNvPr>
          <p:cNvSpPr txBox="1">
            <a:spLocks noChangeArrowheads="1"/>
          </p:cNvSpPr>
          <p:nvPr/>
        </p:nvSpPr>
        <p:spPr bwMode="auto">
          <a:xfrm>
            <a:off x="309563" y="2379663"/>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a:solidFill>
                  <a:schemeClr val="bg1"/>
                </a:solidFill>
                <a:latin typeface="Roboto Slab" pitchFamily="2" charset="0"/>
              </a:rPr>
              <a:t>Délka projektu:  01. 03. 2021 – 28. 02. 2023</a:t>
            </a:r>
          </a:p>
          <a:p>
            <a:pPr>
              <a:buClrTx/>
              <a:buFontTx/>
              <a:buNone/>
            </a:pPr>
            <a:r>
              <a:rPr lang="cs-CZ" altLang="cs-CZ">
                <a:solidFill>
                  <a:schemeClr val="bg1"/>
                </a:solidFill>
                <a:latin typeface="Roboto Slab" pitchFamily="2" charset="0"/>
              </a:rPr>
              <a:t>Rozpočet partnerství: 101.092,-€ </a:t>
            </a:r>
          </a:p>
          <a:p>
            <a:pPr>
              <a:buClrTx/>
              <a:buFontTx/>
              <a:buNone/>
            </a:pPr>
            <a:r>
              <a:rPr lang="cs-CZ" altLang="cs-CZ">
                <a:solidFill>
                  <a:schemeClr val="bg1"/>
                </a:solidFill>
                <a:latin typeface="Roboto Slab" pitchFamily="2" charset="0"/>
              </a:rPr>
              <a:t>Rozpočet GJŠ Zlín: 20.829,- €</a:t>
            </a:r>
          </a:p>
          <a:p>
            <a:pPr>
              <a:buClrTx/>
              <a:buFontTx/>
              <a:buNone/>
            </a:pPr>
            <a:r>
              <a:rPr lang="cs-CZ" altLang="cs-CZ">
                <a:solidFill>
                  <a:schemeClr val="bg1"/>
                </a:solidFill>
                <a:latin typeface="Roboto Slab" pitchFamily="2" charset="0"/>
              </a:rPr>
              <a:t>Intelektuální výstupy všech partnerů: ANJ, NEJ, FRJ,SPJ, DEJ, OBN, CHE, GEO, MAT, BIO, EKN, ITK, </a:t>
            </a:r>
          </a:p>
          <a:p>
            <a:pPr>
              <a:buClrTx/>
              <a:buFontTx/>
              <a:buNone/>
            </a:pPr>
            <a:r>
              <a:rPr lang="cs-CZ" altLang="cs-CZ">
                <a:solidFill>
                  <a:schemeClr val="bg1"/>
                </a:solidFill>
                <a:latin typeface="Roboto Slab" pitchFamily="2" charset="0"/>
              </a:rPr>
              <a:t>HUV, ETV</a:t>
            </a:r>
          </a:p>
          <a:p>
            <a:pPr>
              <a:buClrTx/>
              <a:buFontTx/>
              <a:buNone/>
            </a:pPr>
            <a:r>
              <a:rPr lang="cs-CZ" altLang="cs-CZ">
                <a:solidFill>
                  <a:schemeClr val="bg1"/>
                </a:solidFill>
                <a:latin typeface="Roboto Slab" pitchFamily="2" charset="0"/>
              </a:rPr>
              <a:t>Intelektuální výstupy GJŠ Zlín v předmětech MAT, GEO, CHE, SPJ</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80289806-B0DF-4A7E-9E66-5C10852C2353}"/>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panose="020B0604020202020204" charset="0"/>
              <a:cs typeface="Arial" panose="020B0604020202020204" pitchFamily="34" charset="0"/>
              <a:sym typeface="Nixie One" panose="020B0604020202020204" charset="0"/>
            </a:endParaRPr>
          </a:p>
        </p:txBody>
      </p:sp>
      <p:sp>
        <p:nvSpPr>
          <p:cNvPr id="4099" name="Google Shape;141;p15">
            <a:extLst>
              <a:ext uri="{FF2B5EF4-FFF2-40B4-BE49-F238E27FC236}">
                <a16:creationId xmlns:a16="http://schemas.microsoft.com/office/drawing/2014/main" id="{A76A3502-21E5-4004-ADFE-20373DFCCE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8561EF7-EF3F-404A-9918-6C6B8029C04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050A3658-65AB-4D01-B3B8-30B8BB6E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D7119285-144B-4AA4-969A-792730695B52}"/>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65;p25">
            <a:extLst>
              <a:ext uri="{FF2B5EF4-FFF2-40B4-BE49-F238E27FC236}">
                <a16:creationId xmlns:a16="http://schemas.microsoft.com/office/drawing/2014/main" id="{91CBF20F-C44A-49F3-A361-0D09CB582275}"/>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a:solidFill>
                  <a:srgbClr val="124057"/>
                </a:solidFill>
                <a:latin typeface="Roboto Slab" pitchFamily="2" charset="0"/>
                <a:cs typeface="Arial" panose="020B0604020202020204" pitchFamily="34" charset="0"/>
                <a:sym typeface="Roboto Slab" pitchFamily="2" charset="0"/>
              </a:rPr>
              <a:t>C O N T E N T </a:t>
            </a:r>
          </a:p>
        </p:txBody>
      </p:sp>
      <p:sp>
        <p:nvSpPr>
          <p:cNvPr id="14339" name="Google Shape;266;p25">
            <a:extLst>
              <a:ext uri="{FF2B5EF4-FFF2-40B4-BE49-F238E27FC236}">
                <a16:creationId xmlns:a16="http://schemas.microsoft.com/office/drawing/2014/main" id="{8834D886-1EED-4458-BC5A-0AACAC9AE0DE}"/>
              </a:ext>
            </a:extLst>
          </p:cNvPr>
          <p:cNvSpPr>
            <a:spLocks noChangeArrowheads="1"/>
          </p:cNvSpPr>
          <p:nvPr/>
        </p:nvSpPr>
        <p:spPr bwMode="auto">
          <a:xfrm>
            <a:off x="3759198" y="3719329"/>
            <a:ext cx="3487737"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0" name="Google Shape;267;p25">
            <a:extLst>
              <a:ext uri="{FF2B5EF4-FFF2-40B4-BE49-F238E27FC236}">
                <a16:creationId xmlns:a16="http://schemas.microsoft.com/office/drawing/2014/main" id="{8F056D0F-FDD6-47AC-8716-2889EEBDB60F}"/>
              </a:ext>
            </a:extLst>
          </p:cNvPr>
          <p:cNvSpPr>
            <a:spLocks noChangeArrowheads="1"/>
          </p:cNvSpPr>
          <p:nvPr/>
        </p:nvSpPr>
        <p:spPr bwMode="auto">
          <a:xfrm>
            <a:off x="3691182" y="2974976"/>
            <a:ext cx="5129277"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1" name="Google Shape;268;p25">
            <a:extLst>
              <a:ext uri="{FF2B5EF4-FFF2-40B4-BE49-F238E27FC236}">
                <a16:creationId xmlns:a16="http://schemas.microsoft.com/office/drawing/2014/main" id="{063C9911-D993-4C5C-A1F2-B66605561B69}"/>
              </a:ext>
            </a:extLst>
          </p:cNvPr>
          <p:cNvSpPr>
            <a:spLocks noChangeArrowheads="1"/>
          </p:cNvSpPr>
          <p:nvPr/>
        </p:nvSpPr>
        <p:spPr bwMode="auto">
          <a:xfrm>
            <a:off x="3759201" y="2259013"/>
            <a:ext cx="2864066"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2" name="Google Shape;269;p25">
            <a:extLst>
              <a:ext uri="{FF2B5EF4-FFF2-40B4-BE49-F238E27FC236}">
                <a16:creationId xmlns:a16="http://schemas.microsoft.com/office/drawing/2014/main" id="{61621FDF-7302-4649-BAA6-F9033125EDF3}"/>
              </a:ext>
            </a:extLst>
          </p:cNvPr>
          <p:cNvSpPr>
            <a:spLocks noChangeArrowheads="1"/>
          </p:cNvSpPr>
          <p:nvPr/>
        </p:nvSpPr>
        <p:spPr bwMode="auto">
          <a:xfrm>
            <a:off x="3759199" y="1508125"/>
            <a:ext cx="3487737"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3" name="Google Shape;270;p25">
            <a:extLst>
              <a:ext uri="{FF2B5EF4-FFF2-40B4-BE49-F238E27FC236}">
                <a16:creationId xmlns:a16="http://schemas.microsoft.com/office/drawing/2014/main" id="{F94BA012-6ED3-4B5E-A0E1-C291680813F2}"/>
              </a:ext>
            </a:extLst>
          </p:cNvPr>
          <p:cNvSpPr>
            <a:spLocks noChangeArrowheads="1"/>
          </p:cNvSpPr>
          <p:nvPr/>
        </p:nvSpPr>
        <p:spPr bwMode="auto">
          <a:xfrm>
            <a:off x="2898775" y="1312863"/>
            <a:ext cx="882650" cy="954087"/>
          </a:xfrm>
          <a:custGeom>
            <a:avLst/>
            <a:gdLst>
              <a:gd name="T0" fmla="*/ 282986549 w 120000"/>
              <a:gd name="T1" fmla="*/ 0 h 120000"/>
              <a:gd name="T2" fmla="*/ 2147483646 w 120000"/>
              <a:gd name="T3" fmla="*/ 2147483646 h 120000"/>
              <a:gd name="T4" fmla="*/ 2147483646 w 120000"/>
              <a:gd name="T5" fmla="*/ 2147483646 h 120000"/>
              <a:gd name="T6" fmla="*/ 2147483646 w 120000"/>
              <a:gd name="T7" fmla="*/ 2147483646 h 120000"/>
              <a:gd name="T8" fmla="*/ 282986549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4" name="Google Shape;271;p25">
            <a:extLst>
              <a:ext uri="{FF2B5EF4-FFF2-40B4-BE49-F238E27FC236}">
                <a16:creationId xmlns:a16="http://schemas.microsoft.com/office/drawing/2014/main" id="{D0942F20-C8E4-44B7-8FE6-9FCA1003BB7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5" name="Google Shape;272;p25">
            <a:extLst>
              <a:ext uri="{FF2B5EF4-FFF2-40B4-BE49-F238E27FC236}">
                <a16:creationId xmlns:a16="http://schemas.microsoft.com/office/drawing/2014/main" id="{87942F24-9299-410C-B25A-BF297E9CB668}"/>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8064381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6" name="Google Shape;273;p25">
            <a:extLst>
              <a:ext uri="{FF2B5EF4-FFF2-40B4-BE49-F238E27FC236}">
                <a16:creationId xmlns:a16="http://schemas.microsoft.com/office/drawing/2014/main" id="{132F57F1-94F0-41A8-A82E-0B1A78B5CC0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7" name="Google Shape;274;p25">
            <a:extLst>
              <a:ext uri="{FF2B5EF4-FFF2-40B4-BE49-F238E27FC236}">
                <a16:creationId xmlns:a16="http://schemas.microsoft.com/office/drawing/2014/main" id="{F4794813-CF2D-40CC-8E84-60828839EAFC}"/>
              </a:ext>
            </a:extLst>
          </p:cNvPr>
          <p:cNvSpPr>
            <a:spLocks noChangeArrowheads="1"/>
          </p:cNvSpPr>
          <p:nvPr/>
        </p:nvSpPr>
        <p:spPr bwMode="auto">
          <a:xfrm rot="10800000">
            <a:off x="2022475" y="3748088"/>
            <a:ext cx="877888" cy="941387"/>
          </a:xfrm>
          <a:custGeom>
            <a:avLst/>
            <a:gdLst>
              <a:gd name="T0" fmla="*/ 270277734 w 120000"/>
              <a:gd name="T1" fmla="*/ 0 h 120000"/>
              <a:gd name="T2" fmla="*/ 2147483646 w 120000"/>
              <a:gd name="T3" fmla="*/ 2147483646 h 120000"/>
              <a:gd name="T4" fmla="*/ 2147483646 w 120000"/>
              <a:gd name="T5" fmla="*/ 2147483646 h 120000"/>
              <a:gd name="T6" fmla="*/ 2147483646 w 120000"/>
              <a:gd name="T7" fmla="*/ 2147483646 h 120000"/>
              <a:gd name="T8" fmla="*/ 27027773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8" name="Google Shape;275;p25">
            <a:extLst>
              <a:ext uri="{FF2B5EF4-FFF2-40B4-BE49-F238E27FC236}">
                <a16:creationId xmlns:a16="http://schemas.microsoft.com/office/drawing/2014/main" id="{9C88FD1F-EFCD-4DFE-A388-CB407496BF37}"/>
              </a:ext>
            </a:extLst>
          </p:cNvPr>
          <p:cNvSpPr>
            <a:spLocks noChangeArrowheads="1"/>
          </p:cNvSpPr>
          <p:nvPr/>
        </p:nvSpPr>
        <p:spPr bwMode="auto">
          <a:xfrm flipH="1">
            <a:off x="2017713" y="2127250"/>
            <a:ext cx="884237" cy="876300"/>
          </a:xfrm>
          <a:custGeom>
            <a:avLst/>
            <a:gdLst>
              <a:gd name="T0" fmla="*/ 694728616 w 120000"/>
              <a:gd name="T1" fmla="*/ 0 h 120000"/>
              <a:gd name="T2" fmla="*/ 2147483646 w 120000"/>
              <a:gd name="T3" fmla="*/ 2147483646 h 120000"/>
              <a:gd name="T4" fmla="*/ 2147483646 w 120000"/>
              <a:gd name="T5" fmla="*/ 2147483646 h 120000"/>
              <a:gd name="T6" fmla="*/ 694728616 w 120000"/>
              <a:gd name="T7" fmla="*/ 2147483646 h 120000"/>
              <a:gd name="T8" fmla="*/ 69472861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9" name="Google Shape;276;p25">
            <a:extLst>
              <a:ext uri="{FF2B5EF4-FFF2-40B4-BE49-F238E27FC236}">
                <a16:creationId xmlns:a16="http://schemas.microsoft.com/office/drawing/2014/main" id="{4550BE29-7C83-444B-9610-DAF250A98CAC}"/>
              </a:ext>
            </a:extLst>
          </p:cNvPr>
          <p:cNvSpPr>
            <a:spLocks noChangeArrowheads="1"/>
          </p:cNvSpPr>
          <p:nvPr/>
        </p:nvSpPr>
        <p:spPr bwMode="auto">
          <a:xfrm flipH="1">
            <a:off x="2016125" y="1314450"/>
            <a:ext cx="887413" cy="939800"/>
          </a:xfrm>
          <a:custGeom>
            <a:avLst/>
            <a:gdLst>
              <a:gd name="T0" fmla="*/ 295060127 w 120000"/>
              <a:gd name="T1" fmla="*/ 0 h 120000"/>
              <a:gd name="T2" fmla="*/ 2147483646 w 120000"/>
              <a:gd name="T3" fmla="*/ 2147483646 h 120000"/>
              <a:gd name="T4" fmla="*/ 2147483646 w 120000"/>
              <a:gd name="T5" fmla="*/ 2147483646 h 120000"/>
              <a:gd name="T6" fmla="*/ 2147483646 w 120000"/>
              <a:gd name="T7" fmla="*/ 2147483646 h 120000"/>
              <a:gd name="T8" fmla="*/ 295060127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0" name="Google Shape;277;p25">
            <a:extLst>
              <a:ext uri="{FF2B5EF4-FFF2-40B4-BE49-F238E27FC236}">
                <a16:creationId xmlns:a16="http://schemas.microsoft.com/office/drawing/2014/main" id="{ED36DFCB-0B49-4B2B-84DC-7140A96F5BC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443029669 w 120000"/>
              <a:gd name="T3" fmla="*/ 2147483646 h 120000"/>
              <a:gd name="T4" fmla="*/ 435212568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1" name="Google Shape;278;p25">
            <a:extLst>
              <a:ext uri="{FF2B5EF4-FFF2-40B4-BE49-F238E27FC236}">
                <a16:creationId xmlns:a16="http://schemas.microsoft.com/office/drawing/2014/main" id="{1E62275A-EA41-47E1-8DC2-1B41304DBB64}"/>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2" name="Google Shape;279;p25">
            <a:extLst>
              <a:ext uri="{FF2B5EF4-FFF2-40B4-BE49-F238E27FC236}">
                <a16:creationId xmlns:a16="http://schemas.microsoft.com/office/drawing/2014/main" id="{66625F98-C6AC-4969-AC76-936C168CA9BE}"/>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4353" name="Google Shape;280;p25">
            <a:extLst>
              <a:ext uri="{FF2B5EF4-FFF2-40B4-BE49-F238E27FC236}">
                <a16:creationId xmlns:a16="http://schemas.microsoft.com/office/drawing/2014/main" id="{F750AF01-18B5-4071-AF6F-EC1C19609968}"/>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4" name="Google Shape;281;p25">
            <a:extLst>
              <a:ext uri="{FF2B5EF4-FFF2-40B4-BE49-F238E27FC236}">
                <a16:creationId xmlns:a16="http://schemas.microsoft.com/office/drawing/2014/main" id="{80C490F5-6D08-4372-82F7-4C617C39D3C6}"/>
              </a:ext>
            </a:extLst>
          </p:cNvPr>
          <p:cNvSpPr txBox="1">
            <a:spLocks noChangeArrowheads="1"/>
          </p:cNvSpPr>
          <p:nvPr/>
        </p:nvSpPr>
        <p:spPr bwMode="auto">
          <a:xfrm>
            <a:off x="4532312" y="1666875"/>
            <a:ext cx="277599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en-GB" b="1" dirty="0">
                <a:solidFill>
                  <a:schemeClr val="bg1"/>
                </a:solidFill>
                <a:latin typeface="Roboto Slab" pitchFamily="2" charset="0"/>
                <a:ea typeface="Roboto Slab" pitchFamily="2" charset="0"/>
              </a:rPr>
              <a:t>Indicators</a:t>
            </a:r>
            <a:r>
              <a:rPr lang="cs-CZ" b="1" dirty="0">
                <a:solidFill>
                  <a:schemeClr val="bg1"/>
                </a:solidFill>
                <a:latin typeface="Roboto Slab" pitchFamily="2" charset="0"/>
                <a:ea typeface="Roboto Slab" pitchFamily="2" charset="0"/>
              </a:rPr>
              <a:t> – </a:t>
            </a:r>
            <a:r>
              <a:rPr lang="en-GB" b="1" dirty="0">
                <a:solidFill>
                  <a:schemeClr val="bg1"/>
                </a:solidFill>
                <a:latin typeface="Roboto Slab" pitchFamily="2" charset="0"/>
                <a:ea typeface="Roboto Slab" pitchFamily="2" charset="0"/>
              </a:rPr>
              <a:t>theory</a:t>
            </a:r>
            <a:endParaRPr lang="cs-CZ" b="1" dirty="0">
              <a:solidFill>
                <a:schemeClr val="bg1"/>
              </a:solidFill>
              <a:latin typeface="Roboto Slab" pitchFamily="2" charset="0"/>
              <a:ea typeface="Roboto Slab" pitchFamily="2" charset="0"/>
            </a:endParaRPr>
          </a:p>
        </p:txBody>
      </p:sp>
      <p:sp>
        <p:nvSpPr>
          <p:cNvPr id="14355" name="Google Shape;282;p25">
            <a:extLst>
              <a:ext uri="{FF2B5EF4-FFF2-40B4-BE49-F238E27FC236}">
                <a16:creationId xmlns:a16="http://schemas.microsoft.com/office/drawing/2014/main" id="{73D4EE27-44C9-4BFE-9A2B-118641E00F2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4356" name="Google Shape;283;p25">
            <a:extLst>
              <a:ext uri="{FF2B5EF4-FFF2-40B4-BE49-F238E27FC236}">
                <a16:creationId xmlns:a16="http://schemas.microsoft.com/office/drawing/2014/main" id="{324849AC-2B3A-45EF-8FA3-4AB0E8BEE02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7" name="Google Shape;284;p25">
            <a:extLst>
              <a:ext uri="{FF2B5EF4-FFF2-40B4-BE49-F238E27FC236}">
                <a16:creationId xmlns:a16="http://schemas.microsoft.com/office/drawing/2014/main" id="{946CAB89-5BB8-4AF8-A4CC-35C7B39692EF}"/>
              </a:ext>
            </a:extLst>
          </p:cNvPr>
          <p:cNvSpPr txBox="1">
            <a:spLocks noChangeArrowheads="1"/>
          </p:cNvSpPr>
          <p:nvPr/>
        </p:nvSpPr>
        <p:spPr bwMode="auto">
          <a:xfrm>
            <a:off x="4532312" y="2409825"/>
            <a:ext cx="198390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GB" altLang="sk-SK" b="1" dirty="0">
                <a:solidFill>
                  <a:srgbClr val="FFFFFF"/>
                </a:solidFill>
                <a:latin typeface="Roboto Slab" pitchFamily="2" charset="0"/>
                <a:ea typeface="Roboto Slab" pitchFamily="2" charset="0"/>
                <a:sym typeface="Nixie One" charset="0"/>
              </a:rPr>
              <a:t>Natural indicators</a:t>
            </a:r>
            <a:endParaRPr lang="sk-SK" altLang="sk-SK" dirty="0">
              <a:latin typeface="Roboto Slab" pitchFamily="2" charset="0"/>
              <a:ea typeface="Roboto Slab" pitchFamily="2" charset="0"/>
              <a:sym typeface="Nixie One" charset="0"/>
            </a:endParaRPr>
          </a:p>
        </p:txBody>
      </p:sp>
      <p:sp>
        <p:nvSpPr>
          <p:cNvPr id="14358" name="Google Shape;285;p25">
            <a:extLst>
              <a:ext uri="{FF2B5EF4-FFF2-40B4-BE49-F238E27FC236}">
                <a16:creationId xmlns:a16="http://schemas.microsoft.com/office/drawing/2014/main" id="{CA79994B-219D-4CBB-B0BF-2AADC6A1456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4359" name="Google Shape;286;p25">
            <a:extLst>
              <a:ext uri="{FF2B5EF4-FFF2-40B4-BE49-F238E27FC236}">
                <a16:creationId xmlns:a16="http://schemas.microsoft.com/office/drawing/2014/main" id="{75F411C9-2F50-404C-A6E4-2B35E7FABC3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0" name="Google Shape;287;p25">
            <a:extLst>
              <a:ext uri="{FF2B5EF4-FFF2-40B4-BE49-F238E27FC236}">
                <a16:creationId xmlns:a16="http://schemas.microsoft.com/office/drawing/2014/main" id="{D08B98E2-5B7A-4176-99D8-29A6EB7F7DC0}"/>
              </a:ext>
            </a:extLst>
          </p:cNvPr>
          <p:cNvSpPr txBox="1">
            <a:spLocks noChangeArrowheads="1"/>
          </p:cNvSpPr>
          <p:nvPr/>
        </p:nvSpPr>
        <p:spPr bwMode="auto">
          <a:xfrm>
            <a:off x="4487464" y="3094831"/>
            <a:ext cx="3612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GB" altLang="sk-SK" b="1" dirty="0">
                <a:solidFill>
                  <a:srgbClr val="FFFFFF"/>
                </a:solidFill>
                <a:latin typeface="Roboto Slab" pitchFamily="2" charset="0"/>
                <a:ea typeface="Roboto Slab" pitchFamily="2" charset="0"/>
                <a:sym typeface="Nixie One" charset="0"/>
              </a:rPr>
              <a:t>Practical part </a:t>
            </a:r>
            <a:r>
              <a:rPr lang="sk-SK" altLang="sk-SK" b="1" dirty="0">
                <a:solidFill>
                  <a:srgbClr val="FFFFFF"/>
                </a:solidFill>
                <a:latin typeface="Roboto Slab" pitchFamily="2" charset="0"/>
                <a:ea typeface="Roboto Slab" pitchFamily="2" charset="0"/>
                <a:sym typeface="Nixie One" charset="0"/>
              </a:rPr>
              <a:t>– </a:t>
            </a:r>
            <a:r>
              <a:rPr lang="en-GB" altLang="sk-SK" b="1" dirty="0">
                <a:solidFill>
                  <a:srgbClr val="FFFFFF"/>
                </a:solidFill>
                <a:latin typeface="Roboto Slab" pitchFamily="2" charset="0"/>
                <a:ea typeface="Roboto Slab" pitchFamily="2" charset="0"/>
                <a:sym typeface="Nixie One" charset="0"/>
              </a:rPr>
              <a:t>preparation and use of the red cabbage indicator</a:t>
            </a:r>
            <a:r>
              <a:rPr lang="sk-SK" altLang="sk-SK" b="1" dirty="0">
                <a:solidFill>
                  <a:srgbClr val="FFFFFF"/>
                </a:solidFill>
                <a:latin typeface="Roboto Slab" pitchFamily="2" charset="0"/>
                <a:ea typeface="Roboto Slab" pitchFamily="2" charset="0"/>
                <a:sym typeface="Nixie One" charset="0"/>
              </a:rPr>
              <a:t>. </a:t>
            </a:r>
            <a:r>
              <a:rPr lang="en-GB" altLang="sk-SK" b="1" dirty="0">
                <a:solidFill>
                  <a:srgbClr val="FFFFFF"/>
                </a:solidFill>
                <a:latin typeface="Roboto Slab" pitchFamily="2" charset="0"/>
                <a:ea typeface="Roboto Slab" pitchFamily="2" charset="0"/>
                <a:sym typeface="Nixie One" charset="0"/>
              </a:rPr>
              <a:t>Videos</a:t>
            </a:r>
            <a:r>
              <a:rPr lang="sk-SK" altLang="sk-SK" b="1" dirty="0">
                <a:solidFill>
                  <a:srgbClr val="FFFFFF"/>
                </a:solidFill>
                <a:latin typeface="Roboto Slab" pitchFamily="2" charset="0"/>
                <a:ea typeface="Roboto Slab" pitchFamily="2" charset="0"/>
                <a:sym typeface="Nixie One" charset="0"/>
              </a:rPr>
              <a:t>  </a:t>
            </a:r>
          </a:p>
        </p:txBody>
      </p:sp>
      <p:sp>
        <p:nvSpPr>
          <p:cNvPr id="14361" name="Google Shape;288;p25">
            <a:extLst>
              <a:ext uri="{FF2B5EF4-FFF2-40B4-BE49-F238E27FC236}">
                <a16:creationId xmlns:a16="http://schemas.microsoft.com/office/drawing/2014/main" id="{0E680140-A0FA-454D-B6AA-8C4887F3BD05}"/>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4362" name="Google Shape;289;p25">
            <a:extLst>
              <a:ext uri="{FF2B5EF4-FFF2-40B4-BE49-F238E27FC236}">
                <a16:creationId xmlns:a16="http://schemas.microsoft.com/office/drawing/2014/main" id="{00685D21-E004-4B27-AE77-CB499E5337E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3" name="Google Shape;290;p25">
            <a:extLst>
              <a:ext uri="{FF2B5EF4-FFF2-40B4-BE49-F238E27FC236}">
                <a16:creationId xmlns:a16="http://schemas.microsoft.com/office/drawing/2014/main" id="{761CC908-EA52-4257-8B91-5CDAE3FE3048}"/>
              </a:ext>
            </a:extLst>
          </p:cNvPr>
          <p:cNvSpPr txBox="1">
            <a:spLocks noChangeArrowheads="1"/>
          </p:cNvSpPr>
          <p:nvPr/>
        </p:nvSpPr>
        <p:spPr bwMode="auto">
          <a:xfrm>
            <a:off x="4532312" y="3825875"/>
            <a:ext cx="19838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GB" altLang="sk-SK" b="1" dirty="0">
                <a:solidFill>
                  <a:srgbClr val="FFFFFF"/>
                </a:solidFill>
                <a:latin typeface="Roboto Slab" pitchFamily="2" charset="0"/>
                <a:ea typeface="Roboto Slab" pitchFamily="2" charset="0"/>
                <a:sym typeface="Nixie One" charset="0"/>
              </a:rPr>
              <a:t>Tasks</a:t>
            </a:r>
            <a:endParaRPr lang="sk-SK" altLang="sk-SK" b="1" dirty="0">
              <a:solidFill>
                <a:srgbClr val="FFFFFF"/>
              </a:solidFill>
              <a:latin typeface="Roboto Slab" pitchFamily="2" charset="0"/>
              <a:ea typeface="Roboto Slab" pitchFamily="2" charset="0"/>
              <a:sym typeface="Nixie One" charset="0"/>
            </a:endParaRPr>
          </a:p>
        </p:txBody>
      </p:sp>
      <p:sp>
        <p:nvSpPr>
          <p:cNvPr id="14364" name="Google Shape;291;p25">
            <a:extLst>
              <a:ext uri="{FF2B5EF4-FFF2-40B4-BE49-F238E27FC236}">
                <a16:creationId xmlns:a16="http://schemas.microsoft.com/office/drawing/2014/main" id="{BA109F92-123B-487C-B38E-4CCAA6AC993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2545 w 120000"/>
              <a:gd name="T5" fmla="*/ 0 h 120000"/>
              <a:gd name="T6" fmla="*/ 1254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65" name="Google Shape;292;p25">
            <a:extLst>
              <a:ext uri="{FF2B5EF4-FFF2-40B4-BE49-F238E27FC236}">
                <a16:creationId xmlns:a16="http://schemas.microsoft.com/office/drawing/2014/main" id="{97C41F96-41CF-4789-BC51-D333BB251822}"/>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4366" name="Google Shape;312;p25">
            <a:extLst>
              <a:ext uri="{FF2B5EF4-FFF2-40B4-BE49-F238E27FC236}">
                <a16:creationId xmlns:a16="http://schemas.microsoft.com/office/drawing/2014/main" id="{41DFD912-5CFB-4D41-B88E-E8CA6DDF041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FB32ECF-B140-4D77-A9EF-4C8B5C8ED10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2A3E9968-B6E7-4606-B4ED-B1A7FDC5BC1B}"/>
              </a:ext>
            </a:extLst>
          </p:cNvPr>
          <p:cNvSpPr txBox="1">
            <a:spLocks noChangeArrowheads="1"/>
          </p:cNvSpPr>
          <p:nvPr/>
        </p:nvSpPr>
        <p:spPr bwMode="auto">
          <a:xfrm>
            <a:off x="500063" y="4716462"/>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73" name="Obrázok 70" descr="Erasmus+ logo EN.jpg">
            <a:extLst>
              <a:ext uri="{FF2B5EF4-FFF2-40B4-BE49-F238E27FC236}">
                <a16:creationId xmlns:a16="http://schemas.microsoft.com/office/drawing/2014/main" id="{5B97DE78-9D87-4820-893D-FCE6E8168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oogle Shape;572;p40">
            <a:extLst>
              <a:ext uri="{FF2B5EF4-FFF2-40B4-BE49-F238E27FC236}">
                <a16:creationId xmlns:a16="http://schemas.microsoft.com/office/drawing/2014/main" id="{4B9A501D-6983-4E5A-9910-E1348F265840}"/>
              </a:ext>
            </a:extLst>
          </p:cNvPr>
          <p:cNvGrpSpPr>
            <a:grpSpLocks/>
          </p:cNvGrpSpPr>
          <p:nvPr/>
        </p:nvGrpSpPr>
        <p:grpSpPr bwMode="auto">
          <a:xfrm>
            <a:off x="3182222" y="1734343"/>
            <a:ext cx="257175" cy="277813"/>
            <a:chOff x="616425" y="2329600"/>
            <a:chExt cx="361700" cy="388475"/>
          </a:xfrm>
        </p:grpSpPr>
        <p:sp>
          <p:nvSpPr>
            <p:cNvPr id="39" name="Google Shape;573;p40">
              <a:extLst>
                <a:ext uri="{FF2B5EF4-FFF2-40B4-BE49-F238E27FC236}">
                  <a16:creationId xmlns:a16="http://schemas.microsoft.com/office/drawing/2014/main" id="{80FBC413-1D50-4E80-84AB-9CB941FE0095}"/>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574;p40">
              <a:extLst>
                <a:ext uri="{FF2B5EF4-FFF2-40B4-BE49-F238E27FC236}">
                  <a16:creationId xmlns:a16="http://schemas.microsoft.com/office/drawing/2014/main" id="{97DC5C5F-5CE8-4A2C-96EB-39222E9D074B}"/>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575;p40">
              <a:extLst>
                <a:ext uri="{FF2B5EF4-FFF2-40B4-BE49-F238E27FC236}">
                  <a16:creationId xmlns:a16="http://schemas.microsoft.com/office/drawing/2014/main" id="{73176FB8-071E-4762-9723-2A5D0B3B8DD3}"/>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2" name="Google Shape;576;p40">
              <a:extLst>
                <a:ext uri="{FF2B5EF4-FFF2-40B4-BE49-F238E27FC236}">
                  <a16:creationId xmlns:a16="http://schemas.microsoft.com/office/drawing/2014/main" id="{598464EF-8985-487D-944F-D8E4A544E1C3}"/>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3" name="Google Shape;577;p40">
              <a:extLst>
                <a:ext uri="{FF2B5EF4-FFF2-40B4-BE49-F238E27FC236}">
                  <a16:creationId xmlns:a16="http://schemas.microsoft.com/office/drawing/2014/main" id="{FF489D4D-C303-48F6-9A6B-3DF37C8629A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578;p40">
              <a:extLst>
                <a:ext uri="{FF2B5EF4-FFF2-40B4-BE49-F238E27FC236}">
                  <a16:creationId xmlns:a16="http://schemas.microsoft.com/office/drawing/2014/main" id="{8A3E0A93-31CC-4C3B-8916-88CAD0DA3038}"/>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579;p40">
              <a:extLst>
                <a:ext uri="{FF2B5EF4-FFF2-40B4-BE49-F238E27FC236}">
                  <a16:creationId xmlns:a16="http://schemas.microsoft.com/office/drawing/2014/main" id="{862D21A1-3E6C-45CC-A425-A891B2C31820}"/>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580;p40">
              <a:extLst>
                <a:ext uri="{FF2B5EF4-FFF2-40B4-BE49-F238E27FC236}">
                  <a16:creationId xmlns:a16="http://schemas.microsoft.com/office/drawing/2014/main" id="{F8DA4AE7-9D72-4CA9-B3B1-A912070F44AF}"/>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Google Shape;572;p40">
            <a:extLst>
              <a:ext uri="{FF2B5EF4-FFF2-40B4-BE49-F238E27FC236}">
                <a16:creationId xmlns:a16="http://schemas.microsoft.com/office/drawing/2014/main" id="{8A807543-D1B6-48B1-8F42-D668ED90DEF4}"/>
              </a:ext>
            </a:extLst>
          </p:cNvPr>
          <p:cNvGrpSpPr>
            <a:grpSpLocks/>
          </p:cNvGrpSpPr>
          <p:nvPr/>
        </p:nvGrpSpPr>
        <p:grpSpPr bwMode="auto">
          <a:xfrm>
            <a:off x="3183545" y="2483109"/>
            <a:ext cx="257175" cy="277813"/>
            <a:chOff x="616425" y="2329600"/>
            <a:chExt cx="361700" cy="388475"/>
          </a:xfrm>
        </p:grpSpPr>
        <p:sp>
          <p:nvSpPr>
            <p:cNvPr id="48" name="Google Shape;573;p40">
              <a:extLst>
                <a:ext uri="{FF2B5EF4-FFF2-40B4-BE49-F238E27FC236}">
                  <a16:creationId xmlns:a16="http://schemas.microsoft.com/office/drawing/2014/main" id="{316697CE-1B8E-4391-AA30-797E3AFBB6DC}"/>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9" name="Google Shape;574;p40">
              <a:extLst>
                <a:ext uri="{FF2B5EF4-FFF2-40B4-BE49-F238E27FC236}">
                  <a16:creationId xmlns:a16="http://schemas.microsoft.com/office/drawing/2014/main" id="{EB016B51-4F09-4959-BC9E-AEB7A88EEDBD}"/>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1" name="Google Shape;575;p40">
              <a:extLst>
                <a:ext uri="{FF2B5EF4-FFF2-40B4-BE49-F238E27FC236}">
                  <a16:creationId xmlns:a16="http://schemas.microsoft.com/office/drawing/2014/main" id="{AEA85FE6-C2FD-4EA4-A58F-6B8599F16FCB}"/>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76;p40">
              <a:extLst>
                <a:ext uri="{FF2B5EF4-FFF2-40B4-BE49-F238E27FC236}">
                  <a16:creationId xmlns:a16="http://schemas.microsoft.com/office/drawing/2014/main" id="{F88A5387-136A-4C3C-AEC0-AD1E19EFA1E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77;p40">
              <a:extLst>
                <a:ext uri="{FF2B5EF4-FFF2-40B4-BE49-F238E27FC236}">
                  <a16:creationId xmlns:a16="http://schemas.microsoft.com/office/drawing/2014/main" id="{ACAB5E21-C3B8-4F58-B99E-BF54F6FCB21B}"/>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78;p40">
              <a:extLst>
                <a:ext uri="{FF2B5EF4-FFF2-40B4-BE49-F238E27FC236}">
                  <a16:creationId xmlns:a16="http://schemas.microsoft.com/office/drawing/2014/main" id="{89949FED-C8C7-4C2B-B017-9FA80268816D}"/>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79;p40">
              <a:extLst>
                <a:ext uri="{FF2B5EF4-FFF2-40B4-BE49-F238E27FC236}">
                  <a16:creationId xmlns:a16="http://schemas.microsoft.com/office/drawing/2014/main" id="{14B964BC-2906-4EF4-B5DC-3A691709CF58}"/>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80;p40">
              <a:extLst>
                <a:ext uri="{FF2B5EF4-FFF2-40B4-BE49-F238E27FC236}">
                  <a16:creationId xmlns:a16="http://schemas.microsoft.com/office/drawing/2014/main" id="{9EB61B45-4B64-4A23-A5B9-AFF50D49BC9D}"/>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572;p40">
            <a:extLst>
              <a:ext uri="{FF2B5EF4-FFF2-40B4-BE49-F238E27FC236}">
                <a16:creationId xmlns:a16="http://schemas.microsoft.com/office/drawing/2014/main" id="{B7D8D657-6566-4FA3-80E5-2D38BCAA2EB1}"/>
              </a:ext>
            </a:extLst>
          </p:cNvPr>
          <p:cNvGrpSpPr>
            <a:grpSpLocks/>
          </p:cNvGrpSpPr>
          <p:nvPr/>
        </p:nvGrpSpPr>
        <p:grpSpPr bwMode="auto">
          <a:xfrm>
            <a:off x="3211513" y="3265209"/>
            <a:ext cx="257175" cy="277813"/>
            <a:chOff x="616425" y="2329600"/>
            <a:chExt cx="361700" cy="388475"/>
          </a:xfrm>
        </p:grpSpPr>
        <p:sp>
          <p:nvSpPr>
            <p:cNvPr id="58" name="Google Shape;573;p40">
              <a:extLst>
                <a:ext uri="{FF2B5EF4-FFF2-40B4-BE49-F238E27FC236}">
                  <a16:creationId xmlns:a16="http://schemas.microsoft.com/office/drawing/2014/main" id="{CE936A04-0716-46A2-97D8-8B335C53EC7F}"/>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574;p40">
              <a:extLst>
                <a:ext uri="{FF2B5EF4-FFF2-40B4-BE49-F238E27FC236}">
                  <a16:creationId xmlns:a16="http://schemas.microsoft.com/office/drawing/2014/main" id="{CCA86F2F-BA89-4FC9-A10E-5BA8A7B860C1}"/>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75;p40">
              <a:extLst>
                <a:ext uri="{FF2B5EF4-FFF2-40B4-BE49-F238E27FC236}">
                  <a16:creationId xmlns:a16="http://schemas.microsoft.com/office/drawing/2014/main" id="{8B2BC964-865B-40B3-B017-AF39963FFB72}"/>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76;p40">
              <a:extLst>
                <a:ext uri="{FF2B5EF4-FFF2-40B4-BE49-F238E27FC236}">
                  <a16:creationId xmlns:a16="http://schemas.microsoft.com/office/drawing/2014/main" id="{339F37AF-60A6-4305-A3F2-5F3AFA89F0B0}"/>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77;p40">
              <a:extLst>
                <a:ext uri="{FF2B5EF4-FFF2-40B4-BE49-F238E27FC236}">
                  <a16:creationId xmlns:a16="http://schemas.microsoft.com/office/drawing/2014/main" id="{47612BF9-66D9-462C-8B8D-1CAB220BCFC9}"/>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78;p40">
              <a:extLst>
                <a:ext uri="{FF2B5EF4-FFF2-40B4-BE49-F238E27FC236}">
                  <a16:creationId xmlns:a16="http://schemas.microsoft.com/office/drawing/2014/main" id="{7B539B53-9DE5-4A50-A534-A0D67FA5927C}"/>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79;p40">
              <a:extLst>
                <a:ext uri="{FF2B5EF4-FFF2-40B4-BE49-F238E27FC236}">
                  <a16:creationId xmlns:a16="http://schemas.microsoft.com/office/drawing/2014/main" id="{B00F61A5-B15E-4B14-A091-E245289D3755}"/>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80;p40">
              <a:extLst>
                <a:ext uri="{FF2B5EF4-FFF2-40B4-BE49-F238E27FC236}">
                  <a16:creationId xmlns:a16="http://schemas.microsoft.com/office/drawing/2014/main" id="{5F642C2F-875A-40A5-8D4E-1CF4327065B7}"/>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572;p40">
            <a:extLst>
              <a:ext uri="{FF2B5EF4-FFF2-40B4-BE49-F238E27FC236}">
                <a16:creationId xmlns:a16="http://schemas.microsoft.com/office/drawing/2014/main" id="{7C2B3BBF-AD98-4FD1-91D4-CB3A937CC12D}"/>
              </a:ext>
            </a:extLst>
          </p:cNvPr>
          <p:cNvGrpSpPr>
            <a:grpSpLocks/>
          </p:cNvGrpSpPr>
          <p:nvPr/>
        </p:nvGrpSpPr>
        <p:grpSpPr bwMode="auto">
          <a:xfrm>
            <a:off x="3227388" y="4054474"/>
            <a:ext cx="257175" cy="277813"/>
            <a:chOff x="616425" y="2329600"/>
            <a:chExt cx="361700" cy="388475"/>
          </a:xfrm>
        </p:grpSpPr>
        <p:sp>
          <p:nvSpPr>
            <p:cNvPr id="67" name="Google Shape;573;p40">
              <a:extLst>
                <a:ext uri="{FF2B5EF4-FFF2-40B4-BE49-F238E27FC236}">
                  <a16:creationId xmlns:a16="http://schemas.microsoft.com/office/drawing/2014/main" id="{7F32351A-05ED-46BE-9214-1999AD99B118}"/>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74;p40">
              <a:extLst>
                <a:ext uri="{FF2B5EF4-FFF2-40B4-BE49-F238E27FC236}">
                  <a16:creationId xmlns:a16="http://schemas.microsoft.com/office/drawing/2014/main" id="{05AEA87C-2F81-4396-87B3-3BB79680B3D3}"/>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75;p40">
              <a:extLst>
                <a:ext uri="{FF2B5EF4-FFF2-40B4-BE49-F238E27FC236}">
                  <a16:creationId xmlns:a16="http://schemas.microsoft.com/office/drawing/2014/main" id="{8100DCAA-C2DF-4B79-9DB6-A4D7C187D8EF}"/>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76;p40">
              <a:extLst>
                <a:ext uri="{FF2B5EF4-FFF2-40B4-BE49-F238E27FC236}">
                  <a16:creationId xmlns:a16="http://schemas.microsoft.com/office/drawing/2014/main" id="{7148305D-DE1D-4A5B-B73D-C52F2AF3A03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77;p40">
              <a:extLst>
                <a:ext uri="{FF2B5EF4-FFF2-40B4-BE49-F238E27FC236}">
                  <a16:creationId xmlns:a16="http://schemas.microsoft.com/office/drawing/2014/main" id="{B40C1F5E-BF33-4B8C-916C-95AA9CB7A43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78;p40">
              <a:extLst>
                <a:ext uri="{FF2B5EF4-FFF2-40B4-BE49-F238E27FC236}">
                  <a16:creationId xmlns:a16="http://schemas.microsoft.com/office/drawing/2014/main" id="{F519E812-C3BC-44B7-BB13-8D8416B6C809}"/>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79;p40">
              <a:extLst>
                <a:ext uri="{FF2B5EF4-FFF2-40B4-BE49-F238E27FC236}">
                  <a16:creationId xmlns:a16="http://schemas.microsoft.com/office/drawing/2014/main" id="{F7511D5E-E091-444B-BA73-07D3301FCD3F}"/>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4" name="Google Shape;580;p40">
              <a:extLst>
                <a:ext uri="{FF2B5EF4-FFF2-40B4-BE49-F238E27FC236}">
                  <a16:creationId xmlns:a16="http://schemas.microsoft.com/office/drawing/2014/main" id="{E8A40B88-540A-44B8-92D3-ECC450F9FBD8}"/>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3995937" y="2499742"/>
            <a:ext cx="4622602" cy="1538858"/>
          </a:xfrm>
        </p:spPr>
        <p:txBody>
          <a:bodyPr/>
          <a:lstStyle/>
          <a:p>
            <a:pPr eaLnBrk="1" hangingPunct="1">
              <a:spcBef>
                <a:spcPct val="0"/>
              </a:spcBef>
              <a:spcAft>
                <a:spcPct val="0"/>
              </a:spcAft>
              <a:buFont typeface="Roboto Slab" charset="0"/>
              <a:buNone/>
            </a:pPr>
            <a:r>
              <a:rPr lang="en-GB" altLang="cs-CZ" b="1" dirty="0">
                <a:latin typeface="Roboto Slab" charset="0"/>
                <a:cs typeface="Arial" panose="020B0604020202020204" pitchFamily="34" charset="0"/>
                <a:sym typeface="Roboto Slab" charset="0"/>
              </a:rPr>
              <a:t>pH indicator</a:t>
            </a:r>
            <a:endParaRPr lang="sk-SK" altLang="cs-CZ"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3923929" y="3983038"/>
            <a:ext cx="4896544" cy="784225"/>
          </a:xfrm>
        </p:spPr>
        <p:txBody>
          <a:bodyPr/>
          <a:lstStyle/>
          <a:p>
            <a:pPr marL="0" indent="0" eaLnBrk="1" hangingPunct="1">
              <a:spcBef>
                <a:spcPct val="0"/>
              </a:spcBef>
              <a:spcAft>
                <a:spcPct val="0"/>
              </a:spcAft>
              <a:buFont typeface="Nixie One" charset="0"/>
              <a:buNone/>
            </a:pPr>
            <a:r>
              <a:rPr lang="en-GB" altLang="cs-CZ" dirty="0">
                <a:latin typeface="Roboto Slab" pitchFamily="2" charset="0"/>
                <a:ea typeface="Roboto Slab" pitchFamily="2" charset="0"/>
                <a:cs typeface="Arial" panose="020B0604020202020204" pitchFamily="34" charset="0"/>
                <a:sym typeface="Nixie One" charset="0"/>
              </a:rPr>
              <a:t>Definition and use of indicators</a:t>
            </a:r>
            <a:r>
              <a:rPr lang="sk-SK" altLang="cs-CZ" dirty="0">
                <a:latin typeface="Roboto Slab" pitchFamily="2" charset="0"/>
                <a:ea typeface="Roboto Slab" pitchFamily="2" charset="0"/>
                <a:cs typeface="Arial" panose="020B0604020202020204" pitchFamily="34" charset="0"/>
                <a:sym typeface="Nixie One" charset="0"/>
              </a:rPr>
              <a:t>. </a:t>
            </a:r>
            <a:r>
              <a:rPr lang="en-GB" altLang="cs-CZ" dirty="0">
                <a:latin typeface="Roboto Slab" pitchFamily="2" charset="0"/>
                <a:ea typeface="Roboto Slab" pitchFamily="2" charset="0"/>
                <a:cs typeface="Arial" panose="020B0604020202020204" pitchFamily="34" charset="0"/>
                <a:sym typeface="Nixie One" charset="0"/>
              </a:rPr>
              <a:t>An overview of the most well-known ones</a:t>
            </a:r>
            <a:endParaRPr lang="sk-SK" altLang="cs-CZ" dirty="0">
              <a:latin typeface="Roboto Slab" pitchFamily="2" charset="0"/>
              <a:ea typeface="Roboto Slab" pitchFamily="2" charset="0"/>
              <a:cs typeface="Arial" panose="020B0604020202020204" pitchFamily="34" charset="0"/>
              <a:sym typeface="Nixie One" charset="0"/>
            </a:endParaRP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charset="0"/>
                <a:sym typeface="Roboto Slab" charset="0"/>
              </a:rPr>
              <a:t>1</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2546090" y="547605"/>
            <a:ext cx="3816424" cy="720080"/>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br>
              <a:rPr lang="sk-SK" altLang="cs-CZ" sz="2800" b="1" dirty="0">
                <a:solidFill>
                  <a:srgbClr val="94BF6E"/>
                </a:solidFill>
                <a:latin typeface="Roboto Slab" charset="0"/>
                <a:cs typeface="Arial" panose="020B0604020202020204" pitchFamily="34" charset="0"/>
                <a:sym typeface="Roboto Slab" charset="0"/>
              </a:rPr>
            </a:br>
            <a:br>
              <a:rPr lang="sk-SK" altLang="cs-CZ" sz="2800" b="1" dirty="0">
                <a:solidFill>
                  <a:srgbClr val="94BF6E"/>
                </a:solidFill>
                <a:latin typeface="Roboto Slab" charset="0"/>
                <a:cs typeface="Arial" panose="020B0604020202020204" pitchFamily="34" charset="0"/>
                <a:sym typeface="Roboto Slab" charset="0"/>
              </a:rPr>
            </a:br>
            <a:br>
              <a:rPr lang="en-GB" altLang="cs-CZ" sz="2800" b="1" dirty="0">
                <a:solidFill>
                  <a:srgbClr val="94BF6E"/>
                </a:solidFill>
                <a:latin typeface="Roboto Slab" charset="0"/>
                <a:cs typeface="Arial" panose="020B0604020202020204" pitchFamily="34" charset="0"/>
                <a:sym typeface="Roboto Slab" charset="0"/>
              </a:rPr>
            </a:br>
            <a:r>
              <a:rPr lang="sk-SK" altLang="cs-CZ" sz="2800" b="1" dirty="0">
                <a:solidFill>
                  <a:srgbClr val="94BF6E"/>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r>
              <a:rPr lang="en-GB" altLang="cs-CZ" sz="2800" b="1" dirty="0">
                <a:solidFill>
                  <a:srgbClr val="94BF6E"/>
                </a:solidFill>
                <a:latin typeface="Roboto Slab" charset="0"/>
                <a:cs typeface="Arial" panose="020B0604020202020204" pitchFamily="34" charset="0"/>
                <a:sym typeface="Roboto Slab" charset="0"/>
              </a:rPr>
              <a:t>What is an indicator?</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611560" y="1267685"/>
            <a:ext cx="8249440" cy="3477875"/>
          </a:xfrm>
          <a:prstGeom prst="rect">
            <a:avLst/>
          </a:prstGeom>
          <a:noFill/>
        </p:spPr>
        <p:txBody>
          <a:bodyPr wrap="square" rtlCol="0">
            <a:spAutoFit/>
          </a:bodyPr>
          <a:lstStyle/>
          <a:p>
            <a:endParaRPr lang="cs-CZ" sz="2000" dirty="0">
              <a:latin typeface="Roboto Slab" pitchFamily="2" charset="0"/>
              <a:ea typeface="Roboto Slab" pitchFamily="2" charset="0"/>
            </a:endParaRPr>
          </a:p>
          <a:p>
            <a:r>
              <a:rPr lang="en-GB" sz="2000" dirty="0">
                <a:latin typeface="Roboto Slab" pitchFamily="2" charset="0"/>
                <a:ea typeface="Roboto Slab" pitchFamily="2" charset="0"/>
              </a:rPr>
              <a:t>The term indicator comes from Latin</a:t>
            </a:r>
            <a:r>
              <a:rPr lang="cs-CZ" sz="2000" dirty="0">
                <a:latin typeface="Roboto Slab" pitchFamily="2" charset="0"/>
                <a:ea typeface="Roboto Slab" pitchFamily="2" charset="0"/>
              </a:rPr>
              <a:t> (</a:t>
            </a:r>
            <a:r>
              <a:rPr lang="cs-CZ" sz="2000" dirty="0" err="1">
                <a:latin typeface="Roboto Slab" pitchFamily="2" charset="0"/>
                <a:ea typeface="Roboto Slab" pitchFamily="2" charset="0"/>
              </a:rPr>
              <a:t>indicare</a:t>
            </a:r>
            <a:r>
              <a:rPr lang="cs-CZ" sz="2000" dirty="0">
                <a:latin typeface="Roboto Slab" pitchFamily="2" charset="0"/>
                <a:ea typeface="Roboto Slab" pitchFamily="2" charset="0"/>
              </a:rPr>
              <a:t> =  </a:t>
            </a:r>
            <a:r>
              <a:rPr lang="en-GB" sz="2000" dirty="0">
                <a:latin typeface="Roboto Slab" pitchFamily="2" charset="0"/>
                <a:ea typeface="Roboto Slab" pitchFamily="2" charset="0"/>
              </a:rPr>
              <a:t>show</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and is used in various scientific fields, it may refer to</a:t>
            </a:r>
            <a:r>
              <a:rPr lang="cs-CZ" sz="2000" dirty="0">
                <a:latin typeface="Roboto Slab" pitchFamily="2" charset="0"/>
                <a:ea typeface="Roboto Slab" pitchFamily="2" charset="0"/>
              </a:rPr>
              <a:t>:</a:t>
            </a:r>
          </a:p>
          <a:p>
            <a:pPr marL="342900" indent="-342900">
              <a:buFont typeface="Arial" panose="020B0604020202020204" pitchFamily="34" charset="0"/>
              <a:buChar char="•"/>
            </a:pPr>
            <a:r>
              <a:rPr lang="en-GB" sz="2000" dirty="0">
                <a:latin typeface="Roboto Slab" pitchFamily="2" charset="0"/>
                <a:ea typeface="Roboto Slab" pitchFamily="2" charset="0"/>
              </a:rPr>
              <a:t>biology indicator </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 plant or an animal which indicates certain conditions in an environment; for example</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 canary indicates the presence of dangerous gases in mines; a heath in blossom indicates acid soil</a:t>
            </a:r>
            <a:r>
              <a:rPr lang="cs-CZ" sz="2000" dirty="0">
                <a:latin typeface="Roboto Slab" pitchFamily="2" charset="0"/>
                <a:ea typeface="Roboto Slab" pitchFamily="2" charset="0"/>
              </a:rPr>
              <a:t>…</a:t>
            </a:r>
          </a:p>
          <a:p>
            <a:pPr marL="342900" indent="-342900">
              <a:buFont typeface="Arial" panose="020B0604020202020204" pitchFamily="34" charset="0"/>
              <a:buChar char="•"/>
            </a:pPr>
            <a:r>
              <a:rPr lang="en-GB" sz="2000" dirty="0">
                <a:latin typeface="Roboto Slab" pitchFamily="2" charset="0"/>
                <a:ea typeface="Roboto Slab" pitchFamily="2" charset="0"/>
              </a:rPr>
              <a:t>in mathematics the term is linked with sets functions</a:t>
            </a:r>
            <a:endParaRPr lang="cs-CZ" sz="2000" dirty="0">
              <a:latin typeface="Roboto Slab" pitchFamily="2" charset="0"/>
              <a:ea typeface="Roboto Slab" pitchFamily="2" charset="0"/>
            </a:endParaRPr>
          </a:p>
          <a:p>
            <a:pPr marL="342900" indent="-342900">
              <a:buFont typeface="Arial" panose="020B0604020202020204" pitchFamily="34" charset="0"/>
              <a:buChar char="•"/>
            </a:pPr>
            <a:r>
              <a:rPr lang="en-GB" sz="2000" dirty="0">
                <a:latin typeface="Roboto Slab" pitchFamily="2" charset="0"/>
                <a:ea typeface="Roboto Slab" pitchFamily="2" charset="0"/>
              </a:rPr>
              <a:t>social indicator </a:t>
            </a:r>
            <a:r>
              <a:rPr lang="cs-CZ" sz="2000" dirty="0">
                <a:latin typeface="Roboto Slab" pitchFamily="2" charset="0"/>
                <a:ea typeface="Roboto Slab" pitchFamily="2" charset="0"/>
              </a:rPr>
              <a:t>– </a:t>
            </a:r>
            <a:r>
              <a:rPr lang="en-GB" sz="2000" dirty="0">
                <a:latin typeface="Roboto Slab" pitchFamily="2" charset="0"/>
                <a:ea typeface="Roboto Slab" pitchFamily="2" charset="0"/>
              </a:rPr>
              <a:t>a phenomenon indicating certain phenomena in society</a:t>
            </a:r>
            <a:endParaRPr lang="cs-CZ" sz="2000" dirty="0">
              <a:latin typeface="Roboto Slab" pitchFamily="2" charset="0"/>
              <a:ea typeface="Roboto Slab" pitchFamily="2" charset="0"/>
            </a:endParaRPr>
          </a:p>
          <a:p>
            <a:pPr marL="342900" indent="-342900">
              <a:buFont typeface="Arial" panose="020B0604020202020204" pitchFamily="34" charset="0"/>
              <a:buChar char="•"/>
            </a:pPr>
            <a:r>
              <a:rPr lang="en-GB" sz="2000" dirty="0">
                <a:latin typeface="Roboto Slab" pitchFamily="2" charset="0"/>
                <a:ea typeface="Roboto Slab" pitchFamily="2" charset="0"/>
              </a:rPr>
              <a:t>in engineering</a:t>
            </a:r>
            <a:endParaRPr lang="cs-CZ" sz="2000" dirty="0">
              <a:latin typeface="Roboto Slab" pitchFamily="2" charset="0"/>
              <a:ea typeface="Roboto Slab" pitchFamily="2" charset="0"/>
            </a:endParaRPr>
          </a:p>
        </p:txBody>
      </p:sp>
      <p:grpSp>
        <p:nvGrpSpPr>
          <p:cNvPr id="5" name="Google Shape;1141;p41">
            <a:extLst>
              <a:ext uri="{FF2B5EF4-FFF2-40B4-BE49-F238E27FC236}">
                <a16:creationId xmlns:a16="http://schemas.microsoft.com/office/drawing/2014/main" id="{3D697F56-292A-4638-A7F9-9829AE47A0E9}"/>
              </a:ext>
            </a:extLst>
          </p:cNvPr>
          <p:cNvGrpSpPr>
            <a:grpSpLocks/>
          </p:cNvGrpSpPr>
          <p:nvPr/>
        </p:nvGrpSpPr>
        <p:grpSpPr bwMode="auto">
          <a:xfrm>
            <a:off x="1331640" y="346619"/>
            <a:ext cx="1008112" cy="720080"/>
            <a:chOff x="1510757" y="3225422"/>
            <a:chExt cx="720214" cy="637347"/>
          </a:xfrm>
        </p:grpSpPr>
        <p:sp>
          <p:nvSpPr>
            <p:cNvPr id="6" name="Google Shape;1142;p41">
              <a:extLst>
                <a:ext uri="{FF2B5EF4-FFF2-40B4-BE49-F238E27FC236}">
                  <a16:creationId xmlns:a16="http://schemas.microsoft.com/office/drawing/2014/main" id="{FD6D2916-F2DC-468D-BDB8-F2FE23367DAA}"/>
                </a:ext>
              </a:extLst>
            </p:cNvPr>
            <p:cNvSpPr/>
            <p:nvPr/>
          </p:nvSpPr>
          <p:spPr>
            <a:xfrm>
              <a:off x="1774751" y="3476265"/>
              <a:ext cx="261430" cy="238046"/>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7" name="Google Shape;1143;p41">
              <a:extLst>
                <a:ext uri="{FF2B5EF4-FFF2-40B4-BE49-F238E27FC236}">
                  <a16:creationId xmlns:a16="http://schemas.microsoft.com/office/drawing/2014/main" id="{2AB7341E-19E6-4F26-AC6C-EB346C620232}"/>
                </a:ext>
              </a:extLst>
            </p:cNvPr>
            <p:cNvSpPr/>
            <p:nvPr/>
          </p:nvSpPr>
          <p:spPr>
            <a:xfrm>
              <a:off x="2000298" y="3427633"/>
              <a:ext cx="230673" cy="294356"/>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9" name="Google Shape;1144;p41">
              <a:extLst>
                <a:ext uri="{FF2B5EF4-FFF2-40B4-BE49-F238E27FC236}">
                  <a16:creationId xmlns:a16="http://schemas.microsoft.com/office/drawing/2014/main" id="{9DA947B1-6FC4-4E30-8CFB-21C39618BDC1}"/>
                </a:ext>
              </a:extLst>
            </p:cNvPr>
            <p:cNvSpPr>
              <a:spLocks noChangeArrowheads="1"/>
            </p:cNvSpPr>
            <p:nvPr/>
          </p:nvSpPr>
          <p:spPr bwMode="auto">
            <a:xfrm>
              <a:off x="1774546" y="3225422"/>
              <a:ext cx="211874" cy="236503"/>
            </a:xfrm>
            <a:custGeom>
              <a:avLst/>
              <a:gdLst>
                <a:gd name="T0" fmla="*/ 0 w 312"/>
                <a:gd name="T1" fmla="*/ 0 h 348"/>
                <a:gd name="T2" fmla="*/ 312 w 312"/>
                <a:gd name="T3" fmla="*/ 348 h 348"/>
              </a:gdLst>
              <a:ahLst/>
              <a:cxnLst/>
              <a:rect l="T0" t="T1" r="T2" b="T3"/>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145;p41">
              <a:extLst>
                <a:ext uri="{FF2B5EF4-FFF2-40B4-BE49-F238E27FC236}">
                  <a16:creationId xmlns:a16="http://schemas.microsoft.com/office/drawing/2014/main" id="{A568CC76-5CCA-4BED-863A-65BE24CA5F81}"/>
                </a:ext>
              </a:extLst>
            </p:cNvPr>
            <p:cNvSpPr/>
            <p:nvPr/>
          </p:nvSpPr>
          <p:spPr>
            <a:xfrm>
              <a:off x="1951599" y="3243340"/>
              <a:ext cx="274246" cy="2175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1" name="Google Shape;1146;p41">
              <a:extLst>
                <a:ext uri="{FF2B5EF4-FFF2-40B4-BE49-F238E27FC236}">
                  <a16:creationId xmlns:a16="http://schemas.microsoft.com/office/drawing/2014/main" id="{382F2F3F-385C-4840-BE32-42CF89AF8853}"/>
                </a:ext>
              </a:extLst>
            </p:cNvPr>
            <p:cNvSpPr>
              <a:spLocks noChangeArrowheads="1"/>
            </p:cNvSpPr>
            <p:nvPr/>
          </p:nvSpPr>
          <p:spPr bwMode="auto">
            <a:xfrm>
              <a:off x="1858610" y="3710542"/>
              <a:ext cx="173926" cy="152226"/>
            </a:xfrm>
            <a:custGeom>
              <a:avLst/>
              <a:gdLst>
                <a:gd name="T0" fmla="*/ 0 w 256"/>
                <a:gd name="T1" fmla="*/ 0 h 224"/>
                <a:gd name="T2" fmla="*/ 256 w 256"/>
                <a:gd name="T3" fmla="*/ 224 h 224"/>
              </a:gdLst>
              <a:ahLst/>
              <a:cxnLst/>
              <a:rect l="T0" t="T1" r="T2" b="T3"/>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147;p41">
              <a:extLst>
                <a:ext uri="{FF2B5EF4-FFF2-40B4-BE49-F238E27FC236}">
                  <a16:creationId xmlns:a16="http://schemas.microsoft.com/office/drawing/2014/main" id="{A4F63C43-24F3-44F3-8C36-3A4EA8EFF161}"/>
                </a:ext>
              </a:extLst>
            </p:cNvPr>
            <p:cNvSpPr/>
            <p:nvPr/>
          </p:nvSpPr>
          <p:spPr>
            <a:xfrm>
              <a:off x="1521009" y="3427633"/>
              <a:ext cx="289624" cy="232925"/>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3" name="Google Shape;1148;p41">
              <a:extLst>
                <a:ext uri="{FF2B5EF4-FFF2-40B4-BE49-F238E27FC236}">
                  <a16:creationId xmlns:a16="http://schemas.microsoft.com/office/drawing/2014/main" id="{65577AF5-CE7C-4609-B42D-D34D54A905E2}"/>
                </a:ext>
              </a:extLst>
            </p:cNvPr>
            <p:cNvSpPr>
              <a:spLocks noChangeArrowheads="1"/>
            </p:cNvSpPr>
            <p:nvPr/>
          </p:nvSpPr>
          <p:spPr bwMode="auto">
            <a:xfrm>
              <a:off x="1510757" y="3234903"/>
              <a:ext cx="299628" cy="227021"/>
            </a:xfrm>
            <a:custGeom>
              <a:avLst/>
              <a:gdLst>
                <a:gd name="T0" fmla="*/ 0 w 441"/>
                <a:gd name="T1" fmla="*/ 0 h 334"/>
                <a:gd name="T2" fmla="*/ 441 w 441"/>
                <a:gd name="T3" fmla="*/ 334 h 334"/>
              </a:gdLst>
              <a:ahLst/>
              <a:cxnLst/>
              <a:rect l="T0" t="T1" r="T2" b="T3"/>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404746678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2843808" y="489767"/>
            <a:ext cx="3816424" cy="726097"/>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r>
              <a:rPr lang="en-GB" altLang="cs-CZ" sz="2800" b="1" dirty="0">
                <a:solidFill>
                  <a:srgbClr val="94BF6E"/>
                </a:solidFill>
                <a:latin typeface="Roboto Slab" charset="0"/>
                <a:cs typeface="Arial" panose="020B0604020202020204" pitchFamily="34" charset="0"/>
                <a:sym typeface="Roboto Slab" charset="0"/>
              </a:rPr>
              <a:t>Chemical indicator</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447280" y="1623740"/>
            <a:ext cx="8249440" cy="2554545"/>
          </a:xfrm>
          <a:prstGeom prst="rect">
            <a:avLst/>
          </a:prstGeom>
          <a:noFill/>
        </p:spPr>
        <p:txBody>
          <a:bodyPr wrap="square" rtlCol="0">
            <a:spAutoFit/>
          </a:bodyPr>
          <a:lstStyle/>
          <a:p>
            <a:endParaRPr lang="cs-CZ" sz="2000" dirty="0">
              <a:latin typeface="Roboto Slab" pitchFamily="2" charset="0"/>
              <a:ea typeface="Roboto Slab" pitchFamily="2" charset="0"/>
            </a:endParaRPr>
          </a:p>
          <a:p>
            <a:endParaRPr lang="cs-CZ" sz="2000" dirty="0">
              <a:latin typeface="Roboto Slab" pitchFamily="2" charset="0"/>
              <a:ea typeface="Roboto Slab" pitchFamily="2" charset="0"/>
            </a:endParaRPr>
          </a:p>
          <a:p>
            <a:r>
              <a:rPr lang="en-GB" sz="2000" dirty="0">
                <a:latin typeface="Roboto Slab" pitchFamily="2" charset="0"/>
                <a:ea typeface="Roboto Slab" pitchFamily="2" charset="0"/>
              </a:rPr>
              <a:t>Is a substance indicating a change of the environment that could not be observed in any other way</a:t>
            </a:r>
            <a:r>
              <a:rPr lang="cs-CZ" sz="2000" dirty="0">
                <a:latin typeface="Roboto Slab" pitchFamily="2" charset="0"/>
                <a:ea typeface="Roboto Slab" pitchFamily="2" charset="0"/>
              </a:rPr>
              <a:t>. </a:t>
            </a:r>
          </a:p>
          <a:p>
            <a:r>
              <a:rPr lang="en-GB" sz="2000" dirty="0">
                <a:latin typeface="Roboto Slab" pitchFamily="2" charset="0"/>
                <a:ea typeface="Roboto Slab" pitchFamily="2" charset="0"/>
              </a:rPr>
              <a:t>The example can be </a:t>
            </a:r>
            <a:r>
              <a:rPr lang="en-GB" sz="2000" b="1" dirty="0">
                <a:latin typeface="Roboto Slab" pitchFamily="2" charset="0"/>
                <a:ea typeface="Roboto Slab" pitchFamily="2" charset="0"/>
              </a:rPr>
              <a:t>pH indicators</a:t>
            </a:r>
            <a:r>
              <a:rPr lang="cs-CZ" sz="2000" dirty="0">
                <a:latin typeface="Roboto Slab" pitchFamily="2" charset="0"/>
                <a:ea typeface="Roboto Slab" pitchFamily="2" charset="0"/>
              </a:rPr>
              <a:t> </a:t>
            </a:r>
            <a:r>
              <a:rPr lang="en-GB" sz="2000" dirty="0">
                <a:latin typeface="Roboto Slab" pitchFamily="2" charset="0"/>
                <a:ea typeface="Roboto Slab" pitchFamily="2" charset="0"/>
              </a:rPr>
              <a:t>that react to  change by changing the colour of a mixture. From the chemical point of view they are complex organic substances or solutions. They determine either acidity or basicity</a:t>
            </a:r>
            <a:r>
              <a:rPr lang="cs-CZ" sz="2000" dirty="0">
                <a:latin typeface="Roboto Slab" pitchFamily="2" charset="0"/>
                <a:ea typeface="Roboto Slab" pitchFamily="2" charset="0"/>
              </a:rPr>
              <a:t> </a:t>
            </a:r>
          </a:p>
        </p:txBody>
      </p:sp>
      <p:grpSp>
        <p:nvGrpSpPr>
          <p:cNvPr id="5" name="Google Shape;1141;p41">
            <a:extLst>
              <a:ext uri="{FF2B5EF4-FFF2-40B4-BE49-F238E27FC236}">
                <a16:creationId xmlns:a16="http://schemas.microsoft.com/office/drawing/2014/main" id="{3D697F56-292A-4638-A7F9-9829AE47A0E9}"/>
              </a:ext>
            </a:extLst>
          </p:cNvPr>
          <p:cNvGrpSpPr>
            <a:grpSpLocks/>
          </p:cNvGrpSpPr>
          <p:nvPr/>
        </p:nvGrpSpPr>
        <p:grpSpPr bwMode="auto">
          <a:xfrm>
            <a:off x="1331640" y="346619"/>
            <a:ext cx="1008112" cy="720080"/>
            <a:chOff x="1510757" y="3225422"/>
            <a:chExt cx="720214" cy="637347"/>
          </a:xfrm>
        </p:grpSpPr>
        <p:sp>
          <p:nvSpPr>
            <p:cNvPr id="6" name="Google Shape;1142;p41">
              <a:extLst>
                <a:ext uri="{FF2B5EF4-FFF2-40B4-BE49-F238E27FC236}">
                  <a16:creationId xmlns:a16="http://schemas.microsoft.com/office/drawing/2014/main" id="{FD6D2916-F2DC-468D-BDB8-F2FE23367DAA}"/>
                </a:ext>
              </a:extLst>
            </p:cNvPr>
            <p:cNvSpPr/>
            <p:nvPr/>
          </p:nvSpPr>
          <p:spPr>
            <a:xfrm>
              <a:off x="1774751" y="3476265"/>
              <a:ext cx="261430" cy="238046"/>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7" name="Google Shape;1143;p41">
              <a:extLst>
                <a:ext uri="{FF2B5EF4-FFF2-40B4-BE49-F238E27FC236}">
                  <a16:creationId xmlns:a16="http://schemas.microsoft.com/office/drawing/2014/main" id="{2AB7341E-19E6-4F26-AC6C-EB346C620232}"/>
                </a:ext>
              </a:extLst>
            </p:cNvPr>
            <p:cNvSpPr/>
            <p:nvPr/>
          </p:nvSpPr>
          <p:spPr>
            <a:xfrm>
              <a:off x="2000298" y="3427633"/>
              <a:ext cx="230673" cy="294356"/>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9" name="Google Shape;1144;p41">
              <a:extLst>
                <a:ext uri="{FF2B5EF4-FFF2-40B4-BE49-F238E27FC236}">
                  <a16:creationId xmlns:a16="http://schemas.microsoft.com/office/drawing/2014/main" id="{9DA947B1-6FC4-4E30-8CFB-21C39618BDC1}"/>
                </a:ext>
              </a:extLst>
            </p:cNvPr>
            <p:cNvSpPr>
              <a:spLocks noChangeArrowheads="1"/>
            </p:cNvSpPr>
            <p:nvPr/>
          </p:nvSpPr>
          <p:spPr bwMode="auto">
            <a:xfrm>
              <a:off x="1774546" y="3225422"/>
              <a:ext cx="211874" cy="236503"/>
            </a:xfrm>
            <a:custGeom>
              <a:avLst/>
              <a:gdLst>
                <a:gd name="T0" fmla="*/ 0 w 312"/>
                <a:gd name="T1" fmla="*/ 0 h 348"/>
                <a:gd name="T2" fmla="*/ 312 w 312"/>
                <a:gd name="T3" fmla="*/ 348 h 348"/>
              </a:gdLst>
              <a:ahLst/>
              <a:cxnLst/>
              <a:rect l="T0" t="T1" r="T2" b="T3"/>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145;p41">
              <a:extLst>
                <a:ext uri="{FF2B5EF4-FFF2-40B4-BE49-F238E27FC236}">
                  <a16:creationId xmlns:a16="http://schemas.microsoft.com/office/drawing/2014/main" id="{A568CC76-5CCA-4BED-863A-65BE24CA5F81}"/>
                </a:ext>
              </a:extLst>
            </p:cNvPr>
            <p:cNvSpPr/>
            <p:nvPr/>
          </p:nvSpPr>
          <p:spPr>
            <a:xfrm>
              <a:off x="1951599" y="3243340"/>
              <a:ext cx="274246" cy="2175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1" name="Google Shape;1146;p41">
              <a:extLst>
                <a:ext uri="{FF2B5EF4-FFF2-40B4-BE49-F238E27FC236}">
                  <a16:creationId xmlns:a16="http://schemas.microsoft.com/office/drawing/2014/main" id="{382F2F3F-385C-4840-BE32-42CF89AF8853}"/>
                </a:ext>
              </a:extLst>
            </p:cNvPr>
            <p:cNvSpPr>
              <a:spLocks noChangeArrowheads="1"/>
            </p:cNvSpPr>
            <p:nvPr/>
          </p:nvSpPr>
          <p:spPr bwMode="auto">
            <a:xfrm>
              <a:off x="1858610" y="3710542"/>
              <a:ext cx="173926" cy="152226"/>
            </a:xfrm>
            <a:custGeom>
              <a:avLst/>
              <a:gdLst>
                <a:gd name="T0" fmla="*/ 0 w 256"/>
                <a:gd name="T1" fmla="*/ 0 h 224"/>
                <a:gd name="T2" fmla="*/ 256 w 256"/>
                <a:gd name="T3" fmla="*/ 224 h 224"/>
              </a:gdLst>
              <a:ahLst/>
              <a:cxnLst/>
              <a:rect l="T0" t="T1" r="T2" b="T3"/>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Google Shape;1147;p41">
              <a:extLst>
                <a:ext uri="{FF2B5EF4-FFF2-40B4-BE49-F238E27FC236}">
                  <a16:creationId xmlns:a16="http://schemas.microsoft.com/office/drawing/2014/main" id="{A4F63C43-24F3-44F3-8C36-3A4EA8EFF161}"/>
                </a:ext>
              </a:extLst>
            </p:cNvPr>
            <p:cNvSpPr/>
            <p:nvPr/>
          </p:nvSpPr>
          <p:spPr>
            <a:xfrm>
              <a:off x="1521009" y="3427633"/>
              <a:ext cx="289624" cy="232925"/>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lIns="68575" tIns="34275" rIns="68575" bIns="34275"/>
            <a:lstStyle/>
            <a:p>
              <a:pPr fontAlgn="auto">
                <a:spcBef>
                  <a:spcPts val="0"/>
                </a:spcBef>
                <a:spcAft>
                  <a:spcPts val="0"/>
                </a:spcAft>
                <a:buClr>
                  <a:schemeClr val="dk1"/>
                </a:buClr>
                <a:buSzPts val="1400"/>
                <a:buFont typeface="Calibri"/>
                <a:buNone/>
                <a:defRPr/>
              </a:pPr>
              <a:endParaRPr kern="0">
                <a:solidFill>
                  <a:schemeClr val="dk1"/>
                </a:solidFill>
                <a:latin typeface="Calibri"/>
                <a:ea typeface="Calibri"/>
                <a:cs typeface="Calibri"/>
                <a:sym typeface="Calibri"/>
              </a:endParaRPr>
            </a:p>
          </p:txBody>
        </p:sp>
        <p:sp>
          <p:nvSpPr>
            <p:cNvPr id="13" name="Google Shape;1148;p41">
              <a:extLst>
                <a:ext uri="{FF2B5EF4-FFF2-40B4-BE49-F238E27FC236}">
                  <a16:creationId xmlns:a16="http://schemas.microsoft.com/office/drawing/2014/main" id="{65577AF5-CE7C-4609-B42D-D34D54A905E2}"/>
                </a:ext>
              </a:extLst>
            </p:cNvPr>
            <p:cNvSpPr>
              <a:spLocks noChangeArrowheads="1"/>
            </p:cNvSpPr>
            <p:nvPr/>
          </p:nvSpPr>
          <p:spPr bwMode="auto">
            <a:xfrm>
              <a:off x="1510757" y="3234903"/>
              <a:ext cx="299628" cy="227021"/>
            </a:xfrm>
            <a:custGeom>
              <a:avLst/>
              <a:gdLst>
                <a:gd name="T0" fmla="*/ 0 w 441"/>
                <a:gd name="T1" fmla="*/ 0 h 334"/>
                <a:gd name="T2" fmla="*/ 441 w 441"/>
                <a:gd name="T3" fmla="*/ 334 h 334"/>
              </a:gdLst>
              <a:ahLst/>
              <a:cxnLst/>
              <a:rect l="T0" t="T1" r="T2" b="T3"/>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SzPts val="1400"/>
                <a:buFont typeface="Calibri" panose="020F0502020204030204" pitchFamily="34" charset="0"/>
                <a:buNone/>
              </a:pPr>
              <a:endParaRPr lang="cs-CZ" altLang="cs-CZ">
                <a:solidFill>
                  <a:srgbClr val="114454"/>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191575692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267494"/>
            <a:ext cx="5328592" cy="584775"/>
          </a:xfrm>
        </p:spPr>
        <p:txBody>
          <a:bodyPr anchor="b"/>
          <a:lstStyle/>
          <a:p>
            <a:pPr eaLnBrk="1" hangingPunct="1">
              <a:buClr>
                <a:srgbClr val="FFFFFF"/>
              </a:buClr>
              <a:buSzPts val="1800"/>
              <a:buFont typeface="Roboto Slab" charset="0"/>
              <a:buNone/>
            </a:pPr>
            <a:br>
              <a:rPr lang="sk-SK" altLang="cs-CZ" sz="2800" b="1" dirty="0">
                <a:solidFill>
                  <a:srgbClr val="94BF6E"/>
                </a:solidFill>
                <a:latin typeface="Roboto Slab" charset="0"/>
                <a:cs typeface="Arial" panose="020B0604020202020204" pitchFamily="34" charset="0"/>
                <a:sym typeface="Roboto Slab" charset="0"/>
              </a:rPr>
            </a:br>
            <a:r>
              <a:rPr lang="en-GB" altLang="cs-CZ" sz="2800" b="1" dirty="0">
                <a:solidFill>
                  <a:srgbClr val="94BF6E"/>
                </a:solidFill>
                <a:latin typeface="Roboto Slab" charset="0"/>
                <a:cs typeface="Arial" panose="020B0604020202020204" pitchFamily="34" charset="0"/>
                <a:sym typeface="Roboto Slab" charset="0"/>
              </a:rPr>
              <a:t>pH indicators</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874460" y="1089700"/>
            <a:ext cx="6480720" cy="584775"/>
          </a:xfrm>
          <a:prstGeom prst="rect">
            <a:avLst/>
          </a:prstGeom>
          <a:noFill/>
        </p:spPr>
        <p:txBody>
          <a:bodyPr wrap="square" rtlCol="0">
            <a:spAutoFit/>
          </a:bodyPr>
          <a:lstStyle/>
          <a:p>
            <a:r>
              <a:rPr lang="en-GB" sz="2400" baseline="-25000" dirty="0">
                <a:latin typeface="Roboto Slab" pitchFamily="2" charset="0"/>
                <a:ea typeface="Roboto Slab" pitchFamily="2" charset="0"/>
              </a:rPr>
              <a:t>The most common pH indicators and their colour in acidic and alkaline environment</a:t>
            </a:r>
            <a:r>
              <a:rPr lang="cs-CZ" sz="2400" baseline="-25000" dirty="0">
                <a:latin typeface="Roboto Slab" pitchFamily="2" charset="0"/>
                <a:ea typeface="Roboto Slab" pitchFamily="2" charset="0"/>
              </a:rPr>
              <a:t>:</a:t>
            </a:r>
          </a:p>
        </p:txBody>
      </p:sp>
      <p:graphicFrame>
        <p:nvGraphicFramePr>
          <p:cNvPr id="2" name="Tabulka 1">
            <a:extLst>
              <a:ext uri="{FF2B5EF4-FFF2-40B4-BE49-F238E27FC236}">
                <a16:creationId xmlns:a16="http://schemas.microsoft.com/office/drawing/2014/main" id="{E9EFA4DE-835D-4E5C-8D7C-31840286AAF2}"/>
              </a:ext>
            </a:extLst>
          </p:cNvPr>
          <p:cNvGraphicFramePr>
            <a:graphicFrameLocks noGrp="1"/>
          </p:cNvGraphicFramePr>
          <p:nvPr>
            <p:extLst>
              <p:ext uri="{D42A27DB-BD31-4B8C-83A1-F6EECF244321}">
                <p14:modId xmlns:p14="http://schemas.microsoft.com/office/powerpoint/2010/main" val="1566963315"/>
              </p:ext>
            </p:extLst>
          </p:nvPr>
        </p:nvGraphicFramePr>
        <p:xfrm>
          <a:off x="899592" y="1851670"/>
          <a:ext cx="7344816" cy="2577886"/>
        </p:xfrm>
        <a:graphic>
          <a:graphicData uri="http://schemas.openxmlformats.org/drawingml/2006/table">
            <a:tbl>
              <a:tblPr firstRow="1" bandRow="1">
                <a:tableStyleId>{284E427A-3D55-4303-BF80-6455036E1DE7}</a:tableStyleId>
              </a:tblPr>
              <a:tblGrid>
                <a:gridCol w="2448272">
                  <a:extLst>
                    <a:ext uri="{9D8B030D-6E8A-4147-A177-3AD203B41FA5}">
                      <a16:colId xmlns:a16="http://schemas.microsoft.com/office/drawing/2014/main" val="2350209289"/>
                    </a:ext>
                  </a:extLst>
                </a:gridCol>
                <a:gridCol w="2448272">
                  <a:extLst>
                    <a:ext uri="{9D8B030D-6E8A-4147-A177-3AD203B41FA5}">
                      <a16:colId xmlns:a16="http://schemas.microsoft.com/office/drawing/2014/main" val="697731636"/>
                    </a:ext>
                  </a:extLst>
                </a:gridCol>
                <a:gridCol w="2448272">
                  <a:extLst>
                    <a:ext uri="{9D8B030D-6E8A-4147-A177-3AD203B41FA5}">
                      <a16:colId xmlns:a16="http://schemas.microsoft.com/office/drawing/2014/main" val="3026272517"/>
                    </a:ext>
                  </a:extLst>
                </a:gridCol>
              </a:tblGrid>
              <a:tr h="561662">
                <a:tc>
                  <a:txBody>
                    <a:bodyPr/>
                    <a:lstStyle/>
                    <a:p>
                      <a:pPr algn="ctr"/>
                      <a:r>
                        <a:rPr lang="en-GB" dirty="0"/>
                        <a:t>Indicator</a:t>
                      </a:r>
                      <a:endParaRPr lang="cs-CZ" dirty="0"/>
                    </a:p>
                  </a:txBody>
                  <a:tcPr/>
                </a:tc>
                <a:tc>
                  <a:txBody>
                    <a:bodyPr/>
                    <a:lstStyle/>
                    <a:p>
                      <a:pPr algn="ctr"/>
                      <a:r>
                        <a:rPr lang="en-GB" dirty="0"/>
                        <a:t>Colour in acid environment</a:t>
                      </a:r>
                      <a:endParaRPr lang="cs-CZ" dirty="0"/>
                    </a:p>
                  </a:txBody>
                  <a:tcPr/>
                </a:tc>
                <a:tc>
                  <a:txBody>
                    <a:bodyPr/>
                    <a:lstStyle/>
                    <a:p>
                      <a:pPr algn="ctr"/>
                      <a:r>
                        <a:rPr lang="en-GB" dirty="0"/>
                        <a:t>Colour in alkaline environment</a:t>
                      </a:r>
                      <a:endParaRPr lang="cs-CZ" dirty="0"/>
                    </a:p>
                  </a:txBody>
                  <a:tcPr/>
                </a:tc>
                <a:extLst>
                  <a:ext uri="{0D108BD9-81ED-4DB2-BD59-A6C34878D82A}">
                    <a16:rowId xmlns:a16="http://schemas.microsoft.com/office/drawing/2014/main" val="2224990575"/>
                  </a:ext>
                </a:extLst>
              </a:tr>
              <a:tr h="561662">
                <a:tc>
                  <a:txBody>
                    <a:bodyPr/>
                    <a:lstStyle/>
                    <a:p>
                      <a:pPr algn="ctr"/>
                      <a:r>
                        <a:rPr lang="en-GB" b="1" dirty="0"/>
                        <a:t>Phenolphthalein</a:t>
                      </a:r>
                      <a:endParaRPr lang="cs-CZ" b="1" dirty="0"/>
                    </a:p>
                  </a:txBody>
                  <a:tcPr/>
                </a:tc>
                <a:tc>
                  <a:txBody>
                    <a:bodyPr/>
                    <a:lstStyle/>
                    <a:p>
                      <a:pPr algn="ctr"/>
                      <a:r>
                        <a:rPr lang="en-GB" b="1" dirty="0"/>
                        <a:t>Colourless </a:t>
                      </a:r>
                      <a:endParaRPr lang="cs-CZ" b="1" dirty="0"/>
                    </a:p>
                  </a:txBody>
                  <a:tcPr/>
                </a:tc>
                <a:tc>
                  <a:txBody>
                    <a:bodyPr/>
                    <a:lstStyle/>
                    <a:p>
                      <a:pPr algn="ctr"/>
                      <a:r>
                        <a:rPr lang="en-GB" b="1" dirty="0"/>
                        <a:t>Purple-pink</a:t>
                      </a:r>
                      <a:endParaRPr lang="cs-CZ" b="1" dirty="0"/>
                    </a:p>
                  </a:txBody>
                  <a:tcPr/>
                </a:tc>
                <a:extLst>
                  <a:ext uri="{0D108BD9-81ED-4DB2-BD59-A6C34878D82A}">
                    <a16:rowId xmlns:a16="http://schemas.microsoft.com/office/drawing/2014/main" val="3190448855"/>
                  </a:ext>
                </a:extLst>
              </a:tr>
              <a:tr h="561662">
                <a:tc>
                  <a:txBody>
                    <a:bodyPr/>
                    <a:lstStyle/>
                    <a:p>
                      <a:pPr algn="ctr"/>
                      <a:r>
                        <a:rPr lang="en-GB" b="1" dirty="0"/>
                        <a:t>Methyl orange</a:t>
                      </a:r>
                      <a:endParaRPr lang="cs-CZ" b="1" dirty="0"/>
                    </a:p>
                  </a:txBody>
                  <a:tcPr/>
                </a:tc>
                <a:tc>
                  <a:txBody>
                    <a:bodyPr/>
                    <a:lstStyle/>
                    <a:p>
                      <a:pPr algn="ctr"/>
                      <a:r>
                        <a:rPr lang="en-GB" b="1" dirty="0"/>
                        <a:t>Orange </a:t>
                      </a:r>
                      <a:endParaRPr lang="cs-CZ" b="1" dirty="0"/>
                    </a:p>
                  </a:txBody>
                  <a:tcPr/>
                </a:tc>
                <a:tc>
                  <a:txBody>
                    <a:bodyPr/>
                    <a:lstStyle/>
                    <a:p>
                      <a:pPr algn="ctr"/>
                      <a:r>
                        <a:rPr lang="en-GB" b="1" dirty="0"/>
                        <a:t>Yellow </a:t>
                      </a:r>
                      <a:endParaRPr lang="cs-CZ" b="1" dirty="0"/>
                    </a:p>
                  </a:txBody>
                  <a:tcPr/>
                </a:tc>
                <a:extLst>
                  <a:ext uri="{0D108BD9-81ED-4DB2-BD59-A6C34878D82A}">
                    <a16:rowId xmlns:a16="http://schemas.microsoft.com/office/drawing/2014/main" val="3684289143"/>
                  </a:ext>
                </a:extLst>
              </a:tr>
              <a:tr h="331238">
                <a:tc>
                  <a:txBody>
                    <a:bodyPr/>
                    <a:lstStyle/>
                    <a:p>
                      <a:pPr algn="ctr"/>
                      <a:r>
                        <a:rPr lang="en-GB" b="1" dirty="0"/>
                        <a:t>Methyl red</a:t>
                      </a:r>
                      <a:endParaRPr lang="cs-CZ" b="1" dirty="0"/>
                    </a:p>
                  </a:txBody>
                  <a:tcPr/>
                </a:tc>
                <a:tc>
                  <a:txBody>
                    <a:bodyPr/>
                    <a:lstStyle/>
                    <a:p>
                      <a:pPr algn="ctr"/>
                      <a:r>
                        <a:rPr lang="en-GB" b="1" dirty="0"/>
                        <a:t>Red </a:t>
                      </a:r>
                      <a:endParaRPr lang="cs-CZ" b="1" dirty="0"/>
                    </a:p>
                  </a:txBody>
                  <a:tcPr/>
                </a:tc>
                <a:tc>
                  <a:txBody>
                    <a:bodyPr/>
                    <a:lstStyle/>
                    <a:p>
                      <a:pPr algn="ctr"/>
                      <a:r>
                        <a:rPr lang="en-GB" b="1" dirty="0"/>
                        <a:t>Yellow </a:t>
                      </a:r>
                      <a:endParaRPr lang="cs-CZ" b="1" dirty="0"/>
                    </a:p>
                  </a:txBody>
                  <a:tcPr/>
                </a:tc>
                <a:extLst>
                  <a:ext uri="{0D108BD9-81ED-4DB2-BD59-A6C34878D82A}">
                    <a16:rowId xmlns:a16="http://schemas.microsoft.com/office/drawing/2014/main" val="1867310455"/>
                  </a:ext>
                </a:extLst>
              </a:tr>
              <a:tr h="561662">
                <a:tc>
                  <a:txBody>
                    <a:bodyPr/>
                    <a:lstStyle/>
                    <a:p>
                      <a:pPr algn="ctr"/>
                      <a:r>
                        <a:rPr lang="en-GB" b="1" dirty="0"/>
                        <a:t>Litmus </a:t>
                      </a:r>
                      <a:endParaRPr lang="cs-CZ" b="1" dirty="0"/>
                    </a:p>
                  </a:txBody>
                  <a:tcPr/>
                </a:tc>
                <a:tc>
                  <a:txBody>
                    <a:bodyPr/>
                    <a:lstStyle/>
                    <a:p>
                      <a:pPr algn="ctr"/>
                      <a:r>
                        <a:rPr lang="en-GB" b="1" dirty="0"/>
                        <a:t>Red </a:t>
                      </a:r>
                      <a:endParaRPr lang="cs-CZ" b="1" dirty="0"/>
                    </a:p>
                  </a:txBody>
                  <a:tcPr/>
                </a:tc>
                <a:tc>
                  <a:txBody>
                    <a:bodyPr/>
                    <a:lstStyle/>
                    <a:p>
                      <a:pPr algn="ctr"/>
                      <a:r>
                        <a:rPr lang="en-GB" b="1" dirty="0"/>
                        <a:t>Purple </a:t>
                      </a:r>
                      <a:endParaRPr lang="cs-CZ" b="1" dirty="0"/>
                    </a:p>
                  </a:txBody>
                  <a:tcPr/>
                </a:tc>
                <a:extLst>
                  <a:ext uri="{0D108BD9-81ED-4DB2-BD59-A6C34878D82A}">
                    <a16:rowId xmlns:a16="http://schemas.microsoft.com/office/drawing/2014/main" val="2605211300"/>
                  </a:ext>
                </a:extLst>
              </a:tr>
            </a:tbl>
          </a:graphicData>
        </a:graphic>
      </p:graphicFrame>
    </p:spTree>
    <p:extLst>
      <p:ext uri="{BB962C8B-B14F-4D97-AF65-F5344CB8AC3E}">
        <p14:creationId xmlns:p14="http://schemas.microsoft.com/office/powerpoint/2010/main" val="182567847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1080120"/>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Colour changes of some pH indicators depending on the</a:t>
            </a:r>
            <a:r>
              <a:rPr lang="sk-SK" altLang="cs-CZ" sz="2800" b="1" dirty="0">
                <a:solidFill>
                  <a:srgbClr val="94BF6E"/>
                </a:solidFill>
                <a:latin typeface="Roboto Slab" charset="0"/>
                <a:cs typeface="Arial" panose="020B0604020202020204" pitchFamily="34" charset="0"/>
                <a:sym typeface="Roboto Slab" charset="0"/>
              </a:rPr>
              <a:t> pH: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pic>
        <p:nvPicPr>
          <p:cNvPr id="3" name="Obrázek 2">
            <a:extLst>
              <a:ext uri="{FF2B5EF4-FFF2-40B4-BE49-F238E27FC236}">
                <a16:creationId xmlns:a16="http://schemas.microsoft.com/office/drawing/2014/main" id="{8C060DE7-F6D6-42BB-837C-1134AC3C6FD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83568" y="1707654"/>
            <a:ext cx="7925408" cy="2520280"/>
          </a:xfrm>
          <a:prstGeom prst="rect">
            <a:avLst/>
          </a:prstGeom>
        </p:spPr>
      </p:pic>
    </p:spTree>
    <p:extLst>
      <p:ext uri="{BB962C8B-B14F-4D97-AF65-F5344CB8AC3E}">
        <p14:creationId xmlns:p14="http://schemas.microsoft.com/office/powerpoint/2010/main" val="82128797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51470"/>
            <a:ext cx="8640960" cy="1008112"/>
          </a:xfrm>
        </p:spPr>
        <p:txBody>
          <a:bodyPr anchor="b"/>
          <a:lstStyle/>
          <a:p>
            <a:pPr eaLnBrk="1" hangingPunct="1">
              <a:buClr>
                <a:srgbClr val="FFFFFF"/>
              </a:buClr>
              <a:buSzPts val="1800"/>
              <a:buFont typeface="Roboto Slab" charset="0"/>
              <a:buNone/>
            </a:pPr>
            <a:r>
              <a:rPr lang="en-GB" altLang="cs-CZ" sz="2800" b="1" dirty="0">
                <a:solidFill>
                  <a:srgbClr val="94BF6E"/>
                </a:solidFill>
                <a:latin typeface="Roboto Slab" charset="0"/>
                <a:cs typeface="Arial" panose="020B0604020202020204" pitchFamily="34" charset="0"/>
                <a:sym typeface="Roboto Slab" charset="0"/>
              </a:rPr>
              <a:t>Phenolphthalein</a:t>
            </a:r>
            <a:r>
              <a:rPr lang="sk-SK" altLang="cs-CZ" sz="2800" b="1" dirty="0">
                <a:solidFill>
                  <a:srgbClr val="94BF6E"/>
                </a:solidFill>
                <a:latin typeface="Roboto Slab" charset="0"/>
                <a:cs typeface="Arial" panose="020B0604020202020204" pitchFamily="34" charset="0"/>
                <a:sym typeface="Roboto Slab"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pic>
        <p:nvPicPr>
          <p:cNvPr id="19" name="Obrázek 18">
            <a:extLst>
              <a:ext uri="{FF2B5EF4-FFF2-40B4-BE49-F238E27FC236}">
                <a16:creationId xmlns:a16="http://schemas.microsoft.com/office/drawing/2014/main" id="{E889F5AE-0C46-4F31-9015-13091FAAD6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2990" y="1232438"/>
            <a:ext cx="2520280" cy="2441521"/>
          </a:xfrm>
          <a:prstGeom prst="rect">
            <a:avLst/>
          </a:prstGeom>
        </p:spPr>
      </p:pic>
      <p:pic>
        <p:nvPicPr>
          <p:cNvPr id="22" name="Obrázek 21">
            <a:extLst>
              <a:ext uri="{FF2B5EF4-FFF2-40B4-BE49-F238E27FC236}">
                <a16:creationId xmlns:a16="http://schemas.microsoft.com/office/drawing/2014/main" id="{67A13BBA-FB0C-46B8-9EEE-B494A2D4465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5861"/>
          <a:stretch/>
        </p:blipFill>
        <p:spPr>
          <a:xfrm>
            <a:off x="5917392" y="1222182"/>
            <a:ext cx="2031398" cy="1197632"/>
          </a:xfrm>
          <a:prstGeom prst="rect">
            <a:avLst/>
          </a:prstGeom>
        </p:spPr>
      </p:pic>
      <p:pic>
        <p:nvPicPr>
          <p:cNvPr id="25" name="Obrázek 24">
            <a:extLst>
              <a:ext uri="{FF2B5EF4-FFF2-40B4-BE49-F238E27FC236}">
                <a16:creationId xmlns:a16="http://schemas.microsoft.com/office/drawing/2014/main" id="{947A3921-D2A2-4316-A219-2161BA92CE9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917392" y="3129111"/>
            <a:ext cx="2033742" cy="1668618"/>
          </a:xfrm>
          <a:prstGeom prst="rect">
            <a:avLst/>
          </a:prstGeom>
        </p:spPr>
      </p:pic>
      <p:sp>
        <p:nvSpPr>
          <p:cNvPr id="27" name="TextovéPole 26">
            <a:extLst>
              <a:ext uri="{FF2B5EF4-FFF2-40B4-BE49-F238E27FC236}">
                <a16:creationId xmlns:a16="http://schemas.microsoft.com/office/drawing/2014/main" id="{72093CC3-78CD-4F25-95C6-979913D723E1}"/>
              </a:ext>
            </a:extLst>
          </p:cNvPr>
          <p:cNvSpPr txBox="1"/>
          <p:nvPr/>
        </p:nvSpPr>
        <p:spPr>
          <a:xfrm>
            <a:off x="3995937" y="483518"/>
            <a:ext cx="4896544" cy="738664"/>
          </a:xfrm>
          <a:prstGeom prst="rect">
            <a:avLst/>
          </a:prstGeom>
          <a:noFill/>
        </p:spPr>
        <p:txBody>
          <a:bodyPr wrap="square" rtlCol="0">
            <a:spAutoFit/>
          </a:bodyPr>
          <a:lstStyle/>
          <a:p>
            <a:r>
              <a:rPr lang="en-GB" dirty="0">
                <a:latin typeface="Roboto Slab" pitchFamily="2" charset="0"/>
                <a:ea typeface="Roboto Slab" pitchFamily="2" charset="0"/>
              </a:rPr>
              <a:t>White powder soluble in ethanol</a:t>
            </a:r>
            <a:r>
              <a:rPr lang="cs-CZ" dirty="0">
                <a:latin typeface="Roboto Slab" pitchFamily="2" charset="0"/>
                <a:ea typeface="Roboto Slab" pitchFamily="2" charset="0"/>
              </a:rPr>
              <a:t>, </a:t>
            </a:r>
            <a:r>
              <a:rPr lang="en-GB" dirty="0">
                <a:latin typeface="Roboto Slab" pitchFamily="2" charset="0"/>
                <a:ea typeface="Roboto Slab" pitchFamily="2" charset="0"/>
              </a:rPr>
              <a:t>used as a laxative but now being removed from laxatives because of concern over carcinogenicity</a:t>
            </a:r>
            <a:endParaRPr lang="cs-CZ" dirty="0">
              <a:latin typeface="Roboto Slab" pitchFamily="2" charset="0"/>
              <a:ea typeface="Roboto Slab" pitchFamily="2" charset="0"/>
            </a:endParaRPr>
          </a:p>
        </p:txBody>
      </p:sp>
      <p:sp>
        <p:nvSpPr>
          <p:cNvPr id="28" name="TextovéPole 27">
            <a:extLst>
              <a:ext uri="{FF2B5EF4-FFF2-40B4-BE49-F238E27FC236}">
                <a16:creationId xmlns:a16="http://schemas.microsoft.com/office/drawing/2014/main" id="{6FC907FB-2EAF-43BE-B349-9FAEAE5C8707}"/>
              </a:ext>
            </a:extLst>
          </p:cNvPr>
          <p:cNvSpPr txBox="1"/>
          <p:nvPr/>
        </p:nvSpPr>
        <p:spPr>
          <a:xfrm>
            <a:off x="3995937" y="2797929"/>
            <a:ext cx="4871847" cy="523220"/>
          </a:xfrm>
          <a:prstGeom prst="rect">
            <a:avLst/>
          </a:prstGeom>
          <a:noFill/>
        </p:spPr>
        <p:txBody>
          <a:bodyPr wrap="none" rtlCol="0">
            <a:spAutoFit/>
          </a:bodyPr>
          <a:lstStyle/>
          <a:p>
            <a:r>
              <a:rPr lang="en-GB" dirty="0">
                <a:latin typeface="Roboto Slab" pitchFamily="2" charset="0"/>
                <a:ea typeface="Roboto Slab" pitchFamily="2" charset="0"/>
              </a:rPr>
              <a:t>Coloration of phenolphthalein solution in acid and basic</a:t>
            </a:r>
          </a:p>
          <a:p>
            <a:r>
              <a:rPr lang="en-GB" dirty="0">
                <a:latin typeface="Roboto Slab" pitchFamily="2" charset="0"/>
                <a:ea typeface="Roboto Slab" pitchFamily="2" charset="0"/>
              </a:rPr>
              <a:t>environment</a:t>
            </a:r>
            <a:r>
              <a:rPr lang="cs-CZ" dirty="0">
                <a:latin typeface="Roboto Slab" pitchFamily="2" charset="0"/>
                <a:ea typeface="Roboto Slab" pitchFamily="2" charset="0"/>
              </a:rPr>
              <a:t>: </a:t>
            </a:r>
          </a:p>
        </p:txBody>
      </p:sp>
      <p:sp>
        <p:nvSpPr>
          <p:cNvPr id="2" name="Obdélník 1">
            <a:extLst>
              <a:ext uri="{FF2B5EF4-FFF2-40B4-BE49-F238E27FC236}">
                <a16:creationId xmlns:a16="http://schemas.microsoft.com/office/drawing/2014/main" id="{8243D8B6-DD78-46D1-BD0C-B0B77A68981F}"/>
              </a:ext>
            </a:extLst>
          </p:cNvPr>
          <p:cNvSpPr/>
          <p:nvPr/>
        </p:nvSpPr>
        <p:spPr>
          <a:xfrm>
            <a:off x="6084169" y="4155926"/>
            <a:ext cx="57606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ACID</a:t>
            </a:r>
          </a:p>
        </p:txBody>
      </p:sp>
    </p:spTree>
    <p:extLst>
      <p:ext uri="{BB962C8B-B14F-4D97-AF65-F5344CB8AC3E}">
        <p14:creationId xmlns:p14="http://schemas.microsoft.com/office/powerpoint/2010/main" val="122430136"/>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71A570-7734-41DC-B5E2-26D31D063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79297D-FC1B-40DF-BD48-38B78FABA11C}">
  <ds:schemaRefs>
    <ds:schemaRef ds:uri="ccd6adb6-d71d-476c-b3f9-eb5a7ace5f19"/>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b3def9c5-cd0d-49d7-842c-aa8913a57bf5"/>
    <ds:schemaRef ds:uri="http://purl.org/dc/dcmitype/"/>
  </ds:schemaRefs>
</ds:datastoreItem>
</file>

<file path=customXml/itemProps3.xml><?xml version="1.0" encoding="utf-8"?>
<ds:datastoreItem xmlns:ds="http://schemas.openxmlformats.org/officeDocument/2006/customXml" ds:itemID="{27429EED-E51F-468F-A802-34E007F2B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895</TotalTime>
  <Words>1359</Words>
  <Application>Microsoft Office PowerPoint</Application>
  <PresentationFormat>Předvádění na obrazovce (16:9)</PresentationFormat>
  <Paragraphs>172</Paragraphs>
  <Slides>26</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26</vt:i4>
      </vt:variant>
    </vt:vector>
  </HeadingPairs>
  <TitlesOfParts>
    <vt:vector size="33" baseType="lpstr">
      <vt:lpstr>Arial</vt:lpstr>
      <vt:lpstr>Wingdings</vt:lpstr>
      <vt:lpstr>Roboto Slab</vt:lpstr>
      <vt:lpstr>Ariel</vt:lpstr>
      <vt:lpstr>Calibri</vt:lpstr>
      <vt:lpstr>Nixie One</vt:lpstr>
      <vt:lpstr>Warwick template</vt:lpstr>
      <vt:lpstr>Natural pH indicators</vt:lpstr>
      <vt:lpstr>Natural pH indicators</vt:lpstr>
      <vt:lpstr>C O N T E N T </vt:lpstr>
      <vt:lpstr>pH indicator</vt:lpstr>
      <vt:lpstr>                    What is an indicator?</vt:lpstr>
      <vt:lpstr>           Chemical indicator</vt:lpstr>
      <vt:lpstr> pH indicators</vt:lpstr>
      <vt:lpstr>Colour changes of some pH indicators depending on the pH: </vt:lpstr>
      <vt:lpstr>Phenolphthalein:  </vt:lpstr>
      <vt:lpstr>Methyl red                                 Methyl orange  </vt:lpstr>
      <vt:lpstr>Litmus</vt:lpstr>
      <vt:lpstr>Natural pH indicator</vt:lpstr>
      <vt:lpstr>Natural pH indicators</vt:lpstr>
      <vt:lpstr>Prezentace aplikace PowerPoint</vt:lpstr>
      <vt:lpstr>Natural pH indicators change their colouring in the whole spectrum of the pH scale:</vt:lpstr>
      <vt:lpstr>Practical part</vt:lpstr>
      <vt:lpstr>Task:  Prepare an indicator from red cabbage leaves and verify its properties</vt:lpstr>
      <vt:lpstr>Prezentace aplikace PowerPoint</vt:lpstr>
      <vt:lpstr>Instructions in a video:</vt:lpstr>
      <vt:lpstr>Indicator colouring in examined solutions:</vt:lpstr>
      <vt:lpstr>Prezentace aplikace PowerPoint</vt:lpstr>
      <vt:lpstr>Tasks:</vt:lpstr>
      <vt:lpstr>Conduct the experiment: </vt:lpstr>
      <vt:lpstr>Resources: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50</cp:revision>
  <dcterms:modified xsi:type="dcterms:W3CDTF">2022-01-13T20:09:07Z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