
<file path=[Content_Types].xml><?xml version="1.0" encoding="utf-8"?>
<Types xmlns="http://schemas.openxmlformats.org/package/2006/content-types">
  <Default Extension="DownloadItem" ContentType="image/jpeg"/>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0"/>
  </p:notesMasterIdLst>
  <p:sldIdLst>
    <p:sldId id="293" r:id="rId5"/>
    <p:sldId id="337" r:id="rId6"/>
    <p:sldId id="268" r:id="rId7"/>
    <p:sldId id="259" r:id="rId8"/>
    <p:sldId id="297" r:id="rId9"/>
    <p:sldId id="304" r:id="rId10"/>
    <p:sldId id="298" r:id="rId11"/>
    <p:sldId id="296" r:id="rId12"/>
    <p:sldId id="299" r:id="rId13"/>
    <p:sldId id="306" r:id="rId14"/>
    <p:sldId id="307" r:id="rId15"/>
    <p:sldId id="308" r:id="rId16"/>
    <p:sldId id="305" r:id="rId17"/>
    <p:sldId id="309" r:id="rId18"/>
    <p:sldId id="311" r:id="rId19"/>
    <p:sldId id="312" r:id="rId20"/>
    <p:sldId id="261" r:id="rId21"/>
    <p:sldId id="303" r:id="rId22"/>
    <p:sldId id="302" r:id="rId23"/>
    <p:sldId id="295" r:id="rId24"/>
    <p:sldId id="263" r:id="rId25"/>
    <p:sldId id="273" r:id="rId26"/>
    <p:sldId id="343" r:id="rId27"/>
    <p:sldId id="292" r:id="rId28"/>
    <p:sldId id="290"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Nixie One" panose="020B0604020202020204" charset="0"/>
      <p:regular r:id="rId35"/>
    </p:embeddedFont>
    <p:embeddedFont>
      <p:font typeface="Roboto Slab" panose="020B0604020202020204" charset="0"/>
      <p:regular r:id="rId36"/>
      <p:bold r:id="rId37"/>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ata" initials="s" lastIdx="0" clrIdx="0">
    <p:extLst>
      <p:ext uri="{19B8F6BF-5375-455C-9EA6-DF929625EA0E}">
        <p15:presenceInfo xmlns:p15="http://schemas.microsoft.com/office/powerpoint/2012/main" userId="aea1376da7a09f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8F07C900-BD17-4AEC-A572-B4656044725F}"/>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C4AD9FD7-FF89-40BF-9789-D429C290EC98}"/>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2DB08458-3555-4347-B3FB-2054DBDB184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B9B1566A-DB96-4D69-96AD-92C54AFBE66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72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5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76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531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00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475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231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35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08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35;g35f391192_04:notes">
            <a:extLst>
              <a:ext uri="{FF2B5EF4-FFF2-40B4-BE49-F238E27FC236}">
                <a16:creationId xmlns:a16="http://schemas.microsoft.com/office/drawing/2014/main" id="{A9533FEE-4EC4-47F3-9699-28EB80F59512}"/>
              </a:ext>
            </a:extLst>
          </p:cNvPr>
          <p:cNvSpPr>
            <a:spLocks noGrp="1" noRot="1" noChangeAspect="1" noTextEdit="1"/>
          </p:cNvSpPr>
          <p:nvPr>
            <p:ph type="sldImg" idx="2"/>
          </p:nvPr>
        </p:nvSpPr>
        <p:spPr>
          <a:ln>
            <a:miter lim="800000"/>
            <a:headEnd/>
            <a:tailEnd/>
          </a:ln>
        </p:spPr>
      </p:sp>
      <p:sp>
        <p:nvSpPr>
          <p:cNvPr id="13315" name="Google Shape;136;g35f391192_04:notes">
            <a:extLst>
              <a:ext uri="{FF2B5EF4-FFF2-40B4-BE49-F238E27FC236}">
                <a16:creationId xmlns:a16="http://schemas.microsoft.com/office/drawing/2014/main" id="{E3CF765A-C66A-4E89-9C7B-ECF9D0AB163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366;g35ed75ccf_044:notes">
            <a:extLst>
              <a:ext uri="{FF2B5EF4-FFF2-40B4-BE49-F238E27FC236}">
                <a16:creationId xmlns:a16="http://schemas.microsoft.com/office/drawing/2014/main" id="{4FE4002D-7458-4D33-8219-F29B33CF82CD}"/>
              </a:ext>
            </a:extLst>
          </p:cNvPr>
          <p:cNvSpPr>
            <a:spLocks noGrp="1" noRot="1" noChangeAspect="1" noTextEdit="1"/>
          </p:cNvSpPr>
          <p:nvPr>
            <p:ph type="sldImg" idx="2"/>
          </p:nvPr>
        </p:nvSpPr>
        <p:spPr>
          <a:ln>
            <a:miter lim="800000"/>
            <a:headEnd/>
            <a:tailEnd/>
          </a:ln>
        </p:spPr>
      </p:sp>
      <p:sp>
        <p:nvSpPr>
          <p:cNvPr id="63491" name="Google Shape;367;g35ed75ccf_044:notes">
            <a:extLst>
              <a:ext uri="{FF2B5EF4-FFF2-40B4-BE49-F238E27FC236}">
                <a16:creationId xmlns:a16="http://schemas.microsoft.com/office/drawing/2014/main" id="{3714CBF9-AD44-4134-97AC-26EDF364C64A}"/>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849B1E9E-4E0B-4CB0-807D-5654CFEBCDE6}"/>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3F26EA03-1C25-4C85-BBB5-956BF24547B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B0B7B756-E018-478A-A308-1F93D3FFB059}"/>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FFB91289-9A19-4788-B5ED-61252AB56F0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262;gcd36154fc_196_0:notes">
            <a:extLst>
              <a:ext uri="{FF2B5EF4-FFF2-40B4-BE49-F238E27FC236}">
                <a16:creationId xmlns:a16="http://schemas.microsoft.com/office/drawing/2014/main" id="{58CFBA7C-A5B9-4500-8677-E1BF41D09825}"/>
              </a:ext>
            </a:extLst>
          </p:cNvPr>
          <p:cNvSpPr>
            <a:spLocks noGrp="1" noRot="1" noChangeAspect="1" noTextEdit="1"/>
          </p:cNvSpPr>
          <p:nvPr>
            <p:ph type="sldImg" idx="2"/>
          </p:nvPr>
        </p:nvSpPr>
        <p:spPr>
          <a:ln>
            <a:miter lim="800000"/>
            <a:headEnd/>
            <a:tailEnd/>
          </a:ln>
        </p:spPr>
      </p:sp>
      <p:sp>
        <p:nvSpPr>
          <p:cNvPr id="15363" name="Google Shape;263;gcd36154fc_196_0:notes">
            <a:extLst>
              <a:ext uri="{FF2B5EF4-FFF2-40B4-BE49-F238E27FC236}">
                <a16:creationId xmlns:a16="http://schemas.microsoft.com/office/drawing/2014/main" id="{6C15D473-EAD7-40F7-BEB3-CE0193FCEB83}"/>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3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89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840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04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07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E0E29278-0682-44E6-9912-F2B4ED5B3236}"/>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64364FB7-A8A8-43F2-B6A7-153C6D34C654}"/>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897A45C8-8BEA-4392-AE14-647B3DBBF4CD}"/>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CAD0A5AD-92BF-4498-A9A7-8397A41F104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E922A88D-C520-4C70-B194-6AEFF65787E6}"/>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1792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B2830E73-1BBB-4D9E-BB2F-1A7B009122A2}"/>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4DB6132F-1C6B-4B54-86CE-12D12ECDB010}"/>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14B6EF6F-6761-4010-8DBF-B053A28A1541}"/>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C5F57F7A-9F9E-4BB4-9411-E963DA36C8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76640E78-C372-4095-A943-A3E71FAD52E4}"/>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9D4CFFB1-135B-4CB1-87E6-26056AF72162}"/>
              </a:ext>
            </a:extLst>
          </p:cNvPr>
          <p:cNvSpPr txBox="1">
            <a:spLocks noGrp="1"/>
          </p:cNvSpPr>
          <p:nvPr>
            <p:ph type="sldNum" idx="10"/>
          </p:nvPr>
        </p:nvSpPr>
        <p:spPr/>
        <p:txBody>
          <a:bodyPr/>
          <a:lstStyle>
            <a:lvl1pPr>
              <a:defRPr/>
            </a:lvl1pPr>
          </a:lstStyle>
          <a:p>
            <a:fld id="{FFE142E3-9F8A-4D63-BFF9-FD837D550988}" type="slidenum">
              <a:rPr lang="sk-SK" altLang="cs-CZ"/>
              <a:pPr/>
              <a:t>‹#›</a:t>
            </a:fld>
            <a:endParaRPr lang="sk-SK" altLang="cs-CZ"/>
          </a:p>
        </p:txBody>
      </p:sp>
    </p:spTree>
    <p:extLst>
      <p:ext uri="{BB962C8B-B14F-4D97-AF65-F5344CB8AC3E}">
        <p14:creationId xmlns:p14="http://schemas.microsoft.com/office/powerpoint/2010/main" val="242295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D61726C4-4216-42E1-B672-49E7AA55DFE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EFB217A2-1E84-4136-B57E-2D122251173C}"/>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4221524B-7598-4B0D-9805-4C6F38690529}"/>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B66823C2-3132-4A75-9E8E-5D870A045C4A}"/>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00318041-EDF0-4346-B321-8290E5A30576}"/>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352CE655-5A18-4B91-8458-D3F5F4C7B3CB}"/>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5D495988-5FB5-4A5A-8BDE-A2CD3836AEBD}"/>
              </a:ext>
            </a:extLst>
          </p:cNvPr>
          <p:cNvSpPr txBox="1">
            <a:spLocks noGrp="1"/>
          </p:cNvSpPr>
          <p:nvPr>
            <p:ph type="sldNum" idx="10"/>
          </p:nvPr>
        </p:nvSpPr>
        <p:spPr/>
        <p:txBody>
          <a:bodyPr/>
          <a:lstStyle>
            <a:lvl1pPr>
              <a:defRPr/>
            </a:lvl1pPr>
          </a:lstStyle>
          <a:p>
            <a:fld id="{BC24DB85-DC66-4AB3-9555-A0CCF6AC87CB}" type="slidenum">
              <a:rPr lang="sk-SK" altLang="cs-CZ"/>
              <a:pPr/>
              <a:t>‹#›</a:t>
            </a:fld>
            <a:endParaRPr lang="sk-SK" altLang="cs-CZ"/>
          </a:p>
        </p:txBody>
      </p:sp>
    </p:spTree>
    <p:extLst>
      <p:ext uri="{BB962C8B-B14F-4D97-AF65-F5344CB8AC3E}">
        <p14:creationId xmlns:p14="http://schemas.microsoft.com/office/powerpoint/2010/main" val="300034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5" name="Google Shape;45;p6">
            <a:extLst>
              <a:ext uri="{FF2B5EF4-FFF2-40B4-BE49-F238E27FC236}">
                <a16:creationId xmlns:a16="http://schemas.microsoft.com/office/drawing/2014/main" id="{2DFE778C-9B4C-4289-866B-DD10DA116D5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46;p6">
            <a:extLst>
              <a:ext uri="{FF2B5EF4-FFF2-40B4-BE49-F238E27FC236}">
                <a16:creationId xmlns:a16="http://schemas.microsoft.com/office/drawing/2014/main" id="{A84643EE-C5E5-4E9D-A94E-3E566BC784E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47;p6">
            <a:extLst>
              <a:ext uri="{FF2B5EF4-FFF2-40B4-BE49-F238E27FC236}">
                <a16:creationId xmlns:a16="http://schemas.microsoft.com/office/drawing/2014/main" id="{1667BB0D-94FD-47B4-A6F1-190587B7825E}"/>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48;p6">
            <a:extLst>
              <a:ext uri="{FF2B5EF4-FFF2-40B4-BE49-F238E27FC236}">
                <a16:creationId xmlns:a16="http://schemas.microsoft.com/office/drawing/2014/main" id="{9CE045E7-D54F-43D9-A473-D42EC1F2A716}"/>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9" name="Google Shape;49;p6">
            <a:extLst>
              <a:ext uri="{FF2B5EF4-FFF2-40B4-BE49-F238E27FC236}">
                <a16:creationId xmlns:a16="http://schemas.microsoft.com/office/drawing/2014/main" id="{DA0B4376-00DD-4FDF-B1FC-0933185B9ED3}"/>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10" name="Google Shape;50;p6">
            <a:extLst>
              <a:ext uri="{FF2B5EF4-FFF2-40B4-BE49-F238E27FC236}">
                <a16:creationId xmlns:a16="http://schemas.microsoft.com/office/drawing/2014/main" id="{1CC054F3-D4B1-4EDD-AB5E-2C2DEC7882C3}"/>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51" name="Google Shape;51;p6"/>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1" name="Google Shape;54;p6">
            <a:extLst>
              <a:ext uri="{FF2B5EF4-FFF2-40B4-BE49-F238E27FC236}">
                <a16:creationId xmlns:a16="http://schemas.microsoft.com/office/drawing/2014/main" id="{CFFB9017-2BCA-403A-BDE1-ED6E0BEFDACE}"/>
              </a:ext>
            </a:extLst>
          </p:cNvPr>
          <p:cNvSpPr txBox="1">
            <a:spLocks noGrp="1"/>
          </p:cNvSpPr>
          <p:nvPr>
            <p:ph type="sldNum" idx="10"/>
          </p:nvPr>
        </p:nvSpPr>
        <p:spPr/>
        <p:txBody>
          <a:bodyPr/>
          <a:lstStyle>
            <a:lvl1pPr>
              <a:defRPr/>
            </a:lvl1pPr>
          </a:lstStyle>
          <a:p>
            <a:fld id="{A75F0633-D2FE-4A75-9572-5C30AB7EA929}" type="slidenum">
              <a:rPr lang="sk-SK" altLang="cs-CZ"/>
              <a:pPr/>
              <a:t>‹#›</a:t>
            </a:fld>
            <a:endParaRPr lang="sk-SK" altLang="cs-CZ"/>
          </a:p>
        </p:txBody>
      </p:sp>
    </p:spTree>
    <p:extLst>
      <p:ext uri="{BB962C8B-B14F-4D97-AF65-F5344CB8AC3E}">
        <p14:creationId xmlns:p14="http://schemas.microsoft.com/office/powerpoint/2010/main" val="124125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4EC68856-52AF-4E5E-9F97-3A5592674E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EEE1CF3-F299-4D64-9F3C-553D4FD85BA5}"/>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12D831F1-25E3-4865-979F-792F8D40C3A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BB2C796F-257B-4253-8262-96577DB319F3}"/>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F3F86BB4-9729-4B90-94ED-2C166EDFAC48}"/>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AFCE43A1-1288-4BCB-95B2-307902BDE38D}"/>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6F861CB0-D036-4929-B3F0-FD8D0A2D59C0}"/>
              </a:ext>
            </a:extLst>
          </p:cNvPr>
          <p:cNvSpPr txBox="1">
            <a:spLocks noGrp="1"/>
          </p:cNvSpPr>
          <p:nvPr>
            <p:ph type="sldNum" idx="10"/>
          </p:nvPr>
        </p:nvSpPr>
        <p:spPr/>
        <p:txBody>
          <a:bodyPr/>
          <a:lstStyle>
            <a:lvl1pPr>
              <a:defRPr/>
            </a:lvl1pPr>
          </a:lstStyle>
          <a:p>
            <a:fld id="{BB9590E7-3D4B-41AF-93C1-B0486D3FB8F9}" type="slidenum">
              <a:rPr lang="sk-SK" altLang="cs-CZ"/>
              <a:pPr/>
              <a:t>‹#›</a:t>
            </a:fld>
            <a:endParaRPr lang="sk-SK" altLang="cs-CZ"/>
          </a:p>
        </p:txBody>
      </p:sp>
    </p:spTree>
    <p:extLst>
      <p:ext uri="{BB962C8B-B14F-4D97-AF65-F5344CB8AC3E}">
        <p14:creationId xmlns:p14="http://schemas.microsoft.com/office/powerpoint/2010/main" val="38977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757D0312-2FBF-4932-B84F-68557975728B}"/>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id="{F3C6F310-7763-457B-910B-EBF11E180501}"/>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id="{056C4BA7-699F-48C8-B899-D040BC6A401F}"/>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id="{2A3A5546-A309-4B33-81F9-D199C4E6CC43}"/>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id="{7342B701-FF1B-456E-962F-71647B0DEC2D}"/>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id="{531D48DB-6810-4263-A367-08467673DD3D}"/>
              </a:ext>
            </a:extLst>
          </p:cNvPr>
          <p:cNvSpPr txBox="1">
            <a:spLocks noGrp="1"/>
          </p:cNvSpPr>
          <p:nvPr>
            <p:ph type="sldNum" idx="10"/>
          </p:nvPr>
        </p:nvSpPr>
        <p:spPr/>
        <p:txBody>
          <a:bodyPr/>
          <a:lstStyle>
            <a:lvl1pPr>
              <a:defRPr/>
            </a:lvl1pPr>
          </a:lstStyle>
          <a:p>
            <a:fld id="{D1E043A5-33F2-4FEF-A84F-A4728077CB9B}" type="slidenum">
              <a:rPr lang="sk-SK" altLang="cs-CZ"/>
              <a:pPr/>
              <a:t>‹#›</a:t>
            </a:fld>
            <a:endParaRPr lang="sk-SK" altLang="cs-CZ"/>
          </a:p>
        </p:txBody>
      </p:sp>
    </p:spTree>
    <p:extLst>
      <p:ext uri="{BB962C8B-B14F-4D97-AF65-F5344CB8AC3E}">
        <p14:creationId xmlns:p14="http://schemas.microsoft.com/office/powerpoint/2010/main" val="204396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22EE9573-9CE4-45A1-A9E8-11C40962D5D4}"/>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D1E1DDC0-44BE-4595-A471-ACE61945C483}"/>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E5CADEF9-1191-4B43-B476-A0D2E0315E9C}"/>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3E197038-A658-4A73-8E10-629485472E86}"/>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453E6D56-71BD-403E-B00A-4A19D3EE37F6}"/>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4E5B0422-BCBD-4C4C-AA47-1B0BF4B6E4AF}"/>
              </a:ext>
            </a:extLst>
          </p:cNvPr>
          <p:cNvSpPr txBox="1">
            <a:spLocks noGrp="1"/>
          </p:cNvSpPr>
          <p:nvPr>
            <p:ph type="sldNum" idx="10"/>
          </p:nvPr>
        </p:nvSpPr>
        <p:spPr/>
        <p:txBody>
          <a:bodyPr/>
          <a:lstStyle>
            <a:lvl1pPr>
              <a:defRPr/>
            </a:lvl1pPr>
          </a:lstStyle>
          <a:p>
            <a:fld id="{9FF9EFB3-C8E2-411D-AF5D-50D2CE2DEF5F}" type="slidenum">
              <a:rPr lang="sk-SK" altLang="cs-CZ"/>
              <a:pPr/>
              <a:t>‹#›</a:t>
            </a:fld>
            <a:endParaRPr lang="sk-SK" altLang="cs-CZ"/>
          </a:p>
        </p:txBody>
      </p:sp>
    </p:spTree>
    <p:extLst>
      <p:ext uri="{BB962C8B-B14F-4D97-AF65-F5344CB8AC3E}">
        <p14:creationId xmlns:p14="http://schemas.microsoft.com/office/powerpoint/2010/main" val="97003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3B9A0ED9-2030-422D-BA0A-B3D6467E9978}"/>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4D4CF4DF-3FAF-4B4B-9CA2-E25216DAAAED}"/>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5945BAAE-E744-4C09-9D7F-97A2DD124AAA}"/>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charset="0"/>
                <a:sym typeface="Roboto Slab" charset="0"/>
              </a:defRPr>
            </a:lvl1pPr>
          </a:lstStyle>
          <a:p>
            <a:fld id="{A0A6491F-F58A-4BA5-A686-72BDEF391595}"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6" r:id="rId3"/>
    <p:sldLayoutId id="2147483697" r:id="rId4"/>
    <p:sldLayoutId id="2147483699" r:id="rId5"/>
    <p:sldLayoutId id="2147483701" r:id="rId6"/>
    <p:sldLayoutId id="2147483702" r:id="rId7"/>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7.png"/><Relationship Id="rId7" Type="http://schemas.openxmlformats.org/officeDocument/2006/relationships/hyperlink" Target="https://cs.wikipedia.org/wiki/Methyloran%C5%B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cs.wikipedia.org/wiki/Azoslou%C4%8Denina" TargetMode="External"/><Relationship Id="rId5" Type="http://schemas.openxmlformats.org/officeDocument/2006/relationships/image" Target="../media/image8.jpg"/><Relationship Id="rId4" Type="http://schemas.openxmlformats.org/officeDocument/2006/relationships/hyperlink" Target="https://commons.wikimedia.org/wiki/Category:Methyl_red" TargetMode="Externa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hyperlink" Target="https://blogpenemu.blogspot.com/2018/11/kertas-lakmus-fungsi-cara-kerja-cara-menggunakan.html" TargetMode="External"/><Relationship Id="rId3" Type="http://schemas.openxmlformats.org/officeDocument/2006/relationships/hyperlink" Target="https://geomapa.lounovicepodblanikem.cz/horniny/6.html" TargetMode="External"/><Relationship Id="rId7"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cs.qaz.wiki/wiki/Chrome_alum" TargetMode="External"/><Relationship Id="rId5" Type="http://schemas.openxmlformats.org/officeDocument/2006/relationships/image" Target="../media/image10.jpg"/><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e-herbar.net/main.php?g2_itemId=8328&amp;g2_imageViewsIndex=1" TargetMode="External"/><Relationship Id="rId3" Type="http://schemas.openxmlformats.org/officeDocument/2006/relationships/hyperlink" Target="https://geomapa.lounovicepodblanikem.cz/horniny/6.html" TargetMode="External"/><Relationship Id="rId7" Type="http://schemas.openxmlformats.org/officeDocument/2006/relationships/image" Target="../media/image13.DownloadItem"/><Relationship Id="rId12" Type="http://schemas.openxmlformats.org/officeDocument/2006/relationships/hyperlink" Target="http://bodyshape.cz/cervena-repa-ucinky/"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pxhere.com/cs/photo/1012665" TargetMode="External"/><Relationship Id="rId11" Type="http://schemas.openxmlformats.org/officeDocument/2006/relationships/image" Target="../media/image15.jpg"/><Relationship Id="rId5" Type="http://schemas.openxmlformats.org/officeDocument/2006/relationships/image" Target="../media/image12.jpg"/><Relationship Id="rId10" Type="http://schemas.openxmlformats.org/officeDocument/2006/relationships/hyperlink" Target="https://cs.wikipedia.org/wiki/Vijan" TargetMode="External"/><Relationship Id="rId4" Type="http://schemas.openxmlformats.org/officeDocument/2006/relationships/hyperlink" Target="https://creativecommons.org/licenses/by-nc-sa/3.0/" TargetMode="External"/><Relationship Id="rId9"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hyperlink" Target="https://www.zdravestravovani.eu/fialova-mrkev-je-bohata-zejmena-na-silne-antioxidanty-ktere-bojuji-se-zanet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geomapa.lounovicepodblanikem.cz/horniny/6.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cs.wikipedia.org/wiki/Acidobazick%C3%BD_indik%C3%A1tor" TargetMode="External"/><Relationship Id="rId5" Type="http://schemas.openxmlformats.org/officeDocument/2006/relationships/image" Target="../media/image18.jpg"/><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geomapa.lounovicepodblanikem.cz/horniny/6.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hu.wikipedia.org/wiki/PH" TargetMode="External"/><Relationship Id="rId5" Type="http://schemas.openxmlformats.org/officeDocument/2006/relationships/image" Target="../media/image3.png"/><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bortox.github.io/Compiti-scolastici/appunti/2020/10/24/fenoftaleina-e-cartina-di-tornasole.html" TargetMode="External"/><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tr.wikipedia.org/wiki/Fenolftalein" TargetMode="External"/><Relationship Id="rId5" Type="http://schemas.openxmlformats.org/officeDocument/2006/relationships/image" Target="../media/image5.jpg"/><Relationship Id="rId4" Type="http://schemas.openxmlformats.org/officeDocument/2006/relationships/hyperlink" Target="https://hu.wikipedia.org/wiki/Fenolftale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1FA1761-6151-475C-B303-BC33E9A1CC8A}"/>
              </a:ext>
            </a:extLst>
          </p:cNvPr>
          <p:cNvSpPr txBox="1">
            <a:spLocks noGrp="1"/>
          </p:cNvSpPr>
          <p:nvPr>
            <p:ph type="ctrTitle"/>
          </p:nvPr>
        </p:nvSpPr>
        <p:spPr>
          <a:xfrm>
            <a:off x="685800" y="2512706"/>
            <a:ext cx="6982544" cy="1600505"/>
          </a:xfrm>
        </p:spPr>
        <p:txBody>
          <a:bodyPr/>
          <a:lstStyle/>
          <a:p>
            <a:pPr eaLnBrk="1" hangingPunct="1">
              <a:spcBef>
                <a:spcPct val="0"/>
              </a:spcBef>
              <a:spcAft>
                <a:spcPct val="0"/>
              </a:spcAft>
              <a:buClr>
                <a:srgbClr val="FFFFFF"/>
              </a:buClr>
              <a:buFont typeface="Roboto Slab" charset="0"/>
              <a:buNone/>
            </a:pPr>
            <a:r>
              <a:rPr lang="sk-SK" altLang="cs-CZ" b="1" dirty="0" err="1">
                <a:solidFill>
                  <a:srgbClr val="FFFFFF"/>
                </a:solidFill>
                <a:latin typeface="Roboto Slab" charset="0"/>
                <a:cs typeface="Arial" panose="020B0604020202020204" pitchFamily="34" charset="0"/>
                <a:sym typeface="Roboto Slab" charset="0"/>
              </a:rPr>
              <a:t>Přírodní</a:t>
            </a:r>
            <a:r>
              <a:rPr lang="sk-SK" altLang="cs-CZ" b="1" dirty="0">
                <a:solidFill>
                  <a:srgbClr val="FFFFFF"/>
                </a:solidFill>
                <a:latin typeface="Roboto Slab" charset="0"/>
                <a:cs typeface="Arial" panose="020B0604020202020204" pitchFamily="34" charset="0"/>
                <a:sym typeface="Roboto Slab" charset="0"/>
              </a:rPr>
              <a:t> </a:t>
            </a:r>
            <a:r>
              <a:rPr lang="sk-SK" altLang="cs-CZ" b="1" dirty="0" err="1">
                <a:solidFill>
                  <a:srgbClr val="FFFFFF"/>
                </a:solidFill>
                <a:latin typeface="Roboto Slab" charset="0"/>
                <a:cs typeface="Arial" panose="020B0604020202020204" pitchFamily="34" charset="0"/>
                <a:sym typeface="Roboto Slab" charset="0"/>
              </a:rPr>
              <a:t>acidobazické</a:t>
            </a:r>
            <a:r>
              <a:rPr lang="sk-SK" altLang="cs-CZ" b="1" dirty="0">
                <a:solidFill>
                  <a:srgbClr val="FFFFFF"/>
                </a:solidFill>
                <a:latin typeface="Roboto Slab" charset="0"/>
                <a:cs typeface="Arial" panose="020B0604020202020204" pitchFamily="34" charset="0"/>
                <a:sym typeface="Roboto Slab" charset="0"/>
              </a:rPr>
              <a:t> indikátory</a:t>
            </a:r>
          </a:p>
        </p:txBody>
      </p:sp>
      <p:grpSp>
        <p:nvGrpSpPr>
          <p:cNvPr id="13315" name="Google Shape;110;p13">
            <a:extLst>
              <a:ext uri="{FF2B5EF4-FFF2-40B4-BE49-F238E27FC236}">
                <a16:creationId xmlns:a16="http://schemas.microsoft.com/office/drawing/2014/main" id="{CA664334-C2A3-4C43-98AA-5374A056C049}"/>
              </a:ext>
            </a:extLst>
          </p:cNvPr>
          <p:cNvGrpSpPr>
            <a:grpSpLocks/>
          </p:cNvGrpSpPr>
          <p:nvPr/>
        </p:nvGrpSpPr>
        <p:grpSpPr bwMode="auto">
          <a:xfrm>
            <a:off x="752475" y="1030288"/>
            <a:ext cx="965200" cy="1011237"/>
            <a:chOff x="5961125" y="1623900"/>
            <a:chExt cx="427450" cy="448175"/>
          </a:xfrm>
        </p:grpSpPr>
        <p:sp>
          <p:nvSpPr>
            <p:cNvPr id="13316" name="Google Shape;111;p13">
              <a:extLst>
                <a:ext uri="{FF2B5EF4-FFF2-40B4-BE49-F238E27FC236}">
                  <a16:creationId xmlns:a16="http://schemas.microsoft.com/office/drawing/2014/main" id="{D74819B2-6C3A-40AE-98D2-83D44500D00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E47C933-0B6B-4771-8888-0230F7BB9E92}"/>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094155C1-0175-496F-979F-AD37852CFA31}"/>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5C21F481-02CB-4788-A77C-A384C214C6A7}"/>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7C2484A2-7397-4517-BD08-7D09FC8CF324}"/>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E028FD46-45FA-4EE2-BA12-86F01160CB1B}"/>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AD5629C7-C5A1-47A0-9DE6-B9D612F00B78}"/>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3" name="Obrázek 2">
            <a:extLst>
              <a:ext uri="{FF2B5EF4-FFF2-40B4-BE49-F238E27FC236}">
                <a16:creationId xmlns:a16="http://schemas.microsoft.com/office/drawing/2014/main" id="{A37CC20B-F221-4771-AA8F-6AF42DC11034}"/>
              </a:ext>
            </a:extLst>
          </p:cNvPr>
          <p:cNvPicPr>
            <a:picLocks noChangeAspect="1"/>
          </p:cNvPicPr>
          <p:nvPr/>
        </p:nvPicPr>
        <p:blipFill>
          <a:blip r:embed="rId3"/>
          <a:srcRect/>
          <a:stretch/>
        </p:blipFill>
        <p:spPr>
          <a:xfrm>
            <a:off x="7121537" y="887218"/>
            <a:ext cx="1536435" cy="1252483"/>
          </a:xfrm>
          <a:prstGeom prst="rect">
            <a:avLst/>
          </a:prstGeom>
        </p:spPr>
      </p:pic>
      <p:sp>
        <p:nvSpPr>
          <p:cNvPr id="4" name="TextovéPole 3">
            <a:extLst>
              <a:ext uri="{FF2B5EF4-FFF2-40B4-BE49-F238E27FC236}">
                <a16:creationId xmlns:a16="http://schemas.microsoft.com/office/drawing/2014/main" id="{4906C8C6-02E3-4944-9A85-BA49E372331A}"/>
              </a:ext>
            </a:extLst>
          </p:cNvPr>
          <p:cNvSpPr txBox="1"/>
          <p:nvPr/>
        </p:nvSpPr>
        <p:spPr>
          <a:xfrm>
            <a:off x="395536" y="4587974"/>
            <a:ext cx="6054863" cy="523220"/>
          </a:xfrm>
          <a:prstGeom prst="rect">
            <a:avLst/>
          </a:prstGeom>
          <a:noFill/>
        </p:spPr>
        <p:txBody>
          <a:bodyPr wrap="none" rtlCol="0">
            <a:spAutoFit/>
          </a:bodyPr>
          <a:lstStyle/>
          <a:p>
            <a:r>
              <a:rPr lang="cs-CZ" b="1" dirty="0">
                <a:latin typeface="Roboto Slab" pitchFamily="2" charset="0"/>
                <a:ea typeface="Roboto Slab" pitchFamily="2" charset="0"/>
              </a:rPr>
              <a:t>Project </a:t>
            </a:r>
            <a:r>
              <a:rPr lang="cs-CZ" b="1" dirty="0" err="1">
                <a:latin typeface="Roboto Slab" pitchFamily="2" charset="0"/>
                <a:ea typeface="Roboto Slab" pitchFamily="2" charset="0"/>
              </a:rPr>
              <a:t>number</a:t>
            </a:r>
            <a:r>
              <a:rPr lang="cs-CZ" b="1" dirty="0">
                <a:latin typeface="Roboto Slab" pitchFamily="2" charset="0"/>
                <a:ea typeface="Roboto Slab" pitchFamily="2" charset="0"/>
              </a:rPr>
              <a:t> 2020-1-SK01-KA226-SCH-094350</a:t>
            </a:r>
            <a:r>
              <a:rPr lang="cs-CZ" dirty="0"/>
              <a:t> </a:t>
            </a:r>
          </a:p>
          <a:p>
            <a:r>
              <a:rPr lang="cs-CZ" b="1" dirty="0">
                <a:latin typeface="Roboto Slab" pitchFamily="2" charset="0"/>
                <a:ea typeface="Roboto Slab" pitchFamily="2" charset="0"/>
              </a:rPr>
              <a:t>Gymnázium a Jazyková škola s právem státní jazykové zkoušky Zlín</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702928" y="51470"/>
            <a:ext cx="8333568" cy="1008112"/>
          </a:xfrm>
        </p:spPr>
        <p:txBody>
          <a:bodyPr anchor="b"/>
          <a:lstStyle/>
          <a:p>
            <a:pPr eaLnBrk="1" hangingPunct="1">
              <a:buClr>
                <a:srgbClr val="FFFFFF"/>
              </a:buClr>
              <a:buSzPts val="1800"/>
              <a:buFont typeface="Roboto Slab" charset="0"/>
              <a:buNone/>
            </a:pPr>
            <a:r>
              <a:rPr lang="sk-SK" altLang="cs-CZ" sz="2800" b="1" dirty="0" err="1">
                <a:solidFill>
                  <a:srgbClr val="94BF6E"/>
                </a:solidFill>
                <a:latin typeface="Roboto Slab" charset="0"/>
                <a:cs typeface="Arial" panose="020B0604020202020204" pitchFamily="34" charset="0"/>
                <a:sym typeface="Roboto Slab" charset="0"/>
              </a:rPr>
              <a:t>Methylčerveň</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Methyloranž</a:t>
            </a:r>
            <a:r>
              <a:rPr lang="sk-SK" altLang="cs-CZ" sz="2800" b="1" dirty="0">
                <a:solidFill>
                  <a:srgbClr val="94BF6E"/>
                </a:solidFill>
                <a:latin typeface="Roboto Slab" charset="0"/>
                <a:cs typeface="Arial" panose="020B0604020202020204" pitchFamily="34" charset="0"/>
                <a:sym typeface="Roboto Slab" charset="0"/>
              </a:rPr>
              <a:t>  </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10</a:t>
            </a:fld>
            <a:endParaRPr lang="sk-SK" altLang="cs-CZ" sz="800">
              <a:solidFill>
                <a:srgbClr val="FFFFFF"/>
              </a:solidFill>
              <a:latin typeface="Roboto Slab" charset="0"/>
              <a:sym typeface="Roboto Slab" charset="0"/>
            </a:endParaRPr>
          </a:p>
        </p:txBody>
      </p:sp>
      <p:sp>
        <p:nvSpPr>
          <p:cNvPr id="27" name="TextovéPole 26">
            <a:extLst>
              <a:ext uri="{FF2B5EF4-FFF2-40B4-BE49-F238E27FC236}">
                <a16:creationId xmlns:a16="http://schemas.microsoft.com/office/drawing/2014/main" id="{72093CC3-78CD-4F25-95C6-979913D723E1}"/>
              </a:ext>
            </a:extLst>
          </p:cNvPr>
          <p:cNvSpPr txBox="1"/>
          <p:nvPr/>
        </p:nvSpPr>
        <p:spPr>
          <a:xfrm>
            <a:off x="538770" y="3024022"/>
            <a:ext cx="7489614" cy="1323439"/>
          </a:xfrm>
          <a:prstGeom prst="rect">
            <a:avLst/>
          </a:prstGeom>
          <a:noFill/>
        </p:spPr>
        <p:txBody>
          <a:bodyPr wrap="square" rtlCol="0">
            <a:spAutoFit/>
          </a:bodyPr>
          <a:lstStyle/>
          <a:p>
            <a:r>
              <a:rPr lang="cs-CZ" sz="2000" dirty="0">
                <a:latin typeface="Roboto Slab" pitchFamily="2" charset="0"/>
                <a:ea typeface="Roboto Slab" pitchFamily="2" charset="0"/>
              </a:rPr>
              <a:t>Patří mezi azobarviva, tj.  sloučeniny, které mají funkční skupinu </a:t>
            </a:r>
          </a:p>
          <a:p>
            <a:r>
              <a:rPr lang="cs-CZ" sz="2000" b="1" dirty="0">
                <a:latin typeface="Roboto Slab" pitchFamily="2" charset="0"/>
                <a:ea typeface="Roboto Slab" pitchFamily="2" charset="0"/>
              </a:rPr>
              <a:t>–N = N –</a:t>
            </a:r>
          </a:p>
          <a:p>
            <a:r>
              <a:rPr lang="cs-CZ" sz="2000" dirty="0">
                <a:latin typeface="Roboto Slab" pitchFamily="2" charset="0"/>
                <a:ea typeface="Roboto Slab" pitchFamily="2" charset="0"/>
              </a:rPr>
              <a:t>Jsou rozpustné ve vodě.</a:t>
            </a:r>
          </a:p>
        </p:txBody>
      </p:sp>
      <p:pic>
        <p:nvPicPr>
          <p:cNvPr id="6" name="Obrázek 5">
            <a:extLst>
              <a:ext uri="{FF2B5EF4-FFF2-40B4-BE49-F238E27FC236}">
                <a16:creationId xmlns:a16="http://schemas.microsoft.com/office/drawing/2014/main" id="{62DB73C4-7884-4D72-A46E-67F1548E971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1113" y="993012"/>
            <a:ext cx="3432815" cy="1888048"/>
          </a:xfrm>
          <a:prstGeom prst="rect">
            <a:avLst/>
          </a:prstGeom>
        </p:spPr>
      </p:pic>
      <p:pic>
        <p:nvPicPr>
          <p:cNvPr id="9" name="Obrázek 8">
            <a:extLst>
              <a:ext uri="{FF2B5EF4-FFF2-40B4-BE49-F238E27FC236}">
                <a16:creationId xmlns:a16="http://schemas.microsoft.com/office/drawing/2014/main" id="{E823C6D9-4202-49D0-A11F-F9480510901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308304" y="4004941"/>
            <a:ext cx="1199711" cy="901601"/>
          </a:xfrm>
          <a:prstGeom prst="rect">
            <a:avLst/>
          </a:prstGeom>
        </p:spPr>
      </p:pic>
      <p:sp>
        <p:nvSpPr>
          <p:cNvPr id="13" name="TextovéPole 12">
            <a:extLst>
              <a:ext uri="{FF2B5EF4-FFF2-40B4-BE49-F238E27FC236}">
                <a16:creationId xmlns:a16="http://schemas.microsoft.com/office/drawing/2014/main" id="{C03EFB35-A224-4982-A663-E97B23F9E46A}"/>
              </a:ext>
            </a:extLst>
          </p:cNvPr>
          <p:cNvSpPr txBox="1"/>
          <p:nvPr/>
        </p:nvSpPr>
        <p:spPr>
          <a:xfrm>
            <a:off x="159939" y="5465624"/>
            <a:ext cx="2611861" cy="369332"/>
          </a:xfrm>
          <a:prstGeom prst="rect">
            <a:avLst/>
          </a:prstGeom>
          <a:noFill/>
        </p:spPr>
        <p:txBody>
          <a:bodyPr wrap="square" rtlCol="0">
            <a:spAutoFit/>
          </a:bodyPr>
          <a:lstStyle/>
          <a:p>
            <a:r>
              <a:rPr lang="cs-CZ" sz="900">
                <a:hlinkClick r:id="rId7" tooltip="https://cs.wikipedia.org/wiki/Methyloran%C5%BE"/>
              </a:rPr>
              <a:t>Tato fotka</a:t>
            </a:r>
            <a:r>
              <a:rPr lang="cs-CZ" sz="900"/>
              <a:t> od autora Neznámý autor s licencí </a:t>
            </a:r>
            <a:r>
              <a:rPr lang="cs-CZ" sz="900">
                <a:hlinkClick r:id="rId8" tooltip="https://creativecommons.org/licenses/by-sa/3.0/"/>
              </a:rPr>
              <a:t>CC BY-SA</a:t>
            </a:r>
            <a:endParaRPr lang="cs-CZ" sz="900"/>
          </a:p>
        </p:txBody>
      </p:sp>
      <p:pic>
        <p:nvPicPr>
          <p:cNvPr id="1028" name="Picture 4" descr="Methyloranž – Wikipedie">
            <a:extLst>
              <a:ext uri="{FF2B5EF4-FFF2-40B4-BE49-F238E27FC236}">
                <a16:creationId xmlns:a16="http://schemas.microsoft.com/office/drawing/2014/main" id="{E6CEA9FE-1F51-42FC-BF61-B9AC088EE7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1753" y="1059582"/>
            <a:ext cx="4562946" cy="151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971110"/>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26719"/>
            <a:ext cx="8352928" cy="864096"/>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Lakmus</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11</a:t>
            </a:fld>
            <a:endParaRPr lang="sk-SK" altLang="cs-CZ" sz="800">
              <a:solidFill>
                <a:srgbClr val="FFFFFF"/>
              </a:solidFill>
              <a:latin typeface="Roboto Slab" charset="0"/>
              <a:sym typeface="Roboto Slab" charset="0"/>
            </a:endParaRPr>
          </a:p>
        </p:txBody>
      </p:sp>
      <p:sp>
        <p:nvSpPr>
          <p:cNvPr id="7" name="TextovéPole 6">
            <a:extLst>
              <a:ext uri="{FF2B5EF4-FFF2-40B4-BE49-F238E27FC236}">
                <a16:creationId xmlns:a16="http://schemas.microsoft.com/office/drawing/2014/main" id="{EE35FBE6-2C64-4F73-94D2-5B7BF622395A}"/>
              </a:ext>
            </a:extLst>
          </p:cNvPr>
          <p:cNvSpPr txBox="1"/>
          <p:nvPr/>
        </p:nvSpPr>
        <p:spPr>
          <a:xfrm>
            <a:off x="884439" y="5981074"/>
            <a:ext cx="6876337" cy="230832"/>
          </a:xfrm>
          <a:prstGeom prst="rect">
            <a:avLst/>
          </a:prstGeom>
          <a:noFill/>
        </p:spPr>
        <p:txBody>
          <a:bodyPr wrap="square" rtlCol="0">
            <a:spAutoFit/>
          </a:bodyPr>
          <a:lstStyle/>
          <a:p>
            <a:r>
              <a:rPr lang="cs-CZ" sz="900">
                <a:hlinkClick r:id="rId3" tooltip="https://geomapa.lounovicepodblanikem.cz/horniny/6.html"/>
              </a:rPr>
              <a:t>Tato fotka</a:t>
            </a:r>
            <a:r>
              <a:rPr lang="cs-CZ" sz="900"/>
              <a:t> od autora Neznámý autor s licencí </a:t>
            </a:r>
            <a:r>
              <a:rPr lang="cs-CZ" sz="900">
                <a:hlinkClick r:id="rId4" tooltip="https://creativecommons.org/licenses/by-nc-sa/3.0/"/>
              </a:rPr>
              <a:t>CC BY-SA-NC</a:t>
            </a:r>
            <a:endParaRPr lang="cs-CZ" sz="900"/>
          </a:p>
        </p:txBody>
      </p:sp>
      <p:pic>
        <p:nvPicPr>
          <p:cNvPr id="3" name="Obrázek 2">
            <a:extLst>
              <a:ext uri="{FF2B5EF4-FFF2-40B4-BE49-F238E27FC236}">
                <a16:creationId xmlns:a16="http://schemas.microsoft.com/office/drawing/2014/main" id="{B1C80093-B92E-4D97-92DC-A41FA86E832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39552" y="2012551"/>
            <a:ext cx="3384376" cy="2538282"/>
          </a:xfrm>
          <a:prstGeom prst="rect">
            <a:avLst/>
          </a:prstGeom>
        </p:spPr>
      </p:pic>
      <p:sp>
        <p:nvSpPr>
          <p:cNvPr id="10" name="TextovéPole 9">
            <a:extLst>
              <a:ext uri="{FF2B5EF4-FFF2-40B4-BE49-F238E27FC236}">
                <a16:creationId xmlns:a16="http://schemas.microsoft.com/office/drawing/2014/main" id="{AB8361B2-31E1-46A0-BF17-C1E056BD7ADD}"/>
              </a:ext>
            </a:extLst>
          </p:cNvPr>
          <p:cNvSpPr txBox="1"/>
          <p:nvPr/>
        </p:nvSpPr>
        <p:spPr>
          <a:xfrm>
            <a:off x="395536" y="1273887"/>
            <a:ext cx="3888432" cy="738664"/>
          </a:xfrm>
          <a:prstGeom prst="rect">
            <a:avLst/>
          </a:prstGeom>
          <a:noFill/>
        </p:spPr>
        <p:txBody>
          <a:bodyPr wrap="square" rtlCol="0">
            <a:spAutoFit/>
          </a:bodyPr>
          <a:lstStyle/>
          <a:p>
            <a:r>
              <a:rPr lang="cs-CZ" dirty="0">
                <a:latin typeface="Roboto Slab" pitchFamily="2" charset="0"/>
                <a:ea typeface="Roboto Slab" pitchFamily="2" charset="0"/>
              </a:rPr>
              <a:t>Fialový prášek, který se získává z lišejníků. </a:t>
            </a:r>
          </a:p>
          <a:p>
            <a:r>
              <a:rPr lang="cs-CZ" dirty="0">
                <a:latin typeface="Roboto Slab" pitchFamily="2" charset="0"/>
                <a:ea typeface="Roboto Slab" pitchFamily="2" charset="0"/>
              </a:rPr>
              <a:t>Je rozpustný ve vodě. </a:t>
            </a:r>
          </a:p>
          <a:p>
            <a:r>
              <a:rPr lang="cs-CZ" dirty="0">
                <a:latin typeface="Roboto Slab" pitchFamily="2" charset="0"/>
                <a:ea typeface="Roboto Slab" pitchFamily="2" charset="0"/>
              </a:rPr>
              <a:t>                                                                         </a:t>
            </a:r>
            <a:endParaRPr lang="cs-CZ" dirty="0"/>
          </a:p>
        </p:txBody>
      </p:sp>
      <p:sp>
        <p:nvSpPr>
          <p:cNvPr id="11" name="TextovéPole 10">
            <a:extLst>
              <a:ext uri="{FF2B5EF4-FFF2-40B4-BE49-F238E27FC236}">
                <a16:creationId xmlns:a16="http://schemas.microsoft.com/office/drawing/2014/main" id="{DA7E328B-D3B0-4987-A23E-870F1B26CE04}"/>
              </a:ext>
            </a:extLst>
          </p:cNvPr>
          <p:cNvSpPr txBox="1"/>
          <p:nvPr/>
        </p:nvSpPr>
        <p:spPr>
          <a:xfrm>
            <a:off x="4556699" y="1273887"/>
            <a:ext cx="4536504" cy="523220"/>
          </a:xfrm>
          <a:prstGeom prst="rect">
            <a:avLst/>
          </a:prstGeom>
          <a:noFill/>
        </p:spPr>
        <p:txBody>
          <a:bodyPr wrap="square" rtlCol="0">
            <a:spAutoFit/>
          </a:bodyPr>
          <a:lstStyle/>
          <a:p>
            <a:r>
              <a:rPr lang="cs-CZ" dirty="0">
                <a:latin typeface="Roboto Slab" pitchFamily="2" charset="0"/>
                <a:ea typeface="Roboto Slab" pitchFamily="2" charset="0"/>
              </a:rPr>
              <a:t>Často se používá ve formě indikátorových papírků – </a:t>
            </a:r>
          </a:p>
          <a:p>
            <a:r>
              <a:rPr lang="cs-CZ" dirty="0">
                <a:latin typeface="Roboto Slab" pitchFamily="2" charset="0"/>
                <a:ea typeface="Roboto Slab" pitchFamily="2" charset="0"/>
              </a:rPr>
              <a:t>viz modrý a červený lakmusový papír: </a:t>
            </a:r>
            <a:endParaRPr lang="cs-CZ" dirty="0"/>
          </a:p>
        </p:txBody>
      </p:sp>
      <p:pic>
        <p:nvPicPr>
          <p:cNvPr id="13" name="Obrázek 12">
            <a:extLst>
              <a:ext uri="{FF2B5EF4-FFF2-40B4-BE49-F238E27FC236}">
                <a16:creationId xmlns:a16="http://schemas.microsoft.com/office/drawing/2014/main" id="{7D101C97-3B71-477F-9CE2-57C1D7A590C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735688" y="2152942"/>
            <a:ext cx="3892466" cy="2397891"/>
          </a:xfrm>
          <a:prstGeom prst="rect">
            <a:avLst/>
          </a:prstGeom>
        </p:spPr>
      </p:pic>
    </p:spTree>
    <p:extLst>
      <p:ext uri="{BB962C8B-B14F-4D97-AF65-F5344CB8AC3E}">
        <p14:creationId xmlns:p14="http://schemas.microsoft.com/office/powerpoint/2010/main" val="1642286490"/>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3995937" y="1779662"/>
            <a:ext cx="4622602" cy="2258938"/>
          </a:xfrm>
        </p:spPr>
        <p:txBody>
          <a:bodyPr/>
          <a:lstStyle/>
          <a:p>
            <a:pPr eaLnBrk="1" hangingPunct="1">
              <a:spcBef>
                <a:spcPct val="0"/>
              </a:spcBef>
              <a:spcAft>
                <a:spcPct val="0"/>
              </a:spcAft>
              <a:buFont typeface="Roboto Slab" charset="0"/>
              <a:buNone/>
            </a:pPr>
            <a:r>
              <a:rPr lang="sk-SK" altLang="cs-CZ" b="1" dirty="0" err="1">
                <a:latin typeface="Roboto Slab" charset="0"/>
                <a:cs typeface="Arial" panose="020B0604020202020204" pitchFamily="34" charset="0"/>
                <a:sym typeface="Roboto Slab" charset="0"/>
              </a:rPr>
              <a:t>Přírodní</a:t>
            </a:r>
            <a:r>
              <a:rPr lang="sk-SK" altLang="cs-CZ" b="1" dirty="0">
                <a:latin typeface="Roboto Slab" charset="0"/>
                <a:cs typeface="Arial" panose="020B0604020202020204" pitchFamily="34" charset="0"/>
                <a:sym typeface="Roboto Slab" charset="0"/>
              </a:rPr>
              <a:t> </a:t>
            </a:r>
            <a:r>
              <a:rPr lang="sk-SK" altLang="cs-CZ" b="1" dirty="0" err="1">
                <a:latin typeface="Roboto Slab" charset="0"/>
                <a:cs typeface="Arial" panose="020B0604020202020204" pitchFamily="34" charset="0"/>
                <a:sym typeface="Roboto Slab" charset="0"/>
              </a:rPr>
              <a:t>acidobazický</a:t>
            </a:r>
            <a:r>
              <a:rPr lang="sk-SK" altLang="cs-CZ" b="1" dirty="0">
                <a:latin typeface="Roboto Slab" charset="0"/>
                <a:cs typeface="Arial" panose="020B0604020202020204" pitchFamily="34" charset="0"/>
                <a:sym typeface="Roboto Slab" charset="0"/>
              </a:rPr>
              <a:t> indikátor</a:t>
            </a: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3923929" y="3983038"/>
            <a:ext cx="4896544" cy="784225"/>
          </a:xfrm>
        </p:spPr>
        <p:txBody>
          <a:bodyPr/>
          <a:lstStyle/>
          <a:p>
            <a:pPr marL="0" indent="0" eaLnBrk="1" hangingPunct="1">
              <a:spcBef>
                <a:spcPct val="0"/>
              </a:spcBef>
              <a:spcAft>
                <a:spcPct val="0"/>
              </a:spcAft>
              <a:buFont typeface="Nixie One" charset="0"/>
              <a:buNone/>
            </a:pPr>
            <a:r>
              <a:rPr lang="sk-SK" altLang="cs-CZ" dirty="0">
                <a:latin typeface="Roboto Slab" pitchFamily="2" charset="0"/>
                <a:ea typeface="Roboto Slab" pitchFamily="2" charset="0"/>
                <a:cs typeface="Arial" panose="020B0604020202020204" pitchFamily="34" charset="0"/>
                <a:sym typeface="Nixie One" charset="0"/>
              </a:rPr>
              <a:t>Výskyt a využití </a:t>
            </a:r>
            <a:r>
              <a:rPr lang="sk-SK" altLang="cs-CZ" dirty="0" err="1">
                <a:latin typeface="Roboto Slab" pitchFamily="2" charset="0"/>
                <a:ea typeface="Roboto Slab" pitchFamily="2" charset="0"/>
                <a:cs typeface="Arial" panose="020B0604020202020204" pitchFamily="34" charset="0"/>
                <a:sym typeface="Nixie One" charset="0"/>
              </a:rPr>
              <a:t>přírodních</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acidobazických</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indikátorů</a:t>
            </a:r>
            <a:r>
              <a:rPr lang="sk-SK" altLang="cs-CZ" dirty="0">
                <a:latin typeface="Roboto Slab" pitchFamily="2" charset="0"/>
                <a:ea typeface="Roboto Slab" pitchFamily="2" charset="0"/>
                <a:cs typeface="Arial" panose="020B0604020202020204" pitchFamily="34" charset="0"/>
                <a:sym typeface="Nixie One" charset="0"/>
              </a:rPr>
              <a:t> </a:t>
            </a: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charset="0"/>
                <a:sym typeface="Roboto Slab" charset="0"/>
              </a:rPr>
              <a:t>2</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12</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376255695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8352928" cy="648072"/>
          </a:xfrm>
        </p:spPr>
        <p:txBody>
          <a:bodyPr anchor="b"/>
          <a:lstStyle/>
          <a:p>
            <a:pPr eaLnBrk="1" hangingPunct="1">
              <a:buClr>
                <a:srgbClr val="FFFFFF"/>
              </a:buClr>
              <a:buSzPts val="1800"/>
              <a:buFont typeface="Roboto Slab" charset="0"/>
              <a:buNone/>
            </a:pPr>
            <a:r>
              <a:rPr lang="sk-SK" altLang="cs-CZ" sz="2800" b="1" dirty="0" err="1">
                <a:solidFill>
                  <a:srgbClr val="94BF6E"/>
                </a:solidFill>
                <a:latin typeface="Roboto Slab" charset="0"/>
                <a:cs typeface="Arial" panose="020B0604020202020204" pitchFamily="34" charset="0"/>
                <a:sym typeface="Roboto Slab" charset="0"/>
              </a:rPr>
              <a:t>Přírodní</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acidobazické</a:t>
            </a:r>
            <a:r>
              <a:rPr lang="sk-SK" altLang="cs-CZ" sz="2800" b="1" dirty="0">
                <a:solidFill>
                  <a:srgbClr val="94BF6E"/>
                </a:solidFill>
                <a:latin typeface="Roboto Slab" charset="0"/>
                <a:cs typeface="Arial" panose="020B0604020202020204" pitchFamily="34" charset="0"/>
                <a:sym typeface="Roboto Slab" charset="0"/>
              </a:rPr>
              <a:t> indikátory</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13</a:t>
            </a:fld>
            <a:endParaRPr lang="sk-SK" altLang="cs-CZ" sz="800">
              <a:solidFill>
                <a:srgbClr val="FFFFFF"/>
              </a:solidFill>
              <a:latin typeface="Roboto Slab" charset="0"/>
              <a:sym typeface="Roboto Slab" charset="0"/>
            </a:endParaRPr>
          </a:p>
        </p:txBody>
      </p:sp>
      <p:sp>
        <p:nvSpPr>
          <p:cNvPr id="7" name="TextovéPole 6">
            <a:extLst>
              <a:ext uri="{FF2B5EF4-FFF2-40B4-BE49-F238E27FC236}">
                <a16:creationId xmlns:a16="http://schemas.microsoft.com/office/drawing/2014/main" id="{EE35FBE6-2C64-4F73-94D2-5B7BF622395A}"/>
              </a:ext>
            </a:extLst>
          </p:cNvPr>
          <p:cNvSpPr txBox="1"/>
          <p:nvPr/>
        </p:nvSpPr>
        <p:spPr>
          <a:xfrm>
            <a:off x="884439" y="5981074"/>
            <a:ext cx="6876337" cy="230832"/>
          </a:xfrm>
          <a:prstGeom prst="rect">
            <a:avLst/>
          </a:prstGeom>
          <a:noFill/>
        </p:spPr>
        <p:txBody>
          <a:bodyPr wrap="square" rtlCol="0">
            <a:spAutoFit/>
          </a:bodyPr>
          <a:lstStyle/>
          <a:p>
            <a:r>
              <a:rPr lang="cs-CZ" sz="900">
                <a:hlinkClick r:id="rId3" tooltip="https://geomapa.lounovicepodblanikem.cz/horniny/6.html"/>
              </a:rPr>
              <a:t>Tato fotka</a:t>
            </a:r>
            <a:r>
              <a:rPr lang="cs-CZ" sz="900"/>
              <a:t> od autora Neznámý autor s licencí </a:t>
            </a:r>
            <a:r>
              <a:rPr lang="cs-CZ" sz="900">
                <a:hlinkClick r:id="rId4" tooltip="https://creativecommons.org/licenses/by-nc-sa/3.0/"/>
              </a:rPr>
              <a:t>CC BY-SA-NC</a:t>
            </a:r>
            <a:endParaRPr lang="cs-CZ" sz="900"/>
          </a:p>
        </p:txBody>
      </p:sp>
      <p:sp>
        <p:nvSpPr>
          <p:cNvPr id="2" name="TextovéPole 1">
            <a:extLst>
              <a:ext uri="{FF2B5EF4-FFF2-40B4-BE49-F238E27FC236}">
                <a16:creationId xmlns:a16="http://schemas.microsoft.com/office/drawing/2014/main" id="{D7CB284D-5636-4BC4-AD8E-F4D328A10BC5}"/>
              </a:ext>
            </a:extLst>
          </p:cNvPr>
          <p:cNvSpPr txBox="1"/>
          <p:nvPr/>
        </p:nvSpPr>
        <p:spPr>
          <a:xfrm>
            <a:off x="420077" y="760503"/>
            <a:ext cx="8532523" cy="1815882"/>
          </a:xfrm>
          <a:prstGeom prst="rect">
            <a:avLst/>
          </a:prstGeom>
          <a:noFill/>
        </p:spPr>
        <p:txBody>
          <a:bodyPr wrap="square" rtlCol="0">
            <a:spAutoFit/>
          </a:bodyPr>
          <a:lstStyle/>
          <a:p>
            <a:r>
              <a:rPr lang="cs-CZ" dirty="0">
                <a:latin typeface="Roboto Slab" pitchFamily="2" charset="0"/>
                <a:ea typeface="Roboto Slab" pitchFamily="2" charset="0"/>
              </a:rPr>
              <a:t>V některých rostlinách se vyskytují tzv. </a:t>
            </a:r>
            <a:r>
              <a:rPr lang="cs-CZ" b="1" dirty="0">
                <a:latin typeface="Roboto Slab" pitchFamily="2" charset="0"/>
                <a:ea typeface="Roboto Slab" pitchFamily="2" charset="0"/>
              </a:rPr>
              <a:t>antokyany</a:t>
            </a:r>
            <a:r>
              <a:rPr lang="cs-CZ" dirty="0">
                <a:latin typeface="Roboto Slab" pitchFamily="2" charset="0"/>
                <a:ea typeface="Roboto Slab" pitchFamily="2" charset="0"/>
              </a:rPr>
              <a:t>, což jsou látky, které způsobují zbarvení rostlin.   Barva těchto látek se mění v závislosti na pH prostředí. </a:t>
            </a:r>
          </a:p>
          <a:p>
            <a:r>
              <a:rPr lang="cs-CZ" dirty="0">
                <a:latin typeface="Roboto Slab" pitchFamily="2" charset="0"/>
                <a:ea typeface="Roboto Slab" pitchFamily="2" charset="0"/>
              </a:rPr>
              <a:t>Antokyany se používají jako potravinářská barviva (E 163) – např. k barvení cukrovinek, zmrzliny, limonád, alkoholických nápojů apod. </a:t>
            </a:r>
          </a:p>
          <a:p>
            <a:r>
              <a:rPr lang="cs-CZ" dirty="0">
                <a:latin typeface="Roboto Slab" pitchFamily="2" charset="0"/>
                <a:ea typeface="Roboto Slab" pitchFamily="2" charset="0"/>
              </a:rPr>
              <a:t>Příklady rostlin: </a:t>
            </a:r>
          </a:p>
          <a:p>
            <a:pPr marL="285750" indent="-285750">
              <a:buFont typeface="Arial" panose="020B0604020202020204" pitchFamily="34" charset="0"/>
              <a:buChar char="•"/>
            </a:pPr>
            <a:r>
              <a:rPr lang="cs-CZ" dirty="0">
                <a:latin typeface="Roboto Slab" pitchFamily="2" charset="0"/>
                <a:ea typeface="Roboto Slab" pitchFamily="2" charset="0"/>
              </a:rPr>
              <a:t>květy pomněnek, plicníku, hortenzií, růží,  červené květy máků </a:t>
            </a:r>
          </a:p>
          <a:p>
            <a:pPr marL="285750" indent="-285750">
              <a:buFont typeface="Arial" panose="020B0604020202020204" pitchFamily="34" charset="0"/>
              <a:buChar char="•"/>
            </a:pPr>
            <a:r>
              <a:rPr lang="cs-CZ" dirty="0">
                <a:latin typeface="Roboto Slab" pitchFamily="2" charset="0"/>
                <a:ea typeface="Roboto Slab" pitchFamily="2" charset="0"/>
              </a:rPr>
              <a:t>plody – červený rybíz, ptačí zob, borůvky </a:t>
            </a:r>
          </a:p>
          <a:p>
            <a:pPr marL="285750" indent="-285750">
              <a:buFont typeface="Arial" panose="020B0604020202020204" pitchFamily="34" charset="0"/>
              <a:buChar char="•"/>
            </a:pPr>
            <a:r>
              <a:rPr lang="cs-CZ" dirty="0">
                <a:latin typeface="Roboto Slab" pitchFamily="2" charset="0"/>
                <a:ea typeface="Roboto Slab" pitchFamily="2" charset="0"/>
              </a:rPr>
              <a:t>listy a jiné části rostlin – červené zelí, červená řepa</a:t>
            </a:r>
          </a:p>
        </p:txBody>
      </p:sp>
      <p:pic>
        <p:nvPicPr>
          <p:cNvPr id="6" name="Obrázek 5">
            <a:extLst>
              <a:ext uri="{FF2B5EF4-FFF2-40B4-BE49-F238E27FC236}">
                <a16:creationId xmlns:a16="http://schemas.microsoft.com/office/drawing/2014/main" id="{93FDC68C-FAE8-4EF7-B210-7A5BF8555A4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02256" y="2894787"/>
            <a:ext cx="2414588" cy="1619250"/>
          </a:xfrm>
          <a:prstGeom prst="rect">
            <a:avLst/>
          </a:prstGeom>
        </p:spPr>
      </p:pic>
      <p:pic>
        <p:nvPicPr>
          <p:cNvPr id="10" name="Obrázek 9">
            <a:extLst>
              <a:ext uri="{FF2B5EF4-FFF2-40B4-BE49-F238E27FC236}">
                <a16:creationId xmlns:a16="http://schemas.microsoft.com/office/drawing/2014/main" id="{1E56E1B6-9D4B-42E3-B202-69159AE3170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75598" y="2903179"/>
            <a:ext cx="2180861" cy="1635646"/>
          </a:xfrm>
          <a:prstGeom prst="rect">
            <a:avLst/>
          </a:prstGeom>
        </p:spPr>
      </p:pic>
      <p:pic>
        <p:nvPicPr>
          <p:cNvPr id="12" name="Obrázek 11">
            <a:extLst>
              <a:ext uri="{FF2B5EF4-FFF2-40B4-BE49-F238E27FC236}">
                <a16:creationId xmlns:a16="http://schemas.microsoft.com/office/drawing/2014/main" id="{E573C4CC-4709-4A2D-9B56-00A7248C2ED6}"/>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r="17242"/>
          <a:stretch/>
        </p:blipFill>
        <p:spPr>
          <a:xfrm>
            <a:off x="2958147" y="2902320"/>
            <a:ext cx="1728192" cy="1637364"/>
          </a:xfrm>
          <a:prstGeom prst="rect">
            <a:avLst/>
          </a:prstGeom>
        </p:spPr>
      </p:pic>
      <p:pic>
        <p:nvPicPr>
          <p:cNvPr id="15" name="Obrázek 14">
            <a:extLst>
              <a:ext uri="{FF2B5EF4-FFF2-40B4-BE49-F238E27FC236}">
                <a16:creationId xmlns:a16="http://schemas.microsoft.com/office/drawing/2014/main" id="{86FB713C-5295-4E44-9F20-547965004D0E}"/>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695226" y="2902320"/>
            <a:ext cx="1536006" cy="1604184"/>
          </a:xfrm>
          <a:prstGeom prst="rect">
            <a:avLst/>
          </a:prstGeom>
        </p:spPr>
      </p:pic>
      <p:sp>
        <p:nvSpPr>
          <p:cNvPr id="16" name="TextovéPole 15">
            <a:extLst>
              <a:ext uri="{FF2B5EF4-FFF2-40B4-BE49-F238E27FC236}">
                <a16:creationId xmlns:a16="http://schemas.microsoft.com/office/drawing/2014/main" id="{0820AD5A-7638-4B89-86B0-743A48F8AE11}"/>
              </a:ext>
            </a:extLst>
          </p:cNvPr>
          <p:cNvSpPr txBox="1"/>
          <p:nvPr/>
        </p:nvSpPr>
        <p:spPr>
          <a:xfrm>
            <a:off x="683568" y="4618178"/>
            <a:ext cx="7497565" cy="307777"/>
          </a:xfrm>
          <a:prstGeom prst="rect">
            <a:avLst/>
          </a:prstGeom>
          <a:noFill/>
        </p:spPr>
        <p:txBody>
          <a:bodyPr wrap="none" rtlCol="0">
            <a:spAutoFit/>
          </a:bodyPr>
          <a:lstStyle/>
          <a:p>
            <a:r>
              <a:rPr lang="cs-CZ" dirty="0">
                <a:latin typeface="Roboto Slab" pitchFamily="2" charset="0"/>
                <a:ea typeface="Roboto Slab" pitchFamily="2" charset="0"/>
              </a:rPr>
              <a:t>ptačí zob                                            plicník                        červená řepa                          hortenzie</a:t>
            </a:r>
          </a:p>
        </p:txBody>
      </p:sp>
    </p:spTree>
    <p:extLst>
      <p:ext uri="{BB962C8B-B14F-4D97-AF65-F5344CB8AC3E}">
        <p14:creationId xmlns:p14="http://schemas.microsoft.com/office/powerpoint/2010/main" val="3743088846"/>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CBC2445-D566-4E92-9927-B48D1EB217ED}"/>
              </a:ext>
            </a:extLst>
          </p:cNvPr>
          <p:cNvSpPr>
            <a:spLocks noGrp="1"/>
          </p:cNvSpPr>
          <p:nvPr>
            <p:ph type="sldNum" idx="10"/>
          </p:nvPr>
        </p:nvSpPr>
        <p:spPr/>
        <p:txBody>
          <a:bodyPr/>
          <a:lstStyle/>
          <a:p>
            <a:fld id="{D1E043A5-33F2-4FEF-A84F-A4728077CB9B}" type="slidenum">
              <a:rPr lang="sk-SK" altLang="cs-CZ" smtClean="0"/>
              <a:pPr/>
              <a:t>14</a:t>
            </a:fld>
            <a:endParaRPr lang="sk-SK" altLang="cs-CZ"/>
          </a:p>
        </p:txBody>
      </p:sp>
      <p:pic>
        <p:nvPicPr>
          <p:cNvPr id="4" name="Obrázek 3">
            <a:extLst>
              <a:ext uri="{FF2B5EF4-FFF2-40B4-BE49-F238E27FC236}">
                <a16:creationId xmlns:a16="http://schemas.microsoft.com/office/drawing/2014/main" id="{A8C73622-0414-4383-9686-637E2F4C7652}"/>
              </a:ext>
            </a:extLst>
          </p:cNvPr>
          <p:cNvPicPr>
            <a:picLocks noChangeAspect="1"/>
          </p:cNvPicPr>
          <p:nvPr/>
        </p:nvPicPr>
        <p:blipFill>
          <a:blip r:embed="rId2"/>
          <a:stretch>
            <a:fillRect/>
          </a:stretch>
        </p:blipFill>
        <p:spPr>
          <a:xfrm>
            <a:off x="730894" y="786989"/>
            <a:ext cx="3430488" cy="2578064"/>
          </a:xfrm>
          <a:prstGeom prst="rect">
            <a:avLst/>
          </a:prstGeom>
        </p:spPr>
      </p:pic>
      <p:pic>
        <p:nvPicPr>
          <p:cNvPr id="15" name="Obrázek 14">
            <a:extLst>
              <a:ext uri="{FF2B5EF4-FFF2-40B4-BE49-F238E27FC236}">
                <a16:creationId xmlns:a16="http://schemas.microsoft.com/office/drawing/2014/main" id="{DB44CE86-8C96-4DE5-99EB-7D4087E752B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55976" y="771550"/>
            <a:ext cx="4587736" cy="2578064"/>
          </a:xfrm>
          <a:prstGeom prst="rect">
            <a:avLst/>
          </a:prstGeom>
        </p:spPr>
      </p:pic>
      <p:sp>
        <p:nvSpPr>
          <p:cNvPr id="16" name="TextovéPole 15">
            <a:extLst>
              <a:ext uri="{FF2B5EF4-FFF2-40B4-BE49-F238E27FC236}">
                <a16:creationId xmlns:a16="http://schemas.microsoft.com/office/drawing/2014/main" id="{2AE9E8AC-2356-4C1F-90DE-C40F24BF7963}"/>
              </a:ext>
            </a:extLst>
          </p:cNvPr>
          <p:cNvSpPr txBox="1"/>
          <p:nvPr/>
        </p:nvSpPr>
        <p:spPr>
          <a:xfrm>
            <a:off x="632847" y="333981"/>
            <a:ext cx="7106433" cy="307777"/>
          </a:xfrm>
          <a:prstGeom prst="rect">
            <a:avLst/>
          </a:prstGeom>
          <a:noFill/>
        </p:spPr>
        <p:txBody>
          <a:bodyPr wrap="none" rtlCol="0">
            <a:spAutoFit/>
          </a:bodyPr>
          <a:lstStyle/>
          <a:p>
            <a:r>
              <a:rPr lang="cs-CZ" dirty="0">
                <a:latin typeface="Roboto Slab" pitchFamily="2" charset="0"/>
                <a:ea typeface="Roboto Slab" pitchFamily="2" charset="0"/>
              </a:rPr>
              <a:t>Fialově zbarvené vlivem obsahu antokyanů mohou být také brambory nebo mrkev:</a:t>
            </a:r>
          </a:p>
        </p:txBody>
      </p:sp>
      <p:sp>
        <p:nvSpPr>
          <p:cNvPr id="17" name="TextovéPole 16">
            <a:extLst>
              <a:ext uri="{FF2B5EF4-FFF2-40B4-BE49-F238E27FC236}">
                <a16:creationId xmlns:a16="http://schemas.microsoft.com/office/drawing/2014/main" id="{C7339C66-ED7B-4496-BE76-31DBE53A362F}"/>
              </a:ext>
            </a:extLst>
          </p:cNvPr>
          <p:cNvSpPr txBox="1"/>
          <p:nvPr/>
        </p:nvSpPr>
        <p:spPr>
          <a:xfrm>
            <a:off x="724341" y="3723878"/>
            <a:ext cx="8188137" cy="738664"/>
          </a:xfrm>
          <a:prstGeom prst="rect">
            <a:avLst/>
          </a:prstGeom>
          <a:noFill/>
        </p:spPr>
        <p:txBody>
          <a:bodyPr wrap="square" rtlCol="0">
            <a:spAutoFit/>
          </a:bodyPr>
          <a:lstStyle/>
          <a:p>
            <a:r>
              <a:rPr lang="cs-CZ" b="1" dirty="0">
                <a:latin typeface="Roboto Slab" pitchFamily="2" charset="0"/>
                <a:ea typeface="Roboto Slab" pitchFamily="2" charset="0"/>
              </a:rPr>
              <a:t>Antokyany patří mezi tzv. </a:t>
            </a:r>
            <a:r>
              <a:rPr lang="cs-CZ" b="1" dirty="0" err="1">
                <a:latin typeface="Roboto Slab" pitchFamily="2" charset="0"/>
                <a:ea typeface="Roboto Slab" pitchFamily="2" charset="0"/>
              </a:rPr>
              <a:t>polyfenoly</a:t>
            </a:r>
            <a:r>
              <a:rPr lang="cs-CZ" b="1" dirty="0">
                <a:latin typeface="Roboto Slab" pitchFamily="2" charset="0"/>
                <a:ea typeface="Roboto Slab" pitchFamily="2" charset="0"/>
              </a:rPr>
              <a:t> </a:t>
            </a:r>
            <a:r>
              <a:rPr lang="cs-CZ" dirty="0">
                <a:latin typeface="Roboto Slab" pitchFamily="2" charset="0"/>
                <a:ea typeface="Roboto Slab" pitchFamily="2" charset="0"/>
              </a:rPr>
              <a:t>– látky s benzenovým jádrem a více skupinami –OH. Tyto látky jsou zdraví prospěšné. Působí protizánětlivě, patří mezi antioxidanty, chrání organismus před rakovinou a srdečními chorobami. </a:t>
            </a:r>
          </a:p>
        </p:txBody>
      </p:sp>
      <p:grpSp>
        <p:nvGrpSpPr>
          <p:cNvPr id="18" name="Google Shape;1149;p41">
            <a:extLst>
              <a:ext uri="{FF2B5EF4-FFF2-40B4-BE49-F238E27FC236}">
                <a16:creationId xmlns:a16="http://schemas.microsoft.com/office/drawing/2014/main" id="{D03EF5E7-FB3F-4A7B-8D4F-16A1AF873BE2}"/>
              </a:ext>
            </a:extLst>
          </p:cNvPr>
          <p:cNvGrpSpPr>
            <a:grpSpLocks/>
          </p:cNvGrpSpPr>
          <p:nvPr/>
        </p:nvGrpSpPr>
        <p:grpSpPr bwMode="auto">
          <a:xfrm>
            <a:off x="7884368" y="4299942"/>
            <a:ext cx="720080" cy="620567"/>
            <a:chOff x="2595501" y="3253725"/>
            <a:chExt cx="720141" cy="580739"/>
          </a:xfrm>
        </p:grpSpPr>
        <p:sp>
          <p:nvSpPr>
            <p:cNvPr id="19" name="Google Shape;1150;p41">
              <a:extLst>
                <a:ext uri="{FF2B5EF4-FFF2-40B4-BE49-F238E27FC236}">
                  <a16:creationId xmlns:a16="http://schemas.microsoft.com/office/drawing/2014/main" id="{B739D441-0CDF-48DA-88AC-5CB59161597B}"/>
                </a:ext>
              </a:extLst>
            </p:cNvPr>
            <p:cNvSpPr>
              <a:spLocks noChangeArrowheads="1"/>
            </p:cNvSpPr>
            <p:nvPr/>
          </p:nvSpPr>
          <p:spPr bwMode="auto">
            <a:xfrm>
              <a:off x="2595501" y="3269807"/>
              <a:ext cx="416349" cy="273171"/>
            </a:xfrm>
            <a:custGeom>
              <a:avLst/>
              <a:gdLst>
                <a:gd name="T0" fmla="*/ 0 w 722"/>
                <a:gd name="T1" fmla="*/ 0 h 472"/>
                <a:gd name="T2" fmla="*/ 722 w 722"/>
                <a:gd name="T3" fmla="*/ 472 h 472"/>
              </a:gdLst>
              <a:ahLst/>
              <a:cxnLst/>
              <a:rect l="T0" t="T1" r="T2" b="T3"/>
              <a:pathLst>
                <a:path w="722" h="472" extrusionOk="0">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0" name="Google Shape;1151;p41">
              <a:extLst>
                <a:ext uri="{FF2B5EF4-FFF2-40B4-BE49-F238E27FC236}">
                  <a16:creationId xmlns:a16="http://schemas.microsoft.com/office/drawing/2014/main" id="{0ABA5358-08B8-4045-A885-7A8556EE4799}"/>
                </a:ext>
              </a:extLst>
            </p:cNvPr>
            <p:cNvSpPr/>
            <p:nvPr/>
          </p:nvSpPr>
          <p:spPr>
            <a:xfrm>
              <a:off x="2903035" y="3560724"/>
              <a:ext cx="374166" cy="273740"/>
            </a:xfrm>
            <a:custGeom>
              <a:avLst/>
              <a:gdLst/>
              <a:ahLst/>
              <a:cxnLst/>
              <a:rect l="l" t="t" r="r" b="b"/>
              <a:pathLst>
                <a:path w="650" h="473" extrusionOk="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21" name="Google Shape;1152;p41">
              <a:extLst>
                <a:ext uri="{FF2B5EF4-FFF2-40B4-BE49-F238E27FC236}">
                  <a16:creationId xmlns:a16="http://schemas.microsoft.com/office/drawing/2014/main" id="{60A82FDF-BC22-49A3-B7E0-C2DDDE0C6C57}"/>
                </a:ext>
              </a:extLst>
            </p:cNvPr>
            <p:cNvSpPr/>
            <p:nvPr/>
          </p:nvSpPr>
          <p:spPr>
            <a:xfrm>
              <a:off x="2636506" y="3496765"/>
              <a:ext cx="312659" cy="337699"/>
            </a:xfrm>
            <a:custGeom>
              <a:avLst/>
              <a:gdLst/>
              <a:ahLst/>
              <a:cxnLst/>
              <a:rect l="l" t="t" r="r" b="b"/>
              <a:pathLst>
                <a:path w="544" h="583" extrusionOk="0">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22" name="Google Shape;1153;p41">
              <a:extLst>
                <a:ext uri="{FF2B5EF4-FFF2-40B4-BE49-F238E27FC236}">
                  <a16:creationId xmlns:a16="http://schemas.microsoft.com/office/drawing/2014/main" id="{88973969-F504-4D21-98A3-B4836FBFE03F}"/>
                </a:ext>
              </a:extLst>
            </p:cNvPr>
            <p:cNvSpPr>
              <a:spLocks noChangeArrowheads="1"/>
            </p:cNvSpPr>
            <p:nvPr/>
          </p:nvSpPr>
          <p:spPr bwMode="auto">
            <a:xfrm>
              <a:off x="2966382" y="3253725"/>
              <a:ext cx="349261" cy="352241"/>
            </a:xfrm>
            <a:custGeom>
              <a:avLst/>
              <a:gdLst>
                <a:gd name="T0" fmla="*/ 0 w 606"/>
                <a:gd name="T1" fmla="*/ 0 h 609"/>
                <a:gd name="T2" fmla="*/ 606 w 606"/>
                <a:gd name="T3" fmla="*/ 609 h 609"/>
              </a:gdLst>
              <a:ahLst/>
              <a:cxnLst/>
              <a:rect l="T0" t="T1" r="T2" b="T3"/>
              <a:pathLst>
                <a:path w="606" h="609" extrusionOk="0">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grpSp>
    </p:spTree>
    <p:extLst>
      <p:ext uri="{BB962C8B-B14F-4D97-AF65-F5344CB8AC3E}">
        <p14:creationId xmlns:p14="http://schemas.microsoft.com/office/powerpoint/2010/main" val="2780008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8352928" cy="1008112"/>
          </a:xfrm>
        </p:spPr>
        <p:txBody>
          <a:bodyPr anchor="b"/>
          <a:lstStyle/>
          <a:p>
            <a:pPr eaLnBrk="1" hangingPunct="1">
              <a:buClr>
                <a:srgbClr val="FFFFFF"/>
              </a:buClr>
              <a:buSzPts val="1800"/>
              <a:buFont typeface="Roboto Slab" charset="0"/>
              <a:buNone/>
            </a:pPr>
            <a:r>
              <a:rPr lang="sk-SK" altLang="cs-CZ" sz="2800" b="1" dirty="0" err="1">
                <a:solidFill>
                  <a:srgbClr val="94BF6E"/>
                </a:solidFill>
                <a:latin typeface="Roboto Slab" charset="0"/>
                <a:cs typeface="Arial" panose="020B0604020202020204" pitchFamily="34" charset="0"/>
                <a:sym typeface="Roboto Slab" charset="0"/>
              </a:rPr>
              <a:t>Přírodní</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acidobazické</a:t>
            </a:r>
            <a:r>
              <a:rPr lang="sk-SK" altLang="cs-CZ" sz="2800" b="1" dirty="0">
                <a:solidFill>
                  <a:srgbClr val="94BF6E"/>
                </a:solidFill>
                <a:latin typeface="Roboto Slab" charset="0"/>
                <a:cs typeface="Arial" panose="020B0604020202020204" pitchFamily="34" charset="0"/>
                <a:sym typeface="Roboto Slab" charset="0"/>
              </a:rPr>
              <a:t> indikátor </a:t>
            </a:r>
            <a:r>
              <a:rPr lang="sk-SK" altLang="cs-CZ" sz="2800" b="1" dirty="0" err="1">
                <a:solidFill>
                  <a:srgbClr val="94BF6E"/>
                </a:solidFill>
                <a:latin typeface="Roboto Slab" charset="0"/>
                <a:cs typeface="Arial" panose="020B0604020202020204" pitchFamily="34" charset="0"/>
                <a:sym typeface="Roboto Slab" charset="0"/>
              </a:rPr>
              <a:t>mění</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zbarvení</a:t>
            </a:r>
            <a:r>
              <a:rPr lang="sk-SK" altLang="cs-CZ" sz="2800" b="1" dirty="0">
                <a:solidFill>
                  <a:srgbClr val="94BF6E"/>
                </a:solidFill>
                <a:latin typeface="Roboto Slab" charset="0"/>
                <a:cs typeface="Arial" panose="020B0604020202020204" pitchFamily="34" charset="0"/>
                <a:sym typeface="Roboto Slab" charset="0"/>
              </a:rPr>
              <a:t> v </a:t>
            </a:r>
            <a:r>
              <a:rPr lang="sk-SK" altLang="cs-CZ" sz="2800" b="1" dirty="0" err="1">
                <a:solidFill>
                  <a:srgbClr val="94BF6E"/>
                </a:solidFill>
                <a:latin typeface="Roboto Slab" charset="0"/>
                <a:cs typeface="Arial" panose="020B0604020202020204" pitchFamily="34" charset="0"/>
                <a:sym typeface="Roboto Slab" charset="0"/>
              </a:rPr>
              <a:t>celém</a:t>
            </a:r>
            <a:r>
              <a:rPr lang="sk-SK" altLang="cs-CZ" sz="2800" b="1" dirty="0">
                <a:solidFill>
                  <a:srgbClr val="94BF6E"/>
                </a:solidFill>
                <a:latin typeface="Roboto Slab" charset="0"/>
                <a:cs typeface="Arial" panose="020B0604020202020204" pitchFamily="34" charset="0"/>
                <a:sym typeface="Roboto Slab" charset="0"/>
              </a:rPr>
              <a:t> rozsahu stupnice pH:</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15</a:t>
            </a:fld>
            <a:endParaRPr lang="sk-SK" altLang="cs-CZ" sz="800">
              <a:solidFill>
                <a:srgbClr val="FFFFFF"/>
              </a:solidFill>
              <a:latin typeface="Roboto Slab" charset="0"/>
              <a:sym typeface="Roboto Slab" charset="0"/>
            </a:endParaRPr>
          </a:p>
        </p:txBody>
      </p:sp>
      <p:sp>
        <p:nvSpPr>
          <p:cNvPr id="7" name="TextovéPole 6">
            <a:extLst>
              <a:ext uri="{FF2B5EF4-FFF2-40B4-BE49-F238E27FC236}">
                <a16:creationId xmlns:a16="http://schemas.microsoft.com/office/drawing/2014/main" id="{EE35FBE6-2C64-4F73-94D2-5B7BF622395A}"/>
              </a:ext>
            </a:extLst>
          </p:cNvPr>
          <p:cNvSpPr txBox="1"/>
          <p:nvPr/>
        </p:nvSpPr>
        <p:spPr>
          <a:xfrm>
            <a:off x="884439" y="5981074"/>
            <a:ext cx="6876337" cy="230832"/>
          </a:xfrm>
          <a:prstGeom prst="rect">
            <a:avLst/>
          </a:prstGeom>
          <a:noFill/>
        </p:spPr>
        <p:txBody>
          <a:bodyPr wrap="square" rtlCol="0">
            <a:spAutoFit/>
          </a:bodyPr>
          <a:lstStyle/>
          <a:p>
            <a:r>
              <a:rPr lang="cs-CZ" sz="900">
                <a:hlinkClick r:id="rId3" tooltip="https://geomapa.lounovicepodblanikem.cz/horniny/6.html"/>
              </a:rPr>
              <a:t>Tato fotka</a:t>
            </a:r>
            <a:r>
              <a:rPr lang="cs-CZ" sz="900"/>
              <a:t> od autora Neznámý autor s licencí </a:t>
            </a:r>
            <a:r>
              <a:rPr lang="cs-CZ" sz="900">
                <a:hlinkClick r:id="rId4" tooltip="https://creativecommons.org/licenses/by-nc-sa/3.0/"/>
              </a:rPr>
              <a:t>CC BY-SA-NC</a:t>
            </a:r>
            <a:endParaRPr lang="cs-CZ" sz="900"/>
          </a:p>
        </p:txBody>
      </p:sp>
      <p:pic>
        <p:nvPicPr>
          <p:cNvPr id="4" name="Obrázek 3">
            <a:extLst>
              <a:ext uri="{FF2B5EF4-FFF2-40B4-BE49-F238E27FC236}">
                <a16:creationId xmlns:a16="http://schemas.microsoft.com/office/drawing/2014/main" id="{6AB14C0F-BCC6-4089-8005-2F51D0B2EFF0}"/>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9020" t="13746" r="8509" b="17528"/>
          <a:stretch/>
        </p:blipFill>
        <p:spPr>
          <a:xfrm>
            <a:off x="2087724" y="1347614"/>
            <a:ext cx="4968552" cy="3105345"/>
          </a:xfrm>
          <a:prstGeom prst="rect">
            <a:avLst/>
          </a:prstGeom>
        </p:spPr>
      </p:pic>
    </p:spTree>
    <p:extLst>
      <p:ext uri="{BB962C8B-B14F-4D97-AF65-F5344CB8AC3E}">
        <p14:creationId xmlns:p14="http://schemas.microsoft.com/office/powerpoint/2010/main" val="382649808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3995937" y="3003798"/>
            <a:ext cx="4622602" cy="1034802"/>
          </a:xfrm>
        </p:spPr>
        <p:txBody>
          <a:bodyPr/>
          <a:lstStyle/>
          <a:p>
            <a:pPr eaLnBrk="1" hangingPunct="1">
              <a:spcBef>
                <a:spcPct val="0"/>
              </a:spcBef>
              <a:spcAft>
                <a:spcPct val="0"/>
              </a:spcAft>
              <a:buFont typeface="Roboto Slab" charset="0"/>
              <a:buNone/>
            </a:pPr>
            <a:r>
              <a:rPr lang="sk-SK" altLang="cs-CZ" b="1" dirty="0">
                <a:latin typeface="Roboto Slab" charset="0"/>
                <a:cs typeface="Arial" panose="020B0604020202020204" pitchFamily="34" charset="0"/>
                <a:sym typeface="Roboto Slab" charset="0"/>
              </a:rPr>
              <a:t>Praktická </a:t>
            </a:r>
            <a:r>
              <a:rPr lang="sk-SK" altLang="cs-CZ" b="1" dirty="0" err="1">
                <a:latin typeface="Roboto Slab" charset="0"/>
                <a:cs typeface="Arial" panose="020B0604020202020204" pitchFamily="34" charset="0"/>
                <a:sym typeface="Roboto Slab" charset="0"/>
              </a:rPr>
              <a:t>část</a:t>
            </a:r>
            <a:endParaRPr lang="sk-SK" altLang="cs-CZ" b="1" dirty="0">
              <a:latin typeface="Roboto Slab" charset="0"/>
              <a:cs typeface="Arial" panose="020B0604020202020204" pitchFamily="34" charset="0"/>
              <a:sym typeface="Roboto Slab" charset="0"/>
            </a:endParaRP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3923929" y="3983038"/>
            <a:ext cx="4896544" cy="784225"/>
          </a:xfrm>
        </p:spPr>
        <p:txBody>
          <a:bodyPr/>
          <a:lstStyle/>
          <a:p>
            <a:pPr marL="0" indent="0" eaLnBrk="1" hangingPunct="1">
              <a:spcBef>
                <a:spcPct val="0"/>
              </a:spcBef>
              <a:spcAft>
                <a:spcPct val="0"/>
              </a:spcAft>
              <a:buFont typeface="Nixie One" charset="0"/>
              <a:buNone/>
            </a:pPr>
            <a:r>
              <a:rPr lang="sk-SK" altLang="cs-CZ" dirty="0" err="1">
                <a:latin typeface="Roboto Slab" pitchFamily="2" charset="0"/>
                <a:ea typeface="Roboto Slab" pitchFamily="2" charset="0"/>
                <a:cs typeface="Arial" panose="020B0604020202020204" pitchFamily="34" charset="0"/>
                <a:sym typeface="Nixie One" charset="0"/>
              </a:rPr>
              <a:t>Příprava</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přírodního</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acidobazického</a:t>
            </a:r>
            <a:r>
              <a:rPr lang="sk-SK" altLang="cs-CZ" dirty="0">
                <a:latin typeface="Roboto Slab" pitchFamily="2" charset="0"/>
                <a:ea typeface="Roboto Slab" pitchFamily="2" charset="0"/>
                <a:cs typeface="Arial" panose="020B0604020202020204" pitchFamily="34" charset="0"/>
                <a:sym typeface="Nixie One" charset="0"/>
              </a:rPr>
              <a:t> indikátoru a jeho využití</a:t>
            </a: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charset="0"/>
                <a:sym typeface="Roboto Slab" charset="0"/>
              </a:rPr>
              <a:t>3</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16</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2220185903"/>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a:xfrm>
            <a:off x="1043609" y="530224"/>
            <a:ext cx="3528392" cy="1033413"/>
          </a:xfrm>
        </p:spPr>
        <p:txBody>
          <a:bodyPr/>
          <a:lstStyle/>
          <a:p>
            <a:pPr eaLnBrk="1" hangingPunct="1">
              <a:spcBef>
                <a:spcPct val="0"/>
              </a:spcBef>
              <a:spcAft>
                <a:spcPct val="0"/>
              </a:spcAft>
              <a:buClr>
                <a:srgbClr val="FFFFFF"/>
              </a:buClr>
              <a:buFont typeface="Roboto Slab" charset="0"/>
              <a:buNone/>
            </a:pPr>
            <a:r>
              <a:rPr lang="sk-SK" altLang="cs-CZ" sz="1600" b="1" dirty="0">
                <a:solidFill>
                  <a:srgbClr val="FFFFFF"/>
                </a:solidFill>
                <a:latin typeface="Roboto Slab" charset="0"/>
                <a:cs typeface="Arial" panose="020B0604020202020204" pitchFamily="34" charset="0"/>
                <a:sym typeface="Roboto Slab" charset="0"/>
              </a:rPr>
              <a:t>Úkol: </a:t>
            </a:r>
            <a:br>
              <a:rPr lang="sk-SK" altLang="cs-CZ" sz="1600" b="1" dirty="0">
                <a:solidFill>
                  <a:srgbClr val="FFFFFF"/>
                </a:solidFill>
                <a:latin typeface="Roboto Slab" charset="0"/>
                <a:cs typeface="Arial" panose="020B0604020202020204" pitchFamily="34" charset="0"/>
                <a:sym typeface="Roboto Slab" charset="0"/>
              </a:rPr>
            </a:br>
            <a:r>
              <a:rPr lang="sk-SK" altLang="cs-CZ" sz="1600" b="1" dirty="0" err="1">
                <a:solidFill>
                  <a:srgbClr val="FFFFFF"/>
                </a:solidFill>
                <a:latin typeface="Roboto Slab" charset="0"/>
                <a:cs typeface="Arial" panose="020B0604020202020204" pitchFamily="34" charset="0"/>
                <a:sym typeface="Roboto Slab" charset="0"/>
              </a:rPr>
              <a:t>Připrav</a:t>
            </a:r>
            <a:r>
              <a:rPr lang="sk-SK" altLang="cs-CZ" sz="1600" b="1" dirty="0">
                <a:solidFill>
                  <a:srgbClr val="FFFFFF"/>
                </a:solidFill>
                <a:latin typeface="Roboto Slab" charset="0"/>
                <a:cs typeface="Arial" panose="020B0604020202020204" pitchFamily="34" charset="0"/>
                <a:sym typeface="Roboto Slab" charset="0"/>
              </a:rPr>
              <a:t> indikátor z </a:t>
            </a:r>
            <a:r>
              <a:rPr lang="sk-SK" altLang="cs-CZ" sz="1600" b="1" dirty="0" err="1">
                <a:solidFill>
                  <a:srgbClr val="FFFFFF"/>
                </a:solidFill>
                <a:latin typeface="Roboto Slab" charset="0"/>
                <a:cs typeface="Arial" panose="020B0604020202020204" pitchFamily="34" charset="0"/>
                <a:sym typeface="Roboto Slab" charset="0"/>
              </a:rPr>
              <a:t>listů</a:t>
            </a:r>
            <a:r>
              <a:rPr lang="sk-SK" altLang="cs-CZ" sz="1600" b="1" dirty="0">
                <a:solidFill>
                  <a:srgbClr val="FFFFFF"/>
                </a:solidFill>
                <a:latin typeface="Roboto Slab" charset="0"/>
                <a:cs typeface="Arial" panose="020B0604020202020204" pitchFamily="34" charset="0"/>
                <a:sym typeface="Roboto Slab" charset="0"/>
              </a:rPr>
              <a:t> červeného </a:t>
            </a:r>
            <a:r>
              <a:rPr lang="sk-SK" altLang="cs-CZ" sz="1600" b="1" dirty="0" err="1">
                <a:solidFill>
                  <a:srgbClr val="FFFFFF"/>
                </a:solidFill>
                <a:latin typeface="Roboto Slab" charset="0"/>
                <a:cs typeface="Arial" panose="020B0604020202020204" pitchFamily="34" charset="0"/>
                <a:sym typeface="Roboto Slab" charset="0"/>
              </a:rPr>
              <a:t>zelí</a:t>
            </a:r>
            <a:r>
              <a:rPr lang="sk-SK" altLang="cs-CZ" sz="1600" b="1" dirty="0">
                <a:solidFill>
                  <a:srgbClr val="FFFFFF"/>
                </a:solidFill>
                <a:latin typeface="Roboto Slab" charset="0"/>
                <a:cs typeface="Arial" panose="020B0604020202020204" pitchFamily="34" charset="0"/>
                <a:sym typeface="Roboto Slab" charset="0"/>
              </a:rPr>
              <a:t> a </a:t>
            </a:r>
            <a:r>
              <a:rPr lang="sk-SK" altLang="cs-CZ" sz="1600" b="1" dirty="0" err="1">
                <a:solidFill>
                  <a:srgbClr val="FFFFFF"/>
                </a:solidFill>
                <a:latin typeface="Roboto Slab" charset="0"/>
                <a:cs typeface="Arial" panose="020B0604020202020204" pitchFamily="34" charset="0"/>
                <a:sym typeface="Roboto Slab" charset="0"/>
              </a:rPr>
              <a:t>ověř</a:t>
            </a:r>
            <a:r>
              <a:rPr lang="sk-SK" altLang="cs-CZ" sz="1600" b="1" dirty="0">
                <a:solidFill>
                  <a:srgbClr val="FFFFFF"/>
                </a:solidFill>
                <a:latin typeface="Roboto Slab" charset="0"/>
                <a:cs typeface="Arial" panose="020B0604020202020204" pitchFamily="34" charset="0"/>
                <a:sym typeface="Roboto Slab" charset="0"/>
              </a:rPr>
              <a:t> jeho vlastnosti</a:t>
            </a:r>
          </a:p>
        </p:txBody>
      </p:sp>
      <p:sp>
        <p:nvSpPr>
          <p:cNvPr id="161" name="Google Shape;161;p18">
            <a:extLst>
              <a:ext uri="{FF2B5EF4-FFF2-40B4-BE49-F238E27FC236}">
                <a16:creationId xmlns:a16="http://schemas.microsoft.com/office/drawing/2014/main" id="{DC68A6B5-288F-4095-9ECA-C179C0EEB852}"/>
              </a:ext>
            </a:extLst>
          </p:cNvPr>
          <p:cNvSpPr txBox="1">
            <a:spLocks noGrp="1"/>
          </p:cNvSpPr>
          <p:nvPr>
            <p:ph type="body" idx="1"/>
          </p:nvPr>
        </p:nvSpPr>
        <p:spPr>
          <a:xfrm>
            <a:off x="414309" y="1563638"/>
            <a:ext cx="8694196" cy="3328786"/>
          </a:xfrm>
        </p:spPr>
        <p:txBody>
          <a:bodyPr/>
          <a:lstStyle/>
          <a:p>
            <a:pPr marL="50800" indent="0" eaLnBrk="1" fontAlgn="auto" hangingPunct="1">
              <a:buClr>
                <a:srgbClr val="114454"/>
              </a:buClr>
              <a:buNone/>
              <a:defRPr/>
            </a:pPr>
            <a:r>
              <a:rPr lang="cs-CZ" sz="2000" b="1" dirty="0">
                <a:solidFill>
                  <a:srgbClr val="114454"/>
                </a:solidFill>
                <a:latin typeface="Roboto Slab" pitchFamily="2" charset="0"/>
                <a:ea typeface="Roboto Slab" pitchFamily="2" charset="0"/>
                <a:cs typeface="Nixie One"/>
                <a:sym typeface="Nixie One"/>
              </a:rPr>
              <a:t>Pomůcky: </a:t>
            </a:r>
            <a:r>
              <a:rPr lang="cs-CZ" sz="2000" dirty="0">
                <a:solidFill>
                  <a:srgbClr val="114454"/>
                </a:solidFill>
                <a:latin typeface="Roboto Slab" pitchFamily="2" charset="0"/>
                <a:ea typeface="Roboto Slab" pitchFamily="2" charset="0"/>
                <a:cs typeface="Nixie One"/>
                <a:sym typeface="Nixie One"/>
              </a:rPr>
              <a:t>K</a:t>
            </a:r>
            <a:r>
              <a:rPr lang="cs-CZ" sz="2000" dirty="0">
                <a:latin typeface="Roboto Slab" pitchFamily="2" charset="0"/>
                <a:ea typeface="Roboto Slab" pitchFamily="2" charset="0"/>
              </a:rPr>
              <a:t>ádinky, sada zkumavek, nůž, rychlovarná konvice, lžíce, kus látky (sítko, papírový filtr apod.), pipeta, struhadlo, prkénko na krájení. </a:t>
            </a:r>
            <a:endParaRPr lang="cs-CZ" sz="2000" dirty="0">
              <a:solidFill>
                <a:srgbClr val="114454"/>
              </a:solidFill>
              <a:latin typeface="Roboto Slab" pitchFamily="2" charset="0"/>
              <a:ea typeface="Roboto Slab" pitchFamily="2" charset="0"/>
              <a:cs typeface="Nixie One"/>
              <a:sym typeface="Nixie One"/>
            </a:endParaRPr>
          </a:p>
          <a:p>
            <a:pPr marL="50800" indent="0" eaLnBrk="1" fontAlgn="auto" hangingPunct="1">
              <a:buClr>
                <a:srgbClr val="114454"/>
              </a:buClr>
              <a:buNone/>
              <a:defRPr/>
            </a:pPr>
            <a:r>
              <a:rPr lang="cs-CZ" sz="2000" dirty="0">
                <a:solidFill>
                  <a:srgbClr val="114454"/>
                </a:solidFill>
                <a:latin typeface="Roboto Slab" pitchFamily="2" charset="0"/>
                <a:ea typeface="Roboto Slab" pitchFamily="2" charset="0"/>
                <a:cs typeface="Nixie One"/>
                <a:sym typeface="Nixie One"/>
              </a:rPr>
              <a:t>Pro zkoumání zbarvení indikátoru lze použít různé roztoky. Z běžných surovin např. ocet, citronovou šťávu, různé nápoje, roztok mýdla, vodu, roztok sody, kosmetické přípravky…..</a:t>
            </a:r>
          </a:p>
          <a:p>
            <a:pPr marL="50800" indent="0" eaLnBrk="1" fontAlgn="auto" hangingPunct="1">
              <a:buClr>
                <a:srgbClr val="114454"/>
              </a:buClr>
              <a:buNone/>
              <a:defRPr/>
            </a:pPr>
            <a:r>
              <a:rPr lang="cs-CZ" sz="2000" dirty="0">
                <a:solidFill>
                  <a:srgbClr val="114454"/>
                </a:solidFill>
                <a:latin typeface="Roboto Slab" pitchFamily="2" charset="0"/>
                <a:ea typeface="Roboto Slab" pitchFamily="2" charset="0"/>
                <a:cs typeface="Nixie One"/>
                <a:sym typeface="Nixie One"/>
              </a:rPr>
              <a:t>V laboratoři máme možnost použití širší škály látek,  od silně kyselých až po silné zásady. </a:t>
            </a:r>
          </a:p>
          <a:p>
            <a:pPr marL="50800" indent="0" eaLnBrk="1" fontAlgn="auto" hangingPunct="1">
              <a:buClr>
                <a:srgbClr val="114454"/>
              </a:buClr>
              <a:buNone/>
              <a:defRPr/>
            </a:pPr>
            <a:r>
              <a:rPr lang="cs-CZ" sz="2000" b="1" dirty="0">
                <a:solidFill>
                  <a:srgbClr val="114454"/>
                </a:solidFill>
                <a:latin typeface="Roboto Slab" pitchFamily="2" charset="0"/>
                <a:ea typeface="Roboto Slab" pitchFamily="2" charset="0"/>
                <a:cs typeface="Nixie One"/>
                <a:sym typeface="Nixie One"/>
              </a:rPr>
              <a:t>Při práci s chemikáliemi nezapomeň na pravidla bezpečné práce!</a:t>
            </a:r>
          </a:p>
          <a:p>
            <a:pPr marL="50800" indent="0" eaLnBrk="1" fontAlgn="auto" hangingPunct="1">
              <a:buClr>
                <a:srgbClr val="114454"/>
              </a:buClr>
              <a:buNone/>
              <a:defRPr/>
            </a:pPr>
            <a:endParaRPr dirty="0">
              <a:solidFill>
                <a:srgbClr val="114454"/>
              </a:solidFill>
              <a:latin typeface="Roboto Slab" pitchFamily="2" charset="0"/>
              <a:ea typeface="Roboto Slab" pitchFamily="2" charset="0"/>
              <a:cs typeface="Nixie One"/>
              <a:sym typeface="Nixie One"/>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642E811D-B586-491B-A216-1016B53867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17</a:t>
            </a:fld>
            <a:endParaRPr lang="sk-SK" altLang="cs-CZ" sz="800">
              <a:solidFill>
                <a:srgbClr val="FFFFFF"/>
              </a:solidFill>
              <a:latin typeface="Roboto Slab" charset="0"/>
              <a:sym typeface="Roboto Slab" charset="0"/>
            </a:endParaRPr>
          </a:p>
        </p:txBody>
      </p:sp>
      <p:grpSp>
        <p:nvGrpSpPr>
          <p:cNvPr id="12" name="Google Shape;983;p41">
            <a:extLst>
              <a:ext uri="{FF2B5EF4-FFF2-40B4-BE49-F238E27FC236}">
                <a16:creationId xmlns:a16="http://schemas.microsoft.com/office/drawing/2014/main" id="{AD632777-453E-41E6-AE7D-6C9C387CCB5E}"/>
              </a:ext>
            </a:extLst>
          </p:cNvPr>
          <p:cNvGrpSpPr>
            <a:grpSpLocks/>
          </p:cNvGrpSpPr>
          <p:nvPr/>
        </p:nvGrpSpPr>
        <p:grpSpPr bwMode="auto">
          <a:xfrm>
            <a:off x="8388424" y="4468444"/>
            <a:ext cx="461963" cy="492125"/>
            <a:chOff x="9901824" y="937343"/>
            <a:chExt cx="744273" cy="793950"/>
          </a:xfrm>
        </p:grpSpPr>
        <p:grpSp>
          <p:nvGrpSpPr>
            <p:cNvPr id="13" name="Google Shape;984;p41">
              <a:extLst>
                <a:ext uri="{FF2B5EF4-FFF2-40B4-BE49-F238E27FC236}">
                  <a16:creationId xmlns:a16="http://schemas.microsoft.com/office/drawing/2014/main" id="{FD75D44D-CFDE-4633-A07C-53E8D4AA3B8D}"/>
                </a:ext>
              </a:extLst>
            </p:cNvPr>
            <p:cNvGrpSpPr>
              <a:grpSpLocks/>
            </p:cNvGrpSpPr>
            <p:nvPr/>
          </p:nvGrpSpPr>
          <p:grpSpPr bwMode="auto">
            <a:xfrm>
              <a:off x="9901824" y="937343"/>
              <a:ext cx="744273" cy="793950"/>
              <a:chOff x="9901824" y="937343"/>
              <a:chExt cx="744273" cy="793950"/>
            </a:xfrm>
          </p:grpSpPr>
          <p:sp>
            <p:nvSpPr>
              <p:cNvPr id="20" name="Google Shape;985;p41">
                <a:extLst>
                  <a:ext uri="{FF2B5EF4-FFF2-40B4-BE49-F238E27FC236}">
                    <a16:creationId xmlns:a16="http://schemas.microsoft.com/office/drawing/2014/main" id="{7B493EF9-F86B-42F3-93A8-254D45505B7F}"/>
                  </a:ext>
                </a:extLst>
              </p:cNvPr>
              <p:cNvSpPr>
                <a:spLocks noChangeArrowheads="1"/>
              </p:cNvSpPr>
              <p:nvPr/>
            </p:nvSpPr>
            <p:spPr bwMode="auto">
              <a:xfrm>
                <a:off x="10463799" y="1043794"/>
                <a:ext cx="76068" cy="75403"/>
              </a:xfrm>
              <a:custGeom>
                <a:avLst/>
                <a:gdLst>
                  <a:gd name="T0" fmla="*/ 0 w 133"/>
                  <a:gd name="T1" fmla="*/ 0 h 132"/>
                  <a:gd name="T2" fmla="*/ 133 w 133"/>
                  <a:gd name="T3" fmla="*/ 132 h 132"/>
                </a:gdLst>
                <a:ahLst/>
                <a:cxnLst/>
                <a:rect l="T0" t="T1" r="T2" b="T3"/>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1" name="Google Shape;986;p41">
                <a:extLst>
                  <a:ext uri="{FF2B5EF4-FFF2-40B4-BE49-F238E27FC236}">
                    <a16:creationId xmlns:a16="http://schemas.microsoft.com/office/drawing/2014/main" id="{F92BEEAA-6773-4491-AE94-C60B549C4E1D}"/>
                  </a:ext>
                </a:extLst>
              </p:cNvPr>
              <p:cNvSpPr>
                <a:spLocks noChangeArrowheads="1"/>
              </p:cNvSpPr>
              <p:nvPr/>
            </p:nvSpPr>
            <p:spPr bwMode="auto">
              <a:xfrm>
                <a:off x="10546077" y="1303491"/>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2" name="Google Shape;987;p41">
                <a:extLst>
                  <a:ext uri="{FF2B5EF4-FFF2-40B4-BE49-F238E27FC236}">
                    <a16:creationId xmlns:a16="http://schemas.microsoft.com/office/drawing/2014/main" id="{A32C5C5E-903E-4703-9542-834979060023}"/>
                  </a:ext>
                </a:extLst>
              </p:cNvPr>
              <p:cNvSpPr>
                <a:spLocks noChangeArrowheads="1"/>
              </p:cNvSpPr>
              <p:nvPr/>
            </p:nvSpPr>
            <p:spPr bwMode="auto">
              <a:xfrm>
                <a:off x="10463799" y="1499539"/>
                <a:ext cx="76068" cy="75625"/>
              </a:xfrm>
              <a:custGeom>
                <a:avLst/>
                <a:gdLst>
                  <a:gd name="T0" fmla="*/ 0 w 133"/>
                  <a:gd name="T1" fmla="*/ 0 h 132"/>
                  <a:gd name="T2" fmla="*/ 133 w 133"/>
                  <a:gd name="T3" fmla="*/ 132 h 132"/>
                </a:gdLst>
                <a:ahLst/>
                <a:cxnLst/>
                <a:rect l="T0" t="T1" r="T2" b="T3"/>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3" name="Google Shape;988;p41">
                <a:extLst>
                  <a:ext uri="{FF2B5EF4-FFF2-40B4-BE49-F238E27FC236}">
                    <a16:creationId xmlns:a16="http://schemas.microsoft.com/office/drawing/2014/main" id="{3B38F5A0-B0A7-4F04-95F8-0584033ECF77}"/>
                  </a:ext>
                </a:extLst>
              </p:cNvPr>
              <p:cNvSpPr>
                <a:spLocks noChangeArrowheads="1"/>
              </p:cNvSpPr>
              <p:nvPr/>
            </p:nvSpPr>
            <p:spPr bwMode="auto">
              <a:xfrm>
                <a:off x="10008275" y="1500204"/>
                <a:ext cx="76068" cy="74960"/>
              </a:xfrm>
              <a:custGeom>
                <a:avLst/>
                <a:gdLst>
                  <a:gd name="T0" fmla="*/ 0 w 133"/>
                  <a:gd name="T1" fmla="*/ 0 h 131"/>
                  <a:gd name="T2" fmla="*/ 133 w 133"/>
                  <a:gd name="T3" fmla="*/ 131 h 131"/>
                </a:gdLst>
                <a:ahLst/>
                <a:cxnLst/>
                <a:rect l="T0" t="T1" r="T2" b="T3"/>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4" name="Google Shape;989;p41">
                <a:extLst>
                  <a:ext uri="{FF2B5EF4-FFF2-40B4-BE49-F238E27FC236}">
                    <a16:creationId xmlns:a16="http://schemas.microsoft.com/office/drawing/2014/main" id="{119BD9A4-46C9-4B66-901C-C453D011AA97}"/>
                  </a:ext>
                </a:extLst>
              </p:cNvPr>
              <p:cNvSpPr>
                <a:spLocks noChangeArrowheads="1"/>
              </p:cNvSpPr>
              <p:nvPr/>
            </p:nvSpPr>
            <p:spPr bwMode="auto">
              <a:xfrm>
                <a:off x="9901824" y="1303934"/>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5" name="Google Shape;990;p41">
                <a:extLst>
                  <a:ext uri="{FF2B5EF4-FFF2-40B4-BE49-F238E27FC236}">
                    <a16:creationId xmlns:a16="http://schemas.microsoft.com/office/drawing/2014/main" id="{B7EDC3AD-1E53-456F-822C-849630102650}"/>
                  </a:ext>
                </a:extLst>
              </p:cNvPr>
              <p:cNvSpPr>
                <a:spLocks noChangeArrowheads="1"/>
              </p:cNvSpPr>
              <p:nvPr/>
            </p:nvSpPr>
            <p:spPr bwMode="auto">
              <a:xfrm>
                <a:off x="10008275" y="1044237"/>
                <a:ext cx="75403" cy="74960"/>
              </a:xfrm>
              <a:custGeom>
                <a:avLst/>
                <a:gdLst>
                  <a:gd name="T0" fmla="*/ 0 w 132"/>
                  <a:gd name="T1" fmla="*/ 0 h 131"/>
                  <a:gd name="T2" fmla="*/ 132 w 132"/>
                  <a:gd name="T3" fmla="*/ 131 h 131"/>
                </a:gdLst>
                <a:ahLst/>
                <a:cxnLst/>
                <a:rect l="T0" t="T1" r="T2" b="T3"/>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6" name="Google Shape;991;p41">
                <a:extLst>
                  <a:ext uri="{FF2B5EF4-FFF2-40B4-BE49-F238E27FC236}">
                    <a16:creationId xmlns:a16="http://schemas.microsoft.com/office/drawing/2014/main" id="{37EAA179-D9E0-4BAB-BCB7-EAEA8E21BA9C}"/>
                  </a:ext>
                </a:extLst>
              </p:cNvPr>
              <p:cNvSpPr>
                <a:spLocks noChangeArrowheads="1"/>
              </p:cNvSpPr>
              <p:nvPr/>
            </p:nvSpPr>
            <p:spPr bwMode="auto">
              <a:xfrm>
                <a:off x="10267751" y="937343"/>
                <a:ext cx="11976" cy="100020"/>
              </a:xfrm>
              <a:custGeom>
                <a:avLst/>
                <a:gdLst>
                  <a:gd name="T0" fmla="*/ 0 w 21"/>
                  <a:gd name="T1" fmla="*/ 0 h 175"/>
                  <a:gd name="T2" fmla="*/ 21 w 21"/>
                  <a:gd name="T3" fmla="*/ 175 h 175"/>
                </a:gdLst>
                <a:ahLst/>
                <a:cxnLst/>
                <a:rect l="T0" t="T1" r="T2" b="T3"/>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7" name="Google Shape;992;p41">
                <a:extLst>
                  <a:ext uri="{FF2B5EF4-FFF2-40B4-BE49-F238E27FC236}">
                    <a16:creationId xmlns:a16="http://schemas.microsoft.com/office/drawing/2014/main" id="{132075A2-E97C-4C2A-9B7A-00103B26DC4A}"/>
                  </a:ext>
                </a:extLst>
              </p:cNvPr>
              <p:cNvSpPr>
                <a:spLocks noChangeArrowheads="1"/>
              </p:cNvSpPr>
              <p:nvPr/>
            </p:nvSpPr>
            <p:spPr bwMode="auto">
              <a:xfrm>
                <a:off x="10183698" y="1629498"/>
                <a:ext cx="180080" cy="25726"/>
              </a:xfrm>
              <a:custGeom>
                <a:avLst/>
                <a:gdLst>
                  <a:gd name="T0" fmla="*/ 0 w 315"/>
                  <a:gd name="T1" fmla="*/ 0 h 45"/>
                  <a:gd name="T2" fmla="*/ 315 w 315"/>
                  <a:gd name="T3" fmla="*/ 45 h 45"/>
                </a:gdLst>
                <a:ahLst/>
                <a:cxnLst/>
                <a:rect l="T0" t="T1" r="T2" b="T3"/>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8" name="Google Shape;993;p41">
                <a:extLst>
                  <a:ext uri="{FF2B5EF4-FFF2-40B4-BE49-F238E27FC236}">
                    <a16:creationId xmlns:a16="http://schemas.microsoft.com/office/drawing/2014/main" id="{61B1759E-3D86-490D-BA6B-E2F7475B9253}"/>
                  </a:ext>
                </a:extLst>
              </p:cNvPr>
              <p:cNvSpPr>
                <a:spLocks noChangeArrowheads="1"/>
              </p:cNvSpPr>
              <p:nvPr/>
            </p:nvSpPr>
            <p:spPr bwMode="auto">
              <a:xfrm>
                <a:off x="10188356" y="1667865"/>
                <a:ext cx="170766" cy="25726"/>
              </a:xfrm>
              <a:custGeom>
                <a:avLst/>
                <a:gdLst>
                  <a:gd name="T0" fmla="*/ 0 w 299"/>
                  <a:gd name="T1" fmla="*/ 0 h 45"/>
                  <a:gd name="T2" fmla="*/ 299 w 299"/>
                  <a:gd name="T3" fmla="*/ 45 h 45"/>
                </a:gdLst>
                <a:ahLst/>
                <a:cxnLst/>
                <a:rect l="T0" t="T1" r="T2" b="T3"/>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9" name="Google Shape;994;p41">
                <a:extLst>
                  <a:ext uri="{FF2B5EF4-FFF2-40B4-BE49-F238E27FC236}">
                    <a16:creationId xmlns:a16="http://schemas.microsoft.com/office/drawing/2014/main" id="{13A29B19-AEED-41DC-A52D-9F517CF0BAAC}"/>
                  </a:ext>
                </a:extLst>
              </p:cNvPr>
              <p:cNvSpPr>
                <a:spLocks noChangeArrowheads="1"/>
              </p:cNvSpPr>
              <p:nvPr/>
            </p:nvSpPr>
            <p:spPr bwMode="auto">
              <a:xfrm>
                <a:off x="10212751" y="1705567"/>
                <a:ext cx="122419" cy="25726"/>
              </a:xfrm>
              <a:custGeom>
                <a:avLst/>
                <a:gdLst>
                  <a:gd name="T0" fmla="*/ 0 w 214"/>
                  <a:gd name="T1" fmla="*/ 0 h 45"/>
                  <a:gd name="T2" fmla="*/ 214 w 214"/>
                  <a:gd name="T3" fmla="*/ 45 h 45"/>
                </a:gdLst>
                <a:ahLst/>
                <a:cxnLst/>
                <a:rect l="T0" t="T1" r="T2" b="T3"/>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14" name="Google Shape;995;p41">
              <a:extLst>
                <a:ext uri="{FF2B5EF4-FFF2-40B4-BE49-F238E27FC236}">
                  <a16:creationId xmlns:a16="http://schemas.microsoft.com/office/drawing/2014/main" id="{7C36EEEF-3AB4-4BFA-AC07-3976B69AB413}"/>
                </a:ext>
              </a:extLst>
            </p:cNvPr>
            <p:cNvSpPr/>
            <p:nvPr/>
          </p:nvSpPr>
          <p:spPr>
            <a:xfrm>
              <a:off x="10047610" y="1221629"/>
              <a:ext cx="217398" cy="204890"/>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15" name="Google Shape;996;p41">
              <a:extLst>
                <a:ext uri="{FF2B5EF4-FFF2-40B4-BE49-F238E27FC236}">
                  <a16:creationId xmlns:a16="http://schemas.microsoft.com/office/drawing/2014/main" id="{6B322037-B807-4C35-B9BB-FB5714064316}"/>
                </a:ext>
              </a:extLst>
            </p:cNvPr>
            <p:cNvSpPr>
              <a:spLocks noChangeArrowheads="1"/>
            </p:cNvSpPr>
            <p:nvPr/>
          </p:nvSpPr>
          <p:spPr bwMode="auto">
            <a:xfrm>
              <a:off x="10063053" y="1080830"/>
              <a:ext cx="205806" cy="250604"/>
            </a:xfrm>
            <a:custGeom>
              <a:avLst/>
              <a:gdLst>
                <a:gd name="T0" fmla="*/ 0 w 360"/>
                <a:gd name="T1" fmla="*/ 0 h 438"/>
                <a:gd name="T2" fmla="*/ 360 w 360"/>
                <a:gd name="T3" fmla="*/ 438 h 438"/>
              </a:gdLst>
              <a:ahLst/>
              <a:cxnLst/>
              <a:rect l="T0" t="T1" r="T2" b="T3"/>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6" name="Google Shape;997;p41">
              <a:extLst>
                <a:ext uri="{FF2B5EF4-FFF2-40B4-BE49-F238E27FC236}">
                  <a16:creationId xmlns:a16="http://schemas.microsoft.com/office/drawing/2014/main" id="{7C313140-5EC3-44B5-91F1-4D6CCEB38196}"/>
                </a:ext>
              </a:extLst>
            </p:cNvPr>
            <p:cNvSpPr>
              <a:spLocks noChangeArrowheads="1"/>
            </p:cNvSpPr>
            <p:nvPr/>
          </p:nvSpPr>
          <p:spPr bwMode="auto">
            <a:xfrm>
              <a:off x="10276400" y="1080830"/>
              <a:ext cx="208024" cy="250604"/>
            </a:xfrm>
            <a:custGeom>
              <a:avLst/>
              <a:gdLst>
                <a:gd name="T0" fmla="*/ 0 w 364"/>
                <a:gd name="T1" fmla="*/ 0 h 438"/>
                <a:gd name="T2" fmla="*/ 364 w 364"/>
                <a:gd name="T3" fmla="*/ 438 h 438"/>
              </a:gdLst>
              <a:ahLst/>
              <a:cxnLst/>
              <a:rect l="T0" t="T1" r="T2" b="T3"/>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7" name="Google Shape;998;p41">
              <a:extLst>
                <a:ext uri="{FF2B5EF4-FFF2-40B4-BE49-F238E27FC236}">
                  <a16:creationId xmlns:a16="http://schemas.microsoft.com/office/drawing/2014/main" id="{2BEB3B80-E6C6-45DC-98B0-43CD3D062470}"/>
                </a:ext>
              </a:extLst>
            </p:cNvPr>
            <p:cNvSpPr/>
            <p:nvPr/>
          </p:nvSpPr>
          <p:spPr>
            <a:xfrm>
              <a:off x="10280354" y="1219067"/>
              <a:ext cx="219957" cy="207452"/>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18" name="Google Shape;999;p41">
              <a:extLst>
                <a:ext uri="{FF2B5EF4-FFF2-40B4-BE49-F238E27FC236}">
                  <a16:creationId xmlns:a16="http://schemas.microsoft.com/office/drawing/2014/main" id="{3B0EA81E-484A-414E-9937-CF7CC706211F}"/>
                </a:ext>
              </a:extLst>
            </p:cNvPr>
            <p:cNvSpPr/>
            <p:nvPr/>
          </p:nvSpPr>
          <p:spPr>
            <a:xfrm>
              <a:off x="10116665" y="1344563"/>
              <a:ext cx="153458" cy="268918"/>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19" name="Google Shape;1000;p41">
              <a:extLst>
                <a:ext uri="{FF2B5EF4-FFF2-40B4-BE49-F238E27FC236}">
                  <a16:creationId xmlns:a16="http://schemas.microsoft.com/office/drawing/2014/main" id="{CDA39346-397F-4068-B0E4-FE2D4F774FBD}"/>
                </a:ext>
              </a:extLst>
            </p:cNvPr>
            <p:cNvSpPr/>
            <p:nvPr/>
          </p:nvSpPr>
          <p:spPr>
            <a:xfrm>
              <a:off x="10275239" y="1344563"/>
              <a:ext cx="156017" cy="268918"/>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gr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18</a:t>
            </a:fld>
            <a:endParaRPr lang="sk-SK" altLang="cs-CZ" sz="800">
              <a:solidFill>
                <a:srgbClr val="FFFFFF"/>
              </a:solidFill>
              <a:latin typeface="Roboto Slab" charset="0"/>
              <a:sym typeface="Roboto Slab" charset="0"/>
            </a:endParaRPr>
          </a:p>
        </p:txBody>
      </p:sp>
      <p:sp>
        <p:nvSpPr>
          <p:cNvPr id="2" name="TextovéPole 1">
            <a:extLst>
              <a:ext uri="{FF2B5EF4-FFF2-40B4-BE49-F238E27FC236}">
                <a16:creationId xmlns:a16="http://schemas.microsoft.com/office/drawing/2014/main" id="{8AAD6BE4-6C4C-4161-A9B3-6DC40961291C}"/>
              </a:ext>
            </a:extLst>
          </p:cNvPr>
          <p:cNvSpPr txBox="1"/>
          <p:nvPr/>
        </p:nvSpPr>
        <p:spPr>
          <a:xfrm>
            <a:off x="827584" y="555526"/>
            <a:ext cx="7704856" cy="3631763"/>
          </a:xfrm>
          <a:prstGeom prst="rect">
            <a:avLst/>
          </a:prstGeom>
          <a:noFill/>
        </p:spPr>
        <p:txBody>
          <a:bodyPr wrap="square" rtlCol="0">
            <a:spAutoFit/>
          </a:bodyPr>
          <a:lstStyle/>
          <a:p>
            <a:r>
              <a:rPr lang="cs-CZ" sz="2000" b="1" dirty="0">
                <a:latin typeface="Roboto Slab" pitchFamily="2" charset="0"/>
                <a:ea typeface="Roboto Slab" pitchFamily="2" charset="0"/>
              </a:rPr>
              <a:t>Postup práce: </a:t>
            </a:r>
          </a:p>
          <a:p>
            <a:r>
              <a:rPr lang="cs-CZ" dirty="0">
                <a:latin typeface="Roboto Slab" pitchFamily="2" charset="0"/>
                <a:ea typeface="Roboto Slab" pitchFamily="2" charset="0"/>
              </a:rPr>
              <a:t>1) Listy červeného hlávkového zelí nakrájíme nebo nastrouháme na struhadle.  Do rychlovarné konvice si dáme vařit vodu. </a:t>
            </a:r>
            <a:br>
              <a:rPr lang="cs-CZ" dirty="0">
                <a:latin typeface="Roboto Slab" pitchFamily="2" charset="0"/>
                <a:ea typeface="Roboto Slab" pitchFamily="2" charset="0"/>
              </a:rPr>
            </a:br>
            <a:br>
              <a:rPr lang="cs-CZ" dirty="0">
                <a:latin typeface="Roboto Slab" pitchFamily="2" charset="0"/>
                <a:ea typeface="Roboto Slab" pitchFamily="2" charset="0"/>
              </a:rPr>
            </a:br>
            <a:r>
              <a:rPr lang="cs-CZ" dirty="0">
                <a:latin typeface="Roboto Slab" pitchFamily="2" charset="0"/>
                <a:ea typeface="Roboto Slab" pitchFamily="2" charset="0"/>
              </a:rPr>
              <a:t>2) ) Nastrouhané červené zelí dáme do větší kádinky. Zalijeme vroucí vodou, tak </a:t>
            </a:r>
            <a:br>
              <a:rPr lang="cs-CZ" dirty="0">
                <a:latin typeface="Roboto Slab" pitchFamily="2" charset="0"/>
                <a:ea typeface="Roboto Slab" pitchFamily="2" charset="0"/>
              </a:rPr>
            </a:br>
            <a:r>
              <a:rPr lang="cs-CZ" dirty="0">
                <a:latin typeface="Roboto Slab" pitchFamily="2" charset="0"/>
                <a:ea typeface="Roboto Slab" pitchFamily="2" charset="0"/>
              </a:rPr>
              <a:t>aby hladina byla těsně nad nastrouhaném zelí v nádobě, zamícháme a necháme </a:t>
            </a:r>
            <a:br>
              <a:rPr lang="cs-CZ" dirty="0">
                <a:latin typeface="Roboto Slab" pitchFamily="2" charset="0"/>
                <a:ea typeface="Roboto Slab" pitchFamily="2" charset="0"/>
              </a:rPr>
            </a:br>
            <a:r>
              <a:rPr lang="cs-CZ" dirty="0">
                <a:latin typeface="Roboto Slab" pitchFamily="2" charset="0"/>
                <a:ea typeface="Roboto Slab" pitchFamily="2" charset="0"/>
              </a:rPr>
              <a:t>louhovat asi 30 min. </a:t>
            </a:r>
            <a:br>
              <a:rPr lang="cs-CZ" dirty="0">
                <a:latin typeface="Roboto Slab" pitchFamily="2" charset="0"/>
                <a:ea typeface="Roboto Slab" pitchFamily="2" charset="0"/>
              </a:rPr>
            </a:br>
            <a:br>
              <a:rPr lang="cs-CZ" dirty="0">
                <a:latin typeface="Roboto Slab" pitchFamily="2" charset="0"/>
                <a:ea typeface="Roboto Slab" pitchFamily="2" charset="0"/>
              </a:rPr>
            </a:br>
            <a:r>
              <a:rPr lang="cs-CZ" dirty="0">
                <a:latin typeface="Roboto Slab" pitchFamily="2" charset="0"/>
                <a:ea typeface="Roboto Slab" pitchFamily="2" charset="0"/>
              </a:rPr>
              <a:t>3) Připravíme si do zkumavek ve stojanu zkoumané látky. Pevné látky (např. soda) rozpustíme ve vodě. Koncentrace látek není důležitá.  </a:t>
            </a:r>
            <a:br>
              <a:rPr lang="cs-CZ" dirty="0">
                <a:latin typeface="Roboto Slab" pitchFamily="2" charset="0"/>
                <a:ea typeface="Roboto Slab" pitchFamily="2" charset="0"/>
              </a:rPr>
            </a:br>
            <a:br>
              <a:rPr lang="cs-CZ" dirty="0">
                <a:latin typeface="Roboto Slab" pitchFamily="2" charset="0"/>
                <a:ea typeface="Roboto Slab" pitchFamily="2" charset="0"/>
              </a:rPr>
            </a:br>
            <a:r>
              <a:rPr lang="cs-CZ" dirty="0">
                <a:latin typeface="Roboto Slab" pitchFamily="2" charset="0"/>
                <a:ea typeface="Roboto Slab" pitchFamily="2" charset="0"/>
              </a:rPr>
              <a:t>4) Výluh z červeného zelí přefiltrujeme ho do jiné kádinky přes filtr, sítko nebo</a:t>
            </a:r>
            <a:br>
              <a:rPr lang="cs-CZ" dirty="0">
                <a:latin typeface="Roboto Slab" pitchFamily="2" charset="0"/>
                <a:ea typeface="Roboto Slab" pitchFamily="2" charset="0"/>
              </a:rPr>
            </a:br>
            <a:r>
              <a:rPr lang="cs-CZ" dirty="0">
                <a:latin typeface="Roboto Slab" pitchFamily="2" charset="0"/>
                <a:ea typeface="Roboto Slab" pitchFamily="2" charset="0"/>
              </a:rPr>
              <a:t>kus látky. </a:t>
            </a:r>
          </a:p>
          <a:p>
            <a:endParaRPr lang="cs-CZ" dirty="0">
              <a:latin typeface="Roboto Slab" pitchFamily="2" charset="0"/>
              <a:ea typeface="Roboto Slab" pitchFamily="2" charset="0"/>
            </a:endParaRPr>
          </a:p>
          <a:p>
            <a:r>
              <a:rPr lang="cs-CZ" dirty="0">
                <a:latin typeface="Roboto Slab" pitchFamily="2" charset="0"/>
                <a:ea typeface="Roboto Slab" pitchFamily="2" charset="0"/>
              </a:rPr>
              <a:t>5) K roztokům připraveným ve zkumavkách postupně přilijeme výluh ze zelí (případně promícháme skleněnou tyčinkou) a pozorujeme zbarvení. </a:t>
            </a:r>
          </a:p>
        </p:txBody>
      </p:sp>
    </p:spTree>
    <p:extLst>
      <p:ext uri="{BB962C8B-B14F-4D97-AF65-F5344CB8AC3E}">
        <p14:creationId xmlns:p14="http://schemas.microsoft.com/office/powerpoint/2010/main" val="282737512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8208912" cy="648072"/>
          </a:xfrm>
        </p:spPr>
        <p:txBody>
          <a:bodyPr anchor="b"/>
          <a:lstStyle/>
          <a:p>
            <a:pPr eaLnBrk="1" hangingPunct="1">
              <a:buClr>
                <a:srgbClr val="FFFFFF"/>
              </a:buClr>
              <a:buSzPts val="1800"/>
              <a:buFont typeface="Roboto Slab" charset="0"/>
              <a:buNone/>
            </a:pPr>
            <a:r>
              <a:rPr lang="sk-SK" altLang="cs-CZ" sz="2800" b="1" dirty="0" err="1">
                <a:solidFill>
                  <a:srgbClr val="94BF6E"/>
                </a:solidFill>
                <a:latin typeface="Roboto Slab" charset="0"/>
                <a:cs typeface="Arial" panose="020B0604020202020204" pitchFamily="34" charset="0"/>
                <a:sym typeface="Roboto Slab" charset="0"/>
              </a:rPr>
              <a:t>Zbarvení</a:t>
            </a:r>
            <a:r>
              <a:rPr lang="sk-SK" altLang="cs-CZ" sz="2800" b="1" dirty="0">
                <a:solidFill>
                  <a:srgbClr val="94BF6E"/>
                </a:solidFill>
                <a:latin typeface="Roboto Slab" charset="0"/>
                <a:cs typeface="Arial" panose="020B0604020202020204" pitchFamily="34" charset="0"/>
                <a:sym typeface="Roboto Slab" charset="0"/>
              </a:rPr>
              <a:t> indikátoru </a:t>
            </a:r>
            <a:r>
              <a:rPr lang="sk-SK" altLang="cs-CZ" sz="2800" b="1" dirty="0" err="1">
                <a:solidFill>
                  <a:srgbClr val="94BF6E"/>
                </a:solidFill>
                <a:latin typeface="Roboto Slab" charset="0"/>
                <a:cs typeface="Arial" panose="020B0604020202020204" pitchFamily="34" charset="0"/>
                <a:sym typeface="Roboto Slab" charset="0"/>
              </a:rPr>
              <a:t>ve</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zkoumaných</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roztocích</a:t>
            </a:r>
            <a:r>
              <a:rPr lang="sk-SK" altLang="cs-CZ" sz="2800" b="1" dirty="0">
                <a:solidFill>
                  <a:srgbClr val="94BF6E"/>
                </a:solidFill>
                <a:latin typeface="Roboto Slab" charset="0"/>
                <a:cs typeface="Arial" panose="020B0604020202020204" pitchFamily="34" charset="0"/>
                <a:sym typeface="Roboto Slab" charset="0"/>
              </a:rPr>
              <a:t>:</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19</a:t>
            </a:fld>
            <a:endParaRPr lang="sk-SK" altLang="cs-CZ" sz="800">
              <a:solidFill>
                <a:srgbClr val="FFFFFF"/>
              </a:solidFill>
              <a:latin typeface="Roboto Slab" charset="0"/>
              <a:sym typeface="Roboto Slab" charset="0"/>
            </a:endParaRPr>
          </a:p>
        </p:txBody>
      </p:sp>
      <p:pic>
        <p:nvPicPr>
          <p:cNvPr id="3" name="Obrázek 2">
            <a:extLst>
              <a:ext uri="{FF2B5EF4-FFF2-40B4-BE49-F238E27FC236}">
                <a16:creationId xmlns:a16="http://schemas.microsoft.com/office/drawing/2014/main" id="{24B66F63-B568-428C-9EC1-5705A6694B43}"/>
              </a:ext>
            </a:extLst>
          </p:cNvPr>
          <p:cNvPicPr>
            <a:picLocks noChangeAspect="1"/>
          </p:cNvPicPr>
          <p:nvPr/>
        </p:nvPicPr>
        <p:blipFill>
          <a:blip r:embed="rId3"/>
          <a:stretch>
            <a:fillRect/>
          </a:stretch>
        </p:blipFill>
        <p:spPr>
          <a:xfrm>
            <a:off x="611339" y="1491630"/>
            <a:ext cx="4293096" cy="3219822"/>
          </a:xfrm>
          <a:prstGeom prst="rect">
            <a:avLst/>
          </a:prstGeom>
        </p:spPr>
      </p:pic>
      <p:sp>
        <p:nvSpPr>
          <p:cNvPr id="2" name="TextovéPole 1">
            <a:extLst>
              <a:ext uri="{FF2B5EF4-FFF2-40B4-BE49-F238E27FC236}">
                <a16:creationId xmlns:a16="http://schemas.microsoft.com/office/drawing/2014/main" id="{2960E090-A597-4F22-886E-85E7814F8A1C}"/>
              </a:ext>
            </a:extLst>
          </p:cNvPr>
          <p:cNvSpPr txBox="1"/>
          <p:nvPr/>
        </p:nvSpPr>
        <p:spPr>
          <a:xfrm>
            <a:off x="755576" y="1059582"/>
            <a:ext cx="4004622" cy="307777"/>
          </a:xfrm>
          <a:prstGeom prst="rect">
            <a:avLst/>
          </a:prstGeom>
          <a:noFill/>
        </p:spPr>
        <p:txBody>
          <a:bodyPr wrap="none" rtlCol="0">
            <a:spAutoFit/>
          </a:bodyPr>
          <a:lstStyle/>
          <a:p>
            <a:r>
              <a:rPr lang="cs-CZ" b="1" dirty="0">
                <a:latin typeface="Roboto Slab" pitchFamily="2" charset="0"/>
                <a:ea typeface="Roboto Slab" pitchFamily="2" charset="0"/>
              </a:rPr>
              <a:t>1               2               3              4               5                6</a:t>
            </a:r>
          </a:p>
        </p:txBody>
      </p:sp>
      <p:sp>
        <p:nvSpPr>
          <p:cNvPr id="4" name="TextovéPole 3">
            <a:extLst>
              <a:ext uri="{FF2B5EF4-FFF2-40B4-BE49-F238E27FC236}">
                <a16:creationId xmlns:a16="http://schemas.microsoft.com/office/drawing/2014/main" id="{0511A115-0236-4A4D-9C04-CBDFECA95155}"/>
              </a:ext>
            </a:extLst>
          </p:cNvPr>
          <p:cNvSpPr txBox="1"/>
          <p:nvPr/>
        </p:nvSpPr>
        <p:spPr>
          <a:xfrm>
            <a:off x="5148064" y="1491630"/>
            <a:ext cx="3971926" cy="1815882"/>
          </a:xfrm>
          <a:prstGeom prst="rect">
            <a:avLst/>
          </a:prstGeom>
          <a:noFill/>
        </p:spPr>
        <p:txBody>
          <a:bodyPr wrap="square" rtlCol="0">
            <a:spAutoFit/>
          </a:bodyPr>
          <a:lstStyle/>
          <a:p>
            <a:r>
              <a:rPr lang="cs-CZ" b="1" dirty="0">
                <a:latin typeface="Roboto Slab" pitchFamily="2" charset="0"/>
                <a:ea typeface="Roboto Slab" pitchFamily="2" charset="0"/>
              </a:rPr>
              <a:t>Použité roztoky: </a:t>
            </a:r>
          </a:p>
          <a:p>
            <a:pPr marL="342900" indent="-342900">
              <a:buAutoNum type="arabicPeriod"/>
            </a:pPr>
            <a:r>
              <a:rPr lang="cs-CZ" dirty="0">
                <a:latin typeface="Roboto Slab" pitchFamily="2" charset="0"/>
                <a:ea typeface="Roboto Slab" pitchFamily="2" charset="0"/>
              </a:rPr>
              <a:t>Kyselina chlorovodíková (5%)</a:t>
            </a:r>
          </a:p>
          <a:p>
            <a:pPr marL="342900" indent="-342900">
              <a:buAutoNum type="arabicPeriod"/>
            </a:pPr>
            <a:r>
              <a:rPr lang="cs-CZ" dirty="0">
                <a:latin typeface="Roboto Slab" pitchFamily="2" charset="0"/>
                <a:ea typeface="Roboto Slab" pitchFamily="2" charset="0"/>
              </a:rPr>
              <a:t>Ocet</a:t>
            </a:r>
          </a:p>
          <a:p>
            <a:pPr marL="342900" indent="-342900">
              <a:buAutoNum type="arabicPeriod"/>
            </a:pPr>
            <a:r>
              <a:rPr lang="cs-CZ" dirty="0">
                <a:latin typeface="Roboto Slab" pitchFamily="2" charset="0"/>
                <a:ea typeface="Roboto Slab" pitchFamily="2" charset="0"/>
              </a:rPr>
              <a:t>Kyselina citronová (5%)</a:t>
            </a:r>
          </a:p>
          <a:p>
            <a:pPr marL="342900" indent="-342900">
              <a:buAutoNum type="arabicPeriod"/>
            </a:pPr>
            <a:r>
              <a:rPr lang="cs-CZ" dirty="0">
                <a:latin typeface="Roboto Slab" pitchFamily="2" charset="0"/>
                <a:ea typeface="Roboto Slab" pitchFamily="2" charset="0"/>
              </a:rPr>
              <a:t>Voda</a:t>
            </a:r>
          </a:p>
          <a:p>
            <a:pPr marL="342900" indent="-342900">
              <a:buAutoNum type="arabicPeriod"/>
            </a:pPr>
            <a:r>
              <a:rPr lang="cs-CZ" dirty="0">
                <a:latin typeface="Roboto Slab" pitchFamily="2" charset="0"/>
                <a:ea typeface="Roboto Slab" pitchFamily="2" charset="0"/>
              </a:rPr>
              <a:t>Amoniak (5%)</a:t>
            </a:r>
          </a:p>
          <a:p>
            <a:pPr marL="342900" indent="-342900">
              <a:buAutoNum type="arabicPeriod"/>
            </a:pPr>
            <a:r>
              <a:rPr lang="cs-CZ" dirty="0">
                <a:latin typeface="Roboto Slab" pitchFamily="2" charset="0"/>
                <a:ea typeface="Roboto Slab" pitchFamily="2" charset="0"/>
              </a:rPr>
              <a:t>Vodný roztok hydroxidu draselného (5%)</a:t>
            </a:r>
          </a:p>
          <a:p>
            <a:pPr marL="342900" indent="-342900">
              <a:buAutoNum type="arabicPeriod"/>
            </a:pPr>
            <a:endParaRPr lang="cs-CZ" dirty="0">
              <a:latin typeface="Roboto Slab" pitchFamily="2" charset="0"/>
              <a:ea typeface="Roboto Slab" pitchFamily="2" charset="0"/>
            </a:endParaRPr>
          </a:p>
        </p:txBody>
      </p:sp>
    </p:spTree>
    <p:extLst>
      <p:ext uri="{BB962C8B-B14F-4D97-AF65-F5344CB8AC3E}">
        <p14:creationId xmlns:p14="http://schemas.microsoft.com/office/powerpoint/2010/main" val="312295641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138;p15">
            <a:extLst>
              <a:ext uri="{FF2B5EF4-FFF2-40B4-BE49-F238E27FC236}">
                <a16:creationId xmlns:a16="http://schemas.microsoft.com/office/drawing/2014/main" id="{333D495D-0D85-4D3C-9F4F-C4E69A730030}"/>
              </a:ext>
            </a:extLst>
          </p:cNvPr>
          <p:cNvSpPr txBox="1">
            <a:spLocks noGrp="1"/>
          </p:cNvSpPr>
          <p:nvPr>
            <p:ph type="ctrTitle" idx="4294967295"/>
          </p:nvPr>
        </p:nvSpPr>
        <p:spPr>
          <a:xfrm>
            <a:off x="3000374" y="571500"/>
            <a:ext cx="5388049" cy="687388"/>
          </a:xfrm>
        </p:spPr>
        <p:txBody>
          <a:bodyPr/>
          <a:lstStyle/>
          <a:p>
            <a:pPr eaLnBrk="1" hangingPunct="1">
              <a:buClr>
                <a:srgbClr val="FFFFFF"/>
              </a:buClr>
              <a:buSzPts val="1800"/>
              <a:buFont typeface="Roboto Slab" pitchFamily="2" charset="0"/>
              <a:buNone/>
            </a:pPr>
            <a:r>
              <a:rPr lang="sk-SK" altLang="sk-SK" sz="2400" b="1" dirty="0" err="1">
                <a:solidFill>
                  <a:srgbClr val="FFFFFF"/>
                </a:solidFill>
                <a:latin typeface="Roboto Slab" pitchFamily="2" charset="0"/>
                <a:ea typeface="Roboto Slab" pitchFamily="2" charset="0"/>
                <a:cs typeface="Arial" panose="020B0604020202020204" pitchFamily="34" charset="0"/>
                <a:sym typeface="Roboto Slab" pitchFamily="2" charset="0"/>
              </a:rPr>
              <a:t>Přírodní</a:t>
            </a:r>
            <a:r>
              <a:rPr lang="sk-SK" altLang="sk-SK" sz="2400" b="1" dirty="0">
                <a:solidFill>
                  <a:srgbClr val="FFFFFF"/>
                </a:solidFill>
                <a:latin typeface="Roboto Slab" pitchFamily="2" charset="0"/>
                <a:ea typeface="Roboto Slab" pitchFamily="2" charset="0"/>
                <a:cs typeface="Arial" panose="020B0604020202020204" pitchFamily="34" charset="0"/>
                <a:sym typeface="Roboto Slab" pitchFamily="2" charset="0"/>
              </a:rPr>
              <a:t> </a:t>
            </a:r>
            <a:r>
              <a:rPr lang="sk-SK" altLang="sk-SK" sz="2400" b="1" dirty="0" err="1">
                <a:solidFill>
                  <a:srgbClr val="FFFFFF"/>
                </a:solidFill>
                <a:latin typeface="Roboto Slab" pitchFamily="2" charset="0"/>
                <a:ea typeface="Roboto Slab" pitchFamily="2" charset="0"/>
                <a:cs typeface="Arial" panose="020B0604020202020204" pitchFamily="34" charset="0"/>
                <a:sym typeface="Roboto Slab" pitchFamily="2" charset="0"/>
              </a:rPr>
              <a:t>acidobazické</a:t>
            </a:r>
            <a:r>
              <a:rPr lang="sk-SK" altLang="sk-SK" sz="2400" b="1" dirty="0">
                <a:solidFill>
                  <a:srgbClr val="FFFFFF"/>
                </a:solidFill>
                <a:latin typeface="Roboto Slab" pitchFamily="2" charset="0"/>
                <a:ea typeface="Roboto Slab" pitchFamily="2" charset="0"/>
                <a:cs typeface="Arial" panose="020B0604020202020204" pitchFamily="34" charset="0"/>
                <a:sym typeface="Roboto Slab" pitchFamily="2" charset="0"/>
              </a:rPr>
              <a:t> indikátory</a:t>
            </a:r>
          </a:p>
        </p:txBody>
      </p:sp>
      <p:sp>
        <p:nvSpPr>
          <p:cNvPr id="12291" name="Google Shape;141;p15">
            <a:extLst>
              <a:ext uri="{FF2B5EF4-FFF2-40B4-BE49-F238E27FC236}">
                <a16:creationId xmlns:a16="http://schemas.microsoft.com/office/drawing/2014/main" id="{32269CA4-F5E5-44D3-ADCD-25CF861D303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87A2F97-293C-4FF6-A05E-743D00880E1A}"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B317F87D-A183-45BF-A400-2B1CC404FCED}"/>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2293" name="Obrázok 7" descr="Erasmus+ logo EN.jpg">
            <a:extLst>
              <a:ext uri="{FF2B5EF4-FFF2-40B4-BE49-F238E27FC236}">
                <a16:creationId xmlns:a16="http://schemas.microsoft.com/office/drawing/2014/main" id="{AED4B2FE-8DA5-483B-9BE3-0B155A97C4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BlokTextu 10">
            <a:extLst>
              <a:ext uri="{FF2B5EF4-FFF2-40B4-BE49-F238E27FC236}">
                <a16:creationId xmlns:a16="http://schemas.microsoft.com/office/drawing/2014/main" id="{B5B01777-A7EC-466D-9A89-FC4FA60A5848}"/>
              </a:ext>
            </a:extLst>
          </p:cNvPr>
          <p:cNvSpPr txBox="1">
            <a:spLocks noChangeArrowheads="1"/>
          </p:cNvSpPr>
          <p:nvPr/>
        </p:nvSpPr>
        <p:spPr bwMode="auto">
          <a:xfrm>
            <a:off x="395536" y="1491630"/>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SUBJECT: CHEMISTRY </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SPECIFICATION: </a:t>
            </a:r>
            <a:r>
              <a:rPr lang="sk-SK" altLang="cs-CZ" dirty="0" err="1">
                <a:solidFill>
                  <a:schemeClr val="bg1"/>
                </a:solidFill>
                <a:latin typeface="Roboto Slab" pitchFamily="2" charset="0"/>
                <a:ea typeface="Roboto Slab" pitchFamily="2" charset="0"/>
              </a:rPr>
              <a:t>Chemie</a:t>
            </a:r>
            <a:r>
              <a:rPr lang="sk-SK" altLang="cs-CZ" dirty="0">
                <a:solidFill>
                  <a:schemeClr val="bg1"/>
                </a:solidFill>
                <a:latin typeface="Roboto Slab" pitchFamily="2" charset="0"/>
                <a:ea typeface="Roboto Slab" pitchFamily="2" charset="0"/>
              </a:rPr>
              <a:t>, 2. ročník</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AGE OF STUDENTS: 16 - 17</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1 LESSON : 45 min. teoretická </a:t>
            </a:r>
            <a:r>
              <a:rPr lang="sk-SK" altLang="cs-CZ" dirty="0" err="1">
                <a:solidFill>
                  <a:schemeClr val="bg1"/>
                </a:solidFill>
                <a:latin typeface="Roboto Slab" pitchFamily="2" charset="0"/>
                <a:ea typeface="Roboto Slab" pitchFamily="2" charset="0"/>
              </a:rPr>
              <a:t>příprava</a:t>
            </a:r>
            <a:r>
              <a:rPr lang="sk-SK" altLang="cs-CZ" dirty="0">
                <a:solidFill>
                  <a:schemeClr val="bg1"/>
                </a:solidFill>
                <a:latin typeface="Roboto Slab" pitchFamily="2" charset="0"/>
                <a:ea typeface="Roboto Slab" pitchFamily="2" charset="0"/>
              </a:rPr>
              <a:t> + 45 min. praktická </a:t>
            </a:r>
            <a:r>
              <a:rPr lang="sk-SK" altLang="cs-CZ" dirty="0" err="1">
                <a:solidFill>
                  <a:schemeClr val="bg1"/>
                </a:solidFill>
                <a:latin typeface="Roboto Slab" pitchFamily="2" charset="0"/>
                <a:ea typeface="Roboto Slab" pitchFamily="2" charset="0"/>
              </a:rPr>
              <a:t>část</a:t>
            </a:r>
            <a:endParaRPr lang="sk-SK" altLang="cs-CZ" dirty="0">
              <a:solidFill>
                <a:schemeClr val="bg1"/>
              </a:solidFill>
              <a:latin typeface="Roboto Slab" pitchFamily="2" charset="0"/>
              <a:ea typeface="Roboto Slab" pitchFamily="2" charset="0"/>
            </a:endParaRPr>
          </a:p>
          <a:p>
            <a:pPr eaLnBrk="1" hangingPunct="1">
              <a:buClrTx/>
              <a:buFontTx/>
              <a:buNone/>
            </a:pPr>
            <a:endParaRPr lang="sk-SK" altLang="cs-CZ"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20</a:t>
            </a:fld>
            <a:endParaRPr lang="sk-SK" altLang="cs-CZ" sz="800">
              <a:solidFill>
                <a:srgbClr val="FFFFFF"/>
              </a:solidFill>
              <a:latin typeface="Roboto Slab" charset="0"/>
              <a:sym typeface="Roboto Slab" charset="0"/>
            </a:endParaRPr>
          </a:p>
        </p:txBody>
      </p:sp>
      <p:pic>
        <p:nvPicPr>
          <p:cNvPr id="3" name="Obrázek 2">
            <a:extLst>
              <a:ext uri="{FF2B5EF4-FFF2-40B4-BE49-F238E27FC236}">
                <a16:creationId xmlns:a16="http://schemas.microsoft.com/office/drawing/2014/main" id="{83F98EF7-DB9D-47F5-9AE5-D4B18EC41CC9}"/>
              </a:ext>
            </a:extLst>
          </p:cNvPr>
          <p:cNvPicPr>
            <a:picLocks noChangeAspect="1"/>
          </p:cNvPicPr>
          <p:nvPr/>
        </p:nvPicPr>
        <p:blipFill rotWithShape="1">
          <a:blip r:embed="rId3"/>
          <a:srcRect b="16401"/>
          <a:stretch/>
        </p:blipFill>
        <p:spPr>
          <a:xfrm>
            <a:off x="611560" y="987574"/>
            <a:ext cx="4653136" cy="2917500"/>
          </a:xfrm>
          <a:prstGeom prst="rect">
            <a:avLst/>
          </a:prstGeom>
        </p:spPr>
      </p:pic>
      <p:sp>
        <p:nvSpPr>
          <p:cNvPr id="4" name="TextovéPole 3">
            <a:extLst>
              <a:ext uri="{FF2B5EF4-FFF2-40B4-BE49-F238E27FC236}">
                <a16:creationId xmlns:a16="http://schemas.microsoft.com/office/drawing/2014/main" id="{AA0ADA57-5D42-4101-83AB-848AB05752D7}"/>
              </a:ext>
            </a:extLst>
          </p:cNvPr>
          <p:cNvSpPr txBox="1"/>
          <p:nvPr/>
        </p:nvSpPr>
        <p:spPr>
          <a:xfrm>
            <a:off x="467544" y="339502"/>
            <a:ext cx="6077305" cy="307777"/>
          </a:xfrm>
          <a:prstGeom prst="rect">
            <a:avLst/>
          </a:prstGeom>
          <a:noFill/>
        </p:spPr>
        <p:txBody>
          <a:bodyPr wrap="none" rtlCol="0">
            <a:spAutoFit/>
          </a:bodyPr>
          <a:lstStyle/>
          <a:p>
            <a:r>
              <a:rPr lang="cs-CZ" dirty="0">
                <a:latin typeface="Roboto Slab" pitchFamily="2" charset="0"/>
                <a:ea typeface="Roboto Slab" pitchFamily="2" charset="0"/>
              </a:rPr>
              <a:t>Roztoky jsou seřazeny od nejvíce kyselého (vlevo) po nejvíce zásaditý:</a:t>
            </a:r>
          </a:p>
        </p:txBody>
      </p:sp>
      <p:sp>
        <p:nvSpPr>
          <p:cNvPr id="5" name="TextovéPole 4">
            <a:extLst>
              <a:ext uri="{FF2B5EF4-FFF2-40B4-BE49-F238E27FC236}">
                <a16:creationId xmlns:a16="http://schemas.microsoft.com/office/drawing/2014/main" id="{79506B35-293D-4EFA-BAB4-1686DC438D15}"/>
              </a:ext>
            </a:extLst>
          </p:cNvPr>
          <p:cNvSpPr txBox="1"/>
          <p:nvPr/>
        </p:nvSpPr>
        <p:spPr>
          <a:xfrm>
            <a:off x="971600" y="679797"/>
            <a:ext cx="3888432" cy="307777"/>
          </a:xfrm>
          <a:prstGeom prst="rect">
            <a:avLst/>
          </a:prstGeom>
          <a:noFill/>
        </p:spPr>
        <p:txBody>
          <a:bodyPr wrap="square" rtlCol="0">
            <a:spAutoFit/>
          </a:bodyPr>
          <a:lstStyle/>
          <a:p>
            <a:r>
              <a:rPr lang="cs-CZ" b="1" dirty="0">
                <a:latin typeface="Roboto Slab" pitchFamily="2" charset="0"/>
                <a:ea typeface="Roboto Slab" pitchFamily="2" charset="0"/>
              </a:rPr>
              <a:t>1                   2         3             4               5                6</a:t>
            </a:r>
          </a:p>
        </p:txBody>
      </p:sp>
      <p:sp>
        <p:nvSpPr>
          <p:cNvPr id="6" name="TextovéPole 5">
            <a:extLst>
              <a:ext uri="{FF2B5EF4-FFF2-40B4-BE49-F238E27FC236}">
                <a16:creationId xmlns:a16="http://schemas.microsoft.com/office/drawing/2014/main" id="{18D4C5C1-2982-433F-A815-655513C10D60}"/>
              </a:ext>
            </a:extLst>
          </p:cNvPr>
          <p:cNvSpPr txBox="1"/>
          <p:nvPr/>
        </p:nvSpPr>
        <p:spPr>
          <a:xfrm>
            <a:off x="5580112" y="1995686"/>
            <a:ext cx="2952328" cy="2031325"/>
          </a:xfrm>
          <a:prstGeom prst="rect">
            <a:avLst/>
          </a:prstGeom>
          <a:noFill/>
        </p:spPr>
        <p:txBody>
          <a:bodyPr wrap="square" rtlCol="0">
            <a:spAutoFit/>
          </a:bodyPr>
          <a:lstStyle/>
          <a:p>
            <a:r>
              <a:rPr lang="cs-CZ" b="1" dirty="0">
                <a:latin typeface="Roboto Slab" pitchFamily="2" charset="0"/>
                <a:ea typeface="Roboto Slab" pitchFamily="2" charset="0"/>
              </a:rPr>
              <a:t>pH jednotlivých roztoků: </a:t>
            </a:r>
          </a:p>
          <a:p>
            <a:r>
              <a:rPr lang="cs-CZ" dirty="0">
                <a:latin typeface="Roboto Slab" pitchFamily="2" charset="0"/>
                <a:ea typeface="Roboto Slab" pitchFamily="2" charset="0"/>
              </a:rPr>
              <a:t>(změřeno pomocí přenosného pH-metru) </a:t>
            </a:r>
          </a:p>
          <a:p>
            <a:pPr marL="342900" indent="-342900">
              <a:buAutoNum type="arabicPeriod"/>
            </a:pPr>
            <a:r>
              <a:rPr lang="cs-CZ" dirty="0">
                <a:latin typeface="Roboto Slab" pitchFamily="2" charset="0"/>
                <a:ea typeface="Roboto Slab" pitchFamily="2" charset="0"/>
              </a:rPr>
              <a:t>pH = 0,5</a:t>
            </a:r>
          </a:p>
          <a:p>
            <a:pPr marL="342900" indent="-342900">
              <a:buAutoNum type="arabicPeriod"/>
            </a:pPr>
            <a:r>
              <a:rPr lang="cs-CZ" dirty="0">
                <a:latin typeface="Roboto Slab" pitchFamily="2" charset="0"/>
                <a:ea typeface="Roboto Slab" pitchFamily="2" charset="0"/>
              </a:rPr>
              <a:t>pH = 2,4</a:t>
            </a:r>
          </a:p>
          <a:p>
            <a:pPr marL="342900" indent="-342900">
              <a:buAutoNum type="arabicPeriod"/>
            </a:pPr>
            <a:r>
              <a:rPr lang="cs-CZ" dirty="0">
                <a:latin typeface="Roboto Slab" pitchFamily="2" charset="0"/>
                <a:ea typeface="Roboto Slab" pitchFamily="2" charset="0"/>
              </a:rPr>
              <a:t>pH = 3,5</a:t>
            </a:r>
          </a:p>
          <a:p>
            <a:pPr marL="342900" indent="-342900">
              <a:buAutoNum type="arabicPeriod"/>
            </a:pPr>
            <a:r>
              <a:rPr lang="cs-CZ" dirty="0">
                <a:latin typeface="Roboto Slab" pitchFamily="2" charset="0"/>
                <a:ea typeface="Roboto Slab" pitchFamily="2" charset="0"/>
              </a:rPr>
              <a:t>pH = 6,8</a:t>
            </a:r>
          </a:p>
          <a:p>
            <a:pPr marL="342900" indent="-342900">
              <a:buAutoNum type="arabicPeriod"/>
            </a:pPr>
            <a:r>
              <a:rPr lang="cs-CZ" dirty="0">
                <a:latin typeface="Roboto Slab" pitchFamily="2" charset="0"/>
                <a:ea typeface="Roboto Slab" pitchFamily="2" charset="0"/>
              </a:rPr>
              <a:t>pH = 12,3</a:t>
            </a:r>
          </a:p>
          <a:p>
            <a:pPr marL="342900" indent="-342900">
              <a:buAutoNum type="arabicPeriod"/>
            </a:pPr>
            <a:r>
              <a:rPr lang="cs-CZ" dirty="0">
                <a:latin typeface="Roboto Slab" pitchFamily="2" charset="0"/>
                <a:ea typeface="Roboto Slab" pitchFamily="2" charset="0"/>
              </a:rPr>
              <a:t>pH = 13,6</a:t>
            </a:r>
          </a:p>
        </p:txBody>
      </p:sp>
    </p:spTree>
    <p:extLst>
      <p:ext uri="{BB962C8B-B14F-4D97-AF65-F5344CB8AC3E}">
        <p14:creationId xmlns:p14="http://schemas.microsoft.com/office/powerpoint/2010/main" val="1696205165"/>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539553" y="1558926"/>
            <a:ext cx="8064896" cy="3367088"/>
          </a:xfrm>
        </p:spPr>
        <p:txBody>
          <a:bodyPr/>
          <a:lstStyle/>
          <a:p>
            <a:pPr marL="0" indent="0" eaLnBrk="1" hangingPunct="1">
              <a:spcAft>
                <a:spcPct val="0"/>
              </a:spcAft>
              <a:buClr>
                <a:srgbClr val="114454"/>
              </a:buClr>
              <a:buNone/>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1) S pomocí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literárních</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zdrojů</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nebo internetu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vysvětli</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Aft>
                <a:spcPct val="0"/>
              </a:spcAft>
              <a:buClr>
                <a:srgbClr val="114454"/>
              </a:buClr>
              <a:buNone/>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co</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to je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barevný</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přechod</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indikátoru</a:t>
            </a:r>
          </a:p>
          <a:p>
            <a:pPr marL="0" indent="0" eaLnBrk="1" hangingPunct="1">
              <a:spcAft>
                <a:spcPct val="0"/>
              </a:spcAft>
              <a:buClr>
                <a:srgbClr val="114454"/>
              </a:buClr>
              <a:buNone/>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b) v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jakých</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potravinách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se</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nachází</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polyfenoly</a:t>
            </a:r>
            <a:endParaRPr lang="sk-SK" altLang="cs-CZ" dirty="0">
              <a:solidFill>
                <a:srgbClr val="114454"/>
              </a:solidFill>
              <a:latin typeface="Roboto Slab" pitchFamily="2" charset="0"/>
              <a:ea typeface="Roboto Slab" pitchFamily="2" charset="0"/>
              <a:cs typeface="Arial" panose="020B0604020202020204" pitchFamily="34" charset="0"/>
              <a:sym typeface="Nixie One" charset="0"/>
            </a:endParaRPr>
          </a:p>
          <a:p>
            <a:pPr marL="0" indent="0" eaLnBrk="1" hangingPunct="1">
              <a:spcAft>
                <a:spcPct val="0"/>
              </a:spcAft>
              <a:buClr>
                <a:srgbClr val="114454"/>
              </a:buClr>
              <a:buNone/>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c) k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čemu</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se</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využívají</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azobarviva</a:t>
            </a:r>
            <a:endParaRPr lang="sk-SK" altLang="cs-CZ" dirty="0">
              <a:solidFill>
                <a:srgbClr val="114454"/>
              </a:solidFill>
              <a:latin typeface="Roboto Slab" pitchFamily="2" charset="0"/>
              <a:ea typeface="Roboto Slab" pitchFamily="2" charset="0"/>
              <a:cs typeface="Arial" panose="020B0604020202020204" pitchFamily="34" charset="0"/>
              <a:sym typeface="Nixie One" charset="0"/>
            </a:endParaRPr>
          </a:p>
          <a:p>
            <a:pPr marL="0" indent="0" eaLnBrk="1" hangingPunct="1">
              <a:spcAft>
                <a:spcPct val="0"/>
              </a:spcAft>
              <a:buClr>
                <a:srgbClr val="114454"/>
              </a:buClr>
              <a:buNone/>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2)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Vysvětli</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k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čemu</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dochází</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jestliže</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si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ruce</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špinavé od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borůvek</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umyješ vodou s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mýdlem</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Co</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by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se</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stalo,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kdyby</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sis</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potom na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ruce</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nalil</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citronovou</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šťávu</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a:t>
            </a:r>
          </a:p>
          <a:p>
            <a:pPr marL="0" indent="0" eaLnBrk="1" hangingPunct="1">
              <a:spcAft>
                <a:spcPct val="0"/>
              </a:spcAft>
              <a:buClr>
                <a:srgbClr val="114454"/>
              </a:buClr>
              <a:buNone/>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3) Proč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mohou</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mít</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některé</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květiny</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různé</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zbarvení</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jestliže</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je hnojíme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kyselým</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hnojivem</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nebo naopak zásaditým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hnojivem</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4" y="530225"/>
            <a:ext cx="3425825" cy="1028700"/>
          </a:xfrm>
        </p:spPr>
        <p:txBody>
          <a:bodyPr/>
          <a:lstStyle/>
          <a:p>
            <a:pPr eaLnBrk="1" hangingPunct="1">
              <a:spcBef>
                <a:spcPct val="0"/>
              </a:spcBef>
              <a:spcAft>
                <a:spcPct val="0"/>
              </a:spcAft>
              <a:buClr>
                <a:srgbClr val="FFFFFF"/>
              </a:buClr>
              <a:buFont typeface="Roboto Slab" charset="0"/>
              <a:buNone/>
            </a:pPr>
            <a:r>
              <a:rPr lang="sk-SK" altLang="cs-CZ" sz="1800" b="1" dirty="0">
                <a:solidFill>
                  <a:srgbClr val="FFFFFF"/>
                </a:solidFill>
                <a:latin typeface="Roboto Slab" charset="0"/>
                <a:cs typeface="Arial" panose="020B0604020202020204" pitchFamily="34" charset="0"/>
                <a:sym typeface="Roboto Slab" charset="0"/>
              </a:rPr>
              <a:t>Úkoly pro samostatnou práci</a:t>
            </a: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21</a:t>
            </a:fld>
            <a:endParaRPr lang="sk-SK" altLang="cs-CZ" sz="800">
              <a:solidFill>
                <a:srgbClr val="FFFFFF"/>
              </a:solidFill>
              <a:latin typeface="Roboto Slab" charset="0"/>
              <a:sym typeface="Roboto Slab" charset="0"/>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369;p30">
            <a:extLst>
              <a:ext uri="{FF2B5EF4-FFF2-40B4-BE49-F238E27FC236}">
                <a16:creationId xmlns:a16="http://schemas.microsoft.com/office/drawing/2014/main" id="{B438470A-DA94-4127-9FC1-0F727BF23D15}"/>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1800" b="1" dirty="0" err="1">
                <a:solidFill>
                  <a:srgbClr val="FFFFFF"/>
                </a:solidFill>
                <a:latin typeface="Roboto Slab" charset="0"/>
                <a:cs typeface="Arial" panose="020B0604020202020204" pitchFamily="34" charset="0"/>
                <a:sym typeface="Roboto Slab" charset="0"/>
              </a:rPr>
              <a:t>Proveď</a:t>
            </a:r>
            <a:r>
              <a:rPr lang="sk-SK" altLang="cs-CZ" sz="1800" b="1" dirty="0">
                <a:solidFill>
                  <a:srgbClr val="FFFFFF"/>
                </a:solidFill>
                <a:latin typeface="Roboto Slab" charset="0"/>
                <a:cs typeface="Arial" panose="020B0604020202020204" pitchFamily="34" charset="0"/>
                <a:sym typeface="Roboto Slab" charset="0"/>
              </a:rPr>
              <a:t> </a:t>
            </a:r>
            <a:r>
              <a:rPr lang="sk-SK" altLang="cs-CZ" sz="1800" b="1" dirty="0" err="1">
                <a:solidFill>
                  <a:srgbClr val="FFFFFF"/>
                </a:solidFill>
                <a:latin typeface="Roboto Slab" charset="0"/>
                <a:cs typeface="Arial" panose="020B0604020202020204" pitchFamily="34" charset="0"/>
                <a:sym typeface="Roboto Slab" charset="0"/>
              </a:rPr>
              <a:t>samostatně</a:t>
            </a:r>
            <a:r>
              <a:rPr lang="sk-SK" altLang="cs-CZ" sz="1800" b="1" dirty="0">
                <a:solidFill>
                  <a:srgbClr val="FFFFFF"/>
                </a:solidFill>
                <a:latin typeface="Roboto Slab" charset="0"/>
                <a:cs typeface="Arial" panose="020B0604020202020204" pitchFamily="34" charset="0"/>
                <a:sym typeface="Roboto Slab" charset="0"/>
              </a:rPr>
              <a:t> pokus: </a:t>
            </a:r>
          </a:p>
        </p:txBody>
      </p:sp>
      <p:sp>
        <p:nvSpPr>
          <p:cNvPr id="30723" name="Google Shape;370;p30">
            <a:extLst>
              <a:ext uri="{FF2B5EF4-FFF2-40B4-BE49-F238E27FC236}">
                <a16:creationId xmlns:a16="http://schemas.microsoft.com/office/drawing/2014/main" id="{A7CF62C3-3DD5-44DF-91CC-7A72A94C05A3}"/>
              </a:ext>
            </a:extLst>
          </p:cNvPr>
          <p:cNvSpPr>
            <a:spLocks noChangeArrowheads="1"/>
          </p:cNvSpPr>
          <p:nvPr/>
        </p:nvSpPr>
        <p:spPr bwMode="auto">
          <a:xfrm>
            <a:off x="1052513" y="2290763"/>
            <a:ext cx="2732087" cy="2009775"/>
          </a:xfrm>
          <a:prstGeom prst="homePlate">
            <a:avLst>
              <a:gd name="adj" fmla="val 30146"/>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b="1" dirty="0">
                <a:solidFill>
                  <a:srgbClr val="FFFFFF"/>
                </a:solidFill>
                <a:latin typeface="Roboto Slab" pitchFamily="2" charset="0"/>
                <a:ea typeface="Roboto Slab" pitchFamily="2" charset="0"/>
                <a:sym typeface="Nixie One" charset="0"/>
              </a:rPr>
              <a:t>1) </a:t>
            </a:r>
            <a:r>
              <a:rPr lang="sk-SK" altLang="cs-CZ" b="1" dirty="0" err="1">
                <a:solidFill>
                  <a:srgbClr val="FFFFFF"/>
                </a:solidFill>
                <a:latin typeface="Roboto Slab" pitchFamily="2" charset="0"/>
                <a:ea typeface="Roboto Slab" pitchFamily="2" charset="0"/>
                <a:sym typeface="Nixie One" charset="0"/>
              </a:rPr>
              <a:t>Připrav</a:t>
            </a:r>
            <a:r>
              <a:rPr lang="sk-SK" altLang="cs-CZ" b="1" dirty="0">
                <a:solidFill>
                  <a:srgbClr val="FFFFFF"/>
                </a:solidFill>
                <a:latin typeface="Roboto Slab" pitchFamily="2" charset="0"/>
                <a:ea typeface="Roboto Slab" pitchFamily="2" charset="0"/>
                <a:sym typeface="Nixie One" charset="0"/>
              </a:rPr>
              <a:t> si indikátory z </a:t>
            </a:r>
            <a:r>
              <a:rPr lang="sk-SK" altLang="cs-CZ" b="1" dirty="0" err="1">
                <a:solidFill>
                  <a:srgbClr val="FFFFFF"/>
                </a:solidFill>
                <a:latin typeface="Roboto Slab" pitchFamily="2" charset="0"/>
                <a:ea typeface="Roboto Slab" pitchFamily="2" charset="0"/>
                <a:sym typeface="Nixie One" charset="0"/>
              </a:rPr>
              <a:t>listů</a:t>
            </a:r>
            <a:r>
              <a:rPr lang="sk-SK" altLang="cs-CZ" b="1" dirty="0">
                <a:solidFill>
                  <a:srgbClr val="FFFFFF"/>
                </a:solidFill>
                <a:latin typeface="Roboto Slab" pitchFamily="2" charset="0"/>
                <a:ea typeface="Roboto Slab" pitchFamily="2" charset="0"/>
                <a:sym typeface="Nixie One" charset="0"/>
              </a:rPr>
              <a:t> červeného </a:t>
            </a:r>
            <a:r>
              <a:rPr lang="sk-SK" altLang="cs-CZ" b="1" dirty="0" err="1">
                <a:solidFill>
                  <a:srgbClr val="FFFFFF"/>
                </a:solidFill>
                <a:latin typeface="Roboto Slab" pitchFamily="2" charset="0"/>
                <a:ea typeface="Roboto Slab" pitchFamily="2" charset="0"/>
                <a:sym typeface="Nixie One" charset="0"/>
              </a:rPr>
              <a:t>zelí</a:t>
            </a:r>
            <a:r>
              <a:rPr lang="sk-SK" altLang="cs-CZ" b="1" dirty="0">
                <a:solidFill>
                  <a:srgbClr val="FFFFFF"/>
                </a:solidFill>
                <a:latin typeface="Roboto Slab" pitchFamily="2" charset="0"/>
                <a:ea typeface="Roboto Slab" pitchFamily="2" charset="0"/>
                <a:sym typeface="Nixie One" charset="0"/>
              </a:rPr>
              <a:t> a </a:t>
            </a:r>
            <a:r>
              <a:rPr lang="sk-SK" altLang="cs-CZ" b="1" dirty="0" err="1">
                <a:solidFill>
                  <a:srgbClr val="FFFFFF"/>
                </a:solidFill>
                <a:latin typeface="Roboto Slab" pitchFamily="2" charset="0"/>
                <a:ea typeface="Roboto Slab" pitchFamily="2" charset="0"/>
                <a:sym typeface="Nixie One" charset="0"/>
              </a:rPr>
              <a:t>ze</a:t>
            </a:r>
            <a:r>
              <a:rPr lang="sk-SK" altLang="cs-CZ" b="1" dirty="0">
                <a:solidFill>
                  <a:srgbClr val="FFFFFF"/>
                </a:solidFill>
                <a:latin typeface="Roboto Slab" pitchFamily="2" charset="0"/>
                <a:ea typeface="Roboto Slab" pitchFamily="2" charset="0"/>
                <a:sym typeface="Nixie One" charset="0"/>
              </a:rPr>
              <a:t> syrové červené </a:t>
            </a:r>
            <a:r>
              <a:rPr lang="sk-SK" altLang="cs-CZ" b="1" dirty="0" err="1">
                <a:solidFill>
                  <a:srgbClr val="FFFFFF"/>
                </a:solidFill>
                <a:latin typeface="Roboto Slab" pitchFamily="2" charset="0"/>
                <a:ea typeface="Roboto Slab" pitchFamily="2" charset="0"/>
                <a:sym typeface="Nixie One" charset="0"/>
              </a:rPr>
              <a:t>řepy</a:t>
            </a:r>
            <a:endParaRPr lang="sk-SK" altLang="cs-CZ" b="1" dirty="0">
              <a:solidFill>
                <a:srgbClr val="FFFFFF"/>
              </a:solidFill>
              <a:latin typeface="Roboto Slab" pitchFamily="2" charset="0"/>
              <a:ea typeface="Roboto Slab" pitchFamily="2" charset="0"/>
              <a:sym typeface="Nixie One" charset="0"/>
            </a:endParaRPr>
          </a:p>
        </p:txBody>
      </p:sp>
      <p:sp>
        <p:nvSpPr>
          <p:cNvPr id="30724" name="Google Shape;371;p30">
            <a:extLst>
              <a:ext uri="{FF2B5EF4-FFF2-40B4-BE49-F238E27FC236}">
                <a16:creationId xmlns:a16="http://schemas.microsoft.com/office/drawing/2014/main" id="{F80878DA-1084-4876-B184-E183D450E3A0}"/>
              </a:ext>
            </a:extLst>
          </p:cNvPr>
          <p:cNvSpPr>
            <a:spLocks noChangeArrowheads="1"/>
          </p:cNvSpPr>
          <p:nvPr/>
        </p:nvSpPr>
        <p:spPr bwMode="auto">
          <a:xfrm>
            <a:off x="3262313" y="2290763"/>
            <a:ext cx="2784475" cy="2009775"/>
          </a:xfrm>
          <a:prstGeom prst="chevron">
            <a:avLst>
              <a:gd name="adj" fmla="val 29877"/>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b="1" dirty="0">
                <a:solidFill>
                  <a:srgbClr val="FFFFFF"/>
                </a:solidFill>
                <a:latin typeface="Roboto Slab" pitchFamily="2" charset="0"/>
                <a:ea typeface="Roboto Slab" pitchFamily="2" charset="0"/>
                <a:sym typeface="Nixie One" charset="0"/>
              </a:rPr>
              <a:t>2) Pomocí </a:t>
            </a:r>
            <a:r>
              <a:rPr lang="sk-SK" altLang="cs-CZ" b="1" dirty="0" err="1">
                <a:solidFill>
                  <a:srgbClr val="FFFFFF"/>
                </a:solidFill>
                <a:latin typeface="Roboto Slab" pitchFamily="2" charset="0"/>
                <a:ea typeface="Roboto Slab" pitchFamily="2" charset="0"/>
                <a:sym typeface="Nixie One" charset="0"/>
              </a:rPr>
              <a:t>připravených</a:t>
            </a:r>
            <a:r>
              <a:rPr lang="sk-SK" altLang="cs-CZ" b="1" dirty="0">
                <a:solidFill>
                  <a:srgbClr val="FFFFFF"/>
                </a:solidFill>
                <a:latin typeface="Roboto Slab" pitchFamily="2" charset="0"/>
                <a:ea typeface="Roboto Slab" pitchFamily="2" charset="0"/>
                <a:sym typeface="Nixie One" charset="0"/>
              </a:rPr>
              <a:t> </a:t>
            </a:r>
            <a:r>
              <a:rPr lang="sk-SK" altLang="cs-CZ" b="1" dirty="0" err="1">
                <a:solidFill>
                  <a:srgbClr val="FFFFFF"/>
                </a:solidFill>
                <a:latin typeface="Roboto Slab" pitchFamily="2" charset="0"/>
                <a:ea typeface="Roboto Slab" pitchFamily="2" charset="0"/>
                <a:sym typeface="Nixie One" charset="0"/>
              </a:rPr>
              <a:t>indikátorů</a:t>
            </a:r>
            <a:r>
              <a:rPr lang="sk-SK" altLang="cs-CZ" b="1" dirty="0">
                <a:solidFill>
                  <a:srgbClr val="FFFFFF"/>
                </a:solidFill>
                <a:latin typeface="Roboto Slab" pitchFamily="2" charset="0"/>
                <a:ea typeface="Roboto Slab" pitchFamily="2" charset="0"/>
                <a:sym typeface="Nixie One" charset="0"/>
              </a:rPr>
              <a:t> </a:t>
            </a:r>
            <a:r>
              <a:rPr lang="sk-SK" altLang="cs-CZ" b="1" dirty="0" err="1">
                <a:solidFill>
                  <a:srgbClr val="FFFFFF"/>
                </a:solidFill>
                <a:latin typeface="Roboto Slab" pitchFamily="2" charset="0"/>
                <a:ea typeface="Roboto Slab" pitchFamily="2" charset="0"/>
                <a:sym typeface="Nixie One" charset="0"/>
              </a:rPr>
              <a:t>ověř</a:t>
            </a:r>
            <a:r>
              <a:rPr lang="sk-SK" altLang="cs-CZ" b="1" dirty="0">
                <a:solidFill>
                  <a:srgbClr val="FFFFFF"/>
                </a:solidFill>
                <a:latin typeface="Roboto Slab" pitchFamily="2" charset="0"/>
                <a:ea typeface="Roboto Slab" pitchFamily="2" charset="0"/>
                <a:sym typeface="Nixie One" charset="0"/>
              </a:rPr>
              <a:t> charakter </a:t>
            </a:r>
            <a:r>
              <a:rPr lang="sk-SK" altLang="cs-CZ" b="1" dirty="0" err="1">
                <a:solidFill>
                  <a:srgbClr val="FFFFFF"/>
                </a:solidFill>
                <a:latin typeface="Roboto Slab" pitchFamily="2" charset="0"/>
                <a:ea typeface="Roboto Slab" pitchFamily="2" charset="0"/>
                <a:sym typeface="Nixie One" charset="0"/>
              </a:rPr>
              <a:t>různých</a:t>
            </a:r>
            <a:r>
              <a:rPr lang="sk-SK" altLang="cs-CZ" b="1" dirty="0">
                <a:solidFill>
                  <a:srgbClr val="FFFFFF"/>
                </a:solidFill>
                <a:latin typeface="Roboto Slab" pitchFamily="2" charset="0"/>
                <a:ea typeface="Roboto Slab" pitchFamily="2" charset="0"/>
                <a:sym typeface="Nixie One" charset="0"/>
              </a:rPr>
              <a:t> </a:t>
            </a:r>
            <a:r>
              <a:rPr lang="sk-SK" altLang="cs-CZ" b="1" dirty="0" err="1">
                <a:solidFill>
                  <a:srgbClr val="FFFFFF"/>
                </a:solidFill>
                <a:latin typeface="Roboto Slab" pitchFamily="2" charset="0"/>
                <a:ea typeface="Roboto Slab" pitchFamily="2" charset="0"/>
                <a:sym typeface="Nixie One" charset="0"/>
              </a:rPr>
              <a:t>roztoků</a:t>
            </a:r>
            <a:endParaRPr lang="sk-SK" altLang="cs-CZ" b="1" dirty="0">
              <a:solidFill>
                <a:srgbClr val="FFFFFF"/>
              </a:solidFill>
              <a:latin typeface="Roboto Slab" pitchFamily="2" charset="0"/>
              <a:ea typeface="Roboto Slab" pitchFamily="2" charset="0"/>
              <a:sym typeface="Nixie One" charset="0"/>
            </a:endParaRPr>
          </a:p>
        </p:txBody>
      </p:sp>
      <p:sp>
        <p:nvSpPr>
          <p:cNvPr id="30725" name="Google Shape;372;p30">
            <a:extLst>
              <a:ext uri="{FF2B5EF4-FFF2-40B4-BE49-F238E27FC236}">
                <a16:creationId xmlns:a16="http://schemas.microsoft.com/office/drawing/2014/main" id="{744F0AB6-A1BB-4F8E-BC0F-3D2C08549AC4}"/>
              </a:ext>
            </a:extLst>
          </p:cNvPr>
          <p:cNvSpPr>
            <a:spLocks noChangeArrowheads="1"/>
          </p:cNvSpPr>
          <p:nvPr/>
        </p:nvSpPr>
        <p:spPr bwMode="auto">
          <a:xfrm>
            <a:off x="5508104" y="2290763"/>
            <a:ext cx="2784475" cy="2009775"/>
          </a:xfrm>
          <a:prstGeom prst="chevron">
            <a:avLst>
              <a:gd name="adj" fmla="val 29877"/>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b="1" dirty="0">
                <a:solidFill>
                  <a:srgbClr val="FFFFFF"/>
                </a:solidFill>
                <a:latin typeface="Roboto Slab" pitchFamily="2" charset="0"/>
                <a:ea typeface="Roboto Slab" pitchFamily="2" charset="0"/>
                <a:sym typeface="Nixie One" charset="0"/>
              </a:rPr>
              <a:t>3) </a:t>
            </a:r>
            <a:r>
              <a:rPr lang="sk-SK" altLang="cs-CZ" b="1" dirty="0" err="1">
                <a:solidFill>
                  <a:srgbClr val="FFFFFF"/>
                </a:solidFill>
                <a:latin typeface="Roboto Slab" pitchFamily="2" charset="0"/>
                <a:ea typeface="Roboto Slab" pitchFamily="2" charset="0"/>
                <a:sym typeface="Nixie One" charset="0"/>
              </a:rPr>
              <a:t>Srovnej</a:t>
            </a:r>
            <a:r>
              <a:rPr lang="sk-SK" altLang="cs-CZ" b="1" dirty="0">
                <a:solidFill>
                  <a:srgbClr val="FFFFFF"/>
                </a:solidFill>
                <a:latin typeface="Roboto Slab" pitchFamily="2" charset="0"/>
                <a:ea typeface="Roboto Slab" pitchFamily="2" charset="0"/>
                <a:sym typeface="Nixie One" charset="0"/>
              </a:rPr>
              <a:t> </a:t>
            </a:r>
            <a:r>
              <a:rPr lang="sk-SK" altLang="cs-CZ" b="1" dirty="0" err="1">
                <a:solidFill>
                  <a:srgbClr val="FFFFFF"/>
                </a:solidFill>
                <a:latin typeface="Roboto Slab" pitchFamily="2" charset="0"/>
                <a:ea typeface="Roboto Slab" pitchFamily="2" charset="0"/>
                <a:sym typeface="Nixie One" charset="0"/>
              </a:rPr>
              <a:t>zbarvení</a:t>
            </a:r>
            <a:r>
              <a:rPr lang="sk-SK" altLang="cs-CZ" b="1" dirty="0">
                <a:solidFill>
                  <a:srgbClr val="FFFFFF"/>
                </a:solidFill>
                <a:latin typeface="Roboto Slab" pitchFamily="2" charset="0"/>
                <a:ea typeface="Roboto Slab" pitchFamily="2" charset="0"/>
                <a:sym typeface="Nixie One" charset="0"/>
              </a:rPr>
              <a:t> </a:t>
            </a:r>
            <a:r>
              <a:rPr lang="sk-SK" altLang="cs-CZ" b="1" dirty="0" err="1">
                <a:solidFill>
                  <a:srgbClr val="FFFFFF"/>
                </a:solidFill>
                <a:latin typeface="Roboto Slab" pitchFamily="2" charset="0"/>
                <a:ea typeface="Roboto Slab" pitchFamily="2" charset="0"/>
                <a:sym typeface="Nixie One" charset="0"/>
              </a:rPr>
              <a:t>indikátorů</a:t>
            </a:r>
            <a:r>
              <a:rPr lang="sk-SK" altLang="cs-CZ" b="1" dirty="0">
                <a:solidFill>
                  <a:srgbClr val="FFFFFF"/>
                </a:solidFill>
                <a:latin typeface="Roboto Slab" pitchFamily="2" charset="0"/>
                <a:ea typeface="Roboto Slab" pitchFamily="2" charset="0"/>
                <a:sym typeface="Nixie One" charset="0"/>
              </a:rPr>
              <a:t> v </a:t>
            </a:r>
            <a:r>
              <a:rPr lang="sk-SK" altLang="cs-CZ" b="1" dirty="0" err="1">
                <a:solidFill>
                  <a:srgbClr val="FFFFFF"/>
                </a:solidFill>
                <a:latin typeface="Roboto Slab" pitchFamily="2" charset="0"/>
                <a:ea typeface="Roboto Slab" pitchFamily="2" charset="0"/>
                <a:sym typeface="Nixie One" charset="0"/>
              </a:rPr>
              <a:t>roztocích</a:t>
            </a:r>
            <a:r>
              <a:rPr lang="sk-SK" altLang="cs-CZ" b="1" dirty="0">
                <a:solidFill>
                  <a:srgbClr val="FFFFFF"/>
                </a:solidFill>
                <a:latin typeface="Roboto Slab" pitchFamily="2" charset="0"/>
                <a:ea typeface="Roboto Slab" pitchFamily="2" charset="0"/>
                <a:sym typeface="Nixie One" charset="0"/>
              </a:rPr>
              <a:t> a </a:t>
            </a:r>
            <a:r>
              <a:rPr lang="sk-SK" altLang="cs-CZ" b="1" dirty="0" err="1">
                <a:solidFill>
                  <a:srgbClr val="FFFFFF"/>
                </a:solidFill>
                <a:latin typeface="Roboto Slab" pitchFamily="2" charset="0"/>
                <a:ea typeface="Roboto Slab" pitchFamily="2" charset="0"/>
                <a:sym typeface="Nixie One" charset="0"/>
              </a:rPr>
              <a:t>vysvětli</a:t>
            </a:r>
            <a:r>
              <a:rPr lang="sk-SK" altLang="cs-CZ" b="1" dirty="0">
                <a:solidFill>
                  <a:srgbClr val="FFFFFF"/>
                </a:solidFill>
                <a:latin typeface="Roboto Slab" pitchFamily="2" charset="0"/>
                <a:ea typeface="Roboto Slab" pitchFamily="2" charset="0"/>
                <a:sym typeface="Nixie One" charset="0"/>
              </a:rPr>
              <a:t> </a:t>
            </a:r>
            <a:r>
              <a:rPr lang="sk-SK" altLang="cs-CZ" b="1" dirty="0" err="1">
                <a:solidFill>
                  <a:srgbClr val="FFFFFF"/>
                </a:solidFill>
                <a:latin typeface="Roboto Slab" pitchFamily="2" charset="0"/>
                <a:ea typeface="Roboto Slab" pitchFamily="2" charset="0"/>
                <a:sym typeface="Nixie One" charset="0"/>
              </a:rPr>
              <a:t>případný</a:t>
            </a:r>
            <a:r>
              <a:rPr lang="sk-SK" altLang="cs-CZ" b="1" dirty="0">
                <a:solidFill>
                  <a:srgbClr val="FFFFFF"/>
                </a:solidFill>
                <a:latin typeface="Roboto Slab" pitchFamily="2" charset="0"/>
                <a:ea typeface="Roboto Slab" pitchFamily="2" charset="0"/>
                <a:sym typeface="Nixie One" charset="0"/>
              </a:rPr>
              <a:t> </a:t>
            </a:r>
            <a:r>
              <a:rPr lang="sk-SK" altLang="cs-CZ" b="1" dirty="0" err="1">
                <a:solidFill>
                  <a:srgbClr val="FFFFFF"/>
                </a:solidFill>
                <a:latin typeface="Roboto Slab" pitchFamily="2" charset="0"/>
                <a:ea typeface="Roboto Slab" pitchFamily="2" charset="0"/>
                <a:sym typeface="Nixie One" charset="0"/>
              </a:rPr>
              <a:t>rozdíl</a:t>
            </a:r>
            <a:r>
              <a:rPr lang="sk-SK" altLang="cs-CZ" b="1" dirty="0">
                <a:solidFill>
                  <a:srgbClr val="FFFFFF"/>
                </a:solidFill>
                <a:latin typeface="Roboto Slab" pitchFamily="2" charset="0"/>
                <a:ea typeface="Roboto Slab" pitchFamily="2" charset="0"/>
                <a:sym typeface="Nixie One" charset="0"/>
              </a:rPr>
              <a:t> </a:t>
            </a:r>
            <a:r>
              <a:rPr lang="sk-SK" altLang="cs-CZ" b="1" dirty="0" err="1">
                <a:solidFill>
                  <a:srgbClr val="FFFFFF"/>
                </a:solidFill>
                <a:latin typeface="Roboto Slab" pitchFamily="2" charset="0"/>
                <a:ea typeface="Roboto Slab" pitchFamily="2" charset="0"/>
                <a:sym typeface="Nixie One" charset="0"/>
              </a:rPr>
              <a:t>barev</a:t>
            </a:r>
            <a:endParaRPr lang="sk-SK" altLang="cs-CZ" b="1" dirty="0">
              <a:solidFill>
                <a:srgbClr val="FFFFFF"/>
              </a:solidFill>
              <a:latin typeface="Roboto Slab" pitchFamily="2" charset="0"/>
              <a:ea typeface="Roboto Slab" pitchFamily="2" charset="0"/>
              <a:sym typeface="Nixie One" charset="0"/>
            </a:endParaRPr>
          </a:p>
        </p:txBody>
      </p:sp>
      <p:sp>
        <p:nvSpPr>
          <p:cNvPr id="30727" name="Google Shape;376;p30">
            <a:extLst>
              <a:ext uri="{FF2B5EF4-FFF2-40B4-BE49-F238E27FC236}">
                <a16:creationId xmlns:a16="http://schemas.microsoft.com/office/drawing/2014/main" id="{DE29D666-E3F4-45BB-B634-0CA7F6D103D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66A96A7-A6B6-46A2-BA6F-FEB9DC5C9207}" type="slidenum">
              <a:rPr lang="sk-SK" altLang="cs-CZ" sz="800">
                <a:solidFill>
                  <a:srgbClr val="FFFFFF"/>
                </a:solidFill>
                <a:latin typeface="Roboto Slab" charset="0"/>
                <a:sym typeface="Roboto Slab" charset="0"/>
              </a:rPr>
              <a:pPr eaLnBrk="1" hangingPunct="1"/>
              <a:t>22</a:t>
            </a:fld>
            <a:endParaRPr lang="sk-SK" altLang="cs-CZ" sz="800">
              <a:solidFill>
                <a:srgbClr val="FFFFFF"/>
              </a:solidFill>
              <a:latin typeface="Roboto Slab" charset="0"/>
              <a:sym typeface="Roboto Slab" charset="0"/>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C2BFD-844B-4926-A70B-F99DFE201584}"/>
              </a:ext>
            </a:extLst>
          </p:cNvPr>
          <p:cNvSpPr>
            <a:spLocks noGrp="1"/>
          </p:cNvSpPr>
          <p:nvPr>
            <p:ph type="title"/>
          </p:nvPr>
        </p:nvSpPr>
        <p:spPr/>
        <p:txBody>
          <a:bodyPr/>
          <a:lstStyle/>
          <a:p>
            <a:r>
              <a:rPr lang="cs-CZ" sz="2000" b="1" dirty="0">
                <a:solidFill>
                  <a:schemeClr val="bg1"/>
                </a:solidFill>
                <a:latin typeface="Roboto Slab" pitchFamily="2" charset="0"/>
                <a:ea typeface="Roboto Slab" pitchFamily="2" charset="0"/>
              </a:rPr>
              <a:t>Zdroje:</a:t>
            </a:r>
          </a:p>
        </p:txBody>
      </p:sp>
      <p:sp>
        <p:nvSpPr>
          <p:cNvPr id="3" name="Zástupný symbol pro text 2">
            <a:extLst>
              <a:ext uri="{FF2B5EF4-FFF2-40B4-BE49-F238E27FC236}">
                <a16:creationId xmlns:a16="http://schemas.microsoft.com/office/drawing/2014/main" id="{302F99C9-5B5D-4EF0-99C8-DA4010FE5E45}"/>
              </a:ext>
            </a:extLst>
          </p:cNvPr>
          <p:cNvSpPr>
            <a:spLocks noGrp="1"/>
          </p:cNvSpPr>
          <p:nvPr>
            <p:ph type="body" idx="1"/>
          </p:nvPr>
        </p:nvSpPr>
        <p:spPr>
          <a:xfrm>
            <a:off x="539552" y="1767275"/>
            <a:ext cx="8280920" cy="3158700"/>
          </a:xfrm>
        </p:spPr>
        <p:txBody>
          <a:bodyPr/>
          <a:lstStyle/>
          <a:p>
            <a:pPr marL="101600" indent="0">
              <a:buNone/>
            </a:pPr>
            <a:r>
              <a:rPr lang="cs-CZ" dirty="0"/>
              <a:t>1) Mareček A., Honza J.: Chemie pro čtyřletá gymnázia, 1. díl až 3. díl</a:t>
            </a:r>
          </a:p>
          <a:p>
            <a:pPr marL="101600" indent="0">
              <a:buNone/>
            </a:pPr>
            <a:r>
              <a:rPr lang="cs-CZ" dirty="0"/>
              <a:t>2) Benešová M., Pfeiferová E., Satrapová H.: Odmaturuj z chemie</a:t>
            </a:r>
          </a:p>
          <a:p>
            <a:pPr marL="101600" indent="0">
              <a:buNone/>
            </a:pPr>
            <a:r>
              <a:rPr lang="cs-CZ" dirty="0"/>
              <a:t>3) Foto - autor</a:t>
            </a:r>
          </a:p>
          <a:p>
            <a:pPr marL="101600" indent="0">
              <a:buNone/>
            </a:pPr>
            <a:r>
              <a:rPr lang="cs-CZ" dirty="0"/>
              <a:t>4) Video - autor</a:t>
            </a:r>
          </a:p>
          <a:p>
            <a:pPr marL="101600" indent="0">
              <a:buNone/>
            </a:pPr>
            <a:r>
              <a:rPr lang="cs-CZ" dirty="0"/>
              <a:t>5) Použité obrázky mají licenci </a:t>
            </a:r>
            <a:r>
              <a:rPr lang="cs-CZ" dirty="0" err="1"/>
              <a:t>Creative</a:t>
            </a:r>
            <a:r>
              <a:rPr lang="cs-CZ" dirty="0"/>
              <a:t> </a:t>
            </a:r>
            <a:r>
              <a:rPr lang="cs-CZ" dirty="0" err="1"/>
              <a:t>Commons</a:t>
            </a:r>
            <a:endParaRPr lang="cs-CZ" dirty="0"/>
          </a:p>
        </p:txBody>
      </p:sp>
      <p:sp>
        <p:nvSpPr>
          <p:cNvPr id="5" name="Zástupný symbol pro číslo snímku 4">
            <a:extLst>
              <a:ext uri="{FF2B5EF4-FFF2-40B4-BE49-F238E27FC236}">
                <a16:creationId xmlns:a16="http://schemas.microsoft.com/office/drawing/2014/main" id="{F2299CE6-1F69-46CA-9F06-7F51579F4CCB}"/>
              </a:ext>
            </a:extLst>
          </p:cNvPr>
          <p:cNvSpPr>
            <a:spLocks noGrp="1"/>
          </p:cNvSpPr>
          <p:nvPr>
            <p:ph type="sldNum" idx="10"/>
          </p:nvPr>
        </p:nvSpPr>
        <p:spPr/>
        <p:txBody>
          <a:bodyPr/>
          <a:lstStyle/>
          <a:p>
            <a:fld id="{A75F0633-D2FE-4A75-9572-5C30AB7EA929}" type="slidenum">
              <a:rPr lang="sk-SK" altLang="cs-CZ" smtClean="0"/>
              <a:pPr/>
              <a:t>23</a:t>
            </a:fld>
            <a:endParaRPr lang="sk-SK" altLang="cs-CZ"/>
          </a:p>
        </p:txBody>
      </p:sp>
    </p:spTree>
    <p:extLst>
      <p:ext uri="{BB962C8B-B14F-4D97-AF65-F5344CB8AC3E}">
        <p14:creationId xmlns:p14="http://schemas.microsoft.com/office/powerpoint/2010/main" val="24159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C9A5B318-AC65-44C1-A5BA-7F5ABA50CA48}"/>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a:solidFill>
                  <a:schemeClr val="bg1"/>
                </a:solidFill>
                <a:latin typeface="Nixie One" panose="020B0604020202020204" charset="0"/>
                <a:cs typeface="Arial" panose="020B0604020202020204" pitchFamily="34" charset="0"/>
                <a:sym typeface="Nixie One" panose="020B0604020202020204" charset="0"/>
              </a:rPr>
              <a:t>2020-1-SK01-KA226-SCH-094350	DIGI SCHOOL</a:t>
            </a:r>
          </a:p>
        </p:txBody>
      </p:sp>
      <p:sp>
        <p:nvSpPr>
          <p:cNvPr id="6147" name="Google Shape;141;p15">
            <a:extLst>
              <a:ext uri="{FF2B5EF4-FFF2-40B4-BE49-F238E27FC236}">
                <a16:creationId xmlns:a16="http://schemas.microsoft.com/office/drawing/2014/main" id="{44B58A64-9573-4B21-B3F0-C6C988B6693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06A8778-D684-4054-9F9B-42E7E9ADB6F8}"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24</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3B60B88-C470-4A3D-A2EB-2FBAA52DA8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FD9A42F4-DBD3-4440-A551-D549E26EDF48}"/>
              </a:ext>
            </a:extLst>
          </p:cNvPr>
          <p:cNvPicPr>
            <a:picLocks noChangeAspect="1" noChangeArrowheads="1"/>
          </p:cNvPicPr>
          <p:nvPr/>
        </p:nvPicPr>
        <p:blipFill>
          <a:blip r:embed="rId4"/>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CBEFF3F1-F32D-4061-9330-6426A94DAD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C8D9575D-9733-4043-ADA1-28DC909BC95A}"/>
              </a:ext>
            </a:extLst>
          </p:cNvPr>
          <p:cNvSpPr txBox="1">
            <a:spLocks noChangeArrowheads="1"/>
          </p:cNvSpPr>
          <p:nvPr/>
        </p:nvSpPr>
        <p:spPr bwMode="auto">
          <a:xfrm>
            <a:off x="309563" y="2379663"/>
            <a:ext cx="8426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cs-CZ" altLang="cs-CZ">
                <a:solidFill>
                  <a:schemeClr val="bg1"/>
                </a:solidFill>
                <a:latin typeface="Roboto Slab" pitchFamily="2" charset="0"/>
              </a:rPr>
              <a:t>Délka projektu:  01. 03. 2021 – 28. 02. 2023</a:t>
            </a:r>
          </a:p>
          <a:p>
            <a:pPr>
              <a:buClrTx/>
              <a:buFontTx/>
              <a:buNone/>
            </a:pPr>
            <a:r>
              <a:rPr lang="cs-CZ" altLang="cs-CZ">
                <a:solidFill>
                  <a:schemeClr val="bg1"/>
                </a:solidFill>
                <a:latin typeface="Roboto Slab" pitchFamily="2" charset="0"/>
              </a:rPr>
              <a:t>Rozpočet partnerství: 101.092,-€ </a:t>
            </a:r>
          </a:p>
          <a:p>
            <a:pPr>
              <a:buClrTx/>
              <a:buFontTx/>
              <a:buNone/>
            </a:pPr>
            <a:r>
              <a:rPr lang="cs-CZ" altLang="cs-CZ">
                <a:solidFill>
                  <a:schemeClr val="bg1"/>
                </a:solidFill>
                <a:latin typeface="Roboto Slab" pitchFamily="2" charset="0"/>
              </a:rPr>
              <a:t>Rozpočet GJŠ Zlín: 20.829,- €</a:t>
            </a:r>
          </a:p>
          <a:p>
            <a:pPr>
              <a:buClrTx/>
              <a:buFontTx/>
              <a:buNone/>
            </a:pPr>
            <a:r>
              <a:rPr lang="cs-CZ" altLang="cs-CZ">
                <a:solidFill>
                  <a:schemeClr val="bg1"/>
                </a:solidFill>
                <a:latin typeface="Roboto Slab" pitchFamily="2" charset="0"/>
              </a:rPr>
              <a:t>Intelektuální výstupy všech partnerů: ANJ, NEJ, FRJ,SPJ, DEJ, OBN, CHE, GEO, MAT, BIO, EKN, ITK, </a:t>
            </a:r>
          </a:p>
          <a:p>
            <a:pPr>
              <a:buClrTx/>
              <a:buFontTx/>
              <a:buNone/>
            </a:pPr>
            <a:r>
              <a:rPr lang="cs-CZ" altLang="cs-CZ">
                <a:solidFill>
                  <a:schemeClr val="bg1"/>
                </a:solidFill>
                <a:latin typeface="Roboto Slab" pitchFamily="2" charset="0"/>
              </a:rPr>
              <a:t>HUV, ETV</a:t>
            </a:r>
          </a:p>
          <a:p>
            <a:pPr>
              <a:buClrTx/>
              <a:buFontTx/>
              <a:buNone/>
            </a:pPr>
            <a:r>
              <a:rPr lang="cs-CZ" altLang="cs-CZ">
                <a:solidFill>
                  <a:schemeClr val="bg1"/>
                </a:solidFill>
                <a:latin typeface="Roboto Slab" pitchFamily="2" charset="0"/>
              </a:rPr>
              <a:t>Intelektuální výstupy GJŠ Zlín v předmětech MAT, GEO, CHE, SPJ</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80289806-B0DF-4A7E-9E66-5C10852C2353}"/>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panose="020B0604020202020204" charset="0"/>
              <a:cs typeface="Arial" panose="020B0604020202020204" pitchFamily="34" charset="0"/>
              <a:sym typeface="Nixie One" panose="020B0604020202020204" charset="0"/>
            </a:endParaRPr>
          </a:p>
        </p:txBody>
      </p:sp>
      <p:sp>
        <p:nvSpPr>
          <p:cNvPr id="4099" name="Google Shape;141;p15">
            <a:extLst>
              <a:ext uri="{FF2B5EF4-FFF2-40B4-BE49-F238E27FC236}">
                <a16:creationId xmlns:a16="http://schemas.microsoft.com/office/drawing/2014/main" id="{A76A3502-21E5-4004-ADFE-20373DFCCE4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8561EF7-EF3F-404A-9918-6C6B8029C044}"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25</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4101" name="Obrázok 7" descr="Erasmus+ logo EN.jpg">
            <a:extLst>
              <a:ext uri="{FF2B5EF4-FFF2-40B4-BE49-F238E27FC236}">
                <a16:creationId xmlns:a16="http://schemas.microsoft.com/office/drawing/2014/main" id="{050A3658-65AB-4D01-B3B8-30B8BB6E7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BlokTextu 9">
            <a:extLst>
              <a:ext uri="{FF2B5EF4-FFF2-40B4-BE49-F238E27FC236}">
                <a16:creationId xmlns:a16="http://schemas.microsoft.com/office/drawing/2014/main" id="{D7119285-144B-4AA4-969A-792730695B52}"/>
              </a:ext>
            </a:extLst>
          </p:cNvPr>
          <p:cNvSpPr txBox="1">
            <a:spLocks noChangeArrowheads="1"/>
          </p:cNvSpPr>
          <p:nvPr/>
        </p:nvSpPr>
        <p:spPr bwMode="auto">
          <a:xfrm>
            <a:off x="214313" y="2643188"/>
            <a:ext cx="5143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ČR Podpora Evropské komise na zhotovení této práce nevyjadřuje názor Komise, obsah je názorem autora a Komise není zodpovědná za informace v práci obsažené. </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265;p25">
            <a:extLst>
              <a:ext uri="{FF2B5EF4-FFF2-40B4-BE49-F238E27FC236}">
                <a16:creationId xmlns:a16="http://schemas.microsoft.com/office/drawing/2014/main" id="{91CBF20F-C44A-49F3-A361-0D09CB582275}"/>
              </a:ext>
            </a:extLst>
          </p:cNvPr>
          <p:cNvSpPr txBox="1">
            <a:spLocks noGrp="1"/>
          </p:cNvSpPr>
          <p:nvPr>
            <p:ph type="title" idx="4294967295"/>
          </p:nvPr>
        </p:nvSpPr>
        <p:spPr>
          <a:xfrm>
            <a:off x="500063" y="785813"/>
            <a:ext cx="2071687" cy="500062"/>
          </a:xfrm>
        </p:spPr>
        <p:txBody>
          <a:bodyPr anchor="t"/>
          <a:lstStyle/>
          <a:p>
            <a:pPr eaLnBrk="1" hangingPunct="1">
              <a:buClr>
                <a:srgbClr val="FFFFFF"/>
              </a:buClr>
              <a:buSzPts val="1800"/>
              <a:buFont typeface="Roboto Slab" pitchFamily="2" charset="0"/>
              <a:buNone/>
            </a:pPr>
            <a:r>
              <a:rPr lang="sk-SK" altLang="sk-SK" sz="1800" b="1">
                <a:solidFill>
                  <a:srgbClr val="124057"/>
                </a:solidFill>
                <a:latin typeface="Roboto Slab" pitchFamily="2" charset="0"/>
                <a:cs typeface="Arial" panose="020B0604020202020204" pitchFamily="34" charset="0"/>
                <a:sym typeface="Roboto Slab" pitchFamily="2" charset="0"/>
              </a:rPr>
              <a:t>C O N T E N T </a:t>
            </a:r>
          </a:p>
        </p:txBody>
      </p:sp>
      <p:sp>
        <p:nvSpPr>
          <p:cNvPr id="14339" name="Google Shape;266;p25">
            <a:extLst>
              <a:ext uri="{FF2B5EF4-FFF2-40B4-BE49-F238E27FC236}">
                <a16:creationId xmlns:a16="http://schemas.microsoft.com/office/drawing/2014/main" id="{8834D886-1EED-4458-BC5A-0AACAC9AE0DE}"/>
              </a:ext>
            </a:extLst>
          </p:cNvPr>
          <p:cNvSpPr>
            <a:spLocks noChangeArrowheads="1"/>
          </p:cNvSpPr>
          <p:nvPr/>
        </p:nvSpPr>
        <p:spPr bwMode="auto">
          <a:xfrm>
            <a:off x="3759198" y="3719329"/>
            <a:ext cx="3487737" cy="749300"/>
          </a:xfrm>
          <a:prstGeom prst="homePlate">
            <a:avLst>
              <a:gd name="adj" fmla="val 35448"/>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0" name="Google Shape;267;p25">
            <a:extLst>
              <a:ext uri="{FF2B5EF4-FFF2-40B4-BE49-F238E27FC236}">
                <a16:creationId xmlns:a16="http://schemas.microsoft.com/office/drawing/2014/main" id="{8F056D0F-FDD6-47AC-8716-2889EEBDB60F}"/>
              </a:ext>
            </a:extLst>
          </p:cNvPr>
          <p:cNvSpPr>
            <a:spLocks noChangeArrowheads="1"/>
          </p:cNvSpPr>
          <p:nvPr/>
        </p:nvSpPr>
        <p:spPr bwMode="auto">
          <a:xfrm>
            <a:off x="3691182" y="2974976"/>
            <a:ext cx="5129277"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1" name="Google Shape;268;p25">
            <a:extLst>
              <a:ext uri="{FF2B5EF4-FFF2-40B4-BE49-F238E27FC236}">
                <a16:creationId xmlns:a16="http://schemas.microsoft.com/office/drawing/2014/main" id="{063C9911-D993-4C5C-A1F2-B66605561B69}"/>
              </a:ext>
            </a:extLst>
          </p:cNvPr>
          <p:cNvSpPr>
            <a:spLocks noChangeArrowheads="1"/>
          </p:cNvSpPr>
          <p:nvPr/>
        </p:nvSpPr>
        <p:spPr bwMode="auto">
          <a:xfrm>
            <a:off x="3759201" y="2259013"/>
            <a:ext cx="2864066"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2" name="Google Shape;269;p25">
            <a:extLst>
              <a:ext uri="{FF2B5EF4-FFF2-40B4-BE49-F238E27FC236}">
                <a16:creationId xmlns:a16="http://schemas.microsoft.com/office/drawing/2014/main" id="{61621FDF-7302-4649-BAA6-F9033125EDF3}"/>
              </a:ext>
            </a:extLst>
          </p:cNvPr>
          <p:cNvSpPr>
            <a:spLocks noChangeArrowheads="1"/>
          </p:cNvSpPr>
          <p:nvPr/>
        </p:nvSpPr>
        <p:spPr bwMode="auto">
          <a:xfrm>
            <a:off x="3759199" y="1508125"/>
            <a:ext cx="3487737"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3" name="Google Shape;270;p25">
            <a:extLst>
              <a:ext uri="{FF2B5EF4-FFF2-40B4-BE49-F238E27FC236}">
                <a16:creationId xmlns:a16="http://schemas.microsoft.com/office/drawing/2014/main" id="{F94BA012-6ED3-4B5E-A0E1-C291680813F2}"/>
              </a:ext>
            </a:extLst>
          </p:cNvPr>
          <p:cNvSpPr>
            <a:spLocks noChangeArrowheads="1"/>
          </p:cNvSpPr>
          <p:nvPr/>
        </p:nvSpPr>
        <p:spPr bwMode="auto">
          <a:xfrm>
            <a:off x="2898775" y="1312863"/>
            <a:ext cx="882650" cy="954087"/>
          </a:xfrm>
          <a:custGeom>
            <a:avLst/>
            <a:gdLst>
              <a:gd name="T0" fmla="*/ 282986549 w 120000"/>
              <a:gd name="T1" fmla="*/ 0 h 120000"/>
              <a:gd name="T2" fmla="*/ 2147483646 w 120000"/>
              <a:gd name="T3" fmla="*/ 2147483646 h 120000"/>
              <a:gd name="T4" fmla="*/ 2147483646 w 120000"/>
              <a:gd name="T5" fmla="*/ 2147483646 h 120000"/>
              <a:gd name="T6" fmla="*/ 2147483646 w 120000"/>
              <a:gd name="T7" fmla="*/ 2147483646 h 120000"/>
              <a:gd name="T8" fmla="*/ 282986549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4" name="Google Shape;271;p25">
            <a:extLst>
              <a:ext uri="{FF2B5EF4-FFF2-40B4-BE49-F238E27FC236}">
                <a16:creationId xmlns:a16="http://schemas.microsoft.com/office/drawing/2014/main" id="{D0942F20-C8E4-44B7-8FE6-9FCA1003BB7B}"/>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5" name="Google Shape;272;p25">
            <a:extLst>
              <a:ext uri="{FF2B5EF4-FFF2-40B4-BE49-F238E27FC236}">
                <a16:creationId xmlns:a16="http://schemas.microsoft.com/office/drawing/2014/main" id="{87942F24-9299-410C-B25A-BF297E9CB668}"/>
              </a:ext>
            </a:extLst>
          </p:cNvPr>
          <p:cNvSpPr>
            <a:spLocks noChangeArrowheads="1"/>
          </p:cNvSpPr>
          <p:nvPr/>
        </p:nvSpPr>
        <p:spPr bwMode="auto">
          <a:xfrm rot="10800000" flipH="1">
            <a:off x="2892425" y="3008313"/>
            <a:ext cx="889000" cy="874712"/>
          </a:xfrm>
          <a:custGeom>
            <a:avLst/>
            <a:gdLst>
              <a:gd name="T0" fmla="*/ 2147483646 w 120000"/>
              <a:gd name="T1" fmla="*/ 0 h 120000"/>
              <a:gd name="T2" fmla="*/ 2147483646 w 120000"/>
              <a:gd name="T3" fmla="*/ 2147483646 h 120000"/>
              <a:gd name="T4" fmla="*/ 2147483646 w 120000"/>
              <a:gd name="T5" fmla="*/ 2147483646 h 120000"/>
              <a:gd name="T6" fmla="*/ 218064381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6" name="Google Shape;273;p25">
            <a:extLst>
              <a:ext uri="{FF2B5EF4-FFF2-40B4-BE49-F238E27FC236}">
                <a16:creationId xmlns:a16="http://schemas.microsoft.com/office/drawing/2014/main" id="{132F57F1-94F0-41A8-A82E-0B1A78B5CC0A}"/>
              </a:ext>
            </a:extLst>
          </p:cNvPr>
          <p:cNvSpPr>
            <a:spLocks noChangeArrowheads="1"/>
          </p:cNvSpPr>
          <p:nvPr/>
        </p:nvSpPr>
        <p:spPr bwMode="auto">
          <a:xfrm rot="10800000" flipH="1">
            <a:off x="2894013" y="3751263"/>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7" name="Google Shape;274;p25">
            <a:extLst>
              <a:ext uri="{FF2B5EF4-FFF2-40B4-BE49-F238E27FC236}">
                <a16:creationId xmlns:a16="http://schemas.microsoft.com/office/drawing/2014/main" id="{F4794813-CF2D-40CC-8E84-60828839EAFC}"/>
              </a:ext>
            </a:extLst>
          </p:cNvPr>
          <p:cNvSpPr>
            <a:spLocks noChangeArrowheads="1"/>
          </p:cNvSpPr>
          <p:nvPr/>
        </p:nvSpPr>
        <p:spPr bwMode="auto">
          <a:xfrm rot="10800000">
            <a:off x="2022475" y="3748088"/>
            <a:ext cx="877888" cy="941387"/>
          </a:xfrm>
          <a:custGeom>
            <a:avLst/>
            <a:gdLst>
              <a:gd name="T0" fmla="*/ 270277734 w 120000"/>
              <a:gd name="T1" fmla="*/ 0 h 120000"/>
              <a:gd name="T2" fmla="*/ 2147483646 w 120000"/>
              <a:gd name="T3" fmla="*/ 2147483646 h 120000"/>
              <a:gd name="T4" fmla="*/ 2147483646 w 120000"/>
              <a:gd name="T5" fmla="*/ 2147483646 h 120000"/>
              <a:gd name="T6" fmla="*/ 2147483646 w 120000"/>
              <a:gd name="T7" fmla="*/ 2147483646 h 120000"/>
              <a:gd name="T8" fmla="*/ 270277734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8" name="Google Shape;275;p25">
            <a:extLst>
              <a:ext uri="{FF2B5EF4-FFF2-40B4-BE49-F238E27FC236}">
                <a16:creationId xmlns:a16="http://schemas.microsoft.com/office/drawing/2014/main" id="{9C88FD1F-EFCD-4DFE-A388-CB407496BF37}"/>
              </a:ext>
            </a:extLst>
          </p:cNvPr>
          <p:cNvSpPr>
            <a:spLocks noChangeArrowheads="1"/>
          </p:cNvSpPr>
          <p:nvPr/>
        </p:nvSpPr>
        <p:spPr bwMode="auto">
          <a:xfrm flipH="1">
            <a:off x="2017713" y="2127250"/>
            <a:ext cx="884237" cy="876300"/>
          </a:xfrm>
          <a:custGeom>
            <a:avLst/>
            <a:gdLst>
              <a:gd name="T0" fmla="*/ 694728616 w 120000"/>
              <a:gd name="T1" fmla="*/ 0 h 120000"/>
              <a:gd name="T2" fmla="*/ 2147483646 w 120000"/>
              <a:gd name="T3" fmla="*/ 2147483646 h 120000"/>
              <a:gd name="T4" fmla="*/ 2147483646 w 120000"/>
              <a:gd name="T5" fmla="*/ 2147483646 h 120000"/>
              <a:gd name="T6" fmla="*/ 694728616 w 120000"/>
              <a:gd name="T7" fmla="*/ 2147483646 h 120000"/>
              <a:gd name="T8" fmla="*/ 69472861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9" name="Google Shape;276;p25">
            <a:extLst>
              <a:ext uri="{FF2B5EF4-FFF2-40B4-BE49-F238E27FC236}">
                <a16:creationId xmlns:a16="http://schemas.microsoft.com/office/drawing/2014/main" id="{4550BE29-7C83-444B-9610-DAF250A98CAC}"/>
              </a:ext>
            </a:extLst>
          </p:cNvPr>
          <p:cNvSpPr>
            <a:spLocks noChangeArrowheads="1"/>
          </p:cNvSpPr>
          <p:nvPr/>
        </p:nvSpPr>
        <p:spPr bwMode="auto">
          <a:xfrm flipH="1">
            <a:off x="2016125" y="1314450"/>
            <a:ext cx="887413" cy="939800"/>
          </a:xfrm>
          <a:custGeom>
            <a:avLst/>
            <a:gdLst>
              <a:gd name="T0" fmla="*/ 295060127 w 120000"/>
              <a:gd name="T1" fmla="*/ 0 h 120000"/>
              <a:gd name="T2" fmla="*/ 2147483646 w 120000"/>
              <a:gd name="T3" fmla="*/ 2147483646 h 120000"/>
              <a:gd name="T4" fmla="*/ 2147483646 w 120000"/>
              <a:gd name="T5" fmla="*/ 2147483646 h 120000"/>
              <a:gd name="T6" fmla="*/ 2147483646 w 120000"/>
              <a:gd name="T7" fmla="*/ 2147483646 h 120000"/>
              <a:gd name="T8" fmla="*/ 295060127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0" name="Google Shape;277;p25">
            <a:extLst>
              <a:ext uri="{FF2B5EF4-FFF2-40B4-BE49-F238E27FC236}">
                <a16:creationId xmlns:a16="http://schemas.microsoft.com/office/drawing/2014/main" id="{ED36DFCB-0B49-4B2B-84DC-7140A96F5BC3}"/>
              </a:ext>
            </a:extLst>
          </p:cNvPr>
          <p:cNvSpPr>
            <a:spLocks noChangeArrowheads="1"/>
          </p:cNvSpPr>
          <p:nvPr/>
        </p:nvSpPr>
        <p:spPr bwMode="auto">
          <a:xfrm rot="10800000">
            <a:off x="2020888" y="3003550"/>
            <a:ext cx="877887" cy="871538"/>
          </a:xfrm>
          <a:custGeom>
            <a:avLst/>
            <a:gdLst>
              <a:gd name="T0" fmla="*/ 2147483646 w 120000"/>
              <a:gd name="T1" fmla="*/ 2147483646 h 120000"/>
              <a:gd name="T2" fmla="*/ 443029669 w 120000"/>
              <a:gd name="T3" fmla="*/ 2147483646 h 120000"/>
              <a:gd name="T4" fmla="*/ 435212568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1" name="Google Shape;278;p25">
            <a:extLst>
              <a:ext uri="{FF2B5EF4-FFF2-40B4-BE49-F238E27FC236}">
                <a16:creationId xmlns:a16="http://schemas.microsoft.com/office/drawing/2014/main" id="{1E62275A-EA41-47E1-8DC2-1B41304DBB64}"/>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2" name="Google Shape;279;p25">
            <a:extLst>
              <a:ext uri="{FF2B5EF4-FFF2-40B4-BE49-F238E27FC236}">
                <a16:creationId xmlns:a16="http://schemas.microsoft.com/office/drawing/2014/main" id="{66625F98-C6AC-4969-AC76-936C168CA9BE}"/>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01</a:t>
            </a:r>
          </a:p>
        </p:txBody>
      </p:sp>
      <p:cxnSp>
        <p:nvCxnSpPr>
          <p:cNvPr id="14353" name="Google Shape;280;p25">
            <a:extLst>
              <a:ext uri="{FF2B5EF4-FFF2-40B4-BE49-F238E27FC236}">
                <a16:creationId xmlns:a16="http://schemas.microsoft.com/office/drawing/2014/main" id="{F750AF01-18B5-4071-AF6F-EC1C19609968}"/>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54" name="Google Shape;281;p25">
            <a:extLst>
              <a:ext uri="{FF2B5EF4-FFF2-40B4-BE49-F238E27FC236}">
                <a16:creationId xmlns:a16="http://schemas.microsoft.com/office/drawing/2014/main" id="{80C490F5-6D08-4372-82F7-4C617C39D3C6}"/>
              </a:ext>
            </a:extLst>
          </p:cNvPr>
          <p:cNvSpPr txBox="1">
            <a:spLocks noChangeArrowheads="1"/>
          </p:cNvSpPr>
          <p:nvPr/>
        </p:nvSpPr>
        <p:spPr bwMode="auto">
          <a:xfrm>
            <a:off x="4532312" y="1666875"/>
            <a:ext cx="277599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None/>
            </a:pPr>
            <a:r>
              <a:rPr lang="cs-CZ" b="1" dirty="0">
                <a:solidFill>
                  <a:schemeClr val="bg1"/>
                </a:solidFill>
                <a:latin typeface="Roboto Slab" pitchFamily="2" charset="0"/>
                <a:ea typeface="Roboto Slab" pitchFamily="2" charset="0"/>
              </a:rPr>
              <a:t>Indikátory – teoretická část</a:t>
            </a:r>
          </a:p>
        </p:txBody>
      </p:sp>
      <p:sp>
        <p:nvSpPr>
          <p:cNvPr id="14355" name="Google Shape;282;p25">
            <a:extLst>
              <a:ext uri="{FF2B5EF4-FFF2-40B4-BE49-F238E27FC236}">
                <a16:creationId xmlns:a16="http://schemas.microsoft.com/office/drawing/2014/main" id="{73D4EE27-44C9-4BFE-9A2B-118641E00F2E}"/>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02</a:t>
            </a:r>
            <a:endParaRPr lang="sk-SK" altLang="sk-SK" sz="2400" b="1">
              <a:latin typeface="Nixie One" charset="0"/>
              <a:sym typeface="Nixie One" charset="0"/>
            </a:endParaRPr>
          </a:p>
        </p:txBody>
      </p:sp>
      <p:cxnSp>
        <p:nvCxnSpPr>
          <p:cNvPr id="14356" name="Google Shape;283;p25">
            <a:extLst>
              <a:ext uri="{FF2B5EF4-FFF2-40B4-BE49-F238E27FC236}">
                <a16:creationId xmlns:a16="http://schemas.microsoft.com/office/drawing/2014/main" id="{324849AC-2B3A-45EF-8FA3-4AB0E8BEE025}"/>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57" name="Google Shape;284;p25">
            <a:extLst>
              <a:ext uri="{FF2B5EF4-FFF2-40B4-BE49-F238E27FC236}">
                <a16:creationId xmlns:a16="http://schemas.microsoft.com/office/drawing/2014/main" id="{946CAB89-5BB8-4AF8-A4CC-35C7B39692EF}"/>
              </a:ext>
            </a:extLst>
          </p:cNvPr>
          <p:cNvSpPr txBox="1">
            <a:spLocks noChangeArrowheads="1"/>
          </p:cNvSpPr>
          <p:nvPr/>
        </p:nvSpPr>
        <p:spPr bwMode="auto">
          <a:xfrm>
            <a:off x="4532312" y="2409825"/>
            <a:ext cx="198390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b="1" dirty="0" err="1">
                <a:solidFill>
                  <a:srgbClr val="FFFFFF"/>
                </a:solidFill>
                <a:latin typeface="Roboto Slab" pitchFamily="2" charset="0"/>
                <a:ea typeface="Roboto Slab" pitchFamily="2" charset="0"/>
                <a:sym typeface="Nixie One" charset="0"/>
              </a:rPr>
              <a:t>Přírodní</a:t>
            </a:r>
            <a:r>
              <a:rPr lang="sk-SK" altLang="sk-SK" b="1" dirty="0">
                <a:solidFill>
                  <a:srgbClr val="FFFFFF"/>
                </a:solidFill>
                <a:latin typeface="Roboto Slab" pitchFamily="2" charset="0"/>
                <a:ea typeface="Roboto Slab" pitchFamily="2" charset="0"/>
                <a:sym typeface="Nixie One" charset="0"/>
              </a:rPr>
              <a:t> indikátor </a:t>
            </a:r>
            <a:endParaRPr lang="sk-SK" altLang="sk-SK" dirty="0">
              <a:latin typeface="Roboto Slab" pitchFamily="2" charset="0"/>
              <a:ea typeface="Roboto Slab" pitchFamily="2" charset="0"/>
              <a:sym typeface="Nixie One" charset="0"/>
            </a:endParaRPr>
          </a:p>
        </p:txBody>
      </p:sp>
      <p:sp>
        <p:nvSpPr>
          <p:cNvPr id="14358" name="Google Shape;285;p25">
            <a:extLst>
              <a:ext uri="{FF2B5EF4-FFF2-40B4-BE49-F238E27FC236}">
                <a16:creationId xmlns:a16="http://schemas.microsoft.com/office/drawing/2014/main" id="{CA79994B-219D-4CBB-B0BF-2AADC6A14567}"/>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03</a:t>
            </a:r>
          </a:p>
        </p:txBody>
      </p:sp>
      <p:cxnSp>
        <p:nvCxnSpPr>
          <p:cNvPr id="14359" name="Google Shape;286;p25">
            <a:extLst>
              <a:ext uri="{FF2B5EF4-FFF2-40B4-BE49-F238E27FC236}">
                <a16:creationId xmlns:a16="http://schemas.microsoft.com/office/drawing/2014/main" id="{75F411C9-2F50-404C-A6E4-2B35E7FABC3F}"/>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60" name="Google Shape;287;p25">
            <a:extLst>
              <a:ext uri="{FF2B5EF4-FFF2-40B4-BE49-F238E27FC236}">
                <a16:creationId xmlns:a16="http://schemas.microsoft.com/office/drawing/2014/main" id="{D08B98E2-5B7A-4176-99D8-29A6EB7F7DC0}"/>
              </a:ext>
            </a:extLst>
          </p:cNvPr>
          <p:cNvSpPr txBox="1">
            <a:spLocks noChangeArrowheads="1"/>
          </p:cNvSpPr>
          <p:nvPr/>
        </p:nvSpPr>
        <p:spPr bwMode="auto">
          <a:xfrm>
            <a:off x="4487464" y="3094831"/>
            <a:ext cx="36129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b="1" dirty="0">
                <a:solidFill>
                  <a:srgbClr val="FFFFFF"/>
                </a:solidFill>
                <a:latin typeface="Roboto Slab" pitchFamily="2" charset="0"/>
                <a:ea typeface="Roboto Slab" pitchFamily="2" charset="0"/>
                <a:sym typeface="Nixie One" charset="0"/>
              </a:rPr>
              <a:t>Praktická </a:t>
            </a:r>
            <a:r>
              <a:rPr lang="sk-SK" altLang="sk-SK" b="1" dirty="0" err="1">
                <a:solidFill>
                  <a:srgbClr val="FFFFFF"/>
                </a:solidFill>
                <a:latin typeface="Roboto Slab" pitchFamily="2" charset="0"/>
                <a:ea typeface="Roboto Slab" pitchFamily="2" charset="0"/>
                <a:sym typeface="Nixie One" charset="0"/>
              </a:rPr>
              <a:t>část</a:t>
            </a:r>
            <a:r>
              <a:rPr lang="sk-SK" altLang="sk-SK" b="1" dirty="0">
                <a:solidFill>
                  <a:srgbClr val="FFFFFF"/>
                </a:solidFill>
                <a:latin typeface="Roboto Slab" pitchFamily="2" charset="0"/>
                <a:ea typeface="Roboto Slab" pitchFamily="2" charset="0"/>
                <a:sym typeface="Nixie One" charset="0"/>
              </a:rPr>
              <a:t> – </a:t>
            </a:r>
            <a:r>
              <a:rPr lang="sk-SK" altLang="sk-SK" b="1" dirty="0" err="1">
                <a:solidFill>
                  <a:srgbClr val="FFFFFF"/>
                </a:solidFill>
                <a:latin typeface="Roboto Slab" pitchFamily="2" charset="0"/>
                <a:ea typeface="Roboto Slab" pitchFamily="2" charset="0"/>
                <a:sym typeface="Nixie One" charset="0"/>
              </a:rPr>
              <a:t>příprava</a:t>
            </a:r>
            <a:r>
              <a:rPr lang="sk-SK" altLang="sk-SK" b="1" dirty="0">
                <a:solidFill>
                  <a:srgbClr val="FFFFFF"/>
                </a:solidFill>
                <a:latin typeface="Roboto Slab" pitchFamily="2" charset="0"/>
                <a:ea typeface="Roboto Slab" pitchFamily="2" charset="0"/>
                <a:sym typeface="Nixie One" charset="0"/>
              </a:rPr>
              <a:t> a využití indikátoru </a:t>
            </a:r>
            <a:r>
              <a:rPr lang="sk-SK" altLang="sk-SK" b="1" dirty="0" err="1">
                <a:solidFill>
                  <a:srgbClr val="FFFFFF"/>
                </a:solidFill>
                <a:latin typeface="Roboto Slab" pitchFamily="2" charset="0"/>
                <a:ea typeface="Roboto Slab" pitchFamily="2" charset="0"/>
                <a:sym typeface="Nixie One" charset="0"/>
              </a:rPr>
              <a:t>ze</a:t>
            </a:r>
            <a:r>
              <a:rPr lang="sk-SK" altLang="sk-SK" b="1" dirty="0">
                <a:solidFill>
                  <a:srgbClr val="FFFFFF"/>
                </a:solidFill>
                <a:latin typeface="Roboto Slab" pitchFamily="2" charset="0"/>
                <a:ea typeface="Roboto Slab" pitchFamily="2" charset="0"/>
                <a:sym typeface="Nixie One" charset="0"/>
              </a:rPr>
              <a:t> </a:t>
            </a:r>
            <a:r>
              <a:rPr lang="sk-SK" altLang="sk-SK" b="1" dirty="0" err="1">
                <a:solidFill>
                  <a:srgbClr val="FFFFFF"/>
                </a:solidFill>
                <a:latin typeface="Roboto Slab" pitchFamily="2" charset="0"/>
                <a:ea typeface="Roboto Slab" pitchFamily="2" charset="0"/>
                <a:sym typeface="Nixie One" charset="0"/>
              </a:rPr>
              <a:t>zelí</a:t>
            </a:r>
            <a:r>
              <a:rPr lang="sk-SK" altLang="sk-SK" b="1" dirty="0">
                <a:solidFill>
                  <a:srgbClr val="FFFFFF"/>
                </a:solidFill>
                <a:latin typeface="Roboto Slab" pitchFamily="2" charset="0"/>
                <a:ea typeface="Roboto Slab" pitchFamily="2" charset="0"/>
                <a:sym typeface="Nixie One" charset="0"/>
              </a:rPr>
              <a:t>. Videa s pokusy  </a:t>
            </a:r>
          </a:p>
        </p:txBody>
      </p:sp>
      <p:sp>
        <p:nvSpPr>
          <p:cNvPr id="14361" name="Google Shape;288;p25">
            <a:extLst>
              <a:ext uri="{FF2B5EF4-FFF2-40B4-BE49-F238E27FC236}">
                <a16:creationId xmlns:a16="http://schemas.microsoft.com/office/drawing/2014/main" id="{0E680140-A0FA-454D-B6AA-8C4887F3BD05}"/>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4362" name="Google Shape;289;p25">
            <a:extLst>
              <a:ext uri="{FF2B5EF4-FFF2-40B4-BE49-F238E27FC236}">
                <a16:creationId xmlns:a16="http://schemas.microsoft.com/office/drawing/2014/main" id="{00685D21-E004-4B27-AE77-CB499E5337EB}"/>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63" name="Google Shape;290;p25">
            <a:extLst>
              <a:ext uri="{FF2B5EF4-FFF2-40B4-BE49-F238E27FC236}">
                <a16:creationId xmlns:a16="http://schemas.microsoft.com/office/drawing/2014/main" id="{761CC908-EA52-4257-8B91-5CDAE3FE3048}"/>
              </a:ext>
            </a:extLst>
          </p:cNvPr>
          <p:cNvSpPr txBox="1">
            <a:spLocks noChangeArrowheads="1"/>
          </p:cNvSpPr>
          <p:nvPr/>
        </p:nvSpPr>
        <p:spPr bwMode="auto">
          <a:xfrm>
            <a:off x="4532312" y="3825875"/>
            <a:ext cx="19838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b="1" dirty="0">
                <a:solidFill>
                  <a:srgbClr val="FFFFFF"/>
                </a:solidFill>
                <a:latin typeface="Roboto Slab" pitchFamily="2" charset="0"/>
                <a:ea typeface="Roboto Slab" pitchFamily="2" charset="0"/>
                <a:sym typeface="Nixie One" charset="0"/>
              </a:rPr>
              <a:t>Úkoly pro samostatnou práci </a:t>
            </a:r>
          </a:p>
        </p:txBody>
      </p:sp>
      <p:sp>
        <p:nvSpPr>
          <p:cNvPr id="14364" name="Google Shape;291;p25">
            <a:extLst>
              <a:ext uri="{FF2B5EF4-FFF2-40B4-BE49-F238E27FC236}">
                <a16:creationId xmlns:a16="http://schemas.microsoft.com/office/drawing/2014/main" id="{BA109F92-123B-487C-B38E-4CCAA6AC9932}"/>
              </a:ext>
            </a:extLst>
          </p:cNvPr>
          <p:cNvSpPr>
            <a:spLocks noChangeArrowheads="1"/>
          </p:cNvSpPr>
          <p:nvPr/>
        </p:nvSpPr>
        <p:spPr bwMode="auto">
          <a:xfrm flipH="1">
            <a:off x="3787775" y="1509713"/>
            <a:ext cx="90488" cy="2978150"/>
          </a:xfrm>
          <a:custGeom>
            <a:avLst/>
            <a:gdLst>
              <a:gd name="T0" fmla="*/ 0 w 120000"/>
              <a:gd name="T1" fmla="*/ 2147483646 h 120000"/>
              <a:gd name="T2" fmla="*/ 0 w 120000"/>
              <a:gd name="T3" fmla="*/ 2147483646 h 120000"/>
              <a:gd name="T4" fmla="*/ 12545 w 120000"/>
              <a:gd name="T5" fmla="*/ 0 h 120000"/>
              <a:gd name="T6" fmla="*/ 12545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65" name="Google Shape;292;p25">
            <a:extLst>
              <a:ext uri="{FF2B5EF4-FFF2-40B4-BE49-F238E27FC236}">
                <a16:creationId xmlns:a16="http://schemas.microsoft.com/office/drawing/2014/main" id="{97C41F96-41CF-4789-BC51-D333BB251822}"/>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4366" name="Google Shape;312;p25">
            <a:extLst>
              <a:ext uri="{FF2B5EF4-FFF2-40B4-BE49-F238E27FC236}">
                <a16:creationId xmlns:a16="http://schemas.microsoft.com/office/drawing/2014/main" id="{41DFD912-5CFB-4D41-B88E-E8CA6DDF041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FB32ECF-B140-4D77-A9EF-4C8B5C8ED10A}"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50" name="Google Shape;132;p14">
            <a:extLst>
              <a:ext uri="{FF2B5EF4-FFF2-40B4-BE49-F238E27FC236}">
                <a16:creationId xmlns:a16="http://schemas.microsoft.com/office/drawing/2014/main" id="{2A3E9968-B6E7-4606-B4ED-B1A7FDC5BC1B}"/>
              </a:ext>
            </a:extLst>
          </p:cNvPr>
          <p:cNvSpPr txBox="1">
            <a:spLocks noChangeArrowheads="1"/>
          </p:cNvSpPr>
          <p:nvPr/>
        </p:nvSpPr>
        <p:spPr bwMode="auto">
          <a:xfrm>
            <a:off x="500063" y="4716462"/>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4373" name="Obrázok 70" descr="Erasmus+ logo EN.jpg">
            <a:extLst>
              <a:ext uri="{FF2B5EF4-FFF2-40B4-BE49-F238E27FC236}">
                <a16:creationId xmlns:a16="http://schemas.microsoft.com/office/drawing/2014/main" id="{5B97DE78-9D87-4820-893D-FCE6E8168F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oogle Shape;572;p40">
            <a:extLst>
              <a:ext uri="{FF2B5EF4-FFF2-40B4-BE49-F238E27FC236}">
                <a16:creationId xmlns:a16="http://schemas.microsoft.com/office/drawing/2014/main" id="{4B9A501D-6983-4E5A-9910-E1348F265840}"/>
              </a:ext>
            </a:extLst>
          </p:cNvPr>
          <p:cNvGrpSpPr>
            <a:grpSpLocks/>
          </p:cNvGrpSpPr>
          <p:nvPr/>
        </p:nvGrpSpPr>
        <p:grpSpPr bwMode="auto">
          <a:xfrm>
            <a:off x="3182222" y="1734343"/>
            <a:ext cx="257175" cy="277813"/>
            <a:chOff x="616425" y="2329600"/>
            <a:chExt cx="361700" cy="388475"/>
          </a:xfrm>
        </p:grpSpPr>
        <p:sp>
          <p:nvSpPr>
            <p:cNvPr id="39" name="Google Shape;573;p40">
              <a:extLst>
                <a:ext uri="{FF2B5EF4-FFF2-40B4-BE49-F238E27FC236}">
                  <a16:creationId xmlns:a16="http://schemas.microsoft.com/office/drawing/2014/main" id="{80FBC413-1D50-4E80-84AB-9CB941FE0095}"/>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0" name="Google Shape;574;p40">
              <a:extLst>
                <a:ext uri="{FF2B5EF4-FFF2-40B4-BE49-F238E27FC236}">
                  <a16:creationId xmlns:a16="http://schemas.microsoft.com/office/drawing/2014/main" id="{97DC5C5F-5CE8-4A2C-96EB-39222E9D074B}"/>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1" name="Google Shape;575;p40">
              <a:extLst>
                <a:ext uri="{FF2B5EF4-FFF2-40B4-BE49-F238E27FC236}">
                  <a16:creationId xmlns:a16="http://schemas.microsoft.com/office/drawing/2014/main" id="{73176FB8-071E-4762-9723-2A5D0B3B8DD3}"/>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2" name="Google Shape;576;p40">
              <a:extLst>
                <a:ext uri="{FF2B5EF4-FFF2-40B4-BE49-F238E27FC236}">
                  <a16:creationId xmlns:a16="http://schemas.microsoft.com/office/drawing/2014/main" id="{598464EF-8985-487D-944F-D8E4A544E1C3}"/>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3" name="Google Shape;577;p40">
              <a:extLst>
                <a:ext uri="{FF2B5EF4-FFF2-40B4-BE49-F238E27FC236}">
                  <a16:creationId xmlns:a16="http://schemas.microsoft.com/office/drawing/2014/main" id="{FF489D4D-C303-48F6-9A6B-3DF37C8629A6}"/>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4" name="Google Shape;578;p40">
              <a:extLst>
                <a:ext uri="{FF2B5EF4-FFF2-40B4-BE49-F238E27FC236}">
                  <a16:creationId xmlns:a16="http://schemas.microsoft.com/office/drawing/2014/main" id="{8A3E0A93-31CC-4C3B-8916-88CAD0DA3038}"/>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5" name="Google Shape;579;p40">
              <a:extLst>
                <a:ext uri="{FF2B5EF4-FFF2-40B4-BE49-F238E27FC236}">
                  <a16:creationId xmlns:a16="http://schemas.microsoft.com/office/drawing/2014/main" id="{862D21A1-3E6C-45CC-A425-A891B2C31820}"/>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6" name="Google Shape;580;p40">
              <a:extLst>
                <a:ext uri="{FF2B5EF4-FFF2-40B4-BE49-F238E27FC236}">
                  <a16:creationId xmlns:a16="http://schemas.microsoft.com/office/drawing/2014/main" id="{F8DA4AE7-9D72-4CA9-B3B1-A912070F44AF}"/>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47" name="Google Shape;572;p40">
            <a:extLst>
              <a:ext uri="{FF2B5EF4-FFF2-40B4-BE49-F238E27FC236}">
                <a16:creationId xmlns:a16="http://schemas.microsoft.com/office/drawing/2014/main" id="{8A807543-D1B6-48B1-8F42-D668ED90DEF4}"/>
              </a:ext>
            </a:extLst>
          </p:cNvPr>
          <p:cNvGrpSpPr>
            <a:grpSpLocks/>
          </p:cNvGrpSpPr>
          <p:nvPr/>
        </p:nvGrpSpPr>
        <p:grpSpPr bwMode="auto">
          <a:xfrm>
            <a:off x="3183545" y="2483109"/>
            <a:ext cx="257175" cy="277813"/>
            <a:chOff x="616425" y="2329600"/>
            <a:chExt cx="361700" cy="388475"/>
          </a:xfrm>
        </p:grpSpPr>
        <p:sp>
          <p:nvSpPr>
            <p:cNvPr id="48" name="Google Shape;573;p40">
              <a:extLst>
                <a:ext uri="{FF2B5EF4-FFF2-40B4-BE49-F238E27FC236}">
                  <a16:creationId xmlns:a16="http://schemas.microsoft.com/office/drawing/2014/main" id="{316697CE-1B8E-4391-AA30-797E3AFBB6DC}"/>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9" name="Google Shape;574;p40">
              <a:extLst>
                <a:ext uri="{FF2B5EF4-FFF2-40B4-BE49-F238E27FC236}">
                  <a16:creationId xmlns:a16="http://schemas.microsoft.com/office/drawing/2014/main" id="{EB016B51-4F09-4959-BC9E-AEB7A88EEDBD}"/>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1" name="Google Shape;575;p40">
              <a:extLst>
                <a:ext uri="{FF2B5EF4-FFF2-40B4-BE49-F238E27FC236}">
                  <a16:creationId xmlns:a16="http://schemas.microsoft.com/office/drawing/2014/main" id="{AEA85FE6-C2FD-4EA4-A58F-6B8599F16FCB}"/>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2" name="Google Shape;576;p40">
              <a:extLst>
                <a:ext uri="{FF2B5EF4-FFF2-40B4-BE49-F238E27FC236}">
                  <a16:creationId xmlns:a16="http://schemas.microsoft.com/office/drawing/2014/main" id="{F88A5387-136A-4C3C-AEC0-AD1E19EFA1E8}"/>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3" name="Google Shape;577;p40">
              <a:extLst>
                <a:ext uri="{FF2B5EF4-FFF2-40B4-BE49-F238E27FC236}">
                  <a16:creationId xmlns:a16="http://schemas.microsoft.com/office/drawing/2014/main" id="{ACAB5E21-C3B8-4F58-B99E-BF54F6FCB21B}"/>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4" name="Google Shape;578;p40">
              <a:extLst>
                <a:ext uri="{FF2B5EF4-FFF2-40B4-BE49-F238E27FC236}">
                  <a16:creationId xmlns:a16="http://schemas.microsoft.com/office/drawing/2014/main" id="{89949FED-C8C7-4C2B-B017-9FA80268816D}"/>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5" name="Google Shape;579;p40">
              <a:extLst>
                <a:ext uri="{FF2B5EF4-FFF2-40B4-BE49-F238E27FC236}">
                  <a16:creationId xmlns:a16="http://schemas.microsoft.com/office/drawing/2014/main" id="{14B964BC-2906-4EF4-B5DC-3A691709CF58}"/>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6" name="Google Shape;580;p40">
              <a:extLst>
                <a:ext uri="{FF2B5EF4-FFF2-40B4-BE49-F238E27FC236}">
                  <a16:creationId xmlns:a16="http://schemas.microsoft.com/office/drawing/2014/main" id="{9EB61B45-4B64-4A23-A5B9-AFF50D49BC9D}"/>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57" name="Google Shape;572;p40">
            <a:extLst>
              <a:ext uri="{FF2B5EF4-FFF2-40B4-BE49-F238E27FC236}">
                <a16:creationId xmlns:a16="http://schemas.microsoft.com/office/drawing/2014/main" id="{B7D8D657-6566-4FA3-80E5-2D38BCAA2EB1}"/>
              </a:ext>
            </a:extLst>
          </p:cNvPr>
          <p:cNvGrpSpPr>
            <a:grpSpLocks/>
          </p:cNvGrpSpPr>
          <p:nvPr/>
        </p:nvGrpSpPr>
        <p:grpSpPr bwMode="auto">
          <a:xfrm>
            <a:off x="3211513" y="3265209"/>
            <a:ext cx="257175" cy="277813"/>
            <a:chOff x="616425" y="2329600"/>
            <a:chExt cx="361700" cy="388475"/>
          </a:xfrm>
        </p:grpSpPr>
        <p:sp>
          <p:nvSpPr>
            <p:cNvPr id="58" name="Google Shape;573;p40">
              <a:extLst>
                <a:ext uri="{FF2B5EF4-FFF2-40B4-BE49-F238E27FC236}">
                  <a16:creationId xmlns:a16="http://schemas.microsoft.com/office/drawing/2014/main" id="{CE936A04-0716-46A2-97D8-8B335C53EC7F}"/>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9" name="Google Shape;574;p40">
              <a:extLst>
                <a:ext uri="{FF2B5EF4-FFF2-40B4-BE49-F238E27FC236}">
                  <a16:creationId xmlns:a16="http://schemas.microsoft.com/office/drawing/2014/main" id="{CCA86F2F-BA89-4FC9-A10E-5BA8A7B860C1}"/>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0" name="Google Shape;575;p40">
              <a:extLst>
                <a:ext uri="{FF2B5EF4-FFF2-40B4-BE49-F238E27FC236}">
                  <a16:creationId xmlns:a16="http://schemas.microsoft.com/office/drawing/2014/main" id="{8B2BC964-865B-40B3-B017-AF39963FFB72}"/>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1" name="Google Shape;576;p40">
              <a:extLst>
                <a:ext uri="{FF2B5EF4-FFF2-40B4-BE49-F238E27FC236}">
                  <a16:creationId xmlns:a16="http://schemas.microsoft.com/office/drawing/2014/main" id="{339F37AF-60A6-4305-A3F2-5F3AFA89F0B0}"/>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2" name="Google Shape;577;p40">
              <a:extLst>
                <a:ext uri="{FF2B5EF4-FFF2-40B4-BE49-F238E27FC236}">
                  <a16:creationId xmlns:a16="http://schemas.microsoft.com/office/drawing/2014/main" id="{47612BF9-66D9-462C-8B8D-1CAB220BCFC9}"/>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3" name="Google Shape;578;p40">
              <a:extLst>
                <a:ext uri="{FF2B5EF4-FFF2-40B4-BE49-F238E27FC236}">
                  <a16:creationId xmlns:a16="http://schemas.microsoft.com/office/drawing/2014/main" id="{7B539B53-9DE5-4A50-A534-A0D67FA5927C}"/>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4" name="Google Shape;579;p40">
              <a:extLst>
                <a:ext uri="{FF2B5EF4-FFF2-40B4-BE49-F238E27FC236}">
                  <a16:creationId xmlns:a16="http://schemas.microsoft.com/office/drawing/2014/main" id="{B00F61A5-B15E-4B14-A091-E245289D3755}"/>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5" name="Google Shape;580;p40">
              <a:extLst>
                <a:ext uri="{FF2B5EF4-FFF2-40B4-BE49-F238E27FC236}">
                  <a16:creationId xmlns:a16="http://schemas.microsoft.com/office/drawing/2014/main" id="{5F642C2F-875A-40A5-8D4E-1CF4327065B7}"/>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66" name="Google Shape;572;p40">
            <a:extLst>
              <a:ext uri="{FF2B5EF4-FFF2-40B4-BE49-F238E27FC236}">
                <a16:creationId xmlns:a16="http://schemas.microsoft.com/office/drawing/2014/main" id="{7C2B3BBF-AD98-4FD1-91D4-CB3A937CC12D}"/>
              </a:ext>
            </a:extLst>
          </p:cNvPr>
          <p:cNvGrpSpPr>
            <a:grpSpLocks/>
          </p:cNvGrpSpPr>
          <p:nvPr/>
        </p:nvGrpSpPr>
        <p:grpSpPr bwMode="auto">
          <a:xfrm>
            <a:off x="3227388" y="4054474"/>
            <a:ext cx="257175" cy="277813"/>
            <a:chOff x="616425" y="2329600"/>
            <a:chExt cx="361700" cy="388475"/>
          </a:xfrm>
        </p:grpSpPr>
        <p:sp>
          <p:nvSpPr>
            <p:cNvPr id="67" name="Google Shape;573;p40">
              <a:extLst>
                <a:ext uri="{FF2B5EF4-FFF2-40B4-BE49-F238E27FC236}">
                  <a16:creationId xmlns:a16="http://schemas.microsoft.com/office/drawing/2014/main" id="{7F32351A-05ED-46BE-9214-1999AD99B118}"/>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8" name="Google Shape;574;p40">
              <a:extLst>
                <a:ext uri="{FF2B5EF4-FFF2-40B4-BE49-F238E27FC236}">
                  <a16:creationId xmlns:a16="http://schemas.microsoft.com/office/drawing/2014/main" id="{05AEA87C-2F81-4396-87B3-3BB79680B3D3}"/>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9" name="Google Shape;575;p40">
              <a:extLst>
                <a:ext uri="{FF2B5EF4-FFF2-40B4-BE49-F238E27FC236}">
                  <a16:creationId xmlns:a16="http://schemas.microsoft.com/office/drawing/2014/main" id="{8100DCAA-C2DF-4B79-9DB6-A4D7C187D8EF}"/>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0" name="Google Shape;576;p40">
              <a:extLst>
                <a:ext uri="{FF2B5EF4-FFF2-40B4-BE49-F238E27FC236}">
                  <a16:creationId xmlns:a16="http://schemas.microsoft.com/office/drawing/2014/main" id="{7148305D-DE1D-4A5B-B73D-C52F2AF3A038}"/>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1" name="Google Shape;577;p40">
              <a:extLst>
                <a:ext uri="{FF2B5EF4-FFF2-40B4-BE49-F238E27FC236}">
                  <a16:creationId xmlns:a16="http://schemas.microsoft.com/office/drawing/2014/main" id="{B40C1F5E-BF33-4B8C-916C-95AA9CB7A436}"/>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2" name="Google Shape;578;p40">
              <a:extLst>
                <a:ext uri="{FF2B5EF4-FFF2-40B4-BE49-F238E27FC236}">
                  <a16:creationId xmlns:a16="http://schemas.microsoft.com/office/drawing/2014/main" id="{F519E812-C3BC-44B7-BB13-8D8416B6C809}"/>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3" name="Google Shape;579;p40">
              <a:extLst>
                <a:ext uri="{FF2B5EF4-FFF2-40B4-BE49-F238E27FC236}">
                  <a16:creationId xmlns:a16="http://schemas.microsoft.com/office/drawing/2014/main" id="{F7511D5E-E091-444B-BA73-07D3301FCD3F}"/>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4" name="Google Shape;580;p40">
              <a:extLst>
                <a:ext uri="{FF2B5EF4-FFF2-40B4-BE49-F238E27FC236}">
                  <a16:creationId xmlns:a16="http://schemas.microsoft.com/office/drawing/2014/main" id="{E8A40B88-540A-44B8-92D3-ECC450F9FBD8}"/>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3995937" y="2499742"/>
            <a:ext cx="4622602" cy="1538858"/>
          </a:xfrm>
        </p:spPr>
        <p:txBody>
          <a:bodyPr/>
          <a:lstStyle/>
          <a:p>
            <a:pPr eaLnBrk="1" hangingPunct="1">
              <a:spcBef>
                <a:spcPct val="0"/>
              </a:spcBef>
              <a:spcAft>
                <a:spcPct val="0"/>
              </a:spcAft>
              <a:buFont typeface="Roboto Slab" charset="0"/>
              <a:buNone/>
            </a:pPr>
            <a:r>
              <a:rPr lang="sk-SK" altLang="cs-CZ" b="1" dirty="0" err="1">
                <a:latin typeface="Roboto Slab" charset="0"/>
                <a:cs typeface="Arial" panose="020B0604020202020204" pitchFamily="34" charset="0"/>
                <a:sym typeface="Roboto Slab" charset="0"/>
              </a:rPr>
              <a:t>Acidobazický</a:t>
            </a:r>
            <a:r>
              <a:rPr lang="sk-SK" altLang="cs-CZ" b="1" dirty="0">
                <a:latin typeface="Roboto Slab" charset="0"/>
                <a:cs typeface="Arial" panose="020B0604020202020204" pitchFamily="34" charset="0"/>
                <a:sym typeface="Roboto Slab" charset="0"/>
              </a:rPr>
              <a:t> indikátor</a:t>
            </a: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3923929" y="3983038"/>
            <a:ext cx="4896544" cy="784225"/>
          </a:xfrm>
        </p:spPr>
        <p:txBody>
          <a:bodyPr/>
          <a:lstStyle/>
          <a:p>
            <a:pPr marL="0" indent="0" eaLnBrk="1" hangingPunct="1">
              <a:spcBef>
                <a:spcPct val="0"/>
              </a:spcBef>
              <a:spcAft>
                <a:spcPct val="0"/>
              </a:spcAft>
              <a:buFont typeface="Nixie One" charset="0"/>
              <a:buNone/>
            </a:pPr>
            <a:r>
              <a:rPr lang="sk-SK" altLang="cs-CZ" dirty="0" err="1">
                <a:latin typeface="Roboto Slab" pitchFamily="2" charset="0"/>
                <a:ea typeface="Roboto Slab" pitchFamily="2" charset="0"/>
                <a:cs typeface="Arial" panose="020B0604020202020204" pitchFamily="34" charset="0"/>
                <a:sym typeface="Nixie One" charset="0"/>
              </a:rPr>
              <a:t>Definice</a:t>
            </a:r>
            <a:r>
              <a:rPr lang="sk-SK" altLang="cs-CZ" dirty="0">
                <a:latin typeface="Roboto Slab" pitchFamily="2" charset="0"/>
                <a:ea typeface="Roboto Slab" pitchFamily="2" charset="0"/>
                <a:cs typeface="Arial" panose="020B0604020202020204" pitchFamily="34" charset="0"/>
                <a:sym typeface="Nixie One" charset="0"/>
              </a:rPr>
              <a:t>, využití </a:t>
            </a:r>
            <a:r>
              <a:rPr lang="sk-SK" altLang="cs-CZ" dirty="0" err="1">
                <a:latin typeface="Roboto Slab" pitchFamily="2" charset="0"/>
                <a:ea typeface="Roboto Slab" pitchFamily="2" charset="0"/>
                <a:cs typeface="Arial" panose="020B0604020202020204" pitchFamily="34" charset="0"/>
                <a:sym typeface="Nixie One" charset="0"/>
              </a:rPr>
              <a:t>indikátorů</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Přehled</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nejznámějších</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acidobazických</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indikátorů</a:t>
            </a:r>
            <a:r>
              <a:rPr lang="sk-SK" altLang="cs-CZ" dirty="0">
                <a:latin typeface="Roboto Slab" pitchFamily="2" charset="0"/>
                <a:ea typeface="Roboto Slab" pitchFamily="2" charset="0"/>
                <a:cs typeface="Arial" panose="020B0604020202020204" pitchFamily="34" charset="0"/>
                <a:sym typeface="Nixie One" charset="0"/>
              </a:rPr>
              <a:t> </a:t>
            </a: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a:solidFill>
                  <a:srgbClr val="18637B"/>
                </a:solidFill>
                <a:latin typeface="Roboto Slab" charset="0"/>
                <a:sym typeface="Roboto Slab" charset="0"/>
              </a:rPr>
              <a:t>1</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4</a:t>
            </a:fld>
            <a:endParaRPr lang="sk-SK" altLang="cs-CZ" sz="800">
              <a:solidFill>
                <a:srgbClr val="FFFFFF"/>
              </a:solidFill>
              <a:latin typeface="Roboto Slab" charset="0"/>
              <a:sym typeface="Roboto Slab"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1979712" y="1203598"/>
            <a:ext cx="3816424" cy="720080"/>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              </a:t>
            </a:r>
            <a:br>
              <a:rPr lang="sk-SK" altLang="cs-CZ" sz="2800" b="1" dirty="0">
                <a:solidFill>
                  <a:srgbClr val="94BF6E"/>
                </a:solidFill>
                <a:latin typeface="Roboto Slab" charset="0"/>
                <a:cs typeface="Arial" panose="020B0604020202020204" pitchFamily="34" charset="0"/>
                <a:sym typeface="Roboto Slab" charset="0"/>
              </a:rPr>
            </a:br>
            <a:br>
              <a:rPr lang="sk-SK" altLang="cs-CZ" sz="2800" b="1" dirty="0">
                <a:solidFill>
                  <a:srgbClr val="94BF6E"/>
                </a:solidFill>
                <a:latin typeface="Roboto Slab" charset="0"/>
                <a:cs typeface="Arial" panose="020B0604020202020204" pitchFamily="34" charset="0"/>
                <a:sym typeface="Roboto Slab" charset="0"/>
              </a:rPr>
            </a:br>
            <a:br>
              <a:rPr lang="sk-SK" altLang="cs-CZ" sz="2800" b="1" dirty="0">
                <a:solidFill>
                  <a:srgbClr val="94BF6E"/>
                </a:solidFill>
                <a:latin typeface="Roboto Slab" charset="0"/>
                <a:cs typeface="Arial" panose="020B0604020202020204" pitchFamily="34" charset="0"/>
                <a:sym typeface="Roboto Slab" charset="0"/>
              </a:rPr>
            </a:br>
            <a:r>
              <a:rPr lang="sk-SK" altLang="cs-CZ" sz="2800" b="1" dirty="0" err="1">
                <a:solidFill>
                  <a:srgbClr val="94BF6E"/>
                </a:solidFill>
                <a:latin typeface="Roboto Slab" charset="0"/>
                <a:cs typeface="Arial" panose="020B0604020202020204" pitchFamily="34" charset="0"/>
                <a:sym typeface="Roboto Slab" charset="0"/>
              </a:rPr>
              <a:t>Co</a:t>
            </a:r>
            <a:r>
              <a:rPr lang="sk-SK" altLang="cs-CZ" sz="2800" b="1" dirty="0">
                <a:solidFill>
                  <a:srgbClr val="94BF6E"/>
                </a:solidFill>
                <a:latin typeface="Roboto Slab" charset="0"/>
                <a:cs typeface="Arial" panose="020B0604020202020204" pitchFamily="34" charset="0"/>
                <a:sym typeface="Roboto Slab" charset="0"/>
              </a:rPr>
              <a:t> to je indikátor? </a:t>
            </a:r>
            <a:br>
              <a:rPr lang="sk-SK" altLang="cs-CZ" sz="2800" b="1" dirty="0">
                <a:solidFill>
                  <a:srgbClr val="94BF6E"/>
                </a:solidFill>
                <a:latin typeface="Roboto Slab" charset="0"/>
                <a:cs typeface="Arial" panose="020B0604020202020204" pitchFamily="34" charset="0"/>
                <a:sym typeface="Roboto Slab" charset="0"/>
              </a:rPr>
            </a:b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5</a:t>
            </a:fld>
            <a:endParaRPr lang="sk-SK" altLang="cs-CZ" sz="800">
              <a:solidFill>
                <a:srgbClr val="FFFFFF"/>
              </a:solidFill>
              <a:latin typeface="Roboto Slab" charset="0"/>
              <a:sym typeface="Roboto Slab" charset="0"/>
            </a:endParaRPr>
          </a:p>
        </p:txBody>
      </p:sp>
      <p:sp>
        <p:nvSpPr>
          <p:cNvPr id="8" name="TextovéPole 7">
            <a:extLst>
              <a:ext uri="{FF2B5EF4-FFF2-40B4-BE49-F238E27FC236}">
                <a16:creationId xmlns:a16="http://schemas.microsoft.com/office/drawing/2014/main" id="{C0F31054-92B5-40D3-9548-70BB0C1D3E8A}"/>
              </a:ext>
            </a:extLst>
          </p:cNvPr>
          <p:cNvSpPr txBox="1"/>
          <p:nvPr/>
        </p:nvSpPr>
        <p:spPr>
          <a:xfrm>
            <a:off x="467544" y="1275606"/>
            <a:ext cx="8249440" cy="3785652"/>
          </a:xfrm>
          <a:prstGeom prst="rect">
            <a:avLst/>
          </a:prstGeom>
          <a:noFill/>
        </p:spPr>
        <p:txBody>
          <a:bodyPr wrap="square" rtlCol="0">
            <a:spAutoFit/>
          </a:bodyPr>
          <a:lstStyle/>
          <a:p>
            <a:endParaRPr lang="cs-CZ" sz="2000" dirty="0">
              <a:latin typeface="Roboto Slab" pitchFamily="2" charset="0"/>
              <a:ea typeface="Roboto Slab" pitchFamily="2" charset="0"/>
            </a:endParaRPr>
          </a:p>
          <a:p>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Slovo indikátor pochází z latiny (</a:t>
            </a:r>
            <a:r>
              <a:rPr lang="cs-CZ" sz="2000" dirty="0" err="1">
                <a:latin typeface="Roboto Slab" pitchFamily="2" charset="0"/>
                <a:ea typeface="Roboto Slab" pitchFamily="2" charset="0"/>
              </a:rPr>
              <a:t>indicare</a:t>
            </a:r>
            <a:r>
              <a:rPr lang="cs-CZ" sz="2000" dirty="0">
                <a:latin typeface="Roboto Slab" pitchFamily="2" charset="0"/>
                <a:ea typeface="Roboto Slab" pitchFamily="2" charset="0"/>
              </a:rPr>
              <a:t> =  ukazovat) a používá se v různých významech:</a:t>
            </a:r>
          </a:p>
          <a:p>
            <a:pPr marL="342900" indent="-342900">
              <a:buFont typeface="Arial" panose="020B0604020202020204" pitchFamily="34" charset="0"/>
              <a:buChar char="•"/>
            </a:pPr>
            <a:r>
              <a:rPr lang="cs-CZ" sz="2000" dirty="0">
                <a:latin typeface="Roboto Slab" pitchFamily="2" charset="0"/>
                <a:ea typeface="Roboto Slab" pitchFamily="2" charset="0"/>
              </a:rPr>
              <a:t>biologický indikátor – rostlina nebo živočich, který nám indikuje určité podmínky v prostředí. Příklad: v dolech přítomnost důlních plynů indikují kanáři, kvetoucí vřes indikuje kyselou půdu …</a:t>
            </a:r>
          </a:p>
          <a:p>
            <a:pPr marL="342900" indent="-342900">
              <a:buFont typeface="Arial" panose="020B0604020202020204" pitchFamily="34" charset="0"/>
              <a:buChar char="•"/>
            </a:pPr>
            <a:r>
              <a:rPr lang="cs-CZ" sz="2000" dirty="0">
                <a:latin typeface="Roboto Slab" pitchFamily="2" charset="0"/>
                <a:ea typeface="Roboto Slab" pitchFamily="2" charset="0"/>
              </a:rPr>
              <a:t>v matematice jde o pojem spojený s funkcemi množin</a:t>
            </a:r>
          </a:p>
          <a:p>
            <a:pPr marL="342900" indent="-342900">
              <a:buFont typeface="Arial" panose="020B0604020202020204" pitchFamily="34" charset="0"/>
              <a:buChar char="•"/>
            </a:pPr>
            <a:r>
              <a:rPr lang="cs-CZ" sz="2000" dirty="0">
                <a:latin typeface="Roboto Slab" pitchFamily="2" charset="0"/>
                <a:ea typeface="Roboto Slab" pitchFamily="2" charset="0"/>
              </a:rPr>
              <a:t>společenský indikátor – jev, který indikuje určité jevy ve společnosti</a:t>
            </a:r>
          </a:p>
          <a:p>
            <a:pPr marL="342900" indent="-342900">
              <a:buFont typeface="Arial" panose="020B0604020202020204" pitchFamily="34" charset="0"/>
              <a:buChar char="•"/>
            </a:pPr>
            <a:r>
              <a:rPr lang="cs-CZ" sz="2000" dirty="0">
                <a:latin typeface="Roboto Slab" pitchFamily="2" charset="0"/>
                <a:ea typeface="Roboto Slab" pitchFamily="2" charset="0"/>
              </a:rPr>
              <a:t>v technické praxi -  např. strojírenské indikátory</a:t>
            </a:r>
          </a:p>
        </p:txBody>
      </p:sp>
      <p:grpSp>
        <p:nvGrpSpPr>
          <p:cNvPr id="5" name="Google Shape;1141;p41">
            <a:extLst>
              <a:ext uri="{FF2B5EF4-FFF2-40B4-BE49-F238E27FC236}">
                <a16:creationId xmlns:a16="http://schemas.microsoft.com/office/drawing/2014/main" id="{3D697F56-292A-4638-A7F9-9829AE47A0E9}"/>
              </a:ext>
            </a:extLst>
          </p:cNvPr>
          <p:cNvGrpSpPr>
            <a:grpSpLocks/>
          </p:cNvGrpSpPr>
          <p:nvPr/>
        </p:nvGrpSpPr>
        <p:grpSpPr bwMode="auto">
          <a:xfrm>
            <a:off x="1331640" y="346619"/>
            <a:ext cx="1008112" cy="720080"/>
            <a:chOff x="1510757" y="3225422"/>
            <a:chExt cx="720214" cy="637347"/>
          </a:xfrm>
        </p:grpSpPr>
        <p:sp>
          <p:nvSpPr>
            <p:cNvPr id="6" name="Google Shape;1142;p41">
              <a:extLst>
                <a:ext uri="{FF2B5EF4-FFF2-40B4-BE49-F238E27FC236}">
                  <a16:creationId xmlns:a16="http://schemas.microsoft.com/office/drawing/2014/main" id="{FD6D2916-F2DC-468D-BDB8-F2FE23367DAA}"/>
                </a:ext>
              </a:extLst>
            </p:cNvPr>
            <p:cNvSpPr/>
            <p:nvPr/>
          </p:nvSpPr>
          <p:spPr>
            <a:xfrm>
              <a:off x="1774751" y="3476265"/>
              <a:ext cx="261430" cy="238046"/>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7" name="Google Shape;1143;p41">
              <a:extLst>
                <a:ext uri="{FF2B5EF4-FFF2-40B4-BE49-F238E27FC236}">
                  <a16:creationId xmlns:a16="http://schemas.microsoft.com/office/drawing/2014/main" id="{2AB7341E-19E6-4F26-AC6C-EB346C620232}"/>
                </a:ext>
              </a:extLst>
            </p:cNvPr>
            <p:cNvSpPr/>
            <p:nvPr/>
          </p:nvSpPr>
          <p:spPr>
            <a:xfrm>
              <a:off x="2000298" y="3427633"/>
              <a:ext cx="230673" cy="294356"/>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9" name="Google Shape;1144;p41">
              <a:extLst>
                <a:ext uri="{FF2B5EF4-FFF2-40B4-BE49-F238E27FC236}">
                  <a16:creationId xmlns:a16="http://schemas.microsoft.com/office/drawing/2014/main" id="{9DA947B1-6FC4-4E30-8CFB-21C39618BDC1}"/>
                </a:ext>
              </a:extLst>
            </p:cNvPr>
            <p:cNvSpPr>
              <a:spLocks noChangeArrowheads="1"/>
            </p:cNvSpPr>
            <p:nvPr/>
          </p:nvSpPr>
          <p:spPr bwMode="auto">
            <a:xfrm>
              <a:off x="1774546" y="3225422"/>
              <a:ext cx="211874" cy="236503"/>
            </a:xfrm>
            <a:custGeom>
              <a:avLst/>
              <a:gdLst>
                <a:gd name="T0" fmla="*/ 0 w 312"/>
                <a:gd name="T1" fmla="*/ 0 h 348"/>
                <a:gd name="T2" fmla="*/ 312 w 312"/>
                <a:gd name="T3" fmla="*/ 348 h 348"/>
              </a:gdLst>
              <a:ahLst/>
              <a:cxnLst/>
              <a:rect l="T0" t="T1" r="T2" b="T3"/>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Google Shape;1145;p41">
              <a:extLst>
                <a:ext uri="{FF2B5EF4-FFF2-40B4-BE49-F238E27FC236}">
                  <a16:creationId xmlns:a16="http://schemas.microsoft.com/office/drawing/2014/main" id="{A568CC76-5CCA-4BED-863A-65BE24CA5F81}"/>
                </a:ext>
              </a:extLst>
            </p:cNvPr>
            <p:cNvSpPr/>
            <p:nvPr/>
          </p:nvSpPr>
          <p:spPr>
            <a:xfrm>
              <a:off x="1951599" y="3243340"/>
              <a:ext cx="274246" cy="2175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11" name="Google Shape;1146;p41">
              <a:extLst>
                <a:ext uri="{FF2B5EF4-FFF2-40B4-BE49-F238E27FC236}">
                  <a16:creationId xmlns:a16="http://schemas.microsoft.com/office/drawing/2014/main" id="{382F2F3F-385C-4840-BE32-42CF89AF8853}"/>
                </a:ext>
              </a:extLst>
            </p:cNvPr>
            <p:cNvSpPr>
              <a:spLocks noChangeArrowheads="1"/>
            </p:cNvSpPr>
            <p:nvPr/>
          </p:nvSpPr>
          <p:spPr bwMode="auto">
            <a:xfrm>
              <a:off x="1858610" y="3710542"/>
              <a:ext cx="173926" cy="152226"/>
            </a:xfrm>
            <a:custGeom>
              <a:avLst/>
              <a:gdLst>
                <a:gd name="T0" fmla="*/ 0 w 256"/>
                <a:gd name="T1" fmla="*/ 0 h 224"/>
                <a:gd name="T2" fmla="*/ 256 w 256"/>
                <a:gd name="T3" fmla="*/ 224 h 224"/>
              </a:gdLst>
              <a:ahLst/>
              <a:cxnLst/>
              <a:rect l="T0" t="T1" r="T2" b="T3"/>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Google Shape;1147;p41">
              <a:extLst>
                <a:ext uri="{FF2B5EF4-FFF2-40B4-BE49-F238E27FC236}">
                  <a16:creationId xmlns:a16="http://schemas.microsoft.com/office/drawing/2014/main" id="{A4F63C43-24F3-44F3-8C36-3A4EA8EFF161}"/>
                </a:ext>
              </a:extLst>
            </p:cNvPr>
            <p:cNvSpPr/>
            <p:nvPr/>
          </p:nvSpPr>
          <p:spPr>
            <a:xfrm>
              <a:off x="1521009" y="3427633"/>
              <a:ext cx="289624" cy="232925"/>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13" name="Google Shape;1148;p41">
              <a:extLst>
                <a:ext uri="{FF2B5EF4-FFF2-40B4-BE49-F238E27FC236}">
                  <a16:creationId xmlns:a16="http://schemas.microsoft.com/office/drawing/2014/main" id="{65577AF5-CE7C-4609-B42D-D34D54A905E2}"/>
                </a:ext>
              </a:extLst>
            </p:cNvPr>
            <p:cNvSpPr>
              <a:spLocks noChangeArrowheads="1"/>
            </p:cNvSpPr>
            <p:nvPr/>
          </p:nvSpPr>
          <p:spPr bwMode="auto">
            <a:xfrm>
              <a:off x="1510757" y="3234903"/>
              <a:ext cx="299628" cy="227021"/>
            </a:xfrm>
            <a:custGeom>
              <a:avLst/>
              <a:gdLst>
                <a:gd name="T0" fmla="*/ 0 w 441"/>
                <a:gd name="T1" fmla="*/ 0 h 334"/>
                <a:gd name="T2" fmla="*/ 441 w 441"/>
                <a:gd name="T3" fmla="*/ 334 h 334"/>
              </a:gdLst>
              <a:ahLst/>
              <a:cxnLst/>
              <a:rect l="T0" t="T1" r="T2" b="T3"/>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grpSp>
    </p:spTree>
    <p:extLst>
      <p:ext uri="{BB962C8B-B14F-4D97-AF65-F5344CB8AC3E}">
        <p14:creationId xmlns:p14="http://schemas.microsoft.com/office/powerpoint/2010/main" val="404746678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1979712" y="820888"/>
            <a:ext cx="3816424" cy="1318814"/>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              </a:t>
            </a:r>
            <a:br>
              <a:rPr lang="sk-SK" altLang="cs-CZ" sz="2800" b="1" dirty="0">
                <a:solidFill>
                  <a:srgbClr val="94BF6E"/>
                </a:solidFill>
                <a:latin typeface="Roboto Slab" charset="0"/>
                <a:cs typeface="Arial" panose="020B0604020202020204" pitchFamily="34" charset="0"/>
                <a:sym typeface="Roboto Slab" charset="0"/>
              </a:rPr>
            </a:br>
            <a:r>
              <a:rPr lang="sk-SK" altLang="cs-CZ" sz="2800" b="1" dirty="0">
                <a:solidFill>
                  <a:srgbClr val="94BF6E"/>
                </a:solidFill>
                <a:latin typeface="Roboto Slab" charset="0"/>
                <a:cs typeface="Arial" panose="020B0604020202020204" pitchFamily="34" charset="0"/>
                <a:sym typeface="Roboto Slab" charset="0"/>
              </a:rPr>
              <a:t>Chemický indikátor </a:t>
            </a:r>
            <a:br>
              <a:rPr lang="sk-SK" altLang="cs-CZ" sz="2800" b="1" dirty="0">
                <a:solidFill>
                  <a:srgbClr val="94BF6E"/>
                </a:solidFill>
                <a:latin typeface="Roboto Slab" charset="0"/>
                <a:cs typeface="Arial" panose="020B0604020202020204" pitchFamily="34" charset="0"/>
                <a:sym typeface="Roboto Slab" charset="0"/>
              </a:rPr>
            </a:b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6</a:t>
            </a:fld>
            <a:endParaRPr lang="sk-SK" altLang="cs-CZ" sz="800">
              <a:solidFill>
                <a:srgbClr val="FFFFFF"/>
              </a:solidFill>
              <a:latin typeface="Roboto Slab" charset="0"/>
              <a:sym typeface="Roboto Slab" charset="0"/>
            </a:endParaRPr>
          </a:p>
        </p:txBody>
      </p:sp>
      <p:sp>
        <p:nvSpPr>
          <p:cNvPr id="8" name="TextovéPole 7">
            <a:extLst>
              <a:ext uri="{FF2B5EF4-FFF2-40B4-BE49-F238E27FC236}">
                <a16:creationId xmlns:a16="http://schemas.microsoft.com/office/drawing/2014/main" id="{C0F31054-92B5-40D3-9548-70BB0C1D3E8A}"/>
              </a:ext>
            </a:extLst>
          </p:cNvPr>
          <p:cNvSpPr txBox="1"/>
          <p:nvPr/>
        </p:nvSpPr>
        <p:spPr>
          <a:xfrm>
            <a:off x="467544" y="1275606"/>
            <a:ext cx="8249440" cy="2862322"/>
          </a:xfrm>
          <a:prstGeom prst="rect">
            <a:avLst/>
          </a:prstGeom>
          <a:noFill/>
        </p:spPr>
        <p:txBody>
          <a:bodyPr wrap="square" rtlCol="0">
            <a:spAutoFit/>
          </a:bodyPr>
          <a:lstStyle/>
          <a:p>
            <a:endParaRPr lang="cs-CZ" sz="2000" dirty="0">
              <a:latin typeface="Roboto Slab" pitchFamily="2" charset="0"/>
              <a:ea typeface="Roboto Slab" pitchFamily="2" charset="0"/>
            </a:endParaRPr>
          </a:p>
          <a:p>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Je to látka, která indikuje změnu prostředí, kterou bychom jinak nemohli pozorovat. </a:t>
            </a:r>
          </a:p>
          <a:p>
            <a:r>
              <a:rPr lang="cs-CZ" sz="2000" dirty="0">
                <a:latin typeface="Roboto Slab" pitchFamily="2" charset="0"/>
                <a:ea typeface="Roboto Slab" pitchFamily="2" charset="0"/>
              </a:rPr>
              <a:t>Příkladem jsou </a:t>
            </a:r>
            <a:r>
              <a:rPr lang="cs-CZ" sz="2000" b="1" dirty="0">
                <a:latin typeface="Roboto Slab" pitchFamily="2" charset="0"/>
                <a:ea typeface="Roboto Slab" pitchFamily="2" charset="0"/>
              </a:rPr>
              <a:t>acidobazické indikátory</a:t>
            </a:r>
            <a:r>
              <a:rPr lang="cs-CZ" sz="2000" dirty="0">
                <a:latin typeface="Roboto Slab" pitchFamily="2" charset="0"/>
                <a:ea typeface="Roboto Slab" pitchFamily="2" charset="0"/>
              </a:rPr>
              <a:t>, které reagují změnou zbarvení na změnu pH roztoku. Z chemického hlediska jsou to složité organické látky, případně směsi. </a:t>
            </a:r>
          </a:p>
          <a:p>
            <a:r>
              <a:rPr lang="cs-CZ" sz="2000" dirty="0">
                <a:latin typeface="Roboto Slab" pitchFamily="2" charset="0"/>
                <a:ea typeface="Roboto Slab" pitchFamily="2" charset="0"/>
              </a:rPr>
              <a:t>Slovo </a:t>
            </a:r>
            <a:r>
              <a:rPr lang="cs-CZ" sz="2000" i="1" dirty="0">
                <a:latin typeface="Roboto Slab" pitchFamily="2" charset="0"/>
                <a:ea typeface="Roboto Slab" pitchFamily="2" charset="0"/>
              </a:rPr>
              <a:t>acidobazický</a:t>
            </a:r>
            <a:r>
              <a:rPr lang="cs-CZ" sz="2000" dirty="0">
                <a:latin typeface="Roboto Slab" pitchFamily="2" charset="0"/>
                <a:ea typeface="Roboto Slab" pitchFamily="2" charset="0"/>
              </a:rPr>
              <a:t> má základ ve slovech: </a:t>
            </a:r>
          </a:p>
          <a:p>
            <a:pPr algn="ctr"/>
            <a:r>
              <a:rPr lang="cs-CZ" sz="2000" b="1" dirty="0">
                <a:solidFill>
                  <a:srgbClr val="FF0000"/>
                </a:solidFill>
                <a:latin typeface="Roboto Slab" pitchFamily="2" charset="0"/>
                <a:ea typeface="Roboto Slab" pitchFamily="2" charset="0"/>
              </a:rPr>
              <a:t>acid = kyselina, báze (base) = zásada</a:t>
            </a:r>
          </a:p>
        </p:txBody>
      </p:sp>
      <p:grpSp>
        <p:nvGrpSpPr>
          <p:cNvPr id="5" name="Google Shape;1141;p41">
            <a:extLst>
              <a:ext uri="{FF2B5EF4-FFF2-40B4-BE49-F238E27FC236}">
                <a16:creationId xmlns:a16="http://schemas.microsoft.com/office/drawing/2014/main" id="{3D697F56-292A-4638-A7F9-9829AE47A0E9}"/>
              </a:ext>
            </a:extLst>
          </p:cNvPr>
          <p:cNvGrpSpPr>
            <a:grpSpLocks/>
          </p:cNvGrpSpPr>
          <p:nvPr/>
        </p:nvGrpSpPr>
        <p:grpSpPr bwMode="auto">
          <a:xfrm>
            <a:off x="1331640" y="346619"/>
            <a:ext cx="1008112" cy="720080"/>
            <a:chOff x="1510757" y="3225422"/>
            <a:chExt cx="720214" cy="637347"/>
          </a:xfrm>
        </p:grpSpPr>
        <p:sp>
          <p:nvSpPr>
            <p:cNvPr id="6" name="Google Shape;1142;p41">
              <a:extLst>
                <a:ext uri="{FF2B5EF4-FFF2-40B4-BE49-F238E27FC236}">
                  <a16:creationId xmlns:a16="http://schemas.microsoft.com/office/drawing/2014/main" id="{FD6D2916-F2DC-468D-BDB8-F2FE23367DAA}"/>
                </a:ext>
              </a:extLst>
            </p:cNvPr>
            <p:cNvSpPr/>
            <p:nvPr/>
          </p:nvSpPr>
          <p:spPr>
            <a:xfrm>
              <a:off x="1774751" y="3476265"/>
              <a:ext cx="261430" cy="238046"/>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7" name="Google Shape;1143;p41">
              <a:extLst>
                <a:ext uri="{FF2B5EF4-FFF2-40B4-BE49-F238E27FC236}">
                  <a16:creationId xmlns:a16="http://schemas.microsoft.com/office/drawing/2014/main" id="{2AB7341E-19E6-4F26-AC6C-EB346C620232}"/>
                </a:ext>
              </a:extLst>
            </p:cNvPr>
            <p:cNvSpPr/>
            <p:nvPr/>
          </p:nvSpPr>
          <p:spPr>
            <a:xfrm>
              <a:off x="2000298" y="3427633"/>
              <a:ext cx="230673" cy="294356"/>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9" name="Google Shape;1144;p41">
              <a:extLst>
                <a:ext uri="{FF2B5EF4-FFF2-40B4-BE49-F238E27FC236}">
                  <a16:creationId xmlns:a16="http://schemas.microsoft.com/office/drawing/2014/main" id="{9DA947B1-6FC4-4E30-8CFB-21C39618BDC1}"/>
                </a:ext>
              </a:extLst>
            </p:cNvPr>
            <p:cNvSpPr>
              <a:spLocks noChangeArrowheads="1"/>
            </p:cNvSpPr>
            <p:nvPr/>
          </p:nvSpPr>
          <p:spPr bwMode="auto">
            <a:xfrm>
              <a:off x="1774546" y="3225422"/>
              <a:ext cx="211874" cy="236503"/>
            </a:xfrm>
            <a:custGeom>
              <a:avLst/>
              <a:gdLst>
                <a:gd name="T0" fmla="*/ 0 w 312"/>
                <a:gd name="T1" fmla="*/ 0 h 348"/>
                <a:gd name="T2" fmla="*/ 312 w 312"/>
                <a:gd name="T3" fmla="*/ 348 h 348"/>
              </a:gdLst>
              <a:ahLst/>
              <a:cxnLst/>
              <a:rect l="T0" t="T1" r="T2" b="T3"/>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Google Shape;1145;p41">
              <a:extLst>
                <a:ext uri="{FF2B5EF4-FFF2-40B4-BE49-F238E27FC236}">
                  <a16:creationId xmlns:a16="http://schemas.microsoft.com/office/drawing/2014/main" id="{A568CC76-5CCA-4BED-863A-65BE24CA5F81}"/>
                </a:ext>
              </a:extLst>
            </p:cNvPr>
            <p:cNvSpPr/>
            <p:nvPr/>
          </p:nvSpPr>
          <p:spPr>
            <a:xfrm>
              <a:off x="1951599" y="3243340"/>
              <a:ext cx="274246" cy="2175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11" name="Google Shape;1146;p41">
              <a:extLst>
                <a:ext uri="{FF2B5EF4-FFF2-40B4-BE49-F238E27FC236}">
                  <a16:creationId xmlns:a16="http://schemas.microsoft.com/office/drawing/2014/main" id="{382F2F3F-385C-4840-BE32-42CF89AF8853}"/>
                </a:ext>
              </a:extLst>
            </p:cNvPr>
            <p:cNvSpPr>
              <a:spLocks noChangeArrowheads="1"/>
            </p:cNvSpPr>
            <p:nvPr/>
          </p:nvSpPr>
          <p:spPr bwMode="auto">
            <a:xfrm>
              <a:off x="1858610" y="3710542"/>
              <a:ext cx="173926" cy="152226"/>
            </a:xfrm>
            <a:custGeom>
              <a:avLst/>
              <a:gdLst>
                <a:gd name="T0" fmla="*/ 0 w 256"/>
                <a:gd name="T1" fmla="*/ 0 h 224"/>
                <a:gd name="T2" fmla="*/ 256 w 256"/>
                <a:gd name="T3" fmla="*/ 224 h 224"/>
              </a:gdLst>
              <a:ahLst/>
              <a:cxnLst/>
              <a:rect l="T0" t="T1" r="T2" b="T3"/>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Google Shape;1147;p41">
              <a:extLst>
                <a:ext uri="{FF2B5EF4-FFF2-40B4-BE49-F238E27FC236}">
                  <a16:creationId xmlns:a16="http://schemas.microsoft.com/office/drawing/2014/main" id="{A4F63C43-24F3-44F3-8C36-3A4EA8EFF161}"/>
                </a:ext>
              </a:extLst>
            </p:cNvPr>
            <p:cNvSpPr/>
            <p:nvPr/>
          </p:nvSpPr>
          <p:spPr>
            <a:xfrm>
              <a:off x="1521009" y="3427633"/>
              <a:ext cx="289624" cy="232925"/>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13" name="Google Shape;1148;p41">
              <a:extLst>
                <a:ext uri="{FF2B5EF4-FFF2-40B4-BE49-F238E27FC236}">
                  <a16:creationId xmlns:a16="http://schemas.microsoft.com/office/drawing/2014/main" id="{65577AF5-CE7C-4609-B42D-D34D54A905E2}"/>
                </a:ext>
              </a:extLst>
            </p:cNvPr>
            <p:cNvSpPr>
              <a:spLocks noChangeArrowheads="1"/>
            </p:cNvSpPr>
            <p:nvPr/>
          </p:nvSpPr>
          <p:spPr bwMode="auto">
            <a:xfrm>
              <a:off x="1510757" y="3234903"/>
              <a:ext cx="299628" cy="227021"/>
            </a:xfrm>
            <a:custGeom>
              <a:avLst/>
              <a:gdLst>
                <a:gd name="T0" fmla="*/ 0 w 441"/>
                <a:gd name="T1" fmla="*/ 0 h 334"/>
                <a:gd name="T2" fmla="*/ 441 w 441"/>
                <a:gd name="T3" fmla="*/ 334 h 334"/>
              </a:gdLst>
              <a:ahLst/>
              <a:cxnLst/>
              <a:rect l="T0" t="T1" r="T2" b="T3"/>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grpSp>
    </p:spTree>
    <p:extLst>
      <p:ext uri="{BB962C8B-B14F-4D97-AF65-F5344CB8AC3E}">
        <p14:creationId xmlns:p14="http://schemas.microsoft.com/office/powerpoint/2010/main" val="191575692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267494"/>
            <a:ext cx="5328592" cy="1152128"/>
          </a:xfrm>
        </p:spPr>
        <p:txBody>
          <a:bodyPr anchor="b"/>
          <a:lstStyle/>
          <a:p>
            <a:pPr eaLnBrk="1" hangingPunct="1">
              <a:buClr>
                <a:srgbClr val="FFFFFF"/>
              </a:buClr>
              <a:buSzPts val="1800"/>
              <a:buFont typeface="Roboto Slab" charset="0"/>
              <a:buNone/>
            </a:pPr>
            <a:r>
              <a:rPr lang="sk-SK" altLang="cs-CZ" sz="2800" b="1" dirty="0" err="1">
                <a:solidFill>
                  <a:srgbClr val="94BF6E"/>
                </a:solidFill>
                <a:latin typeface="Roboto Slab" charset="0"/>
                <a:cs typeface="Arial" panose="020B0604020202020204" pitchFamily="34" charset="0"/>
                <a:sym typeface="Roboto Slab" charset="0"/>
              </a:rPr>
              <a:t>Acidobazické</a:t>
            </a:r>
            <a:r>
              <a:rPr lang="sk-SK" altLang="cs-CZ" sz="2800" b="1" dirty="0">
                <a:solidFill>
                  <a:srgbClr val="94BF6E"/>
                </a:solidFill>
                <a:latin typeface="Roboto Slab" charset="0"/>
                <a:cs typeface="Arial" panose="020B0604020202020204" pitchFamily="34" charset="0"/>
                <a:sym typeface="Roboto Slab" charset="0"/>
              </a:rPr>
              <a:t> indikátory </a:t>
            </a:r>
            <a:br>
              <a:rPr lang="sk-SK" altLang="cs-CZ" sz="2800" b="1" dirty="0">
                <a:solidFill>
                  <a:srgbClr val="94BF6E"/>
                </a:solidFill>
                <a:latin typeface="Roboto Slab" charset="0"/>
                <a:cs typeface="Arial" panose="020B0604020202020204" pitchFamily="34" charset="0"/>
                <a:sym typeface="Roboto Slab" charset="0"/>
              </a:rPr>
            </a:b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7</a:t>
            </a:fld>
            <a:endParaRPr lang="sk-SK" altLang="cs-CZ" sz="800">
              <a:solidFill>
                <a:srgbClr val="FFFFFF"/>
              </a:solidFill>
              <a:latin typeface="Roboto Slab" charset="0"/>
              <a:sym typeface="Roboto Slab" charset="0"/>
            </a:endParaRPr>
          </a:p>
        </p:txBody>
      </p:sp>
      <p:sp>
        <p:nvSpPr>
          <p:cNvPr id="8" name="TextovéPole 7">
            <a:extLst>
              <a:ext uri="{FF2B5EF4-FFF2-40B4-BE49-F238E27FC236}">
                <a16:creationId xmlns:a16="http://schemas.microsoft.com/office/drawing/2014/main" id="{C0F31054-92B5-40D3-9548-70BB0C1D3E8A}"/>
              </a:ext>
            </a:extLst>
          </p:cNvPr>
          <p:cNvSpPr txBox="1"/>
          <p:nvPr/>
        </p:nvSpPr>
        <p:spPr>
          <a:xfrm>
            <a:off x="611560" y="1132697"/>
            <a:ext cx="6480720" cy="584775"/>
          </a:xfrm>
          <a:prstGeom prst="rect">
            <a:avLst/>
          </a:prstGeom>
          <a:noFill/>
        </p:spPr>
        <p:txBody>
          <a:bodyPr wrap="square" rtlCol="0">
            <a:spAutoFit/>
          </a:bodyPr>
          <a:lstStyle/>
          <a:p>
            <a:r>
              <a:rPr lang="cs-CZ" sz="2400" baseline="-25000" dirty="0">
                <a:latin typeface="Roboto Slab" pitchFamily="2" charset="0"/>
                <a:ea typeface="Roboto Slab" pitchFamily="2" charset="0"/>
              </a:rPr>
              <a:t>Nejběžnější acidobazické indikátory a jejich zbarvení v kyselém a zásaditém prostředí jsou uvedeny v následující tabulce:</a:t>
            </a:r>
          </a:p>
        </p:txBody>
      </p:sp>
      <p:graphicFrame>
        <p:nvGraphicFramePr>
          <p:cNvPr id="2" name="Tabulka 1">
            <a:extLst>
              <a:ext uri="{FF2B5EF4-FFF2-40B4-BE49-F238E27FC236}">
                <a16:creationId xmlns:a16="http://schemas.microsoft.com/office/drawing/2014/main" id="{E9EFA4DE-835D-4E5C-8D7C-31840286AAF2}"/>
              </a:ext>
            </a:extLst>
          </p:cNvPr>
          <p:cNvGraphicFramePr>
            <a:graphicFrameLocks noGrp="1"/>
          </p:cNvGraphicFramePr>
          <p:nvPr>
            <p:extLst>
              <p:ext uri="{D42A27DB-BD31-4B8C-83A1-F6EECF244321}">
                <p14:modId xmlns:p14="http://schemas.microsoft.com/office/powerpoint/2010/main" val="2741002852"/>
              </p:ext>
            </p:extLst>
          </p:nvPr>
        </p:nvGraphicFramePr>
        <p:xfrm>
          <a:off x="899592" y="1851670"/>
          <a:ext cx="7344816" cy="2808310"/>
        </p:xfrm>
        <a:graphic>
          <a:graphicData uri="http://schemas.openxmlformats.org/drawingml/2006/table">
            <a:tbl>
              <a:tblPr firstRow="1" bandRow="1">
                <a:tableStyleId>{284E427A-3D55-4303-BF80-6455036E1DE7}</a:tableStyleId>
              </a:tblPr>
              <a:tblGrid>
                <a:gridCol w="2448272">
                  <a:extLst>
                    <a:ext uri="{9D8B030D-6E8A-4147-A177-3AD203B41FA5}">
                      <a16:colId xmlns:a16="http://schemas.microsoft.com/office/drawing/2014/main" val="2350209289"/>
                    </a:ext>
                  </a:extLst>
                </a:gridCol>
                <a:gridCol w="2448272">
                  <a:extLst>
                    <a:ext uri="{9D8B030D-6E8A-4147-A177-3AD203B41FA5}">
                      <a16:colId xmlns:a16="http://schemas.microsoft.com/office/drawing/2014/main" val="697731636"/>
                    </a:ext>
                  </a:extLst>
                </a:gridCol>
                <a:gridCol w="2448272">
                  <a:extLst>
                    <a:ext uri="{9D8B030D-6E8A-4147-A177-3AD203B41FA5}">
                      <a16:colId xmlns:a16="http://schemas.microsoft.com/office/drawing/2014/main" val="3026272517"/>
                    </a:ext>
                  </a:extLst>
                </a:gridCol>
              </a:tblGrid>
              <a:tr h="561662">
                <a:tc>
                  <a:txBody>
                    <a:bodyPr/>
                    <a:lstStyle/>
                    <a:p>
                      <a:pPr algn="ctr"/>
                      <a:r>
                        <a:rPr lang="cs-CZ" dirty="0"/>
                        <a:t>Indikátor</a:t>
                      </a:r>
                    </a:p>
                  </a:txBody>
                  <a:tcPr/>
                </a:tc>
                <a:tc>
                  <a:txBody>
                    <a:bodyPr/>
                    <a:lstStyle/>
                    <a:p>
                      <a:pPr algn="ctr"/>
                      <a:r>
                        <a:rPr lang="cs-CZ" dirty="0"/>
                        <a:t>Zbarvení indikátoru v kyselém prostředí</a:t>
                      </a:r>
                    </a:p>
                  </a:txBody>
                  <a:tcPr/>
                </a:tc>
                <a:tc>
                  <a:txBody>
                    <a:bodyPr/>
                    <a:lstStyle/>
                    <a:p>
                      <a:pPr algn="ctr"/>
                      <a:r>
                        <a:rPr lang="cs-CZ" dirty="0"/>
                        <a:t>Zbarvení indikátoru v zásaditém prostředí</a:t>
                      </a:r>
                    </a:p>
                  </a:txBody>
                  <a:tcPr/>
                </a:tc>
                <a:extLst>
                  <a:ext uri="{0D108BD9-81ED-4DB2-BD59-A6C34878D82A}">
                    <a16:rowId xmlns:a16="http://schemas.microsoft.com/office/drawing/2014/main" val="2224990575"/>
                  </a:ext>
                </a:extLst>
              </a:tr>
              <a:tr h="561662">
                <a:tc>
                  <a:txBody>
                    <a:bodyPr/>
                    <a:lstStyle/>
                    <a:p>
                      <a:pPr algn="ctr"/>
                      <a:r>
                        <a:rPr lang="cs-CZ" b="1" dirty="0"/>
                        <a:t>fenolftalein</a:t>
                      </a:r>
                    </a:p>
                  </a:txBody>
                  <a:tcPr/>
                </a:tc>
                <a:tc>
                  <a:txBody>
                    <a:bodyPr/>
                    <a:lstStyle/>
                    <a:p>
                      <a:pPr algn="ctr"/>
                      <a:r>
                        <a:rPr lang="cs-CZ" b="1" dirty="0"/>
                        <a:t>bezbarvý</a:t>
                      </a:r>
                    </a:p>
                  </a:txBody>
                  <a:tcPr/>
                </a:tc>
                <a:tc>
                  <a:txBody>
                    <a:bodyPr/>
                    <a:lstStyle/>
                    <a:p>
                      <a:pPr algn="ctr"/>
                      <a:r>
                        <a:rPr lang="cs-CZ" b="1" dirty="0"/>
                        <a:t>růžovo-fialový</a:t>
                      </a:r>
                    </a:p>
                  </a:txBody>
                  <a:tcPr/>
                </a:tc>
                <a:extLst>
                  <a:ext uri="{0D108BD9-81ED-4DB2-BD59-A6C34878D82A}">
                    <a16:rowId xmlns:a16="http://schemas.microsoft.com/office/drawing/2014/main" val="3190448855"/>
                  </a:ext>
                </a:extLst>
              </a:tr>
              <a:tr h="561662">
                <a:tc>
                  <a:txBody>
                    <a:bodyPr/>
                    <a:lstStyle/>
                    <a:p>
                      <a:pPr algn="ctr"/>
                      <a:r>
                        <a:rPr lang="cs-CZ" b="1" dirty="0" err="1"/>
                        <a:t>methyloranž</a:t>
                      </a:r>
                      <a:endParaRPr lang="cs-CZ" b="1" dirty="0"/>
                    </a:p>
                    <a:p>
                      <a:pPr algn="ctr"/>
                      <a:r>
                        <a:rPr lang="cs-CZ" b="1" dirty="0"/>
                        <a:t>(methylová oranž)</a:t>
                      </a:r>
                    </a:p>
                  </a:txBody>
                  <a:tcPr/>
                </a:tc>
                <a:tc>
                  <a:txBody>
                    <a:bodyPr/>
                    <a:lstStyle/>
                    <a:p>
                      <a:pPr algn="ctr"/>
                      <a:r>
                        <a:rPr lang="cs-CZ" b="1" dirty="0"/>
                        <a:t>oranžový</a:t>
                      </a:r>
                    </a:p>
                  </a:txBody>
                  <a:tcPr/>
                </a:tc>
                <a:tc>
                  <a:txBody>
                    <a:bodyPr/>
                    <a:lstStyle/>
                    <a:p>
                      <a:pPr algn="ctr"/>
                      <a:r>
                        <a:rPr lang="cs-CZ" b="1" dirty="0"/>
                        <a:t>žlutý</a:t>
                      </a:r>
                    </a:p>
                  </a:txBody>
                  <a:tcPr/>
                </a:tc>
                <a:extLst>
                  <a:ext uri="{0D108BD9-81ED-4DB2-BD59-A6C34878D82A}">
                    <a16:rowId xmlns:a16="http://schemas.microsoft.com/office/drawing/2014/main" val="3684289143"/>
                  </a:ext>
                </a:extLst>
              </a:tr>
              <a:tr h="561662">
                <a:tc>
                  <a:txBody>
                    <a:bodyPr/>
                    <a:lstStyle/>
                    <a:p>
                      <a:pPr algn="ctr"/>
                      <a:r>
                        <a:rPr lang="cs-CZ" b="1" dirty="0" err="1"/>
                        <a:t>methylčerveň</a:t>
                      </a:r>
                      <a:endParaRPr lang="cs-CZ" b="1" dirty="0"/>
                    </a:p>
                    <a:p>
                      <a:pPr algn="ctr"/>
                      <a:r>
                        <a:rPr lang="cs-CZ" b="1" dirty="0"/>
                        <a:t>(methylová červeň)</a:t>
                      </a:r>
                    </a:p>
                  </a:txBody>
                  <a:tcPr/>
                </a:tc>
                <a:tc>
                  <a:txBody>
                    <a:bodyPr/>
                    <a:lstStyle/>
                    <a:p>
                      <a:pPr algn="ctr"/>
                      <a:r>
                        <a:rPr lang="cs-CZ" b="1" dirty="0"/>
                        <a:t>červený</a:t>
                      </a:r>
                    </a:p>
                  </a:txBody>
                  <a:tcPr/>
                </a:tc>
                <a:tc>
                  <a:txBody>
                    <a:bodyPr/>
                    <a:lstStyle/>
                    <a:p>
                      <a:pPr algn="ctr"/>
                      <a:r>
                        <a:rPr lang="cs-CZ" b="1" dirty="0"/>
                        <a:t>žlutý</a:t>
                      </a:r>
                    </a:p>
                  </a:txBody>
                  <a:tcPr/>
                </a:tc>
                <a:extLst>
                  <a:ext uri="{0D108BD9-81ED-4DB2-BD59-A6C34878D82A}">
                    <a16:rowId xmlns:a16="http://schemas.microsoft.com/office/drawing/2014/main" val="1867310455"/>
                  </a:ext>
                </a:extLst>
              </a:tr>
              <a:tr h="561662">
                <a:tc>
                  <a:txBody>
                    <a:bodyPr/>
                    <a:lstStyle/>
                    <a:p>
                      <a:pPr algn="ctr"/>
                      <a:r>
                        <a:rPr lang="cs-CZ" b="1" dirty="0"/>
                        <a:t>lakmus</a:t>
                      </a:r>
                    </a:p>
                  </a:txBody>
                  <a:tcPr/>
                </a:tc>
                <a:tc>
                  <a:txBody>
                    <a:bodyPr/>
                    <a:lstStyle/>
                    <a:p>
                      <a:pPr algn="ctr"/>
                      <a:r>
                        <a:rPr lang="cs-CZ" b="1" dirty="0"/>
                        <a:t>červený</a:t>
                      </a:r>
                    </a:p>
                  </a:txBody>
                  <a:tcPr/>
                </a:tc>
                <a:tc>
                  <a:txBody>
                    <a:bodyPr/>
                    <a:lstStyle/>
                    <a:p>
                      <a:pPr algn="ctr"/>
                      <a:r>
                        <a:rPr lang="cs-CZ" b="1" dirty="0"/>
                        <a:t>fialový</a:t>
                      </a:r>
                    </a:p>
                  </a:txBody>
                  <a:tcPr/>
                </a:tc>
                <a:extLst>
                  <a:ext uri="{0D108BD9-81ED-4DB2-BD59-A6C34878D82A}">
                    <a16:rowId xmlns:a16="http://schemas.microsoft.com/office/drawing/2014/main" val="2605211300"/>
                  </a:ext>
                </a:extLst>
              </a:tr>
            </a:tbl>
          </a:graphicData>
        </a:graphic>
      </p:graphicFrame>
    </p:spTree>
    <p:extLst>
      <p:ext uri="{BB962C8B-B14F-4D97-AF65-F5344CB8AC3E}">
        <p14:creationId xmlns:p14="http://schemas.microsoft.com/office/powerpoint/2010/main" val="182567847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8352928" cy="1080120"/>
          </a:xfrm>
        </p:spPr>
        <p:txBody>
          <a:bodyPr anchor="b"/>
          <a:lstStyle/>
          <a:p>
            <a:pPr eaLnBrk="1" hangingPunct="1">
              <a:buClr>
                <a:srgbClr val="FFFFFF"/>
              </a:buClr>
              <a:buSzPts val="1800"/>
              <a:buFont typeface="Roboto Slab" charset="0"/>
              <a:buNone/>
            </a:pPr>
            <a:r>
              <a:rPr lang="sk-SK" altLang="cs-CZ" sz="2800" b="1" dirty="0" err="1">
                <a:solidFill>
                  <a:srgbClr val="94BF6E"/>
                </a:solidFill>
                <a:latin typeface="Roboto Slab" charset="0"/>
                <a:cs typeface="Arial" panose="020B0604020202020204" pitchFamily="34" charset="0"/>
                <a:sym typeface="Roboto Slab" charset="0"/>
              </a:rPr>
              <a:t>Barevné</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změny</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některých</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acidobazických</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indikátorů</a:t>
            </a:r>
            <a:r>
              <a:rPr lang="sk-SK" altLang="cs-CZ" sz="2800" b="1" dirty="0">
                <a:solidFill>
                  <a:srgbClr val="94BF6E"/>
                </a:solidFill>
                <a:latin typeface="Roboto Slab" charset="0"/>
                <a:cs typeface="Arial" panose="020B0604020202020204" pitchFamily="34" charset="0"/>
                <a:sym typeface="Roboto Slab" charset="0"/>
              </a:rPr>
              <a:t> v závislosti na pH: </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8</a:t>
            </a:fld>
            <a:endParaRPr lang="sk-SK" altLang="cs-CZ" sz="800">
              <a:solidFill>
                <a:srgbClr val="FFFFFF"/>
              </a:solidFill>
              <a:latin typeface="Roboto Slab" charset="0"/>
              <a:sym typeface="Roboto Slab" charset="0"/>
            </a:endParaRPr>
          </a:p>
        </p:txBody>
      </p:sp>
      <p:sp>
        <p:nvSpPr>
          <p:cNvPr id="7" name="TextovéPole 6">
            <a:extLst>
              <a:ext uri="{FF2B5EF4-FFF2-40B4-BE49-F238E27FC236}">
                <a16:creationId xmlns:a16="http://schemas.microsoft.com/office/drawing/2014/main" id="{EE35FBE6-2C64-4F73-94D2-5B7BF622395A}"/>
              </a:ext>
            </a:extLst>
          </p:cNvPr>
          <p:cNvSpPr txBox="1"/>
          <p:nvPr/>
        </p:nvSpPr>
        <p:spPr>
          <a:xfrm>
            <a:off x="884439" y="5981074"/>
            <a:ext cx="6876337" cy="230832"/>
          </a:xfrm>
          <a:prstGeom prst="rect">
            <a:avLst/>
          </a:prstGeom>
          <a:noFill/>
        </p:spPr>
        <p:txBody>
          <a:bodyPr wrap="square" rtlCol="0">
            <a:spAutoFit/>
          </a:bodyPr>
          <a:lstStyle/>
          <a:p>
            <a:r>
              <a:rPr lang="cs-CZ" sz="900">
                <a:hlinkClick r:id="rId3" tooltip="https://geomapa.lounovicepodblanikem.cz/horniny/6.html"/>
              </a:rPr>
              <a:t>Tato fotka</a:t>
            </a:r>
            <a:r>
              <a:rPr lang="cs-CZ" sz="900"/>
              <a:t> od autora Neznámý autor s licencí </a:t>
            </a:r>
            <a:r>
              <a:rPr lang="cs-CZ" sz="900">
                <a:hlinkClick r:id="rId4" tooltip="https://creativecommons.org/licenses/by-nc-sa/3.0/"/>
              </a:rPr>
              <a:t>CC BY-SA-NC</a:t>
            </a:r>
            <a:endParaRPr lang="cs-CZ" sz="900"/>
          </a:p>
        </p:txBody>
      </p:sp>
      <p:pic>
        <p:nvPicPr>
          <p:cNvPr id="3" name="Obrázek 2">
            <a:extLst>
              <a:ext uri="{FF2B5EF4-FFF2-40B4-BE49-F238E27FC236}">
                <a16:creationId xmlns:a16="http://schemas.microsoft.com/office/drawing/2014/main" id="{8C060DE7-F6D6-42BB-837C-1134AC3C6FD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83568" y="1707654"/>
            <a:ext cx="7925408" cy="2520280"/>
          </a:xfrm>
          <a:prstGeom prst="rect">
            <a:avLst/>
          </a:prstGeom>
        </p:spPr>
      </p:pic>
    </p:spTree>
    <p:extLst>
      <p:ext uri="{BB962C8B-B14F-4D97-AF65-F5344CB8AC3E}">
        <p14:creationId xmlns:p14="http://schemas.microsoft.com/office/powerpoint/2010/main" val="821287973"/>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51470"/>
            <a:ext cx="8640960" cy="1008112"/>
          </a:xfrm>
        </p:spPr>
        <p:txBody>
          <a:bodyPr anchor="b"/>
          <a:lstStyle/>
          <a:p>
            <a:pPr eaLnBrk="1" hangingPunct="1">
              <a:buClr>
                <a:srgbClr val="FFFFFF"/>
              </a:buClr>
              <a:buSzPts val="1800"/>
              <a:buFont typeface="Roboto Slab" charset="0"/>
              <a:buNone/>
            </a:pPr>
            <a:r>
              <a:rPr lang="sk-SK" altLang="cs-CZ" sz="2800" b="1" dirty="0" err="1">
                <a:solidFill>
                  <a:srgbClr val="94BF6E"/>
                </a:solidFill>
                <a:latin typeface="Roboto Slab" charset="0"/>
                <a:cs typeface="Arial" panose="020B0604020202020204" pitchFamily="34" charset="0"/>
                <a:sym typeface="Roboto Slab" charset="0"/>
              </a:rPr>
              <a:t>Fenolftalein</a:t>
            </a:r>
            <a:r>
              <a:rPr lang="sk-SK" altLang="cs-CZ" sz="2800" b="1" dirty="0">
                <a:solidFill>
                  <a:srgbClr val="94BF6E"/>
                </a:solidFill>
                <a:latin typeface="Roboto Slab" charset="0"/>
                <a:cs typeface="Arial" panose="020B0604020202020204" pitchFamily="34" charset="0"/>
                <a:sym typeface="Roboto Slab" charset="0"/>
              </a:rPr>
              <a:t>:  </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9</a:t>
            </a:fld>
            <a:endParaRPr lang="sk-SK" altLang="cs-CZ" sz="800">
              <a:solidFill>
                <a:srgbClr val="FFFFFF"/>
              </a:solidFill>
              <a:latin typeface="Roboto Slab" charset="0"/>
              <a:sym typeface="Roboto Slab" charset="0"/>
            </a:endParaRPr>
          </a:p>
        </p:txBody>
      </p:sp>
      <p:pic>
        <p:nvPicPr>
          <p:cNvPr id="19" name="Obrázek 18">
            <a:extLst>
              <a:ext uri="{FF2B5EF4-FFF2-40B4-BE49-F238E27FC236}">
                <a16:creationId xmlns:a16="http://schemas.microsoft.com/office/drawing/2014/main" id="{E889F5AE-0C46-4F31-9015-13091FAAD67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02990" y="1232438"/>
            <a:ext cx="2520280" cy="2441521"/>
          </a:xfrm>
          <a:prstGeom prst="rect">
            <a:avLst/>
          </a:prstGeom>
        </p:spPr>
      </p:pic>
      <p:pic>
        <p:nvPicPr>
          <p:cNvPr id="22" name="Obrázek 21">
            <a:extLst>
              <a:ext uri="{FF2B5EF4-FFF2-40B4-BE49-F238E27FC236}">
                <a16:creationId xmlns:a16="http://schemas.microsoft.com/office/drawing/2014/main" id="{67A13BBA-FB0C-46B8-9EEE-B494A2D44653}"/>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5861"/>
          <a:stretch/>
        </p:blipFill>
        <p:spPr>
          <a:xfrm>
            <a:off x="5917392" y="1222182"/>
            <a:ext cx="2031398" cy="1197632"/>
          </a:xfrm>
          <a:prstGeom prst="rect">
            <a:avLst/>
          </a:prstGeom>
        </p:spPr>
      </p:pic>
      <p:pic>
        <p:nvPicPr>
          <p:cNvPr id="25" name="Obrázek 24">
            <a:extLst>
              <a:ext uri="{FF2B5EF4-FFF2-40B4-BE49-F238E27FC236}">
                <a16:creationId xmlns:a16="http://schemas.microsoft.com/office/drawing/2014/main" id="{947A3921-D2A2-4316-A219-2161BA92CE9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917392" y="3129111"/>
            <a:ext cx="2033742" cy="1668618"/>
          </a:xfrm>
          <a:prstGeom prst="rect">
            <a:avLst/>
          </a:prstGeom>
        </p:spPr>
      </p:pic>
      <p:sp>
        <p:nvSpPr>
          <p:cNvPr id="27" name="TextovéPole 26">
            <a:extLst>
              <a:ext uri="{FF2B5EF4-FFF2-40B4-BE49-F238E27FC236}">
                <a16:creationId xmlns:a16="http://schemas.microsoft.com/office/drawing/2014/main" id="{72093CC3-78CD-4F25-95C6-979913D723E1}"/>
              </a:ext>
            </a:extLst>
          </p:cNvPr>
          <p:cNvSpPr txBox="1"/>
          <p:nvPr/>
        </p:nvSpPr>
        <p:spPr>
          <a:xfrm>
            <a:off x="3995937" y="483518"/>
            <a:ext cx="4896544" cy="738664"/>
          </a:xfrm>
          <a:prstGeom prst="rect">
            <a:avLst/>
          </a:prstGeom>
          <a:noFill/>
        </p:spPr>
        <p:txBody>
          <a:bodyPr wrap="square" rtlCol="0">
            <a:spAutoFit/>
          </a:bodyPr>
          <a:lstStyle/>
          <a:p>
            <a:r>
              <a:rPr lang="cs-CZ" dirty="0">
                <a:latin typeface="Roboto Slab" pitchFamily="2" charset="0"/>
                <a:ea typeface="Roboto Slab" pitchFamily="2" charset="0"/>
              </a:rPr>
              <a:t>Bílý prášek, rozpustný v </a:t>
            </a:r>
            <a:r>
              <a:rPr lang="cs-CZ" dirty="0" err="1">
                <a:latin typeface="Roboto Slab" pitchFamily="2" charset="0"/>
                <a:ea typeface="Roboto Slab" pitchFamily="2" charset="0"/>
              </a:rPr>
              <a:t>ethanolu</a:t>
            </a:r>
            <a:r>
              <a:rPr lang="cs-CZ" dirty="0">
                <a:latin typeface="Roboto Slab" pitchFamily="2" charset="0"/>
                <a:ea typeface="Roboto Slab" pitchFamily="2" charset="0"/>
              </a:rPr>
              <a:t>, používán jako projímadlo (ale kvůli podezření na možné karcinogenní účinky se od toho upouští)</a:t>
            </a:r>
          </a:p>
        </p:txBody>
      </p:sp>
      <p:sp>
        <p:nvSpPr>
          <p:cNvPr id="28" name="TextovéPole 27">
            <a:extLst>
              <a:ext uri="{FF2B5EF4-FFF2-40B4-BE49-F238E27FC236}">
                <a16:creationId xmlns:a16="http://schemas.microsoft.com/office/drawing/2014/main" id="{6FC907FB-2EAF-43BE-B349-9FAEAE5C8707}"/>
              </a:ext>
            </a:extLst>
          </p:cNvPr>
          <p:cNvSpPr txBox="1"/>
          <p:nvPr/>
        </p:nvSpPr>
        <p:spPr>
          <a:xfrm>
            <a:off x="3995937" y="2797929"/>
            <a:ext cx="4732386" cy="307777"/>
          </a:xfrm>
          <a:prstGeom prst="rect">
            <a:avLst/>
          </a:prstGeom>
          <a:noFill/>
        </p:spPr>
        <p:txBody>
          <a:bodyPr wrap="none" rtlCol="0">
            <a:spAutoFit/>
          </a:bodyPr>
          <a:lstStyle/>
          <a:p>
            <a:r>
              <a:rPr lang="cs-CZ" dirty="0">
                <a:latin typeface="Roboto Slab" pitchFamily="2" charset="0"/>
                <a:ea typeface="Roboto Slab" pitchFamily="2" charset="0"/>
              </a:rPr>
              <a:t>Zbarvení roztoku FF v kyselém a zásaditém prostředí: </a:t>
            </a:r>
          </a:p>
        </p:txBody>
      </p:sp>
      <p:sp>
        <p:nvSpPr>
          <p:cNvPr id="2" name="Obdélník 1">
            <a:extLst>
              <a:ext uri="{FF2B5EF4-FFF2-40B4-BE49-F238E27FC236}">
                <a16:creationId xmlns:a16="http://schemas.microsoft.com/office/drawing/2014/main" id="{8243D8B6-DD78-46D1-BD0C-B0B77A68981F}"/>
              </a:ext>
            </a:extLst>
          </p:cNvPr>
          <p:cNvSpPr/>
          <p:nvPr/>
        </p:nvSpPr>
        <p:spPr>
          <a:xfrm>
            <a:off x="6084169" y="4155926"/>
            <a:ext cx="576063"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ACID</a:t>
            </a:r>
          </a:p>
        </p:txBody>
      </p:sp>
    </p:spTree>
    <p:extLst>
      <p:ext uri="{BB962C8B-B14F-4D97-AF65-F5344CB8AC3E}">
        <p14:creationId xmlns:p14="http://schemas.microsoft.com/office/powerpoint/2010/main" val="122430136"/>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97F547D9E3A574E91F4AEF22F0A5902" ma:contentTypeVersion="14" ma:contentTypeDescription="Vytvoří nový dokument" ma:contentTypeScope="" ma:versionID="221dc1b845eb4edb3b7a8de6074378f6">
  <xsd:schema xmlns:xsd="http://www.w3.org/2001/XMLSchema" xmlns:xs="http://www.w3.org/2001/XMLSchema" xmlns:p="http://schemas.microsoft.com/office/2006/metadata/properties" xmlns:ns3="b3def9c5-cd0d-49d7-842c-aa8913a57bf5" xmlns:ns4="ccd6adb6-d71d-476c-b3f9-eb5a7ace5f19" targetNamespace="http://schemas.microsoft.com/office/2006/metadata/properties" ma:root="true" ma:fieldsID="84089e55d4a8dd4b391f1206536292bb" ns3:_="" ns4:_="">
    <xsd:import namespace="b3def9c5-cd0d-49d7-842c-aa8913a57bf5"/>
    <xsd:import namespace="ccd6adb6-d71d-476c-b3f9-eb5a7ace5f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ef9c5-cd0d-49d7-842c-aa8913a57b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d6adb6-d71d-476c-b3f9-eb5a7ace5f19"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429EED-E51F-468F-A802-34E007F2B77A}">
  <ds:schemaRefs>
    <ds:schemaRef ds:uri="http://schemas.microsoft.com/sharepoint/v3/contenttype/forms"/>
  </ds:schemaRefs>
</ds:datastoreItem>
</file>

<file path=customXml/itemProps2.xml><?xml version="1.0" encoding="utf-8"?>
<ds:datastoreItem xmlns:ds="http://schemas.openxmlformats.org/officeDocument/2006/customXml" ds:itemID="{7379297D-FC1B-40DF-BD48-38B78FABA11C}">
  <ds:schemaRefs>
    <ds:schemaRef ds:uri="http://schemas.microsoft.com/office/2006/metadata/properties"/>
    <ds:schemaRef ds:uri="http://purl.org/dc/terms/"/>
    <ds:schemaRef ds:uri="http://purl.org/dc/dcmitype/"/>
    <ds:schemaRef ds:uri="ccd6adb6-d71d-476c-b3f9-eb5a7ace5f19"/>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b3def9c5-cd0d-49d7-842c-aa8913a57bf5"/>
  </ds:schemaRefs>
</ds:datastoreItem>
</file>

<file path=customXml/itemProps3.xml><?xml version="1.0" encoding="utf-8"?>
<ds:datastoreItem xmlns:ds="http://schemas.openxmlformats.org/officeDocument/2006/customXml" ds:itemID="{5471A570-7734-41DC-B5E2-26D31D0632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ef9c5-cd0d-49d7-842c-aa8913a57bf5"/>
    <ds:schemaRef ds:uri="ccd6adb6-d71d-476c-b3f9-eb5a7ace5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675</TotalTime>
  <Words>1313</Words>
  <Application>Microsoft Office PowerPoint</Application>
  <PresentationFormat>Předvádění na obrazovce (16:9)</PresentationFormat>
  <Paragraphs>173</Paragraphs>
  <Slides>25</Slides>
  <Notes>23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25</vt:i4>
      </vt:variant>
    </vt:vector>
  </HeadingPairs>
  <TitlesOfParts>
    <vt:vector size="32" baseType="lpstr">
      <vt:lpstr>Wingdings</vt:lpstr>
      <vt:lpstr>Nixie One</vt:lpstr>
      <vt:lpstr>Arial</vt:lpstr>
      <vt:lpstr>Roboto Slab</vt:lpstr>
      <vt:lpstr>Ariel</vt:lpstr>
      <vt:lpstr>Calibri</vt:lpstr>
      <vt:lpstr>Warwick template</vt:lpstr>
      <vt:lpstr>Přírodní acidobazické indikátory</vt:lpstr>
      <vt:lpstr>Přírodní acidobazické indikátory</vt:lpstr>
      <vt:lpstr>C O N T E N T </vt:lpstr>
      <vt:lpstr>Acidobazický indikátor</vt:lpstr>
      <vt:lpstr>                 Co to je indikátor?  </vt:lpstr>
      <vt:lpstr>               Chemický indikátor  </vt:lpstr>
      <vt:lpstr>Acidobazické indikátory  </vt:lpstr>
      <vt:lpstr>Barevné změny některých acidobazických indikátorů v závislosti na pH: </vt:lpstr>
      <vt:lpstr>Fenolftalein:  </vt:lpstr>
      <vt:lpstr>Methylčerveň                                 Methyloranž  </vt:lpstr>
      <vt:lpstr>Lakmus</vt:lpstr>
      <vt:lpstr>Přírodní acidobazický indikátor</vt:lpstr>
      <vt:lpstr>Přírodní acidobazické indikátory</vt:lpstr>
      <vt:lpstr>Prezentace aplikace PowerPoint</vt:lpstr>
      <vt:lpstr>Přírodní acidobazické indikátor mění zbarvení v celém rozsahu stupnice pH:</vt:lpstr>
      <vt:lpstr>Praktická část</vt:lpstr>
      <vt:lpstr>Úkol:  Připrav indikátor z listů červeného zelí a ověř jeho vlastnosti</vt:lpstr>
      <vt:lpstr>Prezentace aplikace PowerPoint</vt:lpstr>
      <vt:lpstr>Zbarvení indikátoru ve zkoumaných roztocích:</vt:lpstr>
      <vt:lpstr>Prezentace aplikace PowerPoint</vt:lpstr>
      <vt:lpstr>Úkoly pro samostatnou práci</vt:lpstr>
      <vt:lpstr>Proveď samostatně pokus: </vt:lpstr>
      <vt:lpstr>Zdroje:</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43</cp:revision>
  <dcterms:modified xsi:type="dcterms:W3CDTF">2022-04-30T07:22:30Z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0x010100097F547D9E3A574E91F4AEF22F0A5902</vt:lpwstr>
  </property>
</Properties>
</file>