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5143500" type="screen16x9"/>
  <p:notesSz cx="6858000" cy="9144000"/>
  <p:embeddedFontLst>
    <p:embeddedFont>
      <p:font typeface="Nixie One" panose="020B0604020202020204" charset="0"/>
      <p:regular r:id="rId37"/>
    </p:embeddedFont>
    <p:embeddedFont>
      <p:font typeface="Roboto Slab"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jHDdNRnPyDViNvi2DVEOUcwKue2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7" name="Google Shape;2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3" name="Google Shape;2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0" name="Google Shape;30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7" name="Google Shape;3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5" name="Google Shape;3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5" name="Google Shape;34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9" name="Google Shape;38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2" name="Google Shape;41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7" name="Google Shape;44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2" name="Google Shape;46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1" name="Google Shape;48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4" name="Google Shape;52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9" name="Google Shape;53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5" name="Google Shape;56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5" name="Google Shape;58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0" name="Google Shape;60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7" name="Google Shape;60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8" name="Google Shape;61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4" name="Google Shape;1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 name="Google Shape;19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4" name="Google Shape;2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33"/>
          <p:cNvSpPr/>
          <p:nvPr/>
        </p:nvSpPr>
        <p:spPr>
          <a:xfrm>
            <a:off x="0" y="4287838"/>
            <a:ext cx="9144000"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3"/>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12" name="Google Shape;12;p33"/>
          <p:cNvSpPr/>
          <p:nvPr/>
        </p:nvSpPr>
        <p:spPr>
          <a:xfrm>
            <a:off x="0" y="500063"/>
            <a:ext cx="9144000"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3"/>
          <p:cNvSpPr/>
          <p:nvPr/>
        </p:nvSpPr>
        <p:spPr>
          <a:xfrm>
            <a:off x="0" y="4494213"/>
            <a:ext cx="9144000"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3"/>
          <p:cNvSpPr/>
          <p:nvPr/>
        </p:nvSpPr>
        <p:spPr>
          <a:xfrm>
            <a:off x="0" y="4584700"/>
            <a:ext cx="9144000"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3"/>
          <p:cNvSpPr txBox="1">
            <a:spLocks noGrp="1"/>
          </p:cNvSpPr>
          <p:nvPr>
            <p:ph type="ctrTitle"/>
          </p:nvPr>
        </p:nvSpPr>
        <p:spPr>
          <a:xfrm>
            <a:off x="685800" y="2601425"/>
            <a:ext cx="5810400" cy="1159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16"/>
        <p:cNvGrpSpPr/>
        <p:nvPr/>
      </p:nvGrpSpPr>
      <p:grpSpPr>
        <a:xfrm>
          <a:off x="0" y="0"/>
          <a:ext cx="0" cy="0"/>
          <a:chOff x="0" y="0"/>
          <a:chExt cx="0" cy="0"/>
        </a:xfrm>
      </p:grpSpPr>
      <p:sp>
        <p:nvSpPr>
          <p:cNvPr id="17" name="Google Shape;17;p34"/>
          <p:cNvSpPr/>
          <p:nvPr/>
        </p:nvSpPr>
        <p:spPr>
          <a:xfrm>
            <a:off x="0" y="1147763"/>
            <a:ext cx="9144000" cy="2847975"/>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8" name="Google Shape;18;p34"/>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19" name="Google Shape;19;p34"/>
          <p:cNvSpPr/>
          <p:nvPr/>
        </p:nvSpPr>
        <p:spPr>
          <a:xfrm>
            <a:off x="0" y="500063"/>
            <a:ext cx="9144000" cy="73183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0" name="Google Shape;20;p34"/>
          <p:cNvSpPr/>
          <p:nvPr/>
        </p:nvSpPr>
        <p:spPr>
          <a:xfrm>
            <a:off x="0" y="3962400"/>
            <a:ext cx="9144000" cy="36988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1" name="Google Shape;21;p34"/>
          <p:cNvSpPr/>
          <p:nvPr/>
        </p:nvSpPr>
        <p:spPr>
          <a:xfrm>
            <a:off x="0" y="4333875"/>
            <a:ext cx="9144000" cy="809625"/>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2" name="Google Shape;22;p3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35"/>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25" name="Google Shape;25;p35"/>
          <p:cNvSpPr/>
          <p:nvPr/>
        </p:nvSpPr>
        <p:spPr>
          <a:xfrm>
            <a:off x="0" y="500063"/>
            <a:ext cx="24765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6" name="Google Shape;26;p35"/>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7" name="Google Shape;27;p35"/>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8" name="Google Shape;28;p35"/>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9" name="Google Shape;29;p3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0"/>
        <p:cNvGrpSpPr/>
        <p:nvPr/>
      </p:nvGrpSpPr>
      <p:grpSpPr>
        <a:xfrm>
          <a:off x="0" y="0"/>
          <a:ext cx="0" cy="0"/>
          <a:chOff x="0" y="0"/>
          <a:chExt cx="0" cy="0"/>
        </a:xfrm>
      </p:grpSpPr>
      <p:sp>
        <p:nvSpPr>
          <p:cNvPr id="31" name="Google Shape;31;p36"/>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32" name="Google Shape;32;p36"/>
          <p:cNvSpPr/>
          <p:nvPr/>
        </p:nvSpPr>
        <p:spPr>
          <a:xfrm>
            <a:off x="0" y="500063"/>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3" name="Google Shape;33;p36"/>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4" name="Google Shape;34;p36"/>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5" name="Google Shape;35;p36"/>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cxnSp>
        <p:nvCxnSpPr>
          <p:cNvPr id="36" name="Google Shape;36;p36"/>
          <p:cNvCxnSpPr/>
          <p:nvPr/>
        </p:nvCxnSpPr>
        <p:spPr>
          <a:xfrm>
            <a:off x="1038225" y="809625"/>
            <a:ext cx="0" cy="471488"/>
          </a:xfrm>
          <a:prstGeom prst="straightConnector1">
            <a:avLst/>
          </a:prstGeom>
          <a:noFill/>
          <a:ln w="9525" cap="flat" cmpd="sng">
            <a:solidFill>
              <a:srgbClr val="18637B"/>
            </a:solidFill>
            <a:prstDash val="solid"/>
            <a:round/>
            <a:headEnd type="none" w="med" len="med"/>
            <a:tailEnd type="none" w="med" len="med"/>
          </a:ln>
        </p:spPr>
      </p:cxnSp>
      <p:sp>
        <p:nvSpPr>
          <p:cNvPr id="37" name="Google Shape;37;p36"/>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8" name="Google Shape;38;p36"/>
          <p:cNvSpPr txBox="1">
            <a:spLocks noGrp="1"/>
          </p:cNvSpPr>
          <p:nvPr>
            <p:ph type="body" idx="1"/>
          </p:nvPr>
        </p:nvSpPr>
        <p:spPr>
          <a:xfrm>
            <a:off x="1146025" y="1773300"/>
            <a:ext cx="2409900" cy="3152700"/>
          </a:xfrm>
          <a:prstGeom prst="rect">
            <a:avLst/>
          </a:prstGeom>
          <a:noFill/>
          <a:ln>
            <a:noFill/>
          </a:ln>
        </p:spPr>
        <p:txBody>
          <a:bodyPr spcFirstLastPara="1" wrap="square" lIns="91425" tIns="91425" rIns="91425" bIns="91425" anchor="t" anchorCtr="0">
            <a:noAutofit/>
          </a:bodyPr>
          <a:lstStyle>
            <a:lvl1pPr marL="457200" lvl="0" indent="-342900" algn="l">
              <a:spcBef>
                <a:spcPts val="600"/>
              </a:spcBef>
              <a:spcAft>
                <a:spcPts val="0"/>
              </a:spcAft>
              <a:buSzPts val="1800"/>
              <a:buChar char="▪"/>
              <a:defRPr sz="1800"/>
            </a:lvl1pPr>
            <a:lvl2pPr marL="914400" lvl="1" indent="-342900" algn="l">
              <a:spcBef>
                <a:spcPts val="0"/>
              </a:spcBef>
              <a:spcAft>
                <a:spcPts val="0"/>
              </a:spcAft>
              <a:buSzPts val="1800"/>
              <a:buChar char="▫"/>
              <a:defRPr sz="1800"/>
            </a:lvl2pPr>
            <a:lvl3pPr marL="1371600" lvl="2" indent="-342900" algn="l">
              <a:spcBef>
                <a:spcPts val="0"/>
              </a:spcBef>
              <a:spcAft>
                <a:spcPts val="0"/>
              </a:spcAft>
              <a:buSzPts val="1800"/>
              <a:buChar char="■"/>
              <a:defRPr sz="1800"/>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39" name="Google Shape;39;p36"/>
          <p:cNvSpPr txBox="1">
            <a:spLocks noGrp="1"/>
          </p:cNvSpPr>
          <p:nvPr>
            <p:ph type="body" idx="2"/>
          </p:nvPr>
        </p:nvSpPr>
        <p:spPr>
          <a:xfrm>
            <a:off x="3679388" y="1773300"/>
            <a:ext cx="2409900" cy="3152700"/>
          </a:xfrm>
          <a:prstGeom prst="rect">
            <a:avLst/>
          </a:prstGeom>
          <a:noFill/>
          <a:ln>
            <a:noFill/>
          </a:ln>
        </p:spPr>
        <p:txBody>
          <a:bodyPr spcFirstLastPara="1" wrap="square" lIns="91425" tIns="91425" rIns="91425" bIns="91425" anchor="t" anchorCtr="0">
            <a:noAutofit/>
          </a:bodyPr>
          <a:lstStyle>
            <a:lvl1pPr marL="457200" lvl="0" indent="-342900" algn="l">
              <a:spcBef>
                <a:spcPts val="600"/>
              </a:spcBef>
              <a:spcAft>
                <a:spcPts val="0"/>
              </a:spcAft>
              <a:buSzPts val="1800"/>
              <a:buChar char="▪"/>
              <a:defRPr sz="1800"/>
            </a:lvl1pPr>
            <a:lvl2pPr marL="914400" lvl="1" indent="-342900" algn="l">
              <a:spcBef>
                <a:spcPts val="0"/>
              </a:spcBef>
              <a:spcAft>
                <a:spcPts val="0"/>
              </a:spcAft>
              <a:buSzPts val="1800"/>
              <a:buChar char="▫"/>
              <a:defRPr sz="1800"/>
            </a:lvl2pPr>
            <a:lvl3pPr marL="1371600" lvl="2" indent="-342900" algn="l">
              <a:spcBef>
                <a:spcPts val="0"/>
              </a:spcBef>
              <a:spcAft>
                <a:spcPts val="0"/>
              </a:spcAft>
              <a:buSzPts val="1800"/>
              <a:buChar char="■"/>
              <a:defRPr sz="1800"/>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40" name="Google Shape;40;p36"/>
          <p:cNvSpPr txBox="1">
            <a:spLocks noGrp="1"/>
          </p:cNvSpPr>
          <p:nvPr>
            <p:ph type="body" idx="3"/>
          </p:nvPr>
        </p:nvSpPr>
        <p:spPr>
          <a:xfrm>
            <a:off x="6212750" y="1773300"/>
            <a:ext cx="2409900" cy="3152700"/>
          </a:xfrm>
          <a:prstGeom prst="rect">
            <a:avLst/>
          </a:prstGeom>
          <a:noFill/>
          <a:ln>
            <a:noFill/>
          </a:ln>
        </p:spPr>
        <p:txBody>
          <a:bodyPr spcFirstLastPara="1" wrap="square" lIns="91425" tIns="91425" rIns="91425" bIns="91425" anchor="t" anchorCtr="0">
            <a:noAutofit/>
          </a:bodyPr>
          <a:lstStyle>
            <a:lvl1pPr marL="457200" lvl="0" indent="-342900" algn="l">
              <a:spcBef>
                <a:spcPts val="600"/>
              </a:spcBef>
              <a:spcAft>
                <a:spcPts val="0"/>
              </a:spcAft>
              <a:buSzPts val="1800"/>
              <a:buChar char="▪"/>
              <a:defRPr sz="1800"/>
            </a:lvl1pPr>
            <a:lvl2pPr marL="914400" lvl="1" indent="-342900" algn="l">
              <a:spcBef>
                <a:spcPts val="0"/>
              </a:spcBef>
              <a:spcAft>
                <a:spcPts val="0"/>
              </a:spcAft>
              <a:buSzPts val="1800"/>
              <a:buChar char="▫"/>
              <a:defRPr sz="1800"/>
            </a:lvl2pPr>
            <a:lvl3pPr marL="1371600" lvl="2" indent="-342900" algn="l">
              <a:spcBef>
                <a:spcPts val="0"/>
              </a:spcBef>
              <a:spcAft>
                <a:spcPts val="0"/>
              </a:spcAft>
              <a:buSzPts val="1800"/>
              <a:buChar char="■"/>
              <a:defRPr sz="1800"/>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41" name="Google Shape;41;p3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
        <p:cNvGrpSpPr/>
        <p:nvPr/>
      </p:nvGrpSpPr>
      <p:grpSpPr>
        <a:xfrm>
          <a:off x="0" y="0"/>
          <a:ext cx="0" cy="0"/>
          <a:chOff x="0" y="0"/>
          <a:chExt cx="0" cy="0"/>
        </a:xfrm>
      </p:grpSpPr>
      <p:sp>
        <p:nvSpPr>
          <p:cNvPr id="43" name="Google Shape;43;p37"/>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44" name="Google Shape;44;p37"/>
          <p:cNvSpPr/>
          <p:nvPr/>
        </p:nvSpPr>
        <p:spPr>
          <a:xfrm>
            <a:off x="0" y="500063"/>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5" name="Google Shape;45;p37"/>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6" name="Google Shape;46;p37"/>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7" name="Google Shape;47;p37"/>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cxnSp>
        <p:nvCxnSpPr>
          <p:cNvPr id="48" name="Google Shape;48;p37"/>
          <p:cNvCxnSpPr/>
          <p:nvPr/>
        </p:nvCxnSpPr>
        <p:spPr>
          <a:xfrm>
            <a:off x="1038225" y="809625"/>
            <a:ext cx="0" cy="471488"/>
          </a:xfrm>
          <a:prstGeom prst="straightConnector1">
            <a:avLst/>
          </a:prstGeom>
          <a:noFill/>
          <a:ln w="9525" cap="flat" cmpd="sng">
            <a:solidFill>
              <a:srgbClr val="18637B"/>
            </a:solidFill>
            <a:prstDash val="solid"/>
            <a:round/>
            <a:headEnd type="none" w="med" len="med"/>
            <a:tailEnd type="none" w="med" len="med"/>
          </a:ln>
        </p:spPr>
      </p:cxnSp>
      <p:sp>
        <p:nvSpPr>
          <p:cNvPr id="49" name="Google Shape;49;p37"/>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50" name="Google Shape;50;p37"/>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06400" algn="l">
              <a:spcBef>
                <a:spcPts val="600"/>
              </a:spcBef>
              <a:spcAft>
                <a:spcPts val="0"/>
              </a:spcAft>
              <a:buSzPts val="2800"/>
              <a:buChar char="▪"/>
              <a:defRPr sz="2800"/>
            </a:lvl1pPr>
            <a:lvl2pPr marL="914400" lvl="1" indent="-406400" algn="l">
              <a:spcBef>
                <a:spcPts val="0"/>
              </a:spcBef>
              <a:spcAft>
                <a:spcPts val="0"/>
              </a:spcAft>
              <a:buSzPts val="2800"/>
              <a:buChar char="▫"/>
              <a:defRPr sz="2800"/>
            </a:lvl2pPr>
            <a:lvl3pPr marL="1371600" lvl="2" indent="-406400" algn="l">
              <a:spcBef>
                <a:spcPts val="0"/>
              </a:spcBef>
              <a:spcAft>
                <a:spcPts val="0"/>
              </a:spcAft>
              <a:buSzPts val="2800"/>
              <a:buChar char="■"/>
              <a:defRPr sz="2800"/>
            </a:lvl3pPr>
            <a:lvl4pPr marL="1828800" lvl="3" indent="-406400" algn="l">
              <a:spcBef>
                <a:spcPts val="0"/>
              </a:spcBef>
              <a:spcAft>
                <a:spcPts val="0"/>
              </a:spcAft>
              <a:buSzPts val="2800"/>
              <a:buChar char="●"/>
              <a:defRPr sz="2800"/>
            </a:lvl4pPr>
            <a:lvl5pPr marL="2286000" lvl="4" indent="-406400" algn="l">
              <a:spcBef>
                <a:spcPts val="0"/>
              </a:spcBef>
              <a:spcAft>
                <a:spcPts val="0"/>
              </a:spcAft>
              <a:buSzPts val="2800"/>
              <a:buChar char="○"/>
              <a:defRPr sz="2800"/>
            </a:lvl5pPr>
            <a:lvl6pPr marL="2743200" lvl="5" indent="-406400" algn="l">
              <a:lnSpc>
                <a:spcPct val="100000"/>
              </a:lnSpc>
              <a:spcBef>
                <a:spcPts val="0"/>
              </a:spcBef>
              <a:spcAft>
                <a:spcPts val="0"/>
              </a:spcAft>
              <a:buSzPts val="2800"/>
              <a:buChar char="■"/>
              <a:defRPr sz="2800"/>
            </a:lvl6pPr>
            <a:lvl7pPr marL="3200400" lvl="6" indent="-406400" algn="l">
              <a:lnSpc>
                <a:spcPct val="100000"/>
              </a:lnSpc>
              <a:spcBef>
                <a:spcPts val="0"/>
              </a:spcBef>
              <a:spcAft>
                <a:spcPts val="0"/>
              </a:spcAft>
              <a:buSzPts val="2800"/>
              <a:buChar char="●"/>
              <a:defRPr sz="2800"/>
            </a:lvl7pPr>
            <a:lvl8pPr marL="3657600" lvl="7" indent="-406400" algn="l">
              <a:lnSpc>
                <a:spcPct val="100000"/>
              </a:lnSpc>
              <a:spcBef>
                <a:spcPts val="0"/>
              </a:spcBef>
              <a:spcAft>
                <a:spcPts val="0"/>
              </a:spcAft>
              <a:buSzPts val="2800"/>
              <a:buChar char="○"/>
              <a:defRPr sz="2800"/>
            </a:lvl8pPr>
            <a:lvl9pPr marL="4114800" lvl="8" indent="-406400" algn="l">
              <a:lnSpc>
                <a:spcPct val="100000"/>
              </a:lnSpc>
              <a:spcBef>
                <a:spcPts val="0"/>
              </a:spcBef>
              <a:spcAft>
                <a:spcPts val="0"/>
              </a:spcAft>
              <a:buSzPts val="2800"/>
              <a:buChar char="■"/>
              <a:defRPr sz="2800"/>
            </a:lvl9pPr>
          </a:lstStyle>
          <a:p>
            <a:endParaRPr/>
          </a:p>
        </p:txBody>
      </p:sp>
      <p:sp>
        <p:nvSpPr>
          <p:cNvPr id="51" name="Google Shape;51;p3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52"/>
        <p:cNvGrpSpPr/>
        <p:nvPr/>
      </p:nvGrpSpPr>
      <p:grpSpPr>
        <a:xfrm>
          <a:off x="0" y="0"/>
          <a:ext cx="0" cy="0"/>
          <a:chOff x="0" y="0"/>
          <a:chExt cx="0" cy="0"/>
        </a:xfrm>
      </p:grpSpPr>
      <p:sp>
        <p:nvSpPr>
          <p:cNvPr id="53" name="Google Shape;53;p38"/>
          <p:cNvSpPr/>
          <p:nvPr/>
        </p:nvSpPr>
        <p:spPr>
          <a:xfrm>
            <a:off x="0" y="4294188"/>
            <a:ext cx="9144000" cy="2413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4" name="Google Shape;54;p38"/>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55" name="Google Shape;55;p38"/>
          <p:cNvSpPr/>
          <p:nvPr/>
        </p:nvSpPr>
        <p:spPr>
          <a:xfrm>
            <a:off x="0" y="500063"/>
            <a:ext cx="9144000"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6" name="Google Shape;56;p38"/>
          <p:cNvSpPr/>
          <p:nvPr/>
        </p:nvSpPr>
        <p:spPr>
          <a:xfrm>
            <a:off x="0" y="4494213"/>
            <a:ext cx="9144000"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7" name="Google Shape;57;p38"/>
          <p:cNvSpPr/>
          <p:nvPr/>
        </p:nvSpPr>
        <p:spPr>
          <a:xfrm>
            <a:off x="0" y="4584700"/>
            <a:ext cx="9144000"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8" name="Google Shape;58;p3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9"/>
        <p:cNvGrpSpPr/>
        <p:nvPr/>
      </p:nvGrpSpPr>
      <p:grpSpPr>
        <a:xfrm>
          <a:off x="0" y="0"/>
          <a:ext cx="0" cy="0"/>
          <a:chOff x="0" y="0"/>
          <a:chExt cx="0" cy="0"/>
        </a:xfrm>
      </p:grpSpPr>
      <p:sp>
        <p:nvSpPr>
          <p:cNvPr id="60" name="Google Shape;60;p39"/>
          <p:cNvSpPr/>
          <p:nvPr/>
        </p:nvSpPr>
        <p:spPr>
          <a:xfrm>
            <a:off x="0" y="4287838"/>
            <a:ext cx="3475038"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61" name="Google Shape;61;p39"/>
          <p:cNvSpPr/>
          <p:nvPr/>
        </p:nvSpPr>
        <p:spPr>
          <a:xfrm>
            <a:off x="0" y="0"/>
            <a:ext cx="3475038"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62" name="Google Shape;62;p39"/>
          <p:cNvSpPr/>
          <p:nvPr/>
        </p:nvSpPr>
        <p:spPr>
          <a:xfrm>
            <a:off x="0" y="500063"/>
            <a:ext cx="3475038"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63" name="Google Shape;63;p39"/>
          <p:cNvSpPr/>
          <p:nvPr/>
        </p:nvSpPr>
        <p:spPr>
          <a:xfrm>
            <a:off x="0" y="4494213"/>
            <a:ext cx="3475038"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64" name="Google Shape;64;p39"/>
          <p:cNvSpPr/>
          <p:nvPr/>
        </p:nvSpPr>
        <p:spPr>
          <a:xfrm>
            <a:off x="0" y="4584700"/>
            <a:ext cx="3475038"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65" name="Google Shape;65;p39"/>
          <p:cNvSpPr txBox="1">
            <a:spLocks noGrp="1"/>
          </p:cNvSpPr>
          <p:nvPr>
            <p:ph type="ctrTitle"/>
          </p:nvPr>
        </p:nvSpPr>
        <p:spPr>
          <a:xfrm>
            <a:off x="4113600" y="2878750"/>
            <a:ext cx="4505700" cy="1159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a:endParaRPr/>
          </a:p>
        </p:txBody>
      </p:sp>
      <p:sp>
        <p:nvSpPr>
          <p:cNvPr id="66" name="Google Shape;66;p39"/>
          <p:cNvSpPr txBox="1">
            <a:spLocks noGrp="1"/>
          </p:cNvSpPr>
          <p:nvPr>
            <p:ph type="subTitle" idx="1"/>
          </p:nvPr>
        </p:nvSpPr>
        <p:spPr>
          <a:xfrm>
            <a:off x="4113600" y="3983050"/>
            <a:ext cx="4505700" cy="7848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4BF6E"/>
              </a:buClr>
              <a:buSzPts val="1800"/>
              <a:buNone/>
              <a:defRPr sz="1800" b="1">
                <a:solidFill>
                  <a:srgbClr val="94BF6E"/>
                </a:solidFill>
              </a:defRPr>
            </a:lvl1pPr>
            <a:lvl2pPr lvl="1" algn="l">
              <a:spcBef>
                <a:spcPts val="0"/>
              </a:spcBef>
              <a:spcAft>
                <a:spcPts val="0"/>
              </a:spcAft>
              <a:buClr>
                <a:srgbClr val="94BF6E"/>
              </a:buClr>
              <a:buSzPts val="1800"/>
              <a:buNone/>
              <a:defRPr sz="1800" b="1">
                <a:solidFill>
                  <a:srgbClr val="94BF6E"/>
                </a:solidFill>
              </a:defRPr>
            </a:lvl2pPr>
            <a:lvl3pPr lvl="2" algn="l">
              <a:spcBef>
                <a:spcPts val="0"/>
              </a:spcBef>
              <a:spcAft>
                <a:spcPts val="0"/>
              </a:spcAft>
              <a:buClr>
                <a:srgbClr val="94BF6E"/>
              </a:buClr>
              <a:buSzPts val="1800"/>
              <a:buNone/>
              <a:defRPr sz="1800" b="1">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a:endParaRPr/>
          </a:p>
        </p:txBody>
      </p:sp>
      <p:sp>
        <p:nvSpPr>
          <p:cNvPr id="67" name="Google Shape;67;p3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40"/>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70" name="Google Shape;70;p40"/>
          <p:cNvSpPr/>
          <p:nvPr/>
        </p:nvSpPr>
        <p:spPr>
          <a:xfrm>
            <a:off x="0" y="500063"/>
            <a:ext cx="24765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71" name="Google Shape;71;p40"/>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72" name="Google Shape;72;p40"/>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73" name="Google Shape;73;p40"/>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74" name="Google Shape;74;p40"/>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6"/>
        <p:cNvGrpSpPr/>
        <p:nvPr/>
      </p:nvGrpSpPr>
      <p:grpSpPr>
        <a:xfrm>
          <a:off x="0" y="0"/>
          <a:ext cx="0" cy="0"/>
          <a:chOff x="0" y="0"/>
          <a:chExt cx="0" cy="0"/>
        </a:xfrm>
      </p:grpSpPr>
      <p:sp>
        <p:nvSpPr>
          <p:cNvPr id="77" name="Google Shape;77;p41"/>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78" name="Google Shape;78;p41"/>
          <p:cNvSpPr/>
          <p:nvPr/>
        </p:nvSpPr>
        <p:spPr>
          <a:xfrm>
            <a:off x="0" y="500063"/>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79" name="Google Shape;79;p41"/>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80" name="Google Shape;80;p41"/>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81" name="Google Shape;81;p41"/>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cxnSp>
        <p:nvCxnSpPr>
          <p:cNvPr id="82" name="Google Shape;82;p41"/>
          <p:cNvCxnSpPr/>
          <p:nvPr/>
        </p:nvCxnSpPr>
        <p:spPr>
          <a:xfrm>
            <a:off x="1038225" y="809625"/>
            <a:ext cx="0" cy="471488"/>
          </a:xfrm>
          <a:prstGeom prst="straightConnector1">
            <a:avLst/>
          </a:prstGeom>
          <a:noFill/>
          <a:ln w="9525" cap="flat" cmpd="sng">
            <a:solidFill>
              <a:srgbClr val="18637B"/>
            </a:solidFill>
            <a:prstDash val="solid"/>
            <a:round/>
            <a:headEnd type="none" w="med" len="med"/>
            <a:tailEnd type="none" w="med" len="med"/>
          </a:ln>
        </p:spPr>
      </p:cxnSp>
      <p:sp>
        <p:nvSpPr>
          <p:cNvPr id="83" name="Google Shape;83;p4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84" name="Google Shape;84;p41"/>
          <p:cNvSpPr txBox="1">
            <a:spLocks noGrp="1"/>
          </p:cNvSpPr>
          <p:nvPr>
            <p:ph type="body" idx="1"/>
          </p:nvPr>
        </p:nvSpPr>
        <p:spPr>
          <a:xfrm>
            <a:off x="1146025" y="1767275"/>
            <a:ext cx="3660300" cy="3158700"/>
          </a:xfrm>
          <a:prstGeom prst="rect">
            <a:avLst/>
          </a:prstGeom>
          <a:noFill/>
          <a:ln>
            <a:noFill/>
          </a:ln>
        </p:spPr>
        <p:txBody>
          <a:bodyPr spcFirstLastPara="1" wrap="square" lIns="91425" tIns="91425" rIns="91425" bIns="91425" anchor="t" anchorCtr="0">
            <a:noAutofit/>
          </a:bodyPr>
          <a:lstStyle>
            <a:lvl1pPr marL="457200" lvl="0" indent="-355600" algn="l">
              <a:spcBef>
                <a:spcPts val="600"/>
              </a:spcBef>
              <a:spcAft>
                <a:spcPts val="0"/>
              </a:spcAft>
              <a:buSzPts val="2000"/>
              <a:buChar char="▪"/>
              <a:defRPr sz="2000"/>
            </a:lvl1pPr>
            <a:lvl2pPr marL="914400" lvl="1" indent="-355600" algn="l">
              <a:spcBef>
                <a:spcPts val="0"/>
              </a:spcBef>
              <a:spcAft>
                <a:spcPts val="0"/>
              </a:spcAft>
              <a:buSzPts val="2000"/>
              <a:buChar char="▫"/>
              <a:defRPr sz="2000"/>
            </a:lvl2pPr>
            <a:lvl3pPr marL="1371600" lvl="2" indent="-355600" algn="l">
              <a:spcBef>
                <a:spcPts val="0"/>
              </a:spcBef>
              <a:spcAft>
                <a:spcPts val="0"/>
              </a:spcAft>
              <a:buSzPts val="2000"/>
              <a:buChar char="■"/>
              <a:defRPr sz="2000"/>
            </a:lvl3pPr>
            <a:lvl4pPr marL="1828800" lvl="3" indent="-355600" algn="l">
              <a:spcBef>
                <a:spcPts val="0"/>
              </a:spcBef>
              <a:spcAft>
                <a:spcPts val="0"/>
              </a:spcAft>
              <a:buSzPts val="2000"/>
              <a:buChar char="●"/>
              <a:defRPr sz="2000"/>
            </a:lvl4pPr>
            <a:lvl5pPr marL="2286000" lvl="4" indent="-355600" algn="l">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85" name="Google Shape;85;p41"/>
          <p:cNvSpPr txBox="1">
            <a:spLocks noGrp="1"/>
          </p:cNvSpPr>
          <p:nvPr>
            <p:ph type="body" idx="2"/>
          </p:nvPr>
        </p:nvSpPr>
        <p:spPr>
          <a:xfrm>
            <a:off x="5026623" y="1767275"/>
            <a:ext cx="3660300" cy="3158700"/>
          </a:xfrm>
          <a:prstGeom prst="rect">
            <a:avLst/>
          </a:prstGeom>
          <a:noFill/>
          <a:ln>
            <a:noFill/>
          </a:ln>
        </p:spPr>
        <p:txBody>
          <a:bodyPr spcFirstLastPara="1" wrap="square" lIns="91425" tIns="91425" rIns="91425" bIns="91425" anchor="t" anchorCtr="0">
            <a:noAutofit/>
          </a:bodyPr>
          <a:lstStyle>
            <a:lvl1pPr marL="457200" lvl="0" indent="-355600" algn="l">
              <a:spcBef>
                <a:spcPts val="600"/>
              </a:spcBef>
              <a:spcAft>
                <a:spcPts val="0"/>
              </a:spcAft>
              <a:buSzPts val="2000"/>
              <a:buChar char="▪"/>
              <a:defRPr sz="2000"/>
            </a:lvl1pPr>
            <a:lvl2pPr marL="914400" lvl="1" indent="-355600" algn="l">
              <a:spcBef>
                <a:spcPts val="0"/>
              </a:spcBef>
              <a:spcAft>
                <a:spcPts val="0"/>
              </a:spcAft>
              <a:buSzPts val="2000"/>
              <a:buChar char="▫"/>
              <a:defRPr sz="2000"/>
            </a:lvl2pPr>
            <a:lvl3pPr marL="1371600" lvl="2" indent="-355600" algn="l">
              <a:spcBef>
                <a:spcPts val="0"/>
              </a:spcBef>
              <a:spcAft>
                <a:spcPts val="0"/>
              </a:spcAft>
              <a:buSzPts val="2000"/>
              <a:buChar char="■"/>
              <a:defRPr sz="2000"/>
            </a:lvl3pPr>
            <a:lvl4pPr marL="1828800" lvl="3" indent="-355600" algn="l">
              <a:spcBef>
                <a:spcPts val="0"/>
              </a:spcBef>
              <a:spcAft>
                <a:spcPts val="0"/>
              </a:spcAft>
              <a:buSzPts val="2000"/>
              <a:buChar char="●"/>
              <a:defRPr sz="2000"/>
            </a:lvl4pPr>
            <a:lvl5pPr marL="2286000" lvl="4" indent="-355600" algn="l">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86" name="Google Shape;86;p4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 name="Google Shape;7;p32"/>
          <p:cNvSpPr txBox="1">
            <a:spLocks noGrp="1"/>
          </p:cNvSpPr>
          <p:nvPr>
            <p:ph type="body" idx="1"/>
          </p:nvPr>
        </p:nvSpPr>
        <p:spPr>
          <a:xfrm>
            <a:off x="1146175" y="1766888"/>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p3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685800" y="2601913"/>
            <a:ext cx="5810250" cy="115887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rgbClr val="FFFFFF"/>
              </a:buClr>
              <a:buSzPts val="4800"/>
              <a:buFont typeface="Roboto Slab"/>
              <a:buNone/>
            </a:pPr>
            <a:r>
              <a:rPr lang="en-GB" b="1" dirty="0">
                <a:solidFill>
                  <a:srgbClr val="FFFFFF"/>
                </a:solidFill>
                <a:latin typeface="Roboto Slab"/>
                <a:ea typeface="Roboto Slab"/>
                <a:cs typeface="Roboto Slab"/>
                <a:sym typeface="Roboto Slab"/>
              </a:rPr>
              <a:t>Saccharides</a:t>
            </a:r>
            <a:r>
              <a:rPr lang="cs-CZ" b="1" dirty="0">
                <a:solidFill>
                  <a:srgbClr val="FFFFFF"/>
                </a:solidFill>
                <a:latin typeface="Roboto Slab"/>
                <a:ea typeface="Roboto Slab"/>
                <a:cs typeface="Roboto Slab"/>
                <a:sym typeface="Roboto Slab"/>
              </a:rPr>
              <a:t> </a:t>
            </a:r>
            <a:endParaRPr dirty="0"/>
          </a:p>
        </p:txBody>
      </p:sp>
      <p:grpSp>
        <p:nvGrpSpPr>
          <p:cNvPr id="92" name="Google Shape;92;p1"/>
          <p:cNvGrpSpPr/>
          <p:nvPr/>
        </p:nvGrpSpPr>
        <p:grpSpPr>
          <a:xfrm>
            <a:off x="752475" y="1030288"/>
            <a:ext cx="965200" cy="1011237"/>
            <a:chOff x="5961125" y="1623900"/>
            <a:chExt cx="427450" cy="448175"/>
          </a:xfrm>
        </p:grpSpPr>
        <p:sp>
          <p:nvSpPr>
            <p:cNvPr id="93" name="Google Shape;93;p1"/>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5971475" y="2001400"/>
              <a:ext cx="74925" cy="70675"/>
            </a:xfrm>
            <a:custGeom>
              <a:avLst/>
              <a:gdLst/>
              <a:ahLst/>
              <a:cxnLst/>
              <a:rect l="l" t="t" r="r" b="b"/>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0" name="Google Shape;100;p1"/>
          <p:cNvPicPr preferRelativeResize="0"/>
          <p:nvPr/>
        </p:nvPicPr>
        <p:blipFill rotWithShape="1">
          <a:blip r:embed="rId3">
            <a:alphaModFix/>
          </a:blip>
          <a:srcRect/>
          <a:stretch/>
        </p:blipFill>
        <p:spPr>
          <a:xfrm>
            <a:off x="7121537" y="887218"/>
            <a:ext cx="1536435" cy="1252483"/>
          </a:xfrm>
          <a:prstGeom prst="rect">
            <a:avLst/>
          </a:prstGeom>
          <a:noFill/>
          <a:ln>
            <a:noFill/>
          </a:ln>
        </p:spPr>
      </p:pic>
      <p:sp>
        <p:nvSpPr>
          <p:cNvPr id="101" name="Google Shape;101;p1"/>
          <p:cNvSpPr txBox="1"/>
          <p:nvPr/>
        </p:nvSpPr>
        <p:spPr>
          <a:xfrm>
            <a:off x="395536" y="4587974"/>
            <a:ext cx="60548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i="0" u="none" strike="noStrike" cap="none">
                <a:solidFill>
                  <a:srgbClr val="000000"/>
                </a:solidFill>
                <a:latin typeface="Roboto Slab"/>
                <a:ea typeface="Roboto Slab"/>
                <a:cs typeface="Roboto Slab"/>
                <a:sym typeface="Roboto Slab"/>
              </a:rPr>
              <a:t>Project number 2020-1-SK01-KA226-SCH-094350</a:t>
            </a:r>
            <a:r>
              <a:rPr lang="cs-CZ" sz="1400" b="0" i="0" u="none" strike="noStrike" cap="none">
                <a:solidFill>
                  <a:srgbClr val="000000"/>
                </a:solidFill>
                <a:latin typeface="Arial"/>
                <a:ea typeface="Arial"/>
                <a:cs typeface="Arial"/>
                <a:sym typeface="Arial"/>
              </a:rPr>
              <a:t> </a:t>
            </a:r>
            <a:endParaRPr/>
          </a:p>
          <a:p>
            <a:pPr marL="0" marR="0" lvl="0" indent="0" algn="l" rtl="0">
              <a:spcBef>
                <a:spcPts val="0"/>
              </a:spcBef>
              <a:spcAft>
                <a:spcPts val="0"/>
              </a:spcAft>
              <a:buNone/>
            </a:pPr>
            <a:r>
              <a:rPr lang="cs-CZ" sz="1400" b="1">
                <a:solidFill>
                  <a:srgbClr val="000000"/>
                </a:solidFill>
                <a:latin typeface="Roboto Slab"/>
                <a:ea typeface="Roboto Slab"/>
                <a:cs typeface="Roboto Slab"/>
                <a:sym typeface="Roboto Slab"/>
              </a:rPr>
              <a:t>Gymnázium a Jazyková škola s právem státní jazykové zkoušky Zlín</a:t>
            </a:r>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10</a:t>
            </a:fld>
            <a:endParaRPr sz="800">
              <a:solidFill>
                <a:srgbClr val="FFFFFF"/>
              </a:solidFill>
              <a:latin typeface="Roboto Slab"/>
              <a:ea typeface="Roboto Slab"/>
              <a:cs typeface="Roboto Slab"/>
              <a:sym typeface="Roboto Slab"/>
            </a:endParaRPr>
          </a:p>
        </p:txBody>
      </p:sp>
      <p:pic>
        <p:nvPicPr>
          <p:cNvPr id="271" name="Google Shape;271;p10"/>
          <p:cNvPicPr preferRelativeResize="0"/>
          <p:nvPr/>
        </p:nvPicPr>
        <p:blipFill rotWithShape="1">
          <a:blip r:embed="rId3">
            <a:alphaModFix/>
          </a:blip>
          <a:srcRect/>
          <a:stretch/>
        </p:blipFill>
        <p:spPr>
          <a:xfrm>
            <a:off x="320478" y="1707654"/>
            <a:ext cx="4293096" cy="3219822"/>
          </a:xfrm>
          <a:prstGeom prst="rect">
            <a:avLst/>
          </a:prstGeom>
          <a:noFill/>
          <a:ln>
            <a:noFill/>
          </a:ln>
        </p:spPr>
      </p:pic>
      <p:pic>
        <p:nvPicPr>
          <p:cNvPr id="272" name="Google Shape;272;p10"/>
          <p:cNvPicPr preferRelativeResize="0"/>
          <p:nvPr/>
        </p:nvPicPr>
        <p:blipFill rotWithShape="1">
          <a:blip r:embed="rId4">
            <a:alphaModFix/>
          </a:blip>
          <a:srcRect/>
          <a:stretch/>
        </p:blipFill>
        <p:spPr>
          <a:xfrm>
            <a:off x="4716016" y="1707654"/>
            <a:ext cx="2414867" cy="3219822"/>
          </a:xfrm>
          <a:prstGeom prst="rect">
            <a:avLst/>
          </a:prstGeom>
          <a:noFill/>
          <a:ln>
            <a:noFill/>
          </a:ln>
        </p:spPr>
      </p:pic>
      <p:pic>
        <p:nvPicPr>
          <p:cNvPr id="273" name="Google Shape;273;p10"/>
          <p:cNvPicPr preferRelativeResize="0"/>
          <p:nvPr/>
        </p:nvPicPr>
        <p:blipFill rotWithShape="1">
          <a:blip r:embed="rId5">
            <a:alphaModFix/>
          </a:blip>
          <a:srcRect/>
          <a:stretch/>
        </p:blipFill>
        <p:spPr>
          <a:xfrm rot="-5400000">
            <a:off x="6901980" y="-63007"/>
            <a:ext cx="1674186" cy="2232248"/>
          </a:xfrm>
          <a:prstGeom prst="rect">
            <a:avLst/>
          </a:prstGeom>
          <a:noFill/>
          <a:ln>
            <a:noFill/>
          </a:ln>
        </p:spPr>
      </p:pic>
      <p:sp>
        <p:nvSpPr>
          <p:cNvPr id="274" name="Google Shape;274;p10"/>
          <p:cNvSpPr txBox="1"/>
          <p:nvPr/>
        </p:nvSpPr>
        <p:spPr>
          <a:xfrm>
            <a:off x="467544" y="345231"/>
            <a:ext cx="498405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000000"/>
                </a:solidFill>
                <a:latin typeface="Roboto Slab"/>
                <a:ea typeface="Roboto Slab"/>
                <a:cs typeface="Roboto Slab"/>
                <a:sym typeface="Roboto Slab"/>
              </a:rPr>
              <a:t>The first sugar cube</a:t>
            </a:r>
            <a:r>
              <a:rPr lang="cs-CZ" sz="2400" dirty="0">
                <a:solidFill>
                  <a:srgbClr val="000000"/>
                </a:solidFill>
                <a:latin typeface="Roboto Slab"/>
                <a:ea typeface="Roboto Slab"/>
                <a:cs typeface="Roboto Slab"/>
                <a:sym typeface="Roboto Slab"/>
              </a:rPr>
              <a:t>?</a:t>
            </a:r>
            <a:endParaRPr sz="2400" dirty="0"/>
          </a:p>
          <a:p>
            <a:pPr marL="0" marR="0" lvl="0" indent="0" algn="l" rtl="0">
              <a:spcBef>
                <a:spcPts val="0"/>
              </a:spcBef>
              <a:spcAft>
                <a:spcPts val="0"/>
              </a:spcAft>
              <a:buNone/>
            </a:pPr>
            <a:r>
              <a:rPr lang="cs-CZ" sz="2400" dirty="0">
                <a:solidFill>
                  <a:srgbClr val="000000"/>
                </a:solidFill>
                <a:latin typeface="Roboto Slab"/>
                <a:ea typeface="Roboto Slab"/>
                <a:cs typeface="Roboto Slab"/>
                <a:sym typeface="Roboto Slab"/>
              </a:rPr>
              <a:t>Dačice, </a:t>
            </a:r>
            <a:r>
              <a:rPr lang="en-GB" sz="2400" dirty="0">
                <a:solidFill>
                  <a:srgbClr val="000000"/>
                </a:solidFill>
                <a:latin typeface="Roboto Slab"/>
                <a:ea typeface="Roboto Slab"/>
                <a:cs typeface="Roboto Slab"/>
                <a:sym typeface="Roboto Slab"/>
              </a:rPr>
              <a:t>the Czech Republic, </a:t>
            </a:r>
            <a:r>
              <a:rPr lang="cs-CZ" sz="2400" dirty="0">
                <a:solidFill>
                  <a:srgbClr val="000000"/>
                </a:solidFill>
                <a:latin typeface="Roboto Slab"/>
                <a:ea typeface="Roboto Slab"/>
                <a:cs typeface="Roboto Slab"/>
                <a:sym typeface="Roboto Slab"/>
              </a:rPr>
              <a:t>1843</a:t>
            </a:r>
            <a:endParaRPr sz="2400" dirty="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1"/>
          <p:cNvSpPr txBox="1">
            <a:spLocks noGrp="1"/>
          </p:cNvSpPr>
          <p:nvPr>
            <p:ph type="ctrTitle" idx="4294967295"/>
          </p:nvPr>
        </p:nvSpPr>
        <p:spPr>
          <a:xfrm>
            <a:off x="685800" y="1347614"/>
            <a:ext cx="7772400" cy="144016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FFFFFF"/>
              </a:buClr>
              <a:buSzPts val="1800"/>
              <a:buFont typeface="Roboto Slab"/>
              <a:buNone/>
            </a:pPr>
            <a:r>
              <a:rPr lang="cs-CZ" sz="12000" b="1" i="0" u="none" strike="noStrike" cap="none">
                <a:solidFill>
                  <a:srgbClr val="FFFFFF"/>
                </a:solidFill>
                <a:latin typeface="Roboto Slab"/>
                <a:ea typeface="Roboto Slab"/>
                <a:cs typeface="Roboto Slab"/>
                <a:sym typeface="Roboto Slab"/>
              </a:rPr>
              <a:t>33 kg</a:t>
            </a:r>
            <a:endParaRPr/>
          </a:p>
        </p:txBody>
      </p:sp>
      <p:sp>
        <p:nvSpPr>
          <p:cNvPr id="280" name="Google Shape;280;p11"/>
          <p:cNvSpPr txBox="1">
            <a:spLocks noGrp="1"/>
          </p:cNvSpPr>
          <p:nvPr>
            <p:ph type="subTitle" idx="4294967295"/>
          </p:nvPr>
        </p:nvSpPr>
        <p:spPr>
          <a:xfrm>
            <a:off x="685800" y="2916238"/>
            <a:ext cx="7772400" cy="1055061"/>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114454"/>
              </a:buClr>
              <a:buSzPts val="3000"/>
              <a:buFont typeface="Nixie One"/>
              <a:buNone/>
            </a:pPr>
            <a:r>
              <a:rPr lang="en-GB" sz="2800" b="1" i="0" u="none" strike="noStrike" cap="none" dirty="0">
                <a:solidFill>
                  <a:srgbClr val="FFFFFF"/>
                </a:solidFill>
                <a:latin typeface="Roboto Slab"/>
                <a:ea typeface="Roboto Slab"/>
                <a:cs typeface="Roboto Slab"/>
                <a:sym typeface="Roboto Slab"/>
              </a:rPr>
              <a:t>The consumption of sugar per one person a year</a:t>
            </a:r>
            <a:endParaRPr dirty="0"/>
          </a:p>
          <a:p>
            <a:pPr marL="0" marR="0" lvl="0" indent="0" algn="ctr" rtl="0">
              <a:spcBef>
                <a:spcPts val="600"/>
              </a:spcBef>
              <a:spcAft>
                <a:spcPts val="0"/>
              </a:spcAft>
              <a:buClr>
                <a:srgbClr val="114454"/>
              </a:buClr>
              <a:buSzPts val="3000"/>
              <a:buFont typeface="Nixie One"/>
              <a:buNone/>
            </a:pPr>
            <a:r>
              <a:rPr lang="en-GB" sz="2000" b="0" i="0" u="none" strike="noStrike" cap="none" dirty="0">
                <a:solidFill>
                  <a:srgbClr val="FFFFFF"/>
                </a:solidFill>
                <a:latin typeface="Roboto Slab"/>
                <a:ea typeface="Roboto Slab"/>
                <a:cs typeface="Roboto Slab"/>
                <a:sym typeface="Roboto Slab"/>
              </a:rPr>
              <a:t>On average the mankind use twice as much sugar as it is recommended</a:t>
            </a:r>
            <a:r>
              <a:rPr lang="cs-CZ" sz="2000" b="0" i="0" u="none" strike="noStrike" cap="none" dirty="0">
                <a:solidFill>
                  <a:srgbClr val="FFFFFF"/>
                </a:solidFill>
                <a:latin typeface="Roboto Slab"/>
                <a:ea typeface="Roboto Slab"/>
                <a:cs typeface="Roboto Slab"/>
                <a:sym typeface="Roboto Slab"/>
              </a:rPr>
              <a:t>!</a:t>
            </a:r>
            <a:endParaRPr dirty="0"/>
          </a:p>
        </p:txBody>
      </p:sp>
      <p:sp>
        <p:nvSpPr>
          <p:cNvPr id="281" name="Google Shape;281;p1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11</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2"/>
          <p:cNvSpPr txBox="1">
            <a:spLocks noGrp="1"/>
          </p:cNvSpPr>
          <p:nvPr>
            <p:ph type="subTitle" idx="1"/>
          </p:nvPr>
        </p:nvSpPr>
        <p:spPr>
          <a:xfrm>
            <a:off x="3579363" y="947738"/>
            <a:ext cx="5564700" cy="381960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SzPts val="1800"/>
              <a:buFont typeface="Arial"/>
              <a:buChar char="•"/>
            </a:pPr>
            <a:r>
              <a:rPr lang="en-GB" dirty="0">
                <a:latin typeface="Roboto Slab"/>
                <a:ea typeface="Roboto Slab"/>
                <a:cs typeface="Roboto Slab"/>
                <a:sym typeface="Roboto Slab"/>
              </a:rPr>
              <a:t>Natural substances present in almost all living organisms</a:t>
            </a:r>
            <a:endParaRPr dirty="0">
              <a:latin typeface="Roboto Slab"/>
              <a:ea typeface="Roboto Slab"/>
              <a:cs typeface="Roboto Slab"/>
              <a:sym typeface="Roboto Slab"/>
            </a:endParaRPr>
          </a:p>
          <a:p>
            <a:pPr marL="285750" lvl="0" indent="-285750" algn="l" rtl="0">
              <a:spcBef>
                <a:spcPts val="0"/>
              </a:spcBef>
              <a:spcAft>
                <a:spcPts val="0"/>
              </a:spcAft>
              <a:buSzPts val="1800"/>
              <a:buFont typeface="Arial"/>
              <a:buChar char="•"/>
            </a:pPr>
            <a:r>
              <a:rPr lang="en-GB" dirty="0">
                <a:latin typeface="Roboto Slab"/>
                <a:ea typeface="Roboto Slab"/>
                <a:cs typeface="Roboto Slab"/>
                <a:sym typeface="Roboto Slab"/>
              </a:rPr>
              <a:t>Consist of </a:t>
            </a:r>
            <a:r>
              <a:rPr lang="cs-CZ" dirty="0">
                <a:latin typeface="Roboto Slab"/>
                <a:ea typeface="Roboto Slab"/>
                <a:cs typeface="Roboto Slab"/>
                <a:sym typeface="Roboto Slab"/>
              </a:rPr>
              <a:t>C, H a O</a:t>
            </a:r>
            <a:endParaRPr dirty="0"/>
          </a:p>
          <a:p>
            <a:pPr marL="285750" lvl="0" indent="-285750" algn="l" rtl="0">
              <a:spcBef>
                <a:spcPts val="0"/>
              </a:spcBef>
              <a:spcAft>
                <a:spcPts val="0"/>
              </a:spcAft>
              <a:buSzPts val="1800"/>
              <a:buFont typeface="Arial"/>
              <a:buChar char="•"/>
            </a:pPr>
            <a:r>
              <a:rPr lang="en-GB" dirty="0">
                <a:latin typeface="Roboto Slab"/>
                <a:ea typeface="Roboto Slab"/>
                <a:cs typeface="Roboto Slab"/>
                <a:sym typeface="Roboto Slab"/>
              </a:rPr>
              <a:t>The empirical formula</a:t>
            </a:r>
            <a:r>
              <a:rPr lang="cs-CZ" dirty="0">
                <a:latin typeface="Roboto Slab"/>
                <a:ea typeface="Roboto Slab"/>
                <a:cs typeface="Roboto Slab"/>
                <a:sym typeface="Roboto Slab"/>
              </a:rPr>
              <a:t>: </a:t>
            </a:r>
            <a:r>
              <a:rPr lang="cs-CZ" dirty="0" err="1">
                <a:latin typeface="Roboto Slab"/>
                <a:ea typeface="Roboto Slab"/>
                <a:cs typeface="Roboto Slab"/>
                <a:sym typeface="Roboto Slab"/>
              </a:rPr>
              <a:t>C</a:t>
            </a:r>
            <a:r>
              <a:rPr lang="cs-CZ" baseline="-25000" dirty="0" err="1">
                <a:latin typeface="Roboto Slab"/>
                <a:ea typeface="Roboto Slab"/>
                <a:cs typeface="Roboto Slab"/>
                <a:sym typeface="Roboto Slab"/>
              </a:rPr>
              <a:t>n</a:t>
            </a:r>
            <a:r>
              <a:rPr lang="cs-CZ" dirty="0">
                <a:latin typeface="Roboto Slab"/>
                <a:ea typeface="Roboto Slab"/>
                <a:cs typeface="Roboto Slab"/>
                <a:sym typeface="Roboto Slab"/>
              </a:rPr>
              <a:t>(H</a:t>
            </a:r>
            <a:r>
              <a:rPr lang="cs-CZ" baseline="-25000" dirty="0">
                <a:latin typeface="Roboto Slab"/>
                <a:ea typeface="Roboto Slab"/>
                <a:cs typeface="Roboto Slab"/>
                <a:sym typeface="Roboto Slab"/>
              </a:rPr>
              <a:t>2</a:t>
            </a:r>
            <a:r>
              <a:rPr lang="cs-CZ" dirty="0">
                <a:latin typeface="Roboto Slab"/>
                <a:ea typeface="Roboto Slab"/>
                <a:cs typeface="Roboto Slab"/>
                <a:sym typeface="Roboto Slab"/>
              </a:rPr>
              <a:t>O)</a:t>
            </a:r>
            <a:r>
              <a:rPr lang="cs-CZ" baseline="-25000" dirty="0">
                <a:latin typeface="Roboto Slab"/>
                <a:ea typeface="Roboto Slab"/>
                <a:cs typeface="Roboto Slab"/>
                <a:sym typeface="Roboto Slab"/>
              </a:rPr>
              <a:t> n</a:t>
            </a:r>
            <a:endParaRPr dirty="0">
              <a:latin typeface="Roboto Slab"/>
              <a:ea typeface="Roboto Slab"/>
              <a:cs typeface="Roboto Slab"/>
              <a:sym typeface="Roboto Slab"/>
            </a:endParaRPr>
          </a:p>
          <a:p>
            <a:pPr marL="285750" lvl="0" indent="-285750" algn="l" rtl="0">
              <a:spcBef>
                <a:spcPts val="0"/>
              </a:spcBef>
              <a:spcAft>
                <a:spcPts val="0"/>
              </a:spcAft>
              <a:buSzPts val="1800"/>
              <a:buFont typeface="Arial"/>
              <a:buChar char="•"/>
            </a:pPr>
            <a:r>
              <a:rPr lang="en-GB" dirty="0">
                <a:latin typeface="Roboto Slab"/>
                <a:ea typeface="Roboto Slab"/>
                <a:cs typeface="Roboto Slab"/>
                <a:sym typeface="Roboto Slab"/>
              </a:rPr>
              <a:t>They are derived from hydrocarbons</a:t>
            </a:r>
            <a:endParaRPr dirty="0">
              <a:latin typeface="Roboto Slab"/>
              <a:ea typeface="Roboto Slab"/>
              <a:cs typeface="Roboto Slab"/>
              <a:sym typeface="Roboto Slab"/>
            </a:endParaRPr>
          </a:p>
          <a:p>
            <a:pPr marL="285750" lvl="0" indent="-285750" algn="l" rtl="0">
              <a:spcBef>
                <a:spcPts val="0"/>
              </a:spcBef>
              <a:spcAft>
                <a:spcPts val="0"/>
              </a:spcAft>
              <a:buSzPts val="1800"/>
              <a:buFont typeface="Arial"/>
              <a:buChar char="•"/>
            </a:pPr>
            <a:r>
              <a:rPr lang="en-GB" dirty="0">
                <a:latin typeface="Roboto Slab"/>
                <a:ea typeface="Roboto Slab"/>
                <a:cs typeface="Roboto Slab"/>
                <a:sym typeface="Roboto Slab"/>
              </a:rPr>
              <a:t>There are two groups</a:t>
            </a:r>
            <a:r>
              <a:rPr lang="cs-CZ" dirty="0">
                <a:latin typeface="Roboto Slab"/>
                <a:ea typeface="Roboto Slab"/>
                <a:cs typeface="Roboto Slab"/>
                <a:sym typeface="Roboto Slab"/>
              </a:rPr>
              <a:t>:</a:t>
            </a:r>
            <a:endParaRPr dirty="0"/>
          </a:p>
          <a:p>
            <a:pPr marL="342900" lvl="0" indent="-342900" algn="l" rtl="0">
              <a:spcBef>
                <a:spcPts val="0"/>
              </a:spcBef>
              <a:spcAft>
                <a:spcPts val="0"/>
              </a:spcAft>
              <a:buSzPts val="1800"/>
              <a:buAutoNum type="alphaLcParenR"/>
            </a:pPr>
            <a:r>
              <a:rPr lang="en-GB" dirty="0">
                <a:latin typeface="Roboto Slab"/>
                <a:ea typeface="Roboto Slab"/>
                <a:cs typeface="Roboto Slab"/>
                <a:sym typeface="Roboto Slab"/>
              </a:rPr>
              <a:t>Hydroxyl group</a:t>
            </a:r>
            <a:r>
              <a:rPr lang="cs-CZ" dirty="0">
                <a:latin typeface="Roboto Slab"/>
                <a:ea typeface="Roboto Slab"/>
                <a:cs typeface="Roboto Slab"/>
                <a:sym typeface="Roboto Slab"/>
              </a:rPr>
              <a:t>:   - OH</a:t>
            </a:r>
            <a:endParaRPr dirty="0"/>
          </a:p>
          <a:p>
            <a:pPr marL="342900" lvl="0" indent="-228600" algn="l" rtl="0">
              <a:spcBef>
                <a:spcPts val="0"/>
              </a:spcBef>
              <a:spcAft>
                <a:spcPts val="0"/>
              </a:spcAft>
              <a:buSzPts val="1800"/>
              <a:buNone/>
            </a:pPr>
            <a:endParaRPr dirty="0">
              <a:latin typeface="Roboto Slab"/>
              <a:ea typeface="Roboto Slab"/>
              <a:cs typeface="Roboto Slab"/>
              <a:sym typeface="Roboto Slab"/>
            </a:endParaRPr>
          </a:p>
          <a:p>
            <a:pPr marL="342900" lvl="0" indent="-342900" algn="l" rtl="0">
              <a:spcBef>
                <a:spcPts val="0"/>
              </a:spcBef>
              <a:spcAft>
                <a:spcPts val="0"/>
              </a:spcAft>
              <a:buSzPts val="1800"/>
              <a:buAutoNum type="alphaLcParenR"/>
            </a:pPr>
            <a:r>
              <a:rPr lang="en-GB" dirty="0">
                <a:latin typeface="Roboto Slab"/>
                <a:ea typeface="Roboto Slab"/>
                <a:cs typeface="Roboto Slab"/>
                <a:sym typeface="Roboto Slab"/>
              </a:rPr>
              <a:t>Carbonyl group</a:t>
            </a:r>
            <a:r>
              <a:rPr lang="cs-CZ" dirty="0">
                <a:latin typeface="Roboto Slab"/>
                <a:ea typeface="Roboto Slab"/>
                <a:cs typeface="Roboto Slab"/>
                <a:sym typeface="Roboto Slab"/>
              </a:rPr>
              <a:t>:      C = O</a:t>
            </a:r>
            <a:endParaRPr dirty="0"/>
          </a:p>
          <a:p>
            <a:pPr marL="0" lvl="0" indent="0" algn="l" rtl="0">
              <a:spcBef>
                <a:spcPts val="0"/>
              </a:spcBef>
              <a:spcAft>
                <a:spcPts val="0"/>
              </a:spcAft>
              <a:buSzPts val="1800"/>
              <a:buNone/>
            </a:pPr>
            <a:endParaRPr dirty="0">
              <a:latin typeface="Roboto Slab"/>
              <a:ea typeface="Roboto Slab"/>
              <a:cs typeface="Roboto Slab"/>
              <a:sym typeface="Roboto Slab"/>
            </a:endParaRPr>
          </a:p>
          <a:p>
            <a:pPr marL="0" lvl="0" indent="0" algn="l" rtl="0">
              <a:spcBef>
                <a:spcPts val="0"/>
              </a:spcBef>
              <a:spcAft>
                <a:spcPts val="0"/>
              </a:spcAft>
              <a:buSzPts val="1800"/>
              <a:buNone/>
            </a:pPr>
            <a:r>
              <a:rPr lang="en-GB" dirty="0">
                <a:latin typeface="Roboto Slab"/>
                <a:ea typeface="Roboto Slab"/>
                <a:cs typeface="Roboto Slab"/>
                <a:sym typeface="Roboto Slab"/>
              </a:rPr>
              <a:t>Chemical reactions of saccharides are the same as these of alcohols, aldehydes, and ketones</a:t>
            </a:r>
            <a:endParaRPr dirty="0"/>
          </a:p>
          <a:p>
            <a:pPr marL="0" lvl="0" indent="0" algn="l" rtl="0">
              <a:spcBef>
                <a:spcPts val="0"/>
              </a:spcBef>
              <a:spcAft>
                <a:spcPts val="0"/>
              </a:spcAft>
              <a:buSzPts val="1800"/>
              <a:buNone/>
            </a:pPr>
            <a:endParaRPr dirty="0">
              <a:latin typeface="Roboto Slab"/>
              <a:ea typeface="Roboto Slab"/>
              <a:cs typeface="Roboto Slab"/>
              <a:sym typeface="Roboto Slab"/>
            </a:endParaRPr>
          </a:p>
        </p:txBody>
      </p:sp>
      <p:sp>
        <p:nvSpPr>
          <p:cNvPr id="287" name="Google Shape;287;p12"/>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4800"/>
              <a:buFont typeface="Arial"/>
              <a:buNone/>
            </a:pPr>
            <a:r>
              <a:rPr lang="en-GB" sz="4400" b="1" dirty="0">
                <a:solidFill>
                  <a:schemeClr val="lt1"/>
                </a:solidFill>
                <a:latin typeface="Roboto Slab"/>
                <a:ea typeface="Roboto Slab"/>
                <a:cs typeface="Roboto Slab"/>
                <a:sym typeface="Roboto Slab"/>
              </a:rPr>
              <a:t>Saccharides</a:t>
            </a:r>
            <a:r>
              <a:rPr lang="en-GB" sz="4800" b="1" dirty="0">
                <a:solidFill>
                  <a:schemeClr val="lt1"/>
                </a:solidFill>
                <a:latin typeface="Roboto Slab"/>
                <a:ea typeface="Roboto Slab"/>
                <a:cs typeface="Roboto Slab"/>
                <a:sym typeface="Roboto Slab"/>
              </a:rPr>
              <a:t> </a:t>
            </a:r>
            <a:endParaRPr dirty="0"/>
          </a:p>
          <a:p>
            <a:pPr marL="0" marR="0" lvl="0" indent="0" algn="ctr" rtl="0">
              <a:spcBef>
                <a:spcPts val="0"/>
              </a:spcBef>
              <a:spcAft>
                <a:spcPts val="0"/>
              </a:spcAft>
              <a:buClr>
                <a:srgbClr val="000000"/>
              </a:buClr>
              <a:buSzPts val="2800"/>
              <a:buFont typeface="Arial"/>
              <a:buNone/>
            </a:pPr>
            <a:r>
              <a:rPr lang="cs-CZ" sz="2800" dirty="0">
                <a:solidFill>
                  <a:schemeClr val="lt1"/>
                </a:solidFill>
                <a:latin typeface="Roboto Slab"/>
                <a:ea typeface="Roboto Slab"/>
                <a:cs typeface="Roboto Slab"/>
                <a:sym typeface="Roboto Slab"/>
              </a:rPr>
              <a:t>- </a:t>
            </a:r>
            <a:r>
              <a:rPr lang="en-GB" sz="2800" dirty="0">
                <a:solidFill>
                  <a:schemeClr val="lt1"/>
                </a:solidFill>
                <a:latin typeface="Roboto Slab"/>
                <a:ea typeface="Roboto Slab"/>
                <a:cs typeface="Roboto Slab"/>
                <a:sym typeface="Roboto Slab"/>
              </a:rPr>
              <a:t>definition</a:t>
            </a:r>
            <a:endParaRPr sz="2800" dirty="0">
              <a:solidFill>
                <a:schemeClr val="lt1"/>
              </a:solidFill>
              <a:latin typeface="Roboto Slab"/>
              <a:ea typeface="Roboto Slab"/>
              <a:cs typeface="Roboto Slab"/>
              <a:sym typeface="Roboto Slab"/>
            </a:endParaRPr>
          </a:p>
          <a:p>
            <a:pPr marL="0" marR="0" lvl="0" indent="0" algn="ctr" rtl="0">
              <a:spcBef>
                <a:spcPts val="0"/>
              </a:spcBef>
              <a:spcAft>
                <a:spcPts val="0"/>
              </a:spcAft>
              <a:buClr>
                <a:srgbClr val="000000"/>
              </a:buClr>
              <a:buSzPts val="2800"/>
              <a:buFont typeface="Arial"/>
              <a:buNone/>
            </a:pPr>
            <a:r>
              <a:rPr lang="cs-CZ" sz="2800" dirty="0">
                <a:solidFill>
                  <a:schemeClr val="lt1"/>
                </a:solidFill>
                <a:latin typeface="Roboto Slab"/>
                <a:ea typeface="Roboto Slab"/>
                <a:cs typeface="Roboto Slab"/>
                <a:sym typeface="Roboto Slab"/>
              </a:rPr>
              <a:t>- </a:t>
            </a:r>
            <a:r>
              <a:rPr lang="en-GB" sz="2800" dirty="0">
                <a:solidFill>
                  <a:schemeClr val="lt1"/>
                </a:solidFill>
                <a:latin typeface="Roboto Slab"/>
                <a:ea typeface="Roboto Slab"/>
                <a:cs typeface="Roboto Slab"/>
                <a:sym typeface="Roboto Slab"/>
              </a:rPr>
              <a:t>composition</a:t>
            </a:r>
            <a:endParaRPr sz="2800" dirty="0">
              <a:solidFill>
                <a:schemeClr val="lt1"/>
              </a:solidFill>
              <a:latin typeface="Roboto Slab"/>
              <a:ea typeface="Roboto Slab"/>
              <a:cs typeface="Roboto Slab"/>
              <a:sym typeface="Roboto Slab"/>
            </a:endParaRPr>
          </a:p>
        </p:txBody>
      </p:sp>
      <p:sp>
        <p:nvSpPr>
          <p:cNvPr id="288" name="Google Shape;288;p1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12</a:t>
            </a:fld>
            <a:endParaRPr sz="800">
              <a:solidFill>
                <a:srgbClr val="FFFFFF"/>
              </a:solidFill>
              <a:latin typeface="Roboto Slab"/>
              <a:ea typeface="Roboto Slab"/>
              <a:cs typeface="Roboto Slab"/>
              <a:sym typeface="Roboto Slab"/>
            </a:endParaRPr>
          </a:p>
        </p:txBody>
      </p:sp>
      <p:cxnSp>
        <p:nvCxnSpPr>
          <p:cNvPr id="289" name="Google Shape;289;p12"/>
          <p:cNvCxnSpPr/>
          <p:nvPr/>
        </p:nvCxnSpPr>
        <p:spPr>
          <a:xfrm>
            <a:off x="5888547" y="3177592"/>
            <a:ext cx="144016" cy="114238"/>
          </a:xfrm>
          <a:prstGeom prst="straightConnector1">
            <a:avLst/>
          </a:prstGeom>
          <a:noFill/>
          <a:ln w="28575" cap="flat" cmpd="sng">
            <a:solidFill>
              <a:srgbClr val="6E9C45"/>
            </a:solidFill>
            <a:prstDash val="solid"/>
            <a:round/>
            <a:headEnd type="none" w="sm" len="sm"/>
            <a:tailEnd type="none" w="sm" len="sm"/>
          </a:ln>
          <a:effectLst>
            <a:outerShdw blurRad="40000" dist="23000" dir="5400000" rotWithShape="0">
              <a:srgbClr val="000000">
                <a:alpha val="34901"/>
              </a:srgbClr>
            </a:outerShdw>
          </a:effectLst>
        </p:spPr>
      </p:cxnSp>
      <p:cxnSp>
        <p:nvCxnSpPr>
          <p:cNvPr id="290" name="Google Shape;290;p12"/>
          <p:cNvCxnSpPr/>
          <p:nvPr/>
        </p:nvCxnSpPr>
        <p:spPr>
          <a:xfrm rot="10800000" flipH="1">
            <a:off x="5888547" y="3442521"/>
            <a:ext cx="144016" cy="144016"/>
          </a:xfrm>
          <a:prstGeom prst="straightConnector1">
            <a:avLst/>
          </a:prstGeom>
          <a:noFill/>
          <a:ln w="28575" cap="flat" cmpd="sng">
            <a:solidFill>
              <a:srgbClr val="6E9C45"/>
            </a:solidFill>
            <a:prstDash val="solid"/>
            <a:round/>
            <a:headEnd type="none" w="sm" len="sm"/>
            <a:tailEnd type="none" w="sm" len="sm"/>
          </a:ln>
          <a:effectLst>
            <a:outerShdw blurRad="40000" dist="23000" dir="5400000" rotWithShape="0">
              <a:srgbClr val="000000">
                <a:alpha val="34901"/>
              </a:srgbClr>
            </a:outerShdw>
          </a:effectLst>
        </p:spPr>
      </p:cxn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txBox="1">
            <a:spLocks noGrp="1"/>
          </p:cNvSpPr>
          <p:nvPr>
            <p:ph type="subTitle" idx="1"/>
          </p:nvPr>
        </p:nvSpPr>
        <p:spPr>
          <a:xfrm>
            <a:off x="3471863" y="503238"/>
            <a:ext cx="5564633" cy="4264025"/>
          </a:xfrm>
          <a:prstGeom prst="rect">
            <a:avLst/>
          </a:prstGeom>
          <a:noFill/>
          <a:ln>
            <a:noFill/>
          </a:ln>
        </p:spPr>
        <p:txBody>
          <a:bodyPr spcFirstLastPara="1" wrap="square" lIns="91425" tIns="91425" rIns="91425" bIns="91425" anchor="t" anchorCtr="0">
            <a:noAutofit/>
          </a:bodyPr>
          <a:lstStyle/>
          <a:p>
            <a:pPr marL="742950" lvl="1" indent="-285750" algn="l" rtl="0">
              <a:spcBef>
                <a:spcPts val="0"/>
              </a:spcBef>
              <a:spcAft>
                <a:spcPts val="0"/>
              </a:spcAft>
              <a:buSzPts val="1800"/>
              <a:buFont typeface="Arial"/>
              <a:buChar char="•"/>
            </a:pPr>
            <a:r>
              <a:rPr lang="en-GB" dirty="0"/>
              <a:t>An energy source of metabolism</a:t>
            </a:r>
            <a:r>
              <a:rPr lang="cs-CZ" dirty="0"/>
              <a:t> (1g</a:t>
            </a:r>
            <a:r>
              <a:rPr lang="en-GB" dirty="0"/>
              <a:t> of saccharide</a:t>
            </a:r>
            <a:r>
              <a:rPr lang="cs-CZ" dirty="0"/>
              <a:t> </a:t>
            </a:r>
            <a:r>
              <a:rPr lang="en-GB" dirty="0"/>
              <a:t>contains</a:t>
            </a:r>
            <a:r>
              <a:rPr lang="cs-CZ" dirty="0"/>
              <a:t> </a:t>
            </a:r>
            <a:r>
              <a:rPr lang="en-GB" dirty="0"/>
              <a:t>app</a:t>
            </a:r>
            <a:r>
              <a:rPr lang="cs-CZ" dirty="0"/>
              <a:t> 18 </a:t>
            </a:r>
            <a:r>
              <a:rPr lang="cs-CZ" dirty="0" err="1"/>
              <a:t>kJ</a:t>
            </a:r>
            <a:r>
              <a:rPr lang="cs-CZ" dirty="0"/>
              <a:t> </a:t>
            </a:r>
            <a:r>
              <a:rPr lang="en-GB" dirty="0"/>
              <a:t>of energy</a:t>
            </a:r>
            <a:r>
              <a:rPr lang="cs-CZ" dirty="0"/>
              <a:t>)</a:t>
            </a:r>
            <a:endParaRPr dirty="0"/>
          </a:p>
          <a:p>
            <a:pPr marL="742950" lvl="1" indent="-285750" algn="l" rtl="0">
              <a:spcBef>
                <a:spcPts val="0"/>
              </a:spcBef>
              <a:spcAft>
                <a:spcPts val="0"/>
              </a:spcAft>
              <a:buSzPts val="1800"/>
              <a:buFont typeface="Arial"/>
              <a:buChar char="•"/>
            </a:pPr>
            <a:r>
              <a:rPr lang="en-GB" dirty="0"/>
              <a:t>Building material </a:t>
            </a:r>
            <a:r>
              <a:rPr lang="cs-CZ" dirty="0"/>
              <a:t>(</a:t>
            </a:r>
            <a:r>
              <a:rPr lang="en-GB" dirty="0"/>
              <a:t>part of cell walls</a:t>
            </a:r>
            <a:r>
              <a:rPr lang="cs-CZ" dirty="0"/>
              <a:t>)</a:t>
            </a:r>
            <a:endParaRPr dirty="0"/>
          </a:p>
          <a:p>
            <a:pPr marL="742950" lvl="1" indent="-285750" algn="l" rtl="0">
              <a:spcBef>
                <a:spcPts val="0"/>
              </a:spcBef>
              <a:spcAft>
                <a:spcPts val="0"/>
              </a:spcAft>
              <a:buSzPts val="1800"/>
              <a:buFont typeface="Arial"/>
              <a:buChar char="•"/>
            </a:pPr>
            <a:r>
              <a:rPr lang="en-GB" dirty="0"/>
              <a:t>A storage material</a:t>
            </a:r>
            <a:endParaRPr dirty="0"/>
          </a:p>
          <a:p>
            <a:pPr marL="742950" lvl="1" indent="-285750" algn="l" rtl="0">
              <a:spcBef>
                <a:spcPts val="0"/>
              </a:spcBef>
              <a:spcAft>
                <a:spcPts val="0"/>
              </a:spcAft>
              <a:buSzPts val="1800"/>
              <a:buFont typeface="Arial"/>
              <a:buChar char="•"/>
            </a:pPr>
            <a:r>
              <a:rPr lang="en-GB" dirty="0"/>
              <a:t>A part of nucleosides and nucleotides</a:t>
            </a:r>
            <a:endParaRPr dirty="0"/>
          </a:p>
          <a:p>
            <a:pPr marL="742950" lvl="1" indent="-285750" algn="l" rtl="0">
              <a:spcBef>
                <a:spcPts val="0"/>
              </a:spcBef>
              <a:spcAft>
                <a:spcPts val="0"/>
              </a:spcAft>
              <a:buSzPts val="1800"/>
              <a:buFont typeface="Arial"/>
              <a:buChar char="•"/>
            </a:pPr>
            <a:r>
              <a:rPr lang="en-GB" dirty="0"/>
              <a:t>A part of physiologically active substances</a:t>
            </a:r>
            <a:r>
              <a:rPr lang="cs-CZ" dirty="0"/>
              <a:t> (</a:t>
            </a:r>
            <a:r>
              <a:rPr lang="en-GB" dirty="0"/>
              <a:t>organic cofactors</a:t>
            </a:r>
            <a:r>
              <a:rPr lang="cs-CZ" dirty="0"/>
              <a:t>, </a:t>
            </a:r>
            <a:r>
              <a:rPr lang="en-GB" dirty="0"/>
              <a:t>hormones</a:t>
            </a:r>
            <a:r>
              <a:rPr lang="cs-CZ" dirty="0"/>
              <a:t>, </a:t>
            </a:r>
            <a:r>
              <a:rPr lang="en-GB" dirty="0"/>
              <a:t>antibiotics</a:t>
            </a:r>
            <a:r>
              <a:rPr lang="cs-CZ" dirty="0"/>
              <a:t>, </a:t>
            </a:r>
            <a:r>
              <a:rPr lang="en-GB" dirty="0"/>
              <a:t>glycosides</a:t>
            </a:r>
            <a:r>
              <a:rPr lang="cs-CZ" dirty="0"/>
              <a:t>)</a:t>
            </a:r>
            <a:endParaRPr dirty="0"/>
          </a:p>
          <a:p>
            <a:pPr marL="457200" lvl="1" indent="0" algn="l" rtl="0">
              <a:spcBef>
                <a:spcPts val="0"/>
              </a:spcBef>
              <a:spcAft>
                <a:spcPts val="0"/>
              </a:spcAft>
              <a:buSzPts val="1800"/>
              <a:buNone/>
            </a:pPr>
            <a:endParaRPr dirty="0"/>
          </a:p>
          <a:p>
            <a:pPr marL="285750" lvl="0" indent="-285750" algn="l" rtl="0">
              <a:spcBef>
                <a:spcPts val="0"/>
              </a:spcBef>
              <a:spcAft>
                <a:spcPts val="0"/>
              </a:spcAft>
              <a:buSzPts val="1800"/>
              <a:buFont typeface="Arial"/>
              <a:buChar char="•"/>
            </a:pPr>
            <a:r>
              <a:rPr lang="en-GB" dirty="0"/>
              <a:t>The most widespread natural compounds</a:t>
            </a:r>
            <a:endParaRPr dirty="0"/>
          </a:p>
          <a:p>
            <a:pPr marL="285750" lvl="0" indent="-285750" algn="l" rtl="0">
              <a:spcBef>
                <a:spcPts val="0"/>
              </a:spcBef>
              <a:spcAft>
                <a:spcPts val="0"/>
              </a:spcAft>
              <a:buSzPts val="1800"/>
              <a:buFont typeface="Arial"/>
              <a:buChar char="•"/>
            </a:pPr>
            <a:r>
              <a:rPr lang="en-GB" dirty="0"/>
              <a:t>They are found in living organisms organs</a:t>
            </a:r>
            <a:r>
              <a:rPr lang="cs-CZ" dirty="0"/>
              <a:t> (</a:t>
            </a:r>
            <a:r>
              <a:rPr lang="en-GB" dirty="0"/>
              <a:t>e. g</a:t>
            </a:r>
            <a:r>
              <a:rPr lang="cs-CZ" dirty="0"/>
              <a:t>. </a:t>
            </a:r>
            <a:r>
              <a:rPr lang="en-GB" dirty="0"/>
              <a:t>cell membrane</a:t>
            </a:r>
            <a:r>
              <a:rPr lang="cs-CZ" dirty="0"/>
              <a:t>, </a:t>
            </a:r>
            <a:r>
              <a:rPr lang="en-GB" dirty="0"/>
              <a:t>liver</a:t>
            </a:r>
            <a:r>
              <a:rPr lang="cs-CZ" dirty="0"/>
              <a:t>, </a:t>
            </a:r>
            <a:r>
              <a:rPr lang="en-GB" dirty="0"/>
              <a:t>spleen</a:t>
            </a:r>
            <a:r>
              <a:rPr lang="cs-CZ" dirty="0"/>
              <a:t>, </a:t>
            </a:r>
            <a:r>
              <a:rPr lang="en-GB" dirty="0"/>
              <a:t>cerebral cortex</a:t>
            </a:r>
            <a:r>
              <a:rPr lang="cs-CZ" dirty="0"/>
              <a:t>)</a:t>
            </a:r>
            <a:endParaRPr dirty="0"/>
          </a:p>
          <a:p>
            <a:pPr marL="285750" lvl="0" indent="-171450" algn="l" rtl="0">
              <a:spcBef>
                <a:spcPts val="0"/>
              </a:spcBef>
              <a:spcAft>
                <a:spcPts val="0"/>
              </a:spcAft>
              <a:buSzPts val="1800"/>
              <a:buFont typeface="Arial"/>
              <a:buNone/>
            </a:pPr>
            <a:endParaRPr dirty="0">
              <a:latin typeface="Roboto Slab"/>
              <a:ea typeface="Roboto Slab"/>
              <a:cs typeface="Roboto Slab"/>
              <a:sym typeface="Roboto Slab"/>
            </a:endParaRPr>
          </a:p>
        </p:txBody>
      </p:sp>
      <p:sp>
        <p:nvSpPr>
          <p:cNvPr id="296" name="Google Shape;296;p13"/>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4800"/>
              <a:buFont typeface="Arial"/>
              <a:buNone/>
            </a:pPr>
            <a:r>
              <a:rPr lang="en-GB" sz="4000" b="1" dirty="0">
                <a:solidFill>
                  <a:schemeClr val="lt1"/>
                </a:solidFill>
                <a:latin typeface="Roboto Slab"/>
                <a:ea typeface="Roboto Slab"/>
                <a:cs typeface="Roboto Slab"/>
                <a:sym typeface="Roboto Slab"/>
              </a:rPr>
              <a:t>Saccharides </a:t>
            </a:r>
            <a:endParaRPr sz="4000" dirty="0"/>
          </a:p>
          <a:p>
            <a:pPr marL="0" marR="0" lvl="0" indent="0" algn="ctr" rtl="0">
              <a:spcBef>
                <a:spcPts val="0"/>
              </a:spcBef>
              <a:spcAft>
                <a:spcPts val="0"/>
              </a:spcAft>
              <a:buClr>
                <a:srgbClr val="000000"/>
              </a:buClr>
              <a:buSzPts val="2800"/>
              <a:buFont typeface="Arial"/>
              <a:buNone/>
            </a:pPr>
            <a:r>
              <a:rPr lang="cs-CZ" sz="2800" dirty="0">
                <a:solidFill>
                  <a:schemeClr val="lt1"/>
                </a:solidFill>
                <a:latin typeface="Roboto Slab"/>
                <a:ea typeface="Roboto Slab"/>
                <a:cs typeface="Roboto Slab"/>
                <a:sym typeface="Roboto Slab"/>
              </a:rPr>
              <a:t>- </a:t>
            </a:r>
            <a:r>
              <a:rPr lang="en-GB" sz="2800" dirty="0">
                <a:solidFill>
                  <a:schemeClr val="lt1"/>
                </a:solidFill>
                <a:latin typeface="Roboto Slab"/>
                <a:ea typeface="Roboto Slab"/>
                <a:cs typeface="Roboto Slab"/>
                <a:sym typeface="Roboto Slab"/>
              </a:rPr>
              <a:t>The importance</a:t>
            </a:r>
            <a:r>
              <a:rPr lang="cs-CZ" sz="2800" dirty="0">
                <a:solidFill>
                  <a:schemeClr val="lt1"/>
                </a:solidFill>
                <a:latin typeface="Roboto Slab"/>
                <a:ea typeface="Roboto Slab"/>
                <a:cs typeface="Roboto Slab"/>
                <a:sym typeface="Roboto Slab"/>
              </a:rPr>
              <a:t> </a:t>
            </a:r>
            <a:endParaRPr dirty="0"/>
          </a:p>
          <a:p>
            <a:pPr marL="0" marR="0" lvl="0" indent="0" algn="ctr" rtl="0">
              <a:spcBef>
                <a:spcPts val="0"/>
              </a:spcBef>
              <a:spcAft>
                <a:spcPts val="0"/>
              </a:spcAft>
              <a:buClr>
                <a:srgbClr val="000000"/>
              </a:buClr>
              <a:buSzPts val="2800"/>
              <a:buFont typeface="Arial"/>
              <a:buNone/>
            </a:pPr>
            <a:endParaRPr sz="2800" dirty="0">
              <a:solidFill>
                <a:schemeClr val="lt1"/>
              </a:solidFill>
              <a:latin typeface="Roboto Slab"/>
              <a:ea typeface="Roboto Slab"/>
              <a:cs typeface="Roboto Slab"/>
              <a:sym typeface="Roboto Slab"/>
            </a:endParaRPr>
          </a:p>
        </p:txBody>
      </p:sp>
      <p:sp>
        <p:nvSpPr>
          <p:cNvPr id="297" name="Google Shape;297;p1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13</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4"/>
          <p:cNvSpPr txBox="1">
            <a:spLocks noGrp="1"/>
          </p:cNvSpPr>
          <p:nvPr>
            <p:ph type="subTitle" idx="1"/>
          </p:nvPr>
        </p:nvSpPr>
        <p:spPr>
          <a:xfrm>
            <a:off x="3471863" y="503238"/>
            <a:ext cx="5564633" cy="4264025"/>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SzPts val="1800"/>
              <a:buFont typeface="Arial"/>
              <a:buChar char="•"/>
            </a:pPr>
            <a:r>
              <a:rPr lang="en-GB" dirty="0"/>
              <a:t>Monosaccharides are synthesised from carbon dioxide and water converting light energy through an organic cofactor chlorophyll in green plants</a:t>
            </a:r>
            <a:r>
              <a:rPr lang="cs-CZ" dirty="0"/>
              <a:t> </a:t>
            </a:r>
            <a:endParaRPr dirty="0"/>
          </a:p>
          <a:p>
            <a:pPr marL="285750" lvl="0" indent="-285750" algn="l" rtl="0">
              <a:spcBef>
                <a:spcPts val="0"/>
              </a:spcBef>
              <a:spcAft>
                <a:spcPts val="0"/>
              </a:spcAft>
              <a:buSzPts val="1800"/>
              <a:buFont typeface="Arial"/>
              <a:buChar char="•"/>
            </a:pPr>
            <a:r>
              <a:rPr lang="en-GB" dirty="0"/>
              <a:t>This process is called </a:t>
            </a:r>
            <a:r>
              <a:rPr lang="en-GB" sz="2400" dirty="0"/>
              <a:t>photosynthesis</a:t>
            </a:r>
            <a:endParaRPr dirty="0"/>
          </a:p>
          <a:p>
            <a:pPr marL="285750" lvl="0" indent="-285750" algn="l" rtl="0">
              <a:spcBef>
                <a:spcPts val="0"/>
              </a:spcBef>
              <a:spcAft>
                <a:spcPts val="0"/>
              </a:spcAft>
              <a:buSzPts val="1800"/>
              <a:buFont typeface="Arial"/>
              <a:buChar char="•"/>
            </a:pPr>
            <a:r>
              <a:rPr lang="en-GB" dirty="0"/>
              <a:t>The overall equation of photosynthesis is</a:t>
            </a:r>
            <a:r>
              <a:rPr lang="cs-CZ" dirty="0"/>
              <a:t>: </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cs-CZ" dirty="0"/>
              <a:t>6 H</a:t>
            </a:r>
            <a:r>
              <a:rPr lang="cs-CZ" baseline="-25000" dirty="0"/>
              <a:t>2</a:t>
            </a:r>
            <a:r>
              <a:rPr lang="cs-CZ" dirty="0"/>
              <a:t>O  +  6 CO</a:t>
            </a:r>
            <a:r>
              <a:rPr lang="cs-CZ" baseline="-25000" dirty="0"/>
              <a:t>2</a:t>
            </a:r>
            <a:r>
              <a:rPr lang="cs-CZ" dirty="0"/>
              <a:t>   →   C</a:t>
            </a:r>
            <a:r>
              <a:rPr lang="cs-CZ" baseline="-25000" dirty="0"/>
              <a:t>6</a:t>
            </a:r>
            <a:r>
              <a:rPr lang="cs-CZ" dirty="0"/>
              <a:t>H</a:t>
            </a:r>
            <a:r>
              <a:rPr lang="cs-CZ" baseline="-25000" dirty="0"/>
              <a:t>12</a:t>
            </a:r>
            <a:r>
              <a:rPr lang="cs-CZ" dirty="0"/>
              <a:t>O</a:t>
            </a:r>
            <a:r>
              <a:rPr lang="cs-CZ" baseline="-25000" dirty="0"/>
              <a:t>6</a:t>
            </a:r>
            <a:r>
              <a:rPr lang="cs-CZ" dirty="0"/>
              <a:t>   +   6 O</a:t>
            </a:r>
            <a:r>
              <a:rPr lang="cs-CZ" baseline="-25000" dirty="0"/>
              <a:t>2</a:t>
            </a:r>
            <a:endParaRPr dirty="0"/>
          </a:p>
          <a:p>
            <a:pPr marL="0" lvl="0" indent="0" algn="l" rtl="0">
              <a:spcBef>
                <a:spcPts val="0"/>
              </a:spcBef>
              <a:spcAft>
                <a:spcPts val="0"/>
              </a:spcAft>
              <a:buSzPts val="1800"/>
              <a:buNone/>
            </a:pPr>
            <a:endParaRPr baseline="-25000" dirty="0"/>
          </a:p>
          <a:p>
            <a:pPr marL="0" lvl="0" indent="0" algn="l" rtl="0">
              <a:spcBef>
                <a:spcPts val="0"/>
              </a:spcBef>
              <a:spcAft>
                <a:spcPts val="0"/>
              </a:spcAft>
              <a:buSzPts val="1800"/>
              <a:buNone/>
            </a:pPr>
            <a:r>
              <a:rPr lang="en-GB" dirty="0"/>
              <a:t>or</a:t>
            </a:r>
            <a:r>
              <a:rPr lang="cs-CZ" dirty="0"/>
              <a:t>: </a:t>
            </a:r>
            <a:endParaRPr dirty="0"/>
          </a:p>
          <a:p>
            <a:pPr marL="0" lvl="0" indent="0" algn="l" rtl="0">
              <a:spcBef>
                <a:spcPts val="0"/>
              </a:spcBef>
              <a:spcAft>
                <a:spcPts val="0"/>
              </a:spcAft>
              <a:buSzPts val="1800"/>
              <a:buNone/>
            </a:pPr>
            <a:r>
              <a:rPr lang="cs-CZ" dirty="0"/>
              <a:t> 12 H</a:t>
            </a:r>
            <a:r>
              <a:rPr lang="cs-CZ" baseline="-25000" dirty="0"/>
              <a:t>2</a:t>
            </a:r>
            <a:r>
              <a:rPr lang="cs-CZ" dirty="0"/>
              <a:t>O  +  6 CO</a:t>
            </a:r>
            <a:r>
              <a:rPr lang="cs-CZ" baseline="-25000" dirty="0"/>
              <a:t>2</a:t>
            </a:r>
            <a:r>
              <a:rPr lang="cs-CZ" dirty="0"/>
              <a:t>   →  C</a:t>
            </a:r>
            <a:r>
              <a:rPr lang="cs-CZ" baseline="-25000" dirty="0"/>
              <a:t>6</a:t>
            </a:r>
            <a:r>
              <a:rPr lang="cs-CZ" dirty="0"/>
              <a:t>H</a:t>
            </a:r>
            <a:r>
              <a:rPr lang="cs-CZ" baseline="-25000" dirty="0"/>
              <a:t>12</a:t>
            </a:r>
            <a:r>
              <a:rPr lang="cs-CZ" dirty="0"/>
              <a:t>O</a:t>
            </a:r>
            <a:r>
              <a:rPr lang="cs-CZ" baseline="-25000" dirty="0"/>
              <a:t>6</a:t>
            </a:r>
            <a:r>
              <a:rPr lang="cs-CZ" dirty="0"/>
              <a:t>   + 6 H</a:t>
            </a:r>
            <a:r>
              <a:rPr lang="cs-CZ" baseline="-25000" dirty="0"/>
              <a:t>2</a:t>
            </a:r>
            <a:r>
              <a:rPr lang="cs-CZ" dirty="0"/>
              <a:t>O  + 6 O</a:t>
            </a:r>
            <a:r>
              <a:rPr lang="cs-CZ" baseline="-25000" dirty="0"/>
              <a:t>2 </a:t>
            </a:r>
            <a:endParaRPr dirty="0"/>
          </a:p>
          <a:p>
            <a:pPr marL="0" lvl="0" indent="0" algn="l" rtl="0">
              <a:spcBef>
                <a:spcPts val="0"/>
              </a:spcBef>
              <a:spcAft>
                <a:spcPts val="0"/>
              </a:spcAft>
              <a:buSzPts val="1800"/>
              <a:buNone/>
            </a:pPr>
            <a:endParaRPr dirty="0"/>
          </a:p>
          <a:p>
            <a:pPr marL="285750" lvl="0" indent="-285750" algn="l" rtl="0">
              <a:spcBef>
                <a:spcPts val="0"/>
              </a:spcBef>
              <a:spcAft>
                <a:spcPts val="0"/>
              </a:spcAft>
              <a:buSzPts val="1800"/>
              <a:buFont typeface="Arial"/>
              <a:buChar char="•"/>
            </a:pPr>
            <a:r>
              <a:rPr lang="en-GB" dirty="0">
                <a:latin typeface="Roboto Slab"/>
                <a:ea typeface="Roboto Slab"/>
                <a:cs typeface="Roboto Slab"/>
                <a:sym typeface="Roboto Slab"/>
              </a:rPr>
              <a:t>Monosaccharides are turned into more complex saccharides</a:t>
            </a:r>
            <a:endParaRPr dirty="0"/>
          </a:p>
        </p:txBody>
      </p:sp>
      <p:sp>
        <p:nvSpPr>
          <p:cNvPr id="303" name="Google Shape;303;p14"/>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4800"/>
              <a:buFont typeface="Arial"/>
              <a:buNone/>
            </a:pPr>
            <a:r>
              <a:rPr lang="en-GB" sz="4000" b="1" dirty="0">
                <a:solidFill>
                  <a:schemeClr val="lt1"/>
                </a:solidFill>
                <a:latin typeface="Roboto Slab"/>
                <a:ea typeface="Roboto Slab"/>
                <a:cs typeface="Roboto Slab"/>
                <a:sym typeface="Roboto Slab"/>
              </a:rPr>
              <a:t>saccharides</a:t>
            </a:r>
            <a:endParaRPr sz="4000" dirty="0"/>
          </a:p>
          <a:p>
            <a:pPr marL="0" marR="0" lvl="0" indent="0" algn="ctr" rtl="0">
              <a:spcBef>
                <a:spcPts val="0"/>
              </a:spcBef>
              <a:spcAft>
                <a:spcPts val="0"/>
              </a:spcAft>
              <a:buClr>
                <a:srgbClr val="000000"/>
              </a:buClr>
              <a:buSzPts val="2800"/>
              <a:buFont typeface="Arial"/>
              <a:buNone/>
            </a:pPr>
            <a:r>
              <a:rPr lang="cs-CZ" sz="2800" dirty="0">
                <a:solidFill>
                  <a:schemeClr val="lt1"/>
                </a:solidFill>
                <a:latin typeface="Roboto Slab"/>
                <a:ea typeface="Roboto Slab"/>
                <a:cs typeface="Roboto Slab"/>
                <a:sym typeface="Roboto Slab"/>
              </a:rPr>
              <a:t>- </a:t>
            </a:r>
            <a:r>
              <a:rPr lang="en-GB" sz="2800" dirty="0">
                <a:solidFill>
                  <a:schemeClr val="lt1"/>
                </a:solidFill>
                <a:latin typeface="Roboto Slab"/>
                <a:ea typeface="Roboto Slab"/>
                <a:cs typeface="Roboto Slab"/>
                <a:sym typeface="Roboto Slab"/>
              </a:rPr>
              <a:t>formation</a:t>
            </a:r>
            <a:r>
              <a:rPr lang="cs-CZ" sz="2800" dirty="0">
                <a:solidFill>
                  <a:schemeClr val="lt1"/>
                </a:solidFill>
                <a:latin typeface="Roboto Slab"/>
                <a:ea typeface="Roboto Slab"/>
                <a:cs typeface="Roboto Slab"/>
                <a:sym typeface="Roboto Slab"/>
              </a:rPr>
              <a:t> </a:t>
            </a:r>
            <a:endParaRPr dirty="0"/>
          </a:p>
          <a:p>
            <a:pPr marL="0" marR="0" lvl="0" indent="0" algn="ctr" rtl="0">
              <a:spcBef>
                <a:spcPts val="0"/>
              </a:spcBef>
              <a:spcAft>
                <a:spcPts val="0"/>
              </a:spcAft>
              <a:buClr>
                <a:srgbClr val="000000"/>
              </a:buClr>
              <a:buSzPts val="2800"/>
              <a:buFont typeface="Arial"/>
              <a:buNone/>
            </a:pPr>
            <a:endParaRPr sz="2800" dirty="0">
              <a:solidFill>
                <a:schemeClr val="lt1"/>
              </a:solidFill>
              <a:latin typeface="Roboto Slab"/>
              <a:ea typeface="Roboto Slab"/>
              <a:cs typeface="Roboto Slab"/>
              <a:sym typeface="Roboto Slab"/>
            </a:endParaRPr>
          </a:p>
        </p:txBody>
      </p:sp>
      <p:sp>
        <p:nvSpPr>
          <p:cNvPr id="304" name="Google Shape;304;p1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14</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5"/>
          <p:cNvSpPr txBox="1">
            <a:spLocks noGrp="1"/>
          </p:cNvSpPr>
          <p:nvPr>
            <p:ph type="subTitle" idx="1"/>
          </p:nvPr>
        </p:nvSpPr>
        <p:spPr>
          <a:xfrm>
            <a:off x="3563888" y="267494"/>
            <a:ext cx="5472608" cy="4608512"/>
          </a:xfrm>
          <a:prstGeom prst="rect">
            <a:avLst/>
          </a:prstGeom>
          <a:noFill/>
          <a:ln>
            <a:noFill/>
          </a:ln>
        </p:spPr>
        <p:txBody>
          <a:bodyPr spcFirstLastPara="1" wrap="square" lIns="91425" tIns="91425" rIns="91425" bIns="91425" anchor="t" anchorCtr="0">
            <a:noAutofit/>
          </a:bodyPr>
          <a:lstStyle/>
          <a:p>
            <a:pPr marL="342900" lvl="0" indent="-342900" algn="l" rtl="0">
              <a:spcBef>
                <a:spcPts val="0"/>
              </a:spcBef>
              <a:spcAft>
                <a:spcPts val="0"/>
              </a:spcAft>
              <a:buSzPts val="1800"/>
              <a:buAutoNum type="alphaUcParenR"/>
            </a:pPr>
            <a:r>
              <a:rPr lang="en-GB" dirty="0">
                <a:latin typeface="Roboto Slab"/>
                <a:ea typeface="Roboto Slab"/>
                <a:cs typeface="Roboto Slab"/>
                <a:sym typeface="Roboto Slab"/>
              </a:rPr>
              <a:t>According to the number of carbon atoms in molecules</a:t>
            </a:r>
            <a:r>
              <a:rPr lang="cs-CZ" dirty="0">
                <a:latin typeface="Roboto Slab"/>
                <a:ea typeface="Roboto Slab"/>
                <a:cs typeface="Roboto Slab"/>
                <a:sym typeface="Roboto Slab"/>
              </a:rPr>
              <a:t> (</a:t>
            </a:r>
            <a:r>
              <a:rPr lang="en-GB" dirty="0">
                <a:latin typeface="Roboto Slab"/>
                <a:ea typeface="Roboto Slab"/>
                <a:cs typeface="Roboto Slab"/>
                <a:sym typeface="Roboto Slab"/>
              </a:rPr>
              <a:t>saccharide units</a:t>
            </a:r>
            <a:r>
              <a:rPr lang="cs-CZ" dirty="0">
                <a:latin typeface="Roboto Slab"/>
                <a:ea typeface="Roboto Slab"/>
                <a:cs typeface="Roboto Slab"/>
                <a:sym typeface="Roboto Slab"/>
              </a:rPr>
              <a:t>) </a:t>
            </a:r>
            <a:endParaRPr dirty="0"/>
          </a:p>
          <a:p>
            <a:pPr marL="342900" lvl="0" indent="-342900" algn="l" rtl="0">
              <a:spcBef>
                <a:spcPts val="0"/>
              </a:spcBef>
              <a:spcAft>
                <a:spcPts val="0"/>
              </a:spcAft>
              <a:buSzPts val="1800"/>
              <a:buFont typeface="Arial"/>
              <a:buChar char="•"/>
            </a:pPr>
            <a:r>
              <a:rPr lang="cs-CZ" sz="1600" dirty="0"/>
              <a:t>monosacharid</a:t>
            </a:r>
            <a:r>
              <a:rPr lang="en-GB" sz="1600" dirty="0"/>
              <a:t>es</a:t>
            </a:r>
            <a:r>
              <a:rPr lang="cs-CZ" sz="1600" dirty="0"/>
              <a:t>   </a:t>
            </a:r>
            <a:r>
              <a:rPr lang="cs-CZ" sz="1600" baseline="-25000" dirty="0"/>
              <a:t>   </a:t>
            </a:r>
            <a:r>
              <a:rPr lang="en-GB" baseline="-25000" dirty="0"/>
              <a:t>so called sugars </a:t>
            </a:r>
            <a:r>
              <a:rPr lang="cs-CZ" baseline="-25000" dirty="0"/>
              <a:t>(</a:t>
            </a:r>
            <a:r>
              <a:rPr lang="en-GB" baseline="-25000" dirty="0"/>
              <a:t>sweet</a:t>
            </a:r>
            <a:r>
              <a:rPr lang="cs-CZ" baseline="-25000" dirty="0"/>
              <a:t>, </a:t>
            </a:r>
            <a:r>
              <a:rPr lang="en-GB" baseline="-25000" dirty="0"/>
              <a:t>soluble in water)</a:t>
            </a:r>
            <a:r>
              <a:rPr lang="cs-CZ" baseline="-25000" dirty="0"/>
              <a:t>                                                                                  </a:t>
            </a:r>
            <a:endParaRPr dirty="0"/>
          </a:p>
          <a:p>
            <a:pPr marL="342900" lvl="0" indent="-342900" algn="l" rtl="0">
              <a:spcBef>
                <a:spcPts val="0"/>
              </a:spcBef>
              <a:spcAft>
                <a:spcPts val="0"/>
              </a:spcAft>
              <a:buSzPts val="1800"/>
              <a:buFont typeface="Arial"/>
              <a:buChar char="•"/>
            </a:pPr>
            <a:r>
              <a:rPr lang="cs-CZ" sz="1600" dirty="0"/>
              <a:t>oligosacharid</a:t>
            </a:r>
            <a:r>
              <a:rPr lang="en-GB" sz="1600" dirty="0"/>
              <a:t>es</a:t>
            </a:r>
            <a:r>
              <a:rPr lang="cs-CZ" sz="1600" dirty="0"/>
              <a:t>    </a:t>
            </a:r>
            <a:endParaRPr sz="1600" dirty="0"/>
          </a:p>
          <a:p>
            <a:pPr marL="342900" lvl="0" indent="-342900" algn="l" rtl="0">
              <a:spcBef>
                <a:spcPts val="0"/>
              </a:spcBef>
              <a:spcAft>
                <a:spcPts val="0"/>
              </a:spcAft>
              <a:buSzPts val="1800"/>
              <a:buFont typeface="Arial"/>
              <a:buChar char="•"/>
            </a:pPr>
            <a:r>
              <a:rPr lang="cs-CZ" sz="1600" dirty="0"/>
              <a:t>polysacharid</a:t>
            </a:r>
            <a:r>
              <a:rPr lang="en-GB" sz="1600" dirty="0"/>
              <a:t>es</a:t>
            </a:r>
            <a:endParaRPr sz="1600" dirty="0"/>
          </a:p>
          <a:p>
            <a:pPr marL="0" lvl="0" indent="0" algn="l" rtl="0">
              <a:spcBef>
                <a:spcPts val="0"/>
              </a:spcBef>
              <a:spcAft>
                <a:spcPts val="0"/>
              </a:spcAft>
              <a:buSzPts val="1800"/>
              <a:buNone/>
            </a:pPr>
            <a:endParaRPr dirty="0">
              <a:latin typeface="Roboto Slab"/>
              <a:ea typeface="Roboto Slab"/>
              <a:cs typeface="Roboto Slab"/>
              <a:sym typeface="Roboto Slab"/>
            </a:endParaRPr>
          </a:p>
          <a:p>
            <a:pPr marL="342900" lvl="0" indent="-342900" algn="l" rtl="0">
              <a:spcBef>
                <a:spcPts val="0"/>
              </a:spcBef>
              <a:spcAft>
                <a:spcPts val="0"/>
              </a:spcAft>
              <a:buSzPts val="1800"/>
              <a:buAutoNum type="alphaUcParenR"/>
            </a:pPr>
            <a:r>
              <a:rPr lang="en-GB" dirty="0">
                <a:latin typeface="Roboto Slab"/>
                <a:ea typeface="Roboto Slab"/>
                <a:cs typeface="Roboto Slab"/>
                <a:sym typeface="Roboto Slab"/>
              </a:rPr>
              <a:t>According to the carbonyl group</a:t>
            </a:r>
            <a:r>
              <a:rPr lang="cs-CZ" dirty="0">
                <a:latin typeface="Roboto Slab"/>
                <a:ea typeface="Roboto Slab"/>
                <a:cs typeface="Roboto Slab"/>
                <a:sym typeface="Roboto Slab"/>
              </a:rPr>
              <a:t> </a:t>
            </a:r>
            <a:endParaRPr dirty="0"/>
          </a:p>
          <a:p>
            <a:pPr marL="285750" lvl="0" indent="-285750" algn="l" rtl="0">
              <a:spcBef>
                <a:spcPts val="0"/>
              </a:spcBef>
              <a:spcAft>
                <a:spcPts val="0"/>
              </a:spcAft>
              <a:buSzPts val="1800"/>
              <a:buFont typeface="Arial"/>
              <a:buChar char="•"/>
            </a:pPr>
            <a:r>
              <a:rPr lang="en-GB" dirty="0">
                <a:latin typeface="Roboto Slab"/>
                <a:ea typeface="Roboto Slab"/>
                <a:cs typeface="Roboto Slab"/>
                <a:sym typeface="Roboto Slab"/>
              </a:rPr>
              <a:t>aldoses</a:t>
            </a:r>
            <a:endParaRPr dirty="0">
              <a:latin typeface="Roboto Slab"/>
              <a:ea typeface="Roboto Slab"/>
              <a:cs typeface="Roboto Slab"/>
              <a:sym typeface="Roboto Slab"/>
            </a:endParaRPr>
          </a:p>
          <a:p>
            <a:pPr marL="285750" lvl="0" indent="-285750" algn="l" rtl="0">
              <a:spcBef>
                <a:spcPts val="0"/>
              </a:spcBef>
              <a:spcAft>
                <a:spcPts val="0"/>
              </a:spcAft>
              <a:buSzPts val="1800"/>
              <a:buFont typeface="Arial"/>
              <a:buChar char="•"/>
            </a:pPr>
            <a:r>
              <a:rPr lang="en-GB" dirty="0">
                <a:latin typeface="Roboto Slab"/>
                <a:ea typeface="Roboto Slab"/>
                <a:cs typeface="Roboto Slab"/>
                <a:sym typeface="Roboto Slab"/>
              </a:rPr>
              <a:t>ketoses</a:t>
            </a:r>
            <a:endParaRPr dirty="0">
              <a:latin typeface="Roboto Slab"/>
              <a:ea typeface="Roboto Slab"/>
              <a:cs typeface="Roboto Slab"/>
              <a:sym typeface="Roboto Slab"/>
            </a:endParaRPr>
          </a:p>
          <a:p>
            <a:pPr marL="0" lvl="0" indent="0" algn="l" rtl="0">
              <a:spcBef>
                <a:spcPts val="0"/>
              </a:spcBef>
              <a:spcAft>
                <a:spcPts val="0"/>
              </a:spcAft>
              <a:buSzPts val="1800"/>
              <a:buNone/>
            </a:pPr>
            <a:endParaRPr dirty="0">
              <a:latin typeface="Roboto Slab"/>
              <a:ea typeface="Roboto Slab"/>
              <a:cs typeface="Roboto Slab"/>
              <a:sym typeface="Roboto Slab"/>
            </a:endParaRPr>
          </a:p>
          <a:p>
            <a:pPr marL="0" lvl="0" indent="0" algn="l" rtl="0">
              <a:spcBef>
                <a:spcPts val="0"/>
              </a:spcBef>
              <a:spcAft>
                <a:spcPts val="0"/>
              </a:spcAft>
              <a:buSzPts val="1800"/>
              <a:buNone/>
            </a:pPr>
            <a:r>
              <a:rPr lang="en-GB" dirty="0">
                <a:latin typeface="Roboto Slab"/>
                <a:ea typeface="Roboto Slab"/>
                <a:cs typeface="Roboto Slab"/>
                <a:sym typeface="Roboto Slab"/>
              </a:rPr>
              <a:t>Saccharides nomenclature</a:t>
            </a:r>
            <a:r>
              <a:rPr lang="cs-CZ" dirty="0">
                <a:latin typeface="Roboto Slab"/>
                <a:ea typeface="Roboto Slab"/>
                <a:cs typeface="Roboto Slab"/>
                <a:sym typeface="Roboto Slab"/>
              </a:rPr>
              <a:t>: </a:t>
            </a:r>
            <a:endParaRPr dirty="0"/>
          </a:p>
          <a:p>
            <a:pPr marL="0" lvl="0" indent="0" algn="l" rtl="0">
              <a:spcBef>
                <a:spcPts val="0"/>
              </a:spcBef>
              <a:spcAft>
                <a:spcPts val="0"/>
              </a:spcAft>
              <a:buSzPts val="1800"/>
              <a:buNone/>
            </a:pPr>
            <a:r>
              <a:rPr lang="cs-CZ" dirty="0">
                <a:latin typeface="Roboto Slab"/>
                <a:ea typeface="Roboto Slab"/>
                <a:cs typeface="Roboto Slab"/>
                <a:sym typeface="Roboto Slab"/>
              </a:rPr>
              <a:t>1) </a:t>
            </a:r>
            <a:r>
              <a:rPr lang="en-GB" dirty="0">
                <a:latin typeface="Roboto Slab"/>
                <a:ea typeface="Roboto Slab"/>
                <a:cs typeface="Roboto Slab"/>
                <a:sym typeface="Roboto Slab"/>
              </a:rPr>
              <a:t>general</a:t>
            </a:r>
            <a:r>
              <a:rPr lang="cs-CZ" dirty="0">
                <a:latin typeface="Roboto Slab"/>
                <a:ea typeface="Roboto Slab"/>
                <a:cs typeface="Roboto Slab"/>
                <a:sym typeface="Roboto Slab"/>
              </a:rPr>
              <a:t>: </a:t>
            </a:r>
            <a:r>
              <a:rPr lang="en-GB" dirty="0">
                <a:latin typeface="Roboto Slab"/>
                <a:ea typeface="Roboto Slab"/>
                <a:cs typeface="Roboto Slab"/>
                <a:sym typeface="Roboto Slab"/>
              </a:rPr>
              <a:t>a Greek numeral that signals the number of carbon atoms + suffix -</a:t>
            </a:r>
            <a:r>
              <a:rPr lang="en-GB" dirty="0" err="1">
                <a:latin typeface="Roboto Slab"/>
                <a:ea typeface="Roboto Slab"/>
                <a:cs typeface="Roboto Slab"/>
                <a:sym typeface="Roboto Slab"/>
              </a:rPr>
              <a:t>ose</a:t>
            </a:r>
            <a:r>
              <a:rPr lang="cs-CZ" dirty="0">
                <a:latin typeface="Roboto Slab"/>
                <a:ea typeface="Roboto Slab"/>
                <a:cs typeface="Roboto Slab"/>
                <a:sym typeface="Roboto Slab"/>
              </a:rPr>
              <a:t> + </a:t>
            </a:r>
            <a:r>
              <a:rPr lang="en-GB" dirty="0">
                <a:latin typeface="Roboto Slab"/>
                <a:ea typeface="Roboto Slab"/>
                <a:cs typeface="Roboto Slab"/>
                <a:sym typeface="Roboto Slab"/>
              </a:rPr>
              <a:t>prefix</a:t>
            </a:r>
            <a:r>
              <a:rPr lang="cs-CZ" dirty="0">
                <a:latin typeface="Roboto Slab"/>
                <a:ea typeface="Roboto Slab"/>
                <a:cs typeface="Roboto Slab"/>
                <a:sym typeface="Roboto Slab"/>
              </a:rPr>
              <a:t> </a:t>
            </a:r>
            <a:r>
              <a:rPr lang="cs-CZ" dirty="0" err="1">
                <a:latin typeface="Roboto Slab"/>
                <a:ea typeface="Roboto Slab"/>
                <a:cs typeface="Roboto Slab"/>
                <a:sym typeface="Roboto Slab"/>
              </a:rPr>
              <a:t>aldo</a:t>
            </a:r>
            <a:r>
              <a:rPr lang="cs-CZ" dirty="0">
                <a:latin typeface="Roboto Slab"/>
                <a:ea typeface="Roboto Slab"/>
                <a:cs typeface="Roboto Slab"/>
                <a:sym typeface="Roboto Slab"/>
              </a:rPr>
              <a:t>-/keto-</a:t>
            </a:r>
            <a:endParaRPr dirty="0"/>
          </a:p>
          <a:p>
            <a:pPr marL="342900" lvl="0" indent="-342900" algn="l" rtl="0">
              <a:spcBef>
                <a:spcPts val="0"/>
              </a:spcBef>
              <a:spcAft>
                <a:spcPts val="0"/>
              </a:spcAft>
              <a:buClr>
                <a:srgbClr val="94BF6E"/>
              </a:buClr>
              <a:buSzPts val="1800"/>
              <a:buNone/>
            </a:pPr>
            <a:r>
              <a:rPr lang="en-GB" dirty="0">
                <a:latin typeface="Roboto Slab"/>
                <a:ea typeface="Roboto Slab"/>
                <a:cs typeface="Roboto Slab"/>
                <a:sym typeface="Roboto Slab"/>
              </a:rPr>
              <a:t>e. g. </a:t>
            </a:r>
            <a:r>
              <a:rPr lang="cs-CZ" dirty="0">
                <a:latin typeface="Roboto Slab"/>
                <a:ea typeface="Roboto Slab"/>
                <a:cs typeface="Roboto Slab"/>
                <a:sym typeface="Roboto Slab"/>
              </a:rPr>
              <a:t> </a:t>
            </a:r>
            <a:r>
              <a:rPr lang="en-GB" dirty="0">
                <a:latin typeface="Roboto Slab"/>
                <a:ea typeface="Roboto Slab"/>
                <a:cs typeface="Roboto Slab"/>
                <a:sym typeface="Roboto Slab"/>
              </a:rPr>
              <a:t>ketohexose</a:t>
            </a:r>
            <a:r>
              <a:rPr lang="cs-CZ" dirty="0">
                <a:latin typeface="Roboto Slab"/>
                <a:ea typeface="Roboto Slab"/>
                <a:cs typeface="Roboto Slab"/>
                <a:sym typeface="Roboto Slab"/>
              </a:rPr>
              <a:t> (</a:t>
            </a:r>
            <a:r>
              <a:rPr lang="en-GB" dirty="0">
                <a:latin typeface="Roboto Slab"/>
                <a:ea typeface="Roboto Slab"/>
                <a:cs typeface="Roboto Slab"/>
                <a:sym typeface="Roboto Slab"/>
              </a:rPr>
              <a:t>ketose group</a:t>
            </a:r>
            <a:r>
              <a:rPr lang="cs-CZ" dirty="0">
                <a:latin typeface="Roboto Slab"/>
                <a:ea typeface="Roboto Slab"/>
                <a:cs typeface="Roboto Slab"/>
                <a:sym typeface="Roboto Slab"/>
              </a:rPr>
              <a:t>, 6 </a:t>
            </a:r>
            <a:r>
              <a:rPr lang="en-GB" dirty="0">
                <a:latin typeface="Roboto Slab"/>
                <a:ea typeface="Roboto Slab"/>
                <a:cs typeface="Roboto Slab"/>
                <a:sym typeface="Roboto Slab"/>
              </a:rPr>
              <a:t>atoms of</a:t>
            </a:r>
            <a:r>
              <a:rPr lang="cs-CZ" dirty="0">
                <a:latin typeface="Roboto Slab"/>
                <a:ea typeface="Roboto Slab"/>
                <a:cs typeface="Roboto Slab"/>
                <a:sym typeface="Roboto Slab"/>
              </a:rPr>
              <a:t> C)</a:t>
            </a:r>
            <a:endParaRPr dirty="0"/>
          </a:p>
          <a:p>
            <a:pPr marL="342900" lvl="0" indent="-342900" algn="l" rtl="0">
              <a:spcBef>
                <a:spcPts val="0"/>
              </a:spcBef>
              <a:spcAft>
                <a:spcPts val="0"/>
              </a:spcAft>
              <a:buClr>
                <a:srgbClr val="94BF6E"/>
              </a:buClr>
              <a:buSzPts val="1800"/>
              <a:buNone/>
            </a:pPr>
            <a:r>
              <a:rPr lang="cs-CZ" dirty="0">
                <a:latin typeface="Roboto Slab"/>
                <a:ea typeface="Roboto Slab"/>
                <a:cs typeface="Roboto Slab"/>
                <a:sym typeface="Roboto Slab"/>
              </a:rPr>
              <a:t>2) </a:t>
            </a:r>
            <a:r>
              <a:rPr lang="en-GB" dirty="0">
                <a:latin typeface="Roboto Slab"/>
                <a:ea typeface="Roboto Slab"/>
                <a:cs typeface="Roboto Slab"/>
                <a:sym typeface="Roboto Slab"/>
              </a:rPr>
              <a:t>simple names</a:t>
            </a:r>
            <a:r>
              <a:rPr lang="cs-CZ" dirty="0">
                <a:latin typeface="Roboto Slab"/>
                <a:ea typeface="Roboto Slab"/>
                <a:cs typeface="Roboto Slab"/>
                <a:sym typeface="Roboto Slab"/>
              </a:rPr>
              <a:t>: </a:t>
            </a:r>
            <a:r>
              <a:rPr lang="en-GB" dirty="0">
                <a:latin typeface="Roboto Slab"/>
                <a:ea typeface="Roboto Slab"/>
                <a:cs typeface="Roboto Slab"/>
                <a:sym typeface="Roboto Slab"/>
              </a:rPr>
              <a:t>e. g.</a:t>
            </a:r>
            <a:r>
              <a:rPr lang="cs-CZ" dirty="0">
                <a:latin typeface="Roboto Slab"/>
                <a:ea typeface="Roboto Slab"/>
                <a:cs typeface="Roboto Slab"/>
                <a:sym typeface="Roboto Slab"/>
              </a:rPr>
              <a:t> </a:t>
            </a:r>
            <a:r>
              <a:rPr lang="en-GB" dirty="0">
                <a:latin typeface="Roboto Slab"/>
                <a:ea typeface="Roboto Slab"/>
                <a:cs typeface="Roboto Slab"/>
                <a:sym typeface="Roboto Slab"/>
              </a:rPr>
              <a:t>glucose</a:t>
            </a:r>
            <a:r>
              <a:rPr lang="cs-CZ" dirty="0">
                <a:latin typeface="Roboto Slab"/>
                <a:ea typeface="Roboto Slab"/>
                <a:cs typeface="Roboto Slab"/>
                <a:sym typeface="Roboto Slab"/>
              </a:rPr>
              <a:t>, </a:t>
            </a:r>
            <a:r>
              <a:rPr lang="en-GB" dirty="0">
                <a:latin typeface="Roboto Slab"/>
                <a:ea typeface="Roboto Slab"/>
                <a:cs typeface="Roboto Slab"/>
                <a:sym typeface="Roboto Slab"/>
              </a:rPr>
              <a:t>galactose</a:t>
            </a:r>
            <a:r>
              <a:rPr lang="cs-CZ" dirty="0">
                <a:latin typeface="Roboto Slab"/>
                <a:ea typeface="Roboto Slab"/>
                <a:cs typeface="Roboto Slab"/>
                <a:sym typeface="Roboto Slab"/>
              </a:rPr>
              <a:t>…</a:t>
            </a:r>
            <a:endParaRPr dirty="0"/>
          </a:p>
          <a:p>
            <a:pPr marL="285750" lvl="0" indent="-171450" algn="l" rtl="0">
              <a:spcBef>
                <a:spcPts val="0"/>
              </a:spcBef>
              <a:spcAft>
                <a:spcPts val="0"/>
              </a:spcAft>
              <a:buSzPts val="1800"/>
              <a:buFont typeface="Arial"/>
              <a:buNone/>
            </a:pPr>
            <a:endParaRPr dirty="0">
              <a:latin typeface="Roboto Slab"/>
              <a:ea typeface="Roboto Slab"/>
              <a:cs typeface="Roboto Slab"/>
              <a:sym typeface="Roboto Slab"/>
            </a:endParaRPr>
          </a:p>
        </p:txBody>
      </p:sp>
      <p:sp>
        <p:nvSpPr>
          <p:cNvPr id="310" name="Google Shape;310;p15"/>
          <p:cNvSpPr txBox="1"/>
          <p:nvPr/>
        </p:nvSpPr>
        <p:spPr>
          <a:xfrm>
            <a:off x="0" y="503238"/>
            <a:ext cx="3635896"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4800"/>
              <a:buFont typeface="Arial"/>
              <a:buNone/>
            </a:pPr>
            <a:r>
              <a:rPr lang="en-GB" sz="4000" b="1" dirty="0">
                <a:solidFill>
                  <a:schemeClr val="lt1"/>
                </a:solidFill>
                <a:latin typeface="Roboto Slab"/>
                <a:ea typeface="Roboto Slab"/>
                <a:cs typeface="Roboto Slab"/>
                <a:sym typeface="Roboto Slab"/>
              </a:rPr>
              <a:t>saccharides</a:t>
            </a:r>
            <a:endParaRPr sz="4000" dirty="0"/>
          </a:p>
          <a:p>
            <a:pPr marL="0" marR="0" lvl="0" indent="0" algn="ctr" rtl="0">
              <a:spcBef>
                <a:spcPts val="0"/>
              </a:spcBef>
              <a:spcAft>
                <a:spcPts val="0"/>
              </a:spcAft>
              <a:buClr>
                <a:srgbClr val="000000"/>
              </a:buClr>
              <a:buSzPts val="2800"/>
              <a:buFont typeface="Arial"/>
              <a:buNone/>
            </a:pPr>
            <a:r>
              <a:rPr lang="cs-CZ" sz="2800" dirty="0">
                <a:solidFill>
                  <a:schemeClr val="lt1"/>
                </a:solidFill>
                <a:latin typeface="Roboto Slab"/>
                <a:ea typeface="Roboto Slab"/>
                <a:cs typeface="Roboto Slab"/>
                <a:sym typeface="Roboto Slab"/>
              </a:rPr>
              <a:t>- </a:t>
            </a:r>
            <a:r>
              <a:rPr lang="en-GB" sz="2800" dirty="0">
                <a:solidFill>
                  <a:schemeClr val="lt1"/>
                </a:solidFill>
                <a:latin typeface="Roboto Slab"/>
                <a:ea typeface="Roboto Slab"/>
                <a:cs typeface="Roboto Slab"/>
                <a:sym typeface="Roboto Slab"/>
              </a:rPr>
              <a:t>classification</a:t>
            </a:r>
            <a:r>
              <a:rPr lang="cs-CZ" sz="2800" dirty="0">
                <a:solidFill>
                  <a:schemeClr val="lt1"/>
                </a:solidFill>
                <a:latin typeface="Roboto Slab"/>
                <a:ea typeface="Roboto Slab"/>
                <a:cs typeface="Roboto Slab"/>
                <a:sym typeface="Roboto Slab"/>
              </a:rPr>
              <a:t> </a:t>
            </a:r>
            <a:endParaRPr dirty="0"/>
          </a:p>
          <a:p>
            <a:pPr marL="0" marR="0" lvl="0" indent="0" algn="ctr" rtl="0">
              <a:spcBef>
                <a:spcPts val="0"/>
              </a:spcBef>
              <a:spcAft>
                <a:spcPts val="0"/>
              </a:spcAft>
              <a:buNone/>
            </a:pPr>
            <a:r>
              <a:rPr lang="cs-CZ" sz="2800" dirty="0">
                <a:solidFill>
                  <a:schemeClr val="lt1"/>
                </a:solidFill>
                <a:latin typeface="Roboto Slab"/>
                <a:ea typeface="Roboto Slab"/>
                <a:cs typeface="Roboto Slab"/>
                <a:sym typeface="Roboto Slab"/>
              </a:rPr>
              <a:t>- </a:t>
            </a:r>
            <a:r>
              <a:rPr lang="en-GB" sz="2800" dirty="0">
                <a:solidFill>
                  <a:schemeClr val="lt1"/>
                </a:solidFill>
                <a:latin typeface="Roboto Slab"/>
                <a:ea typeface="Roboto Slab"/>
                <a:cs typeface="Roboto Slab"/>
                <a:sym typeface="Roboto Slab"/>
              </a:rPr>
              <a:t>nomenclature</a:t>
            </a:r>
            <a:endParaRPr dirty="0"/>
          </a:p>
          <a:p>
            <a:pPr marL="0" marR="0" lvl="0" indent="0" algn="ctr" rtl="0">
              <a:spcBef>
                <a:spcPts val="0"/>
              </a:spcBef>
              <a:spcAft>
                <a:spcPts val="0"/>
              </a:spcAft>
              <a:buClr>
                <a:srgbClr val="000000"/>
              </a:buClr>
              <a:buSzPts val="2800"/>
              <a:buFont typeface="Arial"/>
              <a:buNone/>
            </a:pPr>
            <a:endParaRPr sz="2800" dirty="0">
              <a:solidFill>
                <a:schemeClr val="lt1"/>
              </a:solidFill>
              <a:latin typeface="Roboto Slab"/>
              <a:ea typeface="Roboto Slab"/>
              <a:cs typeface="Roboto Slab"/>
              <a:sym typeface="Roboto Slab"/>
            </a:endParaRPr>
          </a:p>
        </p:txBody>
      </p:sp>
      <p:sp>
        <p:nvSpPr>
          <p:cNvPr id="311" name="Google Shape;311;p1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15</a:t>
            </a:fld>
            <a:endParaRPr sz="800">
              <a:solidFill>
                <a:srgbClr val="FFFFFF"/>
              </a:solidFill>
              <a:latin typeface="Roboto Slab"/>
              <a:ea typeface="Roboto Slab"/>
              <a:cs typeface="Roboto Slab"/>
              <a:sym typeface="Roboto Slab"/>
            </a:endParaRPr>
          </a:p>
        </p:txBody>
      </p:sp>
      <p:sp>
        <p:nvSpPr>
          <p:cNvPr id="312" name="Google Shape;312;p15"/>
          <p:cNvSpPr/>
          <p:nvPr/>
        </p:nvSpPr>
        <p:spPr>
          <a:xfrm>
            <a:off x="5620474" y="960278"/>
            <a:ext cx="216024" cy="360040"/>
          </a:xfrm>
          <a:prstGeom prst="rightBrace">
            <a:avLst>
              <a:gd name="adj1" fmla="val 0"/>
              <a:gd name="adj2" fmla="val 50000"/>
            </a:avLst>
          </a:prstGeom>
          <a:noFill/>
          <a:ln w="9525" cap="flat" cmpd="sng">
            <a:solidFill>
              <a:srgbClr val="0E42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400">
                <a:solidFill>
                  <a:schemeClr val="dk1"/>
                </a:solidFill>
                <a:latin typeface="Arial"/>
                <a:ea typeface="Arial"/>
                <a:cs typeface="Arial"/>
                <a:sym typeface="Arial"/>
              </a:rPr>
              <a:t> </a:t>
            </a:r>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6"/>
          <p:cNvSpPr txBox="1">
            <a:spLocks noGrp="1"/>
          </p:cNvSpPr>
          <p:nvPr>
            <p:ph type="title"/>
          </p:nvPr>
        </p:nvSpPr>
        <p:spPr>
          <a:xfrm>
            <a:off x="1146175" y="530225"/>
            <a:ext cx="3425700"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2800" b="1" dirty="0">
                <a:solidFill>
                  <a:srgbClr val="FFFFFF"/>
                </a:solidFill>
                <a:latin typeface="Roboto Slab"/>
                <a:ea typeface="Roboto Slab"/>
                <a:cs typeface="Roboto Slab"/>
                <a:sym typeface="Roboto Slab"/>
              </a:rPr>
              <a:t>Monosaccharides</a:t>
            </a:r>
            <a:r>
              <a:rPr lang="en-GB" sz="3200" b="1" dirty="0">
                <a:solidFill>
                  <a:srgbClr val="FFFFFF"/>
                </a:solidFill>
                <a:latin typeface="Roboto Slab"/>
                <a:ea typeface="Roboto Slab"/>
                <a:cs typeface="Roboto Slab"/>
                <a:sym typeface="Roboto Slab"/>
              </a:rPr>
              <a:t> </a:t>
            </a:r>
            <a:endParaRPr dirty="0"/>
          </a:p>
        </p:txBody>
      </p:sp>
      <p:sp>
        <p:nvSpPr>
          <p:cNvPr id="318" name="Google Shape;318;p16"/>
          <p:cNvSpPr txBox="1">
            <a:spLocks noGrp="1"/>
          </p:cNvSpPr>
          <p:nvPr>
            <p:ph type="body" idx="1"/>
          </p:nvPr>
        </p:nvSpPr>
        <p:spPr>
          <a:xfrm>
            <a:off x="1146175" y="1495622"/>
            <a:ext cx="7540500" cy="3506400"/>
          </a:xfrm>
          <a:prstGeom prst="rect">
            <a:avLst/>
          </a:prstGeom>
          <a:noFill/>
          <a:ln>
            <a:noFill/>
          </a:ln>
        </p:spPr>
        <p:txBody>
          <a:bodyPr spcFirstLastPara="1" wrap="square" lIns="91425" tIns="91425" rIns="91425" bIns="91425" anchor="t" anchorCtr="0">
            <a:noAutofit/>
          </a:bodyPr>
          <a:lstStyle/>
          <a:p>
            <a:pPr marL="457200" lvl="0" indent="-406400" algn="l" rtl="0">
              <a:spcBef>
                <a:spcPts val="600"/>
              </a:spcBef>
              <a:spcAft>
                <a:spcPts val="0"/>
              </a:spcAft>
              <a:buSzPts val="2800"/>
              <a:buChar char="▪"/>
            </a:pPr>
            <a:r>
              <a:rPr lang="en-GB" sz="2400" dirty="0">
                <a:latin typeface="Roboto Slab"/>
                <a:ea typeface="Roboto Slab"/>
                <a:cs typeface="Roboto Slab"/>
                <a:sym typeface="Roboto Slab"/>
              </a:rPr>
              <a:t>Contain from</a:t>
            </a:r>
            <a:r>
              <a:rPr lang="cs-CZ" sz="2400" dirty="0">
                <a:latin typeface="Roboto Slab"/>
                <a:ea typeface="Roboto Slab"/>
                <a:cs typeface="Roboto Slab"/>
                <a:sym typeface="Roboto Slab"/>
              </a:rPr>
              <a:t> 3 </a:t>
            </a:r>
            <a:r>
              <a:rPr lang="en-GB" sz="2400" dirty="0">
                <a:latin typeface="Roboto Slab"/>
                <a:ea typeface="Roboto Slab"/>
                <a:cs typeface="Roboto Slab"/>
                <a:sym typeface="Roboto Slab"/>
              </a:rPr>
              <a:t>to</a:t>
            </a:r>
            <a:r>
              <a:rPr lang="cs-CZ" sz="2400" dirty="0">
                <a:latin typeface="Roboto Slab"/>
                <a:ea typeface="Roboto Slab"/>
                <a:cs typeface="Roboto Slab"/>
                <a:sym typeface="Roboto Slab"/>
              </a:rPr>
              <a:t> 7 </a:t>
            </a:r>
            <a:r>
              <a:rPr lang="en-GB" sz="2400" dirty="0">
                <a:latin typeface="Roboto Slab"/>
                <a:ea typeface="Roboto Slab"/>
                <a:cs typeface="Roboto Slab"/>
                <a:sym typeface="Roboto Slab"/>
              </a:rPr>
              <a:t>atoms of carbon</a:t>
            </a:r>
            <a:endParaRPr sz="2400" dirty="0"/>
          </a:p>
          <a:p>
            <a:pPr marL="457200" lvl="0" indent="-406400" algn="l" rtl="0">
              <a:spcBef>
                <a:spcPts val="600"/>
              </a:spcBef>
              <a:spcAft>
                <a:spcPts val="0"/>
              </a:spcAft>
              <a:buSzPts val="2800"/>
              <a:buChar char="▪"/>
            </a:pPr>
            <a:r>
              <a:rPr lang="en-GB" sz="2400" dirty="0">
                <a:latin typeface="Roboto Slab"/>
                <a:ea typeface="Roboto Slab"/>
                <a:cs typeface="Roboto Slab"/>
                <a:sym typeface="Roboto Slab"/>
              </a:rPr>
              <a:t>Cannot be split further into even simpler saccharides</a:t>
            </a:r>
            <a:endParaRPr sz="2400" dirty="0"/>
          </a:p>
          <a:p>
            <a:pPr marL="457200" lvl="0" indent="-406400" algn="l" rtl="0">
              <a:spcBef>
                <a:spcPts val="600"/>
              </a:spcBef>
              <a:spcAft>
                <a:spcPts val="0"/>
              </a:spcAft>
              <a:buSzPts val="2800"/>
              <a:buChar char="▪"/>
            </a:pPr>
            <a:r>
              <a:rPr lang="en-GB" sz="2400" dirty="0">
                <a:latin typeface="Roboto Slab"/>
                <a:ea typeface="Roboto Slab"/>
                <a:cs typeface="Roboto Slab"/>
                <a:sym typeface="Roboto Slab"/>
              </a:rPr>
              <a:t>Products of oxidation of polyhydric alcohols</a:t>
            </a:r>
            <a:endParaRPr sz="2400" dirty="0"/>
          </a:p>
          <a:p>
            <a:pPr marL="457200" lvl="0" indent="-406400" algn="l" rtl="0">
              <a:spcBef>
                <a:spcPts val="600"/>
              </a:spcBef>
              <a:spcAft>
                <a:spcPts val="0"/>
              </a:spcAft>
              <a:buSzPts val="2800"/>
              <a:buChar char="▪"/>
            </a:pPr>
            <a:r>
              <a:rPr lang="en-GB" sz="2400" dirty="0">
                <a:latin typeface="Roboto Slab"/>
                <a:ea typeface="Roboto Slab"/>
                <a:cs typeface="Roboto Slab"/>
                <a:sym typeface="Roboto Slab"/>
              </a:rPr>
              <a:t>The simplest monosaccharides are derived from glycerol</a:t>
            </a:r>
          </a:p>
          <a:p>
            <a:pPr marL="50800" lvl="0" indent="0" algn="l" rtl="0">
              <a:spcBef>
                <a:spcPts val="600"/>
              </a:spcBef>
              <a:spcAft>
                <a:spcPts val="0"/>
              </a:spcAft>
              <a:buSzPts val="2800"/>
              <a:buNone/>
            </a:pPr>
            <a:r>
              <a:rPr lang="cs-CZ" sz="2400" dirty="0">
                <a:latin typeface="Roboto Slab"/>
                <a:ea typeface="Roboto Slab"/>
                <a:cs typeface="Roboto Slab"/>
                <a:sym typeface="Roboto Slab"/>
              </a:rPr>
              <a:t>(</a:t>
            </a:r>
            <a:r>
              <a:rPr lang="en-GB" sz="2400" dirty="0">
                <a:latin typeface="Roboto Slab"/>
                <a:ea typeface="Roboto Slab"/>
                <a:cs typeface="Roboto Slab"/>
                <a:sym typeface="Roboto Slab"/>
              </a:rPr>
              <a:t>propane</a:t>
            </a:r>
            <a:r>
              <a:rPr lang="cs-CZ" sz="2400" dirty="0">
                <a:latin typeface="Roboto Slab"/>
                <a:ea typeface="Roboto Slab"/>
                <a:cs typeface="Roboto Slab"/>
                <a:sym typeface="Roboto Slab"/>
              </a:rPr>
              <a:t>–1,2,3–</a:t>
            </a:r>
            <a:r>
              <a:rPr lang="en-GB" sz="2400" dirty="0" err="1">
                <a:latin typeface="Roboto Slab"/>
                <a:ea typeface="Roboto Slab"/>
                <a:cs typeface="Roboto Slab"/>
                <a:sym typeface="Roboto Slab"/>
              </a:rPr>
              <a:t>triol</a:t>
            </a:r>
            <a:r>
              <a:rPr lang="cs-CZ" sz="2400" dirty="0">
                <a:latin typeface="Roboto Slab"/>
                <a:ea typeface="Roboto Slab"/>
                <a:cs typeface="Roboto Slab"/>
                <a:sym typeface="Roboto Slab"/>
              </a:rPr>
              <a:t>):</a:t>
            </a:r>
            <a:endParaRPr sz="2400" dirty="0"/>
          </a:p>
          <a:p>
            <a:pPr marL="50800" lvl="0" indent="0" algn="l" rtl="0">
              <a:spcBef>
                <a:spcPts val="600"/>
              </a:spcBef>
              <a:spcAft>
                <a:spcPts val="0"/>
              </a:spcAft>
              <a:buSzPts val="2800"/>
              <a:buNone/>
            </a:pPr>
            <a:endParaRPr dirty="0">
              <a:latin typeface="Roboto Slab"/>
              <a:ea typeface="Roboto Slab"/>
              <a:cs typeface="Roboto Slab"/>
              <a:sym typeface="Roboto Slab"/>
            </a:endParaRPr>
          </a:p>
          <a:p>
            <a:pPr marL="50800" lvl="0" indent="0" algn="l" rtl="0">
              <a:spcBef>
                <a:spcPts val="600"/>
              </a:spcBef>
              <a:spcAft>
                <a:spcPts val="0"/>
              </a:spcAft>
              <a:buClr>
                <a:srgbClr val="114454"/>
              </a:buClr>
              <a:buSzPts val="2800"/>
              <a:buNone/>
            </a:pPr>
            <a:endParaRPr dirty="0">
              <a:solidFill>
                <a:srgbClr val="114454"/>
              </a:solidFill>
              <a:latin typeface="Nixie One"/>
              <a:ea typeface="Nixie One"/>
              <a:cs typeface="Nixie One"/>
              <a:sym typeface="Nixie One"/>
            </a:endParaRPr>
          </a:p>
          <a:p>
            <a:pPr marL="50800" lvl="0" indent="0" algn="l" rtl="0">
              <a:spcBef>
                <a:spcPts val="600"/>
              </a:spcBef>
              <a:spcAft>
                <a:spcPts val="0"/>
              </a:spcAft>
              <a:buClr>
                <a:srgbClr val="114454"/>
              </a:buClr>
              <a:buSzPts val="2800"/>
              <a:buNone/>
            </a:pPr>
            <a:endParaRPr dirty="0">
              <a:solidFill>
                <a:srgbClr val="114454"/>
              </a:solidFill>
              <a:latin typeface="Nixie One"/>
              <a:ea typeface="Nixie One"/>
              <a:cs typeface="Nixie One"/>
              <a:sym typeface="Nixie One"/>
            </a:endParaRPr>
          </a:p>
        </p:txBody>
      </p:sp>
      <p:grpSp>
        <p:nvGrpSpPr>
          <p:cNvPr id="319" name="Google Shape;319;p16"/>
          <p:cNvGrpSpPr/>
          <p:nvPr/>
        </p:nvGrpSpPr>
        <p:grpSpPr>
          <a:xfrm>
            <a:off x="333375" y="862013"/>
            <a:ext cx="366713" cy="366712"/>
            <a:chOff x="1923675" y="1633650"/>
            <a:chExt cx="436000" cy="435975"/>
          </a:xfrm>
        </p:grpSpPr>
        <p:sp>
          <p:nvSpPr>
            <p:cNvPr id="320" name="Google Shape;320;p16"/>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21" name="Google Shape;321;p16"/>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22" name="Google Shape;322;p16"/>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23" name="Google Shape;323;p16"/>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24" name="Google Shape;324;p16"/>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25" name="Google Shape;325;p16"/>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326" name="Google Shape;326;p1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16</a:t>
            </a:fld>
            <a:endParaRPr sz="800">
              <a:solidFill>
                <a:srgbClr val="FFFFFF"/>
              </a:solidFill>
              <a:latin typeface="Roboto Slab"/>
              <a:ea typeface="Roboto Slab"/>
              <a:cs typeface="Roboto Slab"/>
              <a:sym typeface="Roboto Slab"/>
            </a:endParaRPr>
          </a:p>
        </p:txBody>
      </p:sp>
      <p:pic>
        <p:nvPicPr>
          <p:cNvPr id="327" name="Google Shape;327;p16"/>
          <p:cNvPicPr preferRelativeResize="0"/>
          <p:nvPr/>
        </p:nvPicPr>
        <p:blipFill rotWithShape="1">
          <a:blip r:embed="rId3">
            <a:alphaModFix/>
          </a:blip>
          <a:srcRect/>
          <a:stretch/>
        </p:blipFill>
        <p:spPr>
          <a:xfrm>
            <a:off x="5868144" y="3706857"/>
            <a:ext cx="1296144" cy="1138447"/>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7"/>
          <p:cNvSpPr/>
          <p:nvPr/>
        </p:nvSpPr>
        <p:spPr>
          <a:xfrm>
            <a:off x="7380312" y="2518965"/>
            <a:ext cx="1224136" cy="504056"/>
          </a:xfrm>
          <a:prstGeom prst="ellipse">
            <a:avLst/>
          </a:prstGeom>
          <a:solidFill>
            <a:srgbClr val="9AD5B3"/>
          </a:solidFill>
          <a:ln w="25400" cap="flat" cmpd="sng">
            <a:solidFill>
              <a:srgbClr val="9AD5B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33" name="Google Shape;333;p17"/>
          <p:cNvSpPr/>
          <p:nvPr/>
        </p:nvSpPr>
        <p:spPr>
          <a:xfrm>
            <a:off x="4161929" y="2571750"/>
            <a:ext cx="1224136" cy="504056"/>
          </a:xfrm>
          <a:prstGeom prst="ellipse">
            <a:avLst/>
          </a:prstGeom>
          <a:solidFill>
            <a:srgbClr val="9AD5B3"/>
          </a:solidFill>
          <a:ln w="25400" cap="flat" cmpd="sng">
            <a:solidFill>
              <a:srgbClr val="9AD5B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34" name="Google Shape;334;p17"/>
          <p:cNvSpPr/>
          <p:nvPr/>
        </p:nvSpPr>
        <p:spPr>
          <a:xfrm>
            <a:off x="611560" y="2067694"/>
            <a:ext cx="1224136" cy="504056"/>
          </a:xfrm>
          <a:prstGeom prst="ellipse">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35" name="Google Shape;335;p17"/>
          <p:cNvSpPr/>
          <p:nvPr/>
        </p:nvSpPr>
        <p:spPr>
          <a:xfrm>
            <a:off x="4139952" y="2067694"/>
            <a:ext cx="1224136" cy="504056"/>
          </a:xfrm>
          <a:prstGeom prst="ellipse">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36" name="Google Shape;336;p17"/>
          <p:cNvSpPr txBox="1">
            <a:spLocks noGrp="1"/>
          </p:cNvSpPr>
          <p:nvPr>
            <p:ph type="body" idx="1"/>
          </p:nvPr>
        </p:nvSpPr>
        <p:spPr>
          <a:xfrm>
            <a:off x="179512" y="339502"/>
            <a:ext cx="8784976" cy="4586407"/>
          </a:xfrm>
          <a:prstGeom prst="rect">
            <a:avLst/>
          </a:prstGeom>
          <a:noFill/>
          <a:ln>
            <a:noFill/>
          </a:ln>
        </p:spPr>
        <p:txBody>
          <a:bodyPr spcFirstLastPara="1" wrap="square" lIns="91425" tIns="91425" rIns="91425" bIns="91425" anchor="t" anchorCtr="0">
            <a:noAutofit/>
          </a:bodyPr>
          <a:lstStyle/>
          <a:p>
            <a:pPr marL="457200" lvl="0" indent="-228600" algn="ctr" rtl="0">
              <a:spcBef>
                <a:spcPts val="360"/>
              </a:spcBef>
              <a:spcAft>
                <a:spcPts val="0"/>
              </a:spcAft>
              <a:buSzPts val="1800"/>
              <a:buNone/>
            </a:pPr>
            <a:r>
              <a:rPr lang="cs-CZ" dirty="0">
                <a:latin typeface="Roboto Slab"/>
                <a:ea typeface="Roboto Slab"/>
                <a:cs typeface="Roboto Slab"/>
                <a:sym typeface="Roboto Slab"/>
              </a:rPr>
              <a:t>   </a:t>
            </a:r>
            <a:r>
              <a:rPr lang="en-GB" b="1" dirty="0">
                <a:solidFill>
                  <a:srgbClr val="2C6948"/>
                </a:solidFill>
                <a:latin typeface="Roboto Slab"/>
                <a:ea typeface="Roboto Slab"/>
                <a:cs typeface="Roboto Slab"/>
                <a:sym typeface="Roboto Slab"/>
              </a:rPr>
              <a:t>primary</a:t>
            </a:r>
            <a:r>
              <a:rPr lang="cs-CZ" b="1" dirty="0">
                <a:solidFill>
                  <a:srgbClr val="2C6948"/>
                </a:solidFill>
                <a:latin typeface="Roboto Slab"/>
                <a:ea typeface="Roboto Slab"/>
                <a:cs typeface="Roboto Slab"/>
                <a:sym typeface="Roboto Slab"/>
              </a:rPr>
              <a:t> </a:t>
            </a:r>
            <a:r>
              <a:rPr lang="cs-CZ" dirty="0">
                <a:latin typeface="Roboto Slab"/>
                <a:ea typeface="Roboto Slab"/>
                <a:cs typeface="Roboto Slab"/>
                <a:sym typeface="Roboto Slab"/>
              </a:rPr>
              <a:t>                                                     </a:t>
            </a:r>
            <a:r>
              <a:rPr lang="en-GB" b="1" dirty="0">
                <a:solidFill>
                  <a:srgbClr val="4ED5C9"/>
                </a:solidFill>
                <a:latin typeface="Roboto Slab"/>
                <a:ea typeface="Roboto Slab"/>
                <a:cs typeface="Roboto Slab"/>
                <a:sym typeface="Roboto Slab"/>
              </a:rPr>
              <a:t>secondary</a:t>
            </a:r>
            <a:r>
              <a:rPr lang="cs-CZ" b="1" dirty="0">
                <a:solidFill>
                  <a:srgbClr val="4ED5C9"/>
                </a:solidFill>
                <a:latin typeface="Roboto Slab"/>
                <a:ea typeface="Roboto Slab"/>
                <a:cs typeface="Roboto Slab"/>
                <a:sym typeface="Roboto Slab"/>
              </a:rPr>
              <a:t> </a:t>
            </a:r>
            <a:endParaRPr dirty="0"/>
          </a:p>
          <a:p>
            <a:pPr marL="457200" lvl="0" indent="-228600" algn="ctr" rtl="0">
              <a:spcBef>
                <a:spcPts val="360"/>
              </a:spcBef>
              <a:spcAft>
                <a:spcPts val="0"/>
              </a:spcAft>
              <a:buSzPts val="1800"/>
              <a:buNone/>
            </a:pPr>
            <a:r>
              <a:rPr lang="en-GB" dirty="0">
                <a:latin typeface="Roboto Slab"/>
                <a:ea typeface="Roboto Slab"/>
                <a:cs typeface="Roboto Slab"/>
                <a:sym typeface="Roboto Slab"/>
              </a:rPr>
              <a:t>alcohol</a:t>
            </a:r>
            <a:r>
              <a:rPr lang="cs-CZ" dirty="0">
                <a:latin typeface="Roboto Slab"/>
                <a:ea typeface="Roboto Slab"/>
                <a:cs typeface="Roboto Slab"/>
                <a:sym typeface="Roboto Slab"/>
              </a:rPr>
              <a:t>                                                   </a:t>
            </a:r>
            <a:r>
              <a:rPr lang="en-GB" dirty="0">
                <a:latin typeface="Roboto Slab"/>
                <a:ea typeface="Roboto Slab"/>
                <a:cs typeface="Roboto Slab"/>
                <a:sym typeface="Roboto Slab"/>
              </a:rPr>
              <a:t>     </a:t>
            </a:r>
            <a:r>
              <a:rPr lang="cs-CZ" dirty="0">
                <a:latin typeface="Roboto Slab"/>
                <a:ea typeface="Roboto Slab"/>
                <a:cs typeface="Roboto Slab"/>
                <a:sym typeface="Roboto Slab"/>
              </a:rPr>
              <a:t> </a:t>
            </a:r>
            <a:r>
              <a:rPr lang="en-GB" dirty="0">
                <a:latin typeface="Roboto Slab"/>
                <a:ea typeface="Roboto Slab"/>
                <a:cs typeface="Roboto Slab"/>
                <a:sym typeface="Roboto Slab"/>
              </a:rPr>
              <a:t>alcohol</a:t>
            </a:r>
            <a:r>
              <a:rPr lang="cs-CZ" dirty="0">
                <a:latin typeface="Roboto Slab"/>
                <a:ea typeface="Roboto Slab"/>
                <a:cs typeface="Roboto Slab"/>
                <a:sym typeface="Roboto Slab"/>
              </a:rPr>
              <a:t> </a:t>
            </a:r>
            <a:endParaRPr dirty="0"/>
          </a:p>
          <a:p>
            <a:pPr marL="457200" lvl="0" indent="-228600" algn="ctr" rtl="0">
              <a:spcBef>
                <a:spcPts val="360"/>
              </a:spcBef>
              <a:spcAft>
                <a:spcPts val="0"/>
              </a:spcAft>
              <a:buSzPts val="1800"/>
              <a:buNone/>
            </a:pPr>
            <a:r>
              <a:rPr lang="en-GB" dirty="0">
                <a:latin typeface="Roboto Slab"/>
                <a:ea typeface="Roboto Slab"/>
                <a:cs typeface="Roboto Slab"/>
                <a:sym typeface="Roboto Slab"/>
              </a:rPr>
              <a:t>group</a:t>
            </a:r>
            <a:r>
              <a:rPr lang="cs-CZ" dirty="0">
                <a:latin typeface="Roboto Slab"/>
                <a:ea typeface="Roboto Slab"/>
                <a:cs typeface="Roboto Slab"/>
                <a:sym typeface="Roboto Slab"/>
              </a:rPr>
              <a:t>                                                           </a:t>
            </a:r>
            <a:r>
              <a:rPr lang="en-GB" dirty="0">
                <a:latin typeface="Roboto Slab"/>
                <a:ea typeface="Roboto Slab"/>
                <a:cs typeface="Roboto Slab"/>
                <a:sym typeface="Roboto Slab"/>
              </a:rPr>
              <a:t>group</a:t>
            </a:r>
            <a:endParaRPr dirty="0">
              <a:latin typeface="Roboto Slab"/>
              <a:ea typeface="Roboto Slab"/>
              <a:cs typeface="Roboto Slab"/>
              <a:sym typeface="Roboto Slab"/>
            </a:endParaRPr>
          </a:p>
          <a:p>
            <a:pPr marL="457200" lvl="0" indent="-228600" algn="ctr" rtl="0">
              <a:spcBef>
                <a:spcPts val="360"/>
              </a:spcBef>
              <a:spcAft>
                <a:spcPts val="0"/>
              </a:spcAft>
              <a:buSzPts val="1800"/>
              <a:buNone/>
            </a:pPr>
            <a:endParaRPr dirty="0">
              <a:latin typeface="Roboto Slab"/>
              <a:ea typeface="Roboto Slab"/>
              <a:cs typeface="Roboto Slab"/>
              <a:sym typeface="Roboto Slab"/>
            </a:endParaRPr>
          </a:p>
          <a:p>
            <a:pPr marL="457200" lvl="0" indent="-228600" algn="ctr" rtl="0">
              <a:spcBef>
                <a:spcPts val="360"/>
              </a:spcBef>
              <a:spcAft>
                <a:spcPts val="0"/>
              </a:spcAft>
              <a:buSzPts val="1800"/>
              <a:buNone/>
            </a:pPr>
            <a:endParaRPr dirty="0">
              <a:latin typeface="Roboto Slab"/>
              <a:ea typeface="Roboto Slab"/>
              <a:cs typeface="Roboto Slab"/>
              <a:sym typeface="Roboto Slab"/>
            </a:endParaRPr>
          </a:p>
          <a:p>
            <a:pPr marL="457200" lvl="0" indent="-228600" algn="ctr" rtl="0">
              <a:spcBef>
                <a:spcPts val="360"/>
              </a:spcBef>
              <a:spcAft>
                <a:spcPts val="0"/>
              </a:spcAft>
              <a:buSzPts val="1800"/>
              <a:buNone/>
            </a:pPr>
            <a:endParaRPr dirty="0">
              <a:latin typeface="Roboto Slab"/>
              <a:ea typeface="Roboto Slab"/>
              <a:cs typeface="Roboto Slab"/>
              <a:sym typeface="Roboto Slab"/>
            </a:endParaRPr>
          </a:p>
          <a:p>
            <a:pPr marL="457200" lvl="0" indent="-228600" algn="ctr" rtl="0">
              <a:spcBef>
                <a:spcPts val="360"/>
              </a:spcBef>
              <a:spcAft>
                <a:spcPts val="0"/>
              </a:spcAft>
              <a:buSzPts val="1800"/>
              <a:buNone/>
            </a:pPr>
            <a:endParaRPr dirty="0">
              <a:latin typeface="Roboto Slab"/>
              <a:ea typeface="Roboto Slab"/>
              <a:cs typeface="Roboto Slab"/>
              <a:sym typeface="Roboto Slab"/>
            </a:endParaRPr>
          </a:p>
          <a:p>
            <a:pPr marL="457200" lvl="0" indent="-228600" algn="ctr" rtl="0">
              <a:spcBef>
                <a:spcPts val="360"/>
              </a:spcBef>
              <a:spcAft>
                <a:spcPts val="0"/>
              </a:spcAft>
              <a:buSzPts val="1800"/>
              <a:buNone/>
            </a:pPr>
            <a:endParaRPr lang="cs-CZ" dirty="0">
              <a:latin typeface="Roboto Slab"/>
              <a:ea typeface="Roboto Slab"/>
              <a:cs typeface="Roboto Slab"/>
              <a:sym typeface="Roboto Slab"/>
            </a:endParaRPr>
          </a:p>
          <a:p>
            <a:pPr marL="457200" lvl="0" indent="-228600" algn="ctr" rtl="0">
              <a:spcBef>
                <a:spcPts val="360"/>
              </a:spcBef>
              <a:spcAft>
                <a:spcPts val="0"/>
              </a:spcAft>
              <a:buSzPts val="1800"/>
              <a:buNone/>
            </a:pPr>
            <a:endParaRPr lang="cs-CZ" dirty="0">
              <a:latin typeface="Roboto Slab"/>
              <a:ea typeface="Roboto Slab"/>
              <a:cs typeface="Roboto Slab"/>
              <a:sym typeface="Roboto Slab"/>
            </a:endParaRPr>
          </a:p>
          <a:p>
            <a:pPr marL="457200" lvl="0" indent="-228600" algn="ctr" rtl="0">
              <a:spcBef>
                <a:spcPts val="360"/>
              </a:spcBef>
              <a:spcAft>
                <a:spcPts val="0"/>
              </a:spcAft>
              <a:buSzPts val="1800"/>
              <a:buNone/>
            </a:pPr>
            <a:r>
              <a:rPr lang="en-GB" sz="1600" b="1" dirty="0">
                <a:latin typeface="Roboto Slab"/>
                <a:ea typeface="Roboto Slab"/>
                <a:cs typeface="Roboto Slab"/>
                <a:sym typeface="Roboto Slab"/>
              </a:rPr>
              <a:t>glyceraldehyde</a:t>
            </a:r>
            <a:r>
              <a:rPr lang="cs-CZ" dirty="0">
                <a:latin typeface="Roboto Slab"/>
                <a:ea typeface="Roboto Slab"/>
                <a:cs typeface="Roboto Slab"/>
                <a:sym typeface="Roboto Slab"/>
              </a:rPr>
              <a:t>                                       </a:t>
            </a:r>
            <a:r>
              <a:rPr lang="en-GB" sz="1600" dirty="0" err="1">
                <a:latin typeface="Roboto Slab"/>
                <a:ea typeface="Roboto Slab"/>
                <a:cs typeface="Roboto Slab"/>
                <a:sym typeface="Roboto Slab"/>
              </a:rPr>
              <a:t>glycerole</a:t>
            </a:r>
            <a:r>
              <a:rPr lang="cs-CZ" dirty="0">
                <a:latin typeface="Roboto Slab"/>
                <a:ea typeface="Roboto Slab"/>
                <a:cs typeface="Roboto Slab"/>
                <a:sym typeface="Roboto Slab"/>
              </a:rPr>
              <a:t>                                 </a:t>
            </a:r>
            <a:r>
              <a:rPr lang="en-GB" sz="1600" b="1" dirty="0">
                <a:latin typeface="Roboto Slab"/>
                <a:ea typeface="Roboto Slab"/>
                <a:cs typeface="Roboto Slab"/>
                <a:sym typeface="Roboto Slab"/>
              </a:rPr>
              <a:t>dihydroxyacetone</a:t>
            </a:r>
            <a:endParaRPr sz="1600" b="1" dirty="0">
              <a:latin typeface="Roboto Slab"/>
              <a:ea typeface="Roboto Slab"/>
              <a:cs typeface="Roboto Slab"/>
              <a:sym typeface="Roboto Slab"/>
            </a:endParaRPr>
          </a:p>
          <a:p>
            <a:pPr marL="457200" lvl="0" indent="-228600" algn="ctr" rtl="0">
              <a:spcBef>
                <a:spcPts val="360"/>
              </a:spcBef>
              <a:spcAft>
                <a:spcPts val="0"/>
              </a:spcAft>
              <a:buSzPts val="1800"/>
              <a:buNone/>
            </a:pPr>
            <a:endParaRPr u="sng" dirty="0">
              <a:latin typeface="Roboto Slab"/>
              <a:ea typeface="Roboto Slab"/>
              <a:cs typeface="Roboto Slab"/>
              <a:sym typeface="Roboto Slab"/>
            </a:endParaRPr>
          </a:p>
          <a:p>
            <a:pPr marL="457200" lvl="0" indent="-228600" algn="ctr" rtl="0">
              <a:spcBef>
                <a:spcPts val="360"/>
              </a:spcBef>
              <a:spcAft>
                <a:spcPts val="0"/>
              </a:spcAft>
              <a:buSzPts val="1800"/>
              <a:buNone/>
            </a:pPr>
            <a:r>
              <a:rPr lang="en-GB" b="1" dirty="0">
                <a:latin typeface="Roboto Slab"/>
                <a:ea typeface="Roboto Slab"/>
                <a:cs typeface="Roboto Slab"/>
                <a:sym typeface="Roboto Slab"/>
              </a:rPr>
              <a:t>simplest sugars</a:t>
            </a:r>
            <a:endParaRPr dirty="0"/>
          </a:p>
          <a:p>
            <a:pPr marL="457200" lvl="0" indent="-228600" algn="ctr" rtl="0">
              <a:spcBef>
                <a:spcPts val="360"/>
              </a:spcBef>
              <a:spcAft>
                <a:spcPts val="0"/>
              </a:spcAft>
              <a:buSzPts val="1800"/>
              <a:buNone/>
            </a:pPr>
            <a:endParaRPr dirty="0">
              <a:latin typeface="Roboto Slab"/>
              <a:ea typeface="Roboto Slab"/>
              <a:cs typeface="Roboto Slab"/>
              <a:sym typeface="Roboto Slab"/>
            </a:endParaRPr>
          </a:p>
        </p:txBody>
      </p:sp>
      <p:sp>
        <p:nvSpPr>
          <p:cNvPr id="337" name="Google Shape;337;p1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800"/>
              <a:buNone/>
            </a:pPr>
            <a:fld id="{00000000-1234-1234-1234-123412341234}" type="slidenum">
              <a:rPr lang="cs-CZ"/>
              <a:t>17</a:t>
            </a:fld>
            <a:endParaRPr/>
          </a:p>
        </p:txBody>
      </p:sp>
      <p:pic>
        <p:nvPicPr>
          <p:cNvPr id="338" name="Google Shape;338;p17"/>
          <p:cNvPicPr preferRelativeResize="0"/>
          <p:nvPr/>
        </p:nvPicPr>
        <p:blipFill rotWithShape="1">
          <a:blip r:embed="rId3">
            <a:alphaModFix/>
          </a:blip>
          <a:srcRect/>
          <a:stretch/>
        </p:blipFill>
        <p:spPr>
          <a:xfrm>
            <a:off x="-762656" y="2137206"/>
            <a:ext cx="11029350" cy="1267574"/>
          </a:xfrm>
          <a:prstGeom prst="rect">
            <a:avLst/>
          </a:prstGeom>
          <a:noFill/>
          <a:ln>
            <a:noFill/>
          </a:ln>
        </p:spPr>
      </p:pic>
      <p:cxnSp>
        <p:nvCxnSpPr>
          <p:cNvPr id="339" name="Google Shape;339;p17"/>
          <p:cNvCxnSpPr/>
          <p:nvPr/>
        </p:nvCxnSpPr>
        <p:spPr>
          <a:xfrm rot="10800000">
            <a:off x="2267744" y="3579863"/>
            <a:ext cx="1080120" cy="504056"/>
          </a:xfrm>
          <a:prstGeom prst="straightConnector1">
            <a:avLst/>
          </a:prstGeom>
          <a:noFill/>
          <a:ln w="9525" cap="flat" cmpd="sng">
            <a:solidFill>
              <a:srgbClr val="0E4253"/>
            </a:solidFill>
            <a:prstDash val="solid"/>
            <a:round/>
            <a:headEnd type="none" w="sm" len="sm"/>
            <a:tailEnd type="triangle" w="med" len="med"/>
          </a:ln>
        </p:spPr>
      </p:cxnSp>
      <p:cxnSp>
        <p:nvCxnSpPr>
          <p:cNvPr id="340" name="Google Shape;340;p17"/>
          <p:cNvCxnSpPr/>
          <p:nvPr/>
        </p:nvCxnSpPr>
        <p:spPr>
          <a:xfrm rot="10800000" flipH="1">
            <a:off x="6012160" y="3658335"/>
            <a:ext cx="936104" cy="504057"/>
          </a:xfrm>
          <a:prstGeom prst="straightConnector1">
            <a:avLst/>
          </a:prstGeom>
          <a:noFill/>
          <a:ln w="9525" cap="flat" cmpd="sng">
            <a:solidFill>
              <a:srgbClr val="0E4253"/>
            </a:solidFill>
            <a:prstDash val="solid"/>
            <a:round/>
            <a:headEnd type="none" w="sm" len="sm"/>
            <a:tailEnd type="triangle" w="med" len="med"/>
          </a:ln>
        </p:spPr>
      </p:cxnSp>
      <p:cxnSp>
        <p:nvCxnSpPr>
          <p:cNvPr id="341" name="Google Shape;341;p17"/>
          <p:cNvCxnSpPr/>
          <p:nvPr/>
        </p:nvCxnSpPr>
        <p:spPr>
          <a:xfrm>
            <a:off x="3203848" y="663352"/>
            <a:ext cx="1080120" cy="1332334"/>
          </a:xfrm>
          <a:prstGeom prst="straightConnector1">
            <a:avLst/>
          </a:prstGeom>
          <a:noFill/>
          <a:ln w="28575" cap="flat" cmpd="sng">
            <a:solidFill>
              <a:srgbClr val="368B5D"/>
            </a:solidFill>
            <a:prstDash val="solid"/>
            <a:round/>
            <a:headEnd type="none" w="sm" len="sm"/>
            <a:tailEnd type="triangle" w="med" len="med"/>
          </a:ln>
        </p:spPr>
      </p:cxnSp>
      <p:cxnSp>
        <p:nvCxnSpPr>
          <p:cNvPr id="342" name="Google Shape;342;p17"/>
          <p:cNvCxnSpPr/>
          <p:nvPr/>
        </p:nvCxnSpPr>
        <p:spPr>
          <a:xfrm flipH="1">
            <a:off x="5386065" y="663352"/>
            <a:ext cx="698103" cy="1980406"/>
          </a:xfrm>
          <a:prstGeom prst="straightConnector1">
            <a:avLst/>
          </a:prstGeom>
          <a:noFill/>
          <a:ln w="19050" cap="flat" cmpd="sng">
            <a:solidFill>
              <a:srgbClr val="4ED5C9"/>
            </a:solidFill>
            <a:prstDash val="solid"/>
            <a:round/>
            <a:headEnd type="none" w="sm" len="sm"/>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8"/>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3200" b="1" dirty="0">
                <a:solidFill>
                  <a:srgbClr val="FFFFFF"/>
                </a:solidFill>
                <a:latin typeface="Roboto Slab"/>
                <a:ea typeface="Roboto Slab"/>
                <a:cs typeface="Roboto Slab"/>
                <a:sym typeface="Roboto Slab"/>
              </a:rPr>
              <a:t>Glyceraldehyde </a:t>
            </a:r>
            <a:endParaRPr sz="3200" b="1" dirty="0">
              <a:solidFill>
                <a:srgbClr val="FFFFFF"/>
              </a:solidFill>
              <a:latin typeface="Roboto Slab"/>
              <a:ea typeface="Roboto Slab"/>
              <a:cs typeface="Roboto Slab"/>
              <a:sym typeface="Roboto Slab"/>
            </a:endParaRPr>
          </a:p>
        </p:txBody>
      </p:sp>
      <p:grpSp>
        <p:nvGrpSpPr>
          <p:cNvPr id="348" name="Google Shape;348;p18"/>
          <p:cNvGrpSpPr/>
          <p:nvPr/>
        </p:nvGrpSpPr>
        <p:grpSpPr>
          <a:xfrm>
            <a:off x="333375" y="862013"/>
            <a:ext cx="366713" cy="366712"/>
            <a:chOff x="1923675" y="1633650"/>
            <a:chExt cx="436000" cy="435975"/>
          </a:xfrm>
        </p:grpSpPr>
        <p:sp>
          <p:nvSpPr>
            <p:cNvPr id="349" name="Google Shape;349;p18"/>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50" name="Google Shape;350;p1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51" name="Google Shape;351;p18"/>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52" name="Google Shape;352;p1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53" name="Google Shape;353;p1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54" name="Google Shape;354;p18"/>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355" name="Google Shape;355;p1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18</a:t>
            </a:fld>
            <a:endParaRPr sz="800">
              <a:solidFill>
                <a:srgbClr val="FFFFFF"/>
              </a:solidFill>
              <a:latin typeface="Roboto Slab"/>
              <a:ea typeface="Roboto Slab"/>
              <a:cs typeface="Roboto Slab"/>
              <a:sym typeface="Roboto Slab"/>
            </a:endParaRPr>
          </a:p>
        </p:txBody>
      </p:sp>
      <p:sp>
        <p:nvSpPr>
          <p:cNvPr id="356" name="Google Shape;356;p18"/>
          <p:cNvSpPr txBox="1"/>
          <p:nvPr/>
        </p:nvSpPr>
        <p:spPr>
          <a:xfrm>
            <a:off x="1531355" y="3956207"/>
            <a:ext cx="20882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dirty="0">
                <a:solidFill>
                  <a:srgbClr val="000000"/>
                </a:solidFill>
                <a:latin typeface="Roboto Slab"/>
                <a:ea typeface="Roboto Slab"/>
                <a:cs typeface="Roboto Slab"/>
                <a:sym typeface="Roboto Slab"/>
              </a:rPr>
              <a:t>L – </a:t>
            </a:r>
            <a:r>
              <a:rPr lang="en-GB" sz="1400" dirty="0">
                <a:solidFill>
                  <a:srgbClr val="000000"/>
                </a:solidFill>
                <a:latin typeface="Roboto Slab"/>
                <a:ea typeface="Roboto Slab"/>
                <a:cs typeface="Roboto Slab"/>
                <a:sym typeface="Roboto Slab"/>
              </a:rPr>
              <a:t>glyceraldehyde</a:t>
            </a:r>
            <a:endParaRPr sz="1400" dirty="0">
              <a:solidFill>
                <a:srgbClr val="000000"/>
              </a:solidFill>
              <a:latin typeface="Arial"/>
              <a:ea typeface="Arial"/>
              <a:cs typeface="Arial"/>
              <a:sym typeface="Arial"/>
            </a:endParaRPr>
          </a:p>
        </p:txBody>
      </p:sp>
      <p:sp>
        <p:nvSpPr>
          <p:cNvPr id="357" name="Google Shape;357;p18"/>
          <p:cNvSpPr txBox="1"/>
          <p:nvPr/>
        </p:nvSpPr>
        <p:spPr>
          <a:xfrm>
            <a:off x="4769515" y="3904108"/>
            <a:ext cx="201840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dirty="0">
                <a:solidFill>
                  <a:srgbClr val="000000"/>
                </a:solidFill>
                <a:latin typeface="Roboto Slab"/>
                <a:ea typeface="Roboto Slab"/>
                <a:cs typeface="Roboto Slab"/>
                <a:sym typeface="Roboto Slab"/>
              </a:rPr>
              <a:t>D – </a:t>
            </a:r>
            <a:r>
              <a:rPr lang="en-GB" sz="1400" dirty="0">
                <a:solidFill>
                  <a:srgbClr val="000000"/>
                </a:solidFill>
                <a:latin typeface="Roboto Slab"/>
                <a:ea typeface="Roboto Slab"/>
                <a:cs typeface="Roboto Slab"/>
                <a:sym typeface="Roboto Slab"/>
              </a:rPr>
              <a:t>glyceraldehyde</a:t>
            </a:r>
            <a:endParaRPr sz="1400" dirty="0">
              <a:solidFill>
                <a:srgbClr val="000000"/>
              </a:solidFill>
              <a:latin typeface="Arial"/>
              <a:ea typeface="Arial"/>
              <a:cs typeface="Arial"/>
              <a:sym typeface="Arial"/>
            </a:endParaRPr>
          </a:p>
        </p:txBody>
      </p:sp>
      <p:sp>
        <p:nvSpPr>
          <p:cNvPr id="358" name="Google Shape;358;p18"/>
          <p:cNvSpPr txBox="1"/>
          <p:nvPr/>
        </p:nvSpPr>
        <p:spPr>
          <a:xfrm>
            <a:off x="2070402" y="2313738"/>
            <a:ext cx="25680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FF0000"/>
                </a:solidFill>
                <a:latin typeface="Roboto Slab"/>
                <a:ea typeface="Roboto Slab"/>
                <a:cs typeface="Roboto Slab"/>
                <a:sym typeface="Roboto Slab"/>
              </a:rPr>
              <a:t>1</a:t>
            </a:r>
            <a:endParaRPr/>
          </a:p>
        </p:txBody>
      </p:sp>
      <p:grpSp>
        <p:nvGrpSpPr>
          <p:cNvPr id="359" name="Google Shape;359;p18"/>
          <p:cNvGrpSpPr/>
          <p:nvPr/>
        </p:nvGrpSpPr>
        <p:grpSpPr>
          <a:xfrm>
            <a:off x="4847077" y="2282581"/>
            <a:ext cx="1500077" cy="1519099"/>
            <a:chOff x="4707943" y="1951717"/>
            <a:chExt cx="1500077" cy="1519099"/>
          </a:xfrm>
        </p:grpSpPr>
        <p:grpSp>
          <p:nvGrpSpPr>
            <p:cNvPr id="360" name="Google Shape;360;p18"/>
            <p:cNvGrpSpPr/>
            <p:nvPr/>
          </p:nvGrpSpPr>
          <p:grpSpPr>
            <a:xfrm>
              <a:off x="4707943" y="2056947"/>
              <a:ext cx="1500077" cy="1413869"/>
              <a:chOff x="4707943" y="2056947"/>
              <a:chExt cx="1500077" cy="1413869"/>
            </a:xfrm>
          </p:grpSpPr>
          <p:sp>
            <p:nvSpPr>
              <p:cNvPr id="361" name="Google Shape;361;p18"/>
              <p:cNvSpPr txBox="1"/>
              <p:nvPr/>
            </p:nvSpPr>
            <p:spPr>
              <a:xfrm>
                <a:off x="5191581" y="2056947"/>
                <a:ext cx="65594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000000"/>
                    </a:solidFill>
                    <a:latin typeface="Roboto Slab"/>
                    <a:ea typeface="Roboto Slab"/>
                    <a:cs typeface="Roboto Slab"/>
                    <a:sym typeface="Roboto Slab"/>
                  </a:rPr>
                  <a:t> </a:t>
                </a:r>
                <a:r>
                  <a:rPr lang="cs-CZ" sz="1400" b="1">
                    <a:solidFill>
                      <a:srgbClr val="000000"/>
                    </a:solidFill>
                    <a:latin typeface="Roboto Slab"/>
                    <a:ea typeface="Roboto Slab"/>
                    <a:cs typeface="Roboto Slab"/>
                    <a:sym typeface="Roboto Slab"/>
                  </a:rPr>
                  <a:t>CHO </a:t>
                </a:r>
                <a:endParaRPr sz="1400">
                  <a:solidFill>
                    <a:srgbClr val="000000"/>
                  </a:solidFill>
                  <a:latin typeface="Arial"/>
                  <a:ea typeface="Arial"/>
                  <a:cs typeface="Arial"/>
                  <a:sym typeface="Arial"/>
                </a:endParaRPr>
              </a:p>
            </p:txBody>
          </p:sp>
          <p:sp>
            <p:nvSpPr>
              <p:cNvPr id="362" name="Google Shape;362;p18"/>
              <p:cNvSpPr txBox="1"/>
              <p:nvPr/>
            </p:nvSpPr>
            <p:spPr>
              <a:xfrm>
                <a:off x="5239907" y="2615014"/>
                <a:ext cx="27964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121617"/>
                    </a:solidFill>
                    <a:latin typeface="Roboto Slab"/>
                    <a:ea typeface="Roboto Slab"/>
                    <a:cs typeface="Roboto Slab"/>
                    <a:sym typeface="Roboto Slab"/>
                  </a:rPr>
                  <a:t>C</a:t>
                </a:r>
                <a:endParaRPr sz="1400">
                  <a:solidFill>
                    <a:srgbClr val="000000"/>
                  </a:solidFill>
                  <a:latin typeface="Arial"/>
                  <a:ea typeface="Arial"/>
                  <a:cs typeface="Arial"/>
                  <a:sym typeface="Arial"/>
                </a:endParaRPr>
              </a:p>
            </p:txBody>
          </p:sp>
          <p:sp>
            <p:nvSpPr>
              <p:cNvPr id="363" name="Google Shape;363;p18"/>
              <p:cNvSpPr txBox="1"/>
              <p:nvPr/>
            </p:nvSpPr>
            <p:spPr>
              <a:xfrm>
                <a:off x="5754050" y="2627143"/>
                <a:ext cx="45397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121617"/>
                    </a:solidFill>
                    <a:latin typeface="Roboto Slab"/>
                    <a:ea typeface="Roboto Slab"/>
                    <a:cs typeface="Roboto Slab"/>
                    <a:sym typeface="Roboto Slab"/>
                  </a:rPr>
                  <a:t>OH</a:t>
                </a:r>
                <a:endParaRPr sz="1400">
                  <a:solidFill>
                    <a:srgbClr val="000000"/>
                  </a:solidFill>
                  <a:latin typeface="Arial"/>
                  <a:ea typeface="Arial"/>
                  <a:cs typeface="Arial"/>
                  <a:sym typeface="Arial"/>
                </a:endParaRPr>
              </a:p>
            </p:txBody>
          </p:sp>
          <p:cxnSp>
            <p:nvCxnSpPr>
              <p:cNvPr id="364" name="Google Shape;364;p18"/>
              <p:cNvCxnSpPr/>
              <p:nvPr/>
            </p:nvCxnSpPr>
            <p:spPr>
              <a:xfrm>
                <a:off x="5375556" y="2897683"/>
                <a:ext cx="0" cy="288032"/>
              </a:xfrm>
              <a:prstGeom prst="straightConnector1">
                <a:avLst/>
              </a:prstGeom>
              <a:noFill/>
              <a:ln w="12700" cap="flat" cmpd="sng">
                <a:solidFill>
                  <a:srgbClr val="0E4253"/>
                </a:solidFill>
                <a:prstDash val="solid"/>
                <a:round/>
                <a:headEnd type="none" w="sm" len="sm"/>
                <a:tailEnd type="none" w="sm" len="sm"/>
              </a:ln>
            </p:spPr>
          </p:cxnSp>
          <p:cxnSp>
            <p:nvCxnSpPr>
              <p:cNvPr id="365" name="Google Shape;365;p18"/>
              <p:cNvCxnSpPr/>
              <p:nvPr/>
            </p:nvCxnSpPr>
            <p:spPr>
              <a:xfrm>
                <a:off x="5375556" y="2345853"/>
                <a:ext cx="0" cy="288032"/>
              </a:xfrm>
              <a:prstGeom prst="straightConnector1">
                <a:avLst/>
              </a:prstGeom>
              <a:noFill/>
              <a:ln w="12700" cap="flat" cmpd="sng">
                <a:solidFill>
                  <a:srgbClr val="0E4253"/>
                </a:solidFill>
                <a:prstDash val="solid"/>
                <a:round/>
                <a:headEnd type="none" w="sm" len="sm"/>
                <a:tailEnd type="none" w="sm" len="sm"/>
              </a:ln>
            </p:spPr>
          </p:cxnSp>
          <p:cxnSp>
            <p:nvCxnSpPr>
              <p:cNvPr id="366" name="Google Shape;366;p18"/>
              <p:cNvCxnSpPr/>
              <p:nvPr/>
            </p:nvCxnSpPr>
            <p:spPr>
              <a:xfrm rot="10800000">
                <a:off x="5000443" y="2768902"/>
                <a:ext cx="288000" cy="0"/>
              </a:xfrm>
              <a:prstGeom prst="straightConnector1">
                <a:avLst/>
              </a:prstGeom>
              <a:noFill/>
              <a:ln w="12700" cap="flat" cmpd="sng">
                <a:solidFill>
                  <a:srgbClr val="0E4253"/>
                </a:solidFill>
                <a:prstDash val="solid"/>
                <a:round/>
                <a:headEnd type="none" w="sm" len="sm"/>
                <a:tailEnd type="none" w="sm" len="sm"/>
              </a:ln>
            </p:spPr>
          </p:cxnSp>
          <p:cxnSp>
            <p:nvCxnSpPr>
              <p:cNvPr id="367" name="Google Shape;367;p18"/>
              <p:cNvCxnSpPr/>
              <p:nvPr/>
            </p:nvCxnSpPr>
            <p:spPr>
              <a:xfrm rot="10800000">
                <a:off x="5519555" y="2779469"/>
                <a:ext cx="288000" cy="0"/>
              </a:xfrm>
              <a:prstGeom prst="straightConnector1">
                <a:avLst/>
              </a:prstGeom>
              <a:noFill/>
              <a:ln w="12700" cap="flat" cmpd="sng">
                <a:solidFill>
                  <a:srgbClr val="0E4253"/>
                </a:solidFill>
                <a:prstDash val="solid"/>
                <a:round/>
                <a:headEnd type="none" w="sm" len="sm"/>
                <a:tailEnd type="none" w="sm" len="sm"/>
              </a:ln>
            </p:spPr>
          </p:cxnSp>
          <p:sp>
            <p:nvSpPr>
              <p:cNvPr id="368" name="Google Shape;368;p18"/>
              <p:cNvSpPr txBox="1"/>
              <p:nvPr/>
            </p:nvSpPr>
            <p:spPr>
              <a:xfrm>
                <a:off x="5239907" y="3163039"/>
                <a:ext cx="7761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000000"/>
                    </a:solidFill>
                    <a:latin typeface="Roboto Slab"/>
                    <a:ea typeface="Roboto Slab"/>
                    <a:cs typeface="Roboto Slab"/>
                    <a:sym typeface="Roboto Slab"/>
                  </a:rPr>
                  <a:t>CH</a:t>
                </a:r>
                <a:r>
                  <a:rPr lang="cs-CZ" sz="1400" b="1" baseline="-25000">
                    <a:solidFill>
                      <a:srgbClr val="000000"/>
                    </a:solidFill>
                    <a:latin typeface="Roboto Slab"/>
                    <a:ea typeface="Roboto Slab"/>
                    <a:cs typeface="Roboto Slab"/>
                    <a:sym typeface="Roboto Slab"/>
                  </a:rPr>
                  <a:t>2</a:t>
                </a:r>
                <a:r>
                  <a:rPr lang="cs-CZ" sz="1400" b="1">
                    <a:solidFill>
                      <a:srgbClr val="000000"/>
                    </a:solidFill>
                    <a:latin typeface="Roboto Slab"/>
                    <a:ea typeface="Roboto Slab"/>
                    <a:cs typeface="Roboto Slab"/>
                    <a:sym typeface="Roboto Slab"/>
                  </a:rPr>
                  <a:t>OH</a:t>
                </a:r>
                <a:endParaRPr sz="1400">
                  <a:solidFill>
                    <a:srgbClr val="000000"/>
                  </a:solidFill>
                  <a:latin typeface="Arial"/>
                  <a:ea typeface="Arial"/>
                  <a:cs typeface="Arial"/>
                  <a:sym typeface="Arial"/>
                </a:endParaRPr>
              </a:p>
            </p:txBody>
          </p:sp>
          <p:sp>
            <p:nvSpPr>
              <p:cNvPr id="369" name="Google Shape;369;p18"/>
              <p:cNvSpPr txBox="1"/>
              <p:nvPr/>
            </p:nvSpPr>
            <p:spPr>
              <a:xfrm>
                <a:off x="4707943" y="2620044"/>
                <a:ext cx="32573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121617"/>
                    </a:solidFill>
                    <a:latin typeface="Roboto Slab"/>
                    <a:ea typeface="Roboto Slab"/>
                    <a:cs typeface="Roboto Slab"/>
                    <a:sym typeface="Roboto Slab"/>
                  </a:rPr>
                  <a:t>H</a:t>
                </a:r>
                <a:endParaRPr sz="1400">
                  <a:solidFill>
                    <a:srgbClr val="000000"/>
                  </a:solidFill>
                  <a:latin typeface="Arial"/>
                  <a:ea typeface="Arial"/>
                  <a:cs typeface="Arial"/>
                  <a:sym typeface="Arial"/>
                </a:endParaRPr>
              </a:p>
            </p:txBody>
          </p:sp>
        </p:grpSp>
        <p:sp>
          <p:nvSpPr>
            <p:cNvPr id="370" name="Google Shape;370;p18"/>
            <p:cNvSpPr txBox="1"/>
            <p:nvPr/>
          </p:nvSpPr>
          <p:spPr>
            <a:xfrm>
              <a:off x="5131494" y="2461125"/>
              <a:ext cx="28405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FF0000"/>
                  </a:solidFill>
                  <a:latin typeface="Roboto Slab"/>
                  <a:ea typeface="Roboto Slab"/>
                  <a:cs typeface="Roboto Slab"/>
                  <a:sym typeface="Roboto Slab"/>
                </a:rPr>
                <a:t>2</a:t>
              </a:r>
              <a:endParaRPr/>
            </a:p>
          </p:txBody>
        </p:sp>
        <p:sp>
          <p:nvSpPr>
            <p:cNvPr id="371" name="Google Shape;371;p18"/>
            <p:cNvSpPr txBox="1"/>
            <p:nvPr/>
          </p:nvSpPr>
          <p:spPr>
            <a:xfrm>
              <a:off x="5144443" y="3041699"/>
              <a:ext cx="28405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FF0000"/>
                  </a:solidFill>
                  <a:latin typeface="Roboto Slab"/>
                  <a:ea typeface="Roboto Slab"/>
                  <a:cs typeface="Roboto Slab"/>
                  <a:sym typeface="Roboto Slab"/>
                </a:rPr>
                <a:t>3</a:t>
              </a:r>
              <a:endParaRPr/>
            </a:p>
          </p:txBody>
        </p:sp>
        <p:sp>
          <p:nvSpPr>
            <p:cNvPr id="372" name="Google Shape;372;p18"/>
            <p:cNvSpPr txBox="1"/>
            <p:nvPr/>
          </p:nvSpPr>
          <p:spPr>
            <a:xfrm>
              <a:off x="5131494" y="1951717"/>
              <a:ext cx="25680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FF0000"/>
                  </a:solidFill>
                  <a:latin typeface="Roboto Slab"/>
                  <a:ea typeface="Roboto Slab"/>
                  <a:cs typeface="Roboto Slab"/>
                  <a:sym typeface="Roboto Slab"/>
                </a:rPr>
                <a:t>1</a:t>
              </a:r>
              <a:endParaRPr/>
            </a:p>
          </p:txBody>
        </p:sp>
      </p:grpSp>
      <p:grpSp>
        <p:nvGrpSpPr>
          <p:cNvPr id="373" name="Google Shape;373;p18"/>
          <p:cNvGrpSpPr/>
          <p:nvPr/>
        </p:nvGrpSpPr>
        <p:grpSpPr>
          <a:xfrm>
            <a:off x="1503017" y="2424338"/>
            <a:ext cx="1555750" cy="1426025"/>
            <a:chOff x="1511972" y="2091469"/>
            <a:chExt cx="1555750" cy="1426025"/>
          </a:xfrm>
        </p:grpSpPr>
        <p:grpSp>
          <p:nvGrpSpPr>
            <p:cNvPr id="374" name="Google Shape;374;p18"/>
            <p:cNvGrpSpPr/>
            <p:nvPr/>
          </p:nvGrpSpPr>
          <p:grpSpPr>
            <a:xfrm>
              <a:off x="1511972" y="2091469"/>
              <a:ext cx="1555750" cy="1426025"/>
              <a:chOff x="1511972" y="2091469"/>
              <a:chExt cx="1555750" cy="1426025"/>
            </a:xfrm>
          </p:grpSpPr>
          <p:cxnSp>
            <p:nvCxnSpPr>
              <p:cNvPr id="375" name="Google Shape;375;p18"/>
              <p:cNvCxnSpPr/>
              <p:nvPr/>
            </p:nvCxnSpPr>
            <p:spPr>
              <a:xfrm>
                <a:off x="2339752" y="2355726"/>
                <a:ext cx="0" cy="288032"/>
              </a:xfrm>
              <a:prstGeom prst="straightConnector1">
                <a:avLst/>
              </a:prstGeom>
              <a:noFill/>
              <a:ln w="12700" cap="flat" cmpd="sng">
                <a:solidFill>
                  <a:srgbClr val="0E4253"/>
                </a:solidFill>
                <a:prstDash val="solid"/>
                <a:round/>
                <a:headEnd type="none" w="sm" len="sm"/>
                <a:tailEnd type="none" w="sm" len="sm"/>
              </a:ln>
            </p:spPr>
          </p:cxnSp>
          <p:cxnSp>
            <p:nvCxnSpPr>
              <p:cNvPr id="376" name="Google Shape;376;p18"/>
              <p:cNvCxnSpPr/>
              <p:nvPr/>
            </p:nvCxnSpPr>
            <p:spPr>
              <a:xfrm rot="10800000">
                <a:off x="1908335" y="2787773"/>
                <a:ext cx="288000" cy="0"/>
              </a:xfrm>
              <a:prstGeom prst="straightConnector1">
                <a:avLst/>
              </a:prstGeom>
              <a:noFill/>
              <a:ln w="12700" cap="flat" cmpd="sng">
                <a:solidFill>
                  <a:srgbClr val="0E4253"/>
                </a:solidFill>
                <a:prstDash val="solid"/>
                <a:round/>
                <a:headEnd type="none" w="sm" len="sm"/>
                <a:tailEnd type="none" w="sm" len="sm"/>
              </a:ln>
            </p:spPr>
          </p:cxnSp>
          <p:sp>
            <p:nvSpPr>
              <p:cNvPr id="377" name="Google Shape;377;p18"/>
              <p:cNvSpPr txBox="1"/>
              <p:nvPr/>
            </p:nvSpPr>
            <p:spPr>
              <a:xfrm>
                <a:off x="2196335" y="3209717"/>
                <a:ext cx="7761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000000"/>
                    </a:solidFill>
                    <a:latin typeface="Roboto Slab"/>
                    <a:ea typeface="Roboto Slab"/>
                    <a:cs typeface="Roboto Slab"/>
                    <a:sym typeface="Roboto Slab"/>
                  </a:rPr>
                  <a:t>CH</a:t>
                </a:r>
                <a:r>
                  <a:rPr lang="cs-CZ" sz="1400" b="1" baseline="-25000">
                    <a:solidFill>
                      <a:srgbClr val="000000"/>
                    </a:solidFill>
                    <a:latin typeface="Roboto Slab"/>
                    <a:ea typeface="Roboto Slab"/>
                    <a:cs typeface="Roboto Slab"/>
                    <a:sym typeface="Roboto Slab"/>
                  </a:rPr>
                  <a:t>2</a:t>
                </a:r>
                <a:r>
                  <a:rPr lang="cs-CZ" sz="1400" b="1">
                    <a:solidFill>
                      <a:srgbClr val="000000"/>
                    </a:solidFill>
                    <a:latin typeface="Roboto Slab"/>
                    <a:ea typeface="Roboto Slab"/>
                    <a:cs typeface="Roboto Slab"/>
                    <a:sym typeface="Roboto Slab"/>
                  </a:rPr>
                  <a:t>OH</a:t>
                </a:r>
                <a:endParaRPr sz="1400">
                  <a:solidFill>
                    <a:srgbClr val="000000"/>
                  </a:solidFill>
                  <a:latin typeface="Arial"/>
                  <a:ea typeface="Arial"/>
                  <a:cs typeface="Arial"/>
                  <a:sym typeface="Arial"/>
                </a:endParaRPr>
              </a:p>
            </p:txBody>
          </p:sp>
          <p:sp>
            <p:nvSpPr>
              <p:cNvPr id="378" name="Google Shape;378;p18"/>
              <p:cNvSpPr txBox="1"/>
              <p:nvPr/>
            </p:nvSpPr>
            <p:spPr>
              <a:xfrm>
                <a:off x="2741992" y="2633885"/>
                <a:ext cx="32573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121617"/>
                    </a:solidFill>
                    <a:latin typeface="Roboto Slab"/>
                    <a:ea typeface="Roboto Slab"/>
                    <a:cs typeface="Roboto Slab"/>
                    <a:sym typeface="Roboto Slab"/>
                  </a:rPr>
                  <a:t>H</a:t>
                </a:r>
                <a:endParaRPr sz="1400">
                  <a:solidFill>
                    <a:srgbClr val="000000"/>
                  </a:solidFill>
                  <a:latin typeface="Arial"/>
                  <a:ea typeface="Arial"/>
                  <a:cs typeface="Arial"/>
                  <a:sym typeface="Arial"/>
                </a:endParaRPr>
              </a:p>
            </p:txBody>
          </p:sp>
          <p:sp>
            <p:nvSpPr>
              <p:cNvPr id="379" name="Google Shape;379;p18"/>
              <p:cNvSpPr txBox="1"/>
              <p:nvPr/>
            </p:nvSpPr>
            <p:spPr>
              <a:xfrm>
                <a:off x="1511972" y="2633885"/>
                <a:ext cx="4523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121617"/>
                    </a:solidFill>
                    <a:latin typeface="Roboto Slab"/>
                    <a:ea typeface="Roboto Slab"/>
                    <a:cs typeface="Roboto Slab"/>
                    <a:sym typeface="Roboto Slab"/>
                  </a:rPr>
                  <a:t>HO</a:t>
                </a:r>
                <a:endParaRPr sz="1400">
                  <a:solidFill>
                    <a:srgbClr val="000000"/>
                  </a:solidFill>
                  <a:latin typeface="Arial"/>
                  <a:ea typeface="Arial"/>
                  <a:cs typeface="Arial"/>
                  <a:sym typeface="Arial"/>
                </a:endParaRPr>
              </a:p>
            </p:txBody>
          </p:sp>
          <p:cxnSp>
            <p:nvCxnSpPr>
              <p:cNvPr id="380" name="Google Shape;380;p18"/>
              <p:cNvCxnSpPr/>
              <p:nvPr/>
            </p:nvCxnSpPr>
            <p:spPr>
              <a:xfrm>
                <a:off x="2336159" y="2931790"/>
                <a:ext cx="0" cy="288032"/>
              </a:xfrm>
              <a:prstGeom prst="straightConnector1">
                <a:avLst/>
              </a:prstGeom>
              <a:noFill/>
              <a:ln w="12700" cap="flat" cmpd="sng">
                <a:solidFill>
                  <a:srgbClr val="0E4253"/>
                </a:solidFill>
                <a:prstDash val="solid"/>
                <a:round/>
                <a:headEnd type="none" w="sm" len="sm"/>
                <a:tailEnd type="none" w="sm" len="sm"/>
              </a:ln>
            </p:spPr>
          </p:cxnSp>
          <p:cxnSp>
            <p:nvCxnSpPr>
              <p:cNvPr id="381" name="Google Shape;381;p18"/>
              <p:cNvCxnSpPr/>
              <p:nvPr/>
            </p:nvCxnSpPr>
            <p:spPr>
              <a:xfrm rot="10800000">
                <a:off x="2462344" y="2787773"/>
                <a:ext cx="288000" cy="0"/>
              </a:xfrm>
              <a:prstGeom prst="straightConnector1">
                <a:avLst/>
              </a:prstGeom>
              <a:noFill/>
              <a:ln w="12700" cap="flat" cmpd="sng">
                <a:solidFill>
                  <a:srgbClr val="0E4253"/>
                </a:solidFill>
                <a:prstDash val="solid"/>
                <a:round/>
                <a:headEnd type="none" w="sm" len="sm"/>
                <a:tailEnd type="none" w="sm" len="sm"/>
              </a:ln>
            </p:spPr>
          </p:cxnSp>
          <p:sp>
            <p:nvSpPr>
              <p:cNvPr id="382" name="Google Shape;382;p18"/>
              <p:cNvSpPr txBox="1"/>
              <p:nvPr/>
            </p:nvSpPr>
            <p:spPr>
              <a:xfrm flipH="1">
                <a:off x="2147158" y="2091469"/>
                <a:ext cx="73265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000000"/>
                    </a:solidFill>
                    <a:latin typeface="Roboto Slab"/>
                    <a:ea typeface="Roboto Slab"/>
                    <a:cs typeface="Roboto Slab"/>
                    <a:sym typeface="Roboto Slab"/>
                  </a:rPr>
                  <a:t> </a:t>
                </a:r>
                <a:r>
                  <a:rPr lang="cs-CZ" sz="1400" b="1">
                    <a:solidFill>
                      <a:srgbClr val="000000"/>
                    </a:solidFill>
                    <a:latin typeface="Roboto Slab"/>
                    <a:ea typeface="Roboto Slab"/>
                    <a:cs typeface="Roboto Slab"/>
                    <a:sym typeface="Roboto Slab"/>
                  </a:rPr>
                  <a:t>CHO </a:t>
                </a:r>
                <a:endParaRPr sz="1400">
                  <a:solidFill>
                    <a:srgbClr val="000000"/>
                  </a:solidFill>
                  <a:latin typeface="Arial"/>
                  <a:ea typeface="Arial"/>
                  <a:cs typeface="Arial"/>
                  <a:sym typeface="Arial"/>
                </a:endParaRPr>
              </a:p>
            </p:txBody>
          </p:sp>
          <p:sp>
            <p:nvSpPr>
              <p:cNvPr id="383" name="Google Shape;383;p18"/>
              <p:cNvSpPr txBox="1"/>
              <p:nvPr/>
            </p:nvSpPr>
            <p:spPr>
              <a:xfrm>
                <a:off x="2196335" y="2633885"/>
                <a:ext cx="27964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121617"/>
                    </a:solidFill>
                    <a:latin typeface="Roboto Slab"/>
                    <a:ea typeface="Roboto Slab"/>
                    <a:cs typeface="Roboto Slab"/>
                    <a:sym typeface="Roboto Slab"/>
                  </a:rPr>
                  <a:t>C</a:t>
                </a:r>
                <a:endParaRPr sz="1400">
                  <a:solidFill>
                    <a:srgbClr val="000000"/>
                  </a:solidFill>
                  <a:latin typeface="Arial"/>
                  <a:ea typeface="Arial"/>
                  <a:cs typeface="Arial"/>
                  <a:sym typeface="Arial"/>
                </a:endParaRPr>
              </a:p>
            </p:txBody>
          </p:sp>
        </p:grpSp>
        <p:sp>
          <p:nvSpPr>
            <p:cNvPr id="384" name="Google Shape;384;p18"/>
            <p:cNvSpPr txBox="1"/>
            <p:nvPr/>
          </p:nvSpPr>
          <p:spPr>
            <a:xfrm>
              <a:off x="2069232" y="2513413"/>
              <a:ext cx="28405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FF0000"/>
                  </a:solidFill>
                  <a:latin typeface="Roboto Slab"/>
                  <a:ea typeface="Roboto Slab"/>
                  <a:cs typeface="Roboto Slab"/>
                  <a:sym typeface="Roboto Slab"/>
                </a:rPr>
                <a:t>2</a:t>
              </a:r>
              <a:endParaRPr/>
            </a:p>
          </p:txBody>
        </p:sp>
        <p:sp>
          <p:nvSpPr>
            <p:cNvPr id="385" name="Google Shape;385;p18"/>
            <p:cNvSpPr txBox="1"/>
            <p:nvPr/>
          </p:nvSpPr>
          <p:spPr>
            <a:xfrm>
              <a:off x="2100636" y="3074216"/>
              <a:ext cx="28405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FF0000"/>
                  </a:solidFill>
                  <a:latin typeface="Roboto Slab"/>
                  <a:ea typeface="Roboto Slab"/>
                  <a:cs typeface="Roboto Slab"/>
                  <a:sym typeface="Roboto Slab"/>
                </a:rPr>
                <a:t>3</a:t>
              </a:r>
              <a:endParaRPr/>
            </a:p>
          </p:txBody>
        </p:sp>
      </p:grpSp>
      <p:sp>
        <p:nvSpPr>
          <p:cNvPr id="386" name="Google Shape;386;p18"/>
          <p:cNvSpPr txBox="1"/>
          <p:nvPr/>
        </p:nvSpPr>
        <p:spPr>
          <a:xfrm>
            <a:off x="4768840" y="379194"/>
            <a:ext cx="4184535"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dirty="0">
                <a:solidFill>
                  <a:srgbClr val="000000"/>
                </a:solidFill>
                <a:latin typeface="Roboto Slab"/>
                <a:ea typeface="Roboto Slab"/>
                <a:cs typeface="Roboto Slab"/>
                <a:sym typeface="Roboto Slab"/>
              </a:rPr>
              <a:t>-  </a:t>
            </a:r>
            <a:r>
              <a:rPr lang="en-GB" dirty="0">
                <a:solidFill>
                  <a:srgbClr val="000000"/>
                </a:solidFill>
                <a:latin typeface="Roboto Slab"/>
                <a:ea typeface="Roboto Slab"/>
                <a:cs typeface="Roboto Slab"/>
                <a:sym typeface="Roboto Slab"/>
              </a:rPr>
              <a:t>The simplest of all common aldoses (</a:t>
            </a:r>
            <a:r>
              <a:rPr lang="en-GB" dirty="0" err="1">
                <a:solidFill>
                  <a:srgbClr val="000000"/>
                </a:solidFill>
                <a:latin typeface="Roboto Slab"/>
                <a:ea typeface="Roboto Slab"/>
                <a:cs typeface="Roboto Slab"/>
                <a:sym typeface="Roboto Slab"/>
              </a:rPr>
              <a:t>aldotriose</a:t>
            </a:r>
            <a:r>
              <a:rPr lang="en-GB" dirty="0">
                <a:solidFill>
                  <a:srgbClr val="000000"/>
                </a:solidFill>
                <a:latin typeface="Roboto Slab"/>
                <a:ea typeface="Roboto Slab"/>
                <a:cs typeface="Roboto Slab"/>
                <a:sym typeface="Roboto Slab"/>
              </a:rPr>
              <a:t>)</a:t>
            </a:r>
            <a:endParaRPr dirty="0">
              <a:solidFill>
                <a:srgbClr val="000000"/>
              </a:solidFill>
              <a:latin typeface="Roboto Slab"/>
              <a:ea typeface="Roboto Slab"/>
              <a:cs typeface="Roboto Slab"/>
              <a:sym typeface="Roboto Slab"/>
            </a:endParaRPr>
          </a:p>
          <a:p>
            <a:pPr marL="0" marR="0" lvl="0" indent="0" algn="l" rtl="0">
              <a:spcBef>
                <a:spcPts val="0"/>
              </a:spcBef>
              <a:spcAft>
                <a:spcPts val="0"/>
              </a:spcAft>
              <a:buNone/>
            </a:pPr>
            <a:r>
              <a:rPr lang="cs-CZ" dirty="0">
                <a:solidFill>
                  <a:srgbClr val="000000"/>
                </a:solidFill>
                <a:latin typeface="Roboto Slab"/>
                <a:ea typeface="Roboto Slab"/>
                <a:cs typeface="Roboto Slab"/>
                <a:sym typeface="Roboto Slab"/>
              </a:rPr>
              <a:t>-  </a:t>
            </a:r>
            <a:r>
              <a:rPr lang="en-GB" dirty="0">
                <a:solidFill>
                  <a:srgbClr val="000000"/>
                </a:solidFill>
                <a:latin typeface="Roboto Slab"/>
                <a:ea typeface="Roboto Slab"/>
                <a:cs typeface="Roboto Slab"/>
                <a:sym typeface="Roboto Slab"/>
              </a:rPr>
              <a:t>Optically active saccharide</a:t>
            </a:r>
            <a:endParaRPr dirty="0"/>
          </a:p>
          <a:p>
            <a:pPr marL="0" marR="0" lvl="0" indent="0" algn="l" rtl="0">
              <a:spcBef>
                <a:spcPts val="0"/>
              </a:spcBef>
              <a:spcAft>
                <a:spcPts val="0"/>
              </a:spcAft>
              <a:buNone/>
            </a:pPr>
            <a:r>
              <a:rPr lang="cs-CZ" dirty="0">
                <a:solidFill>
                  <a:srgbClr val="000000"/>
                </a:solidFill>
                <a:latin typeface="Roboto Slab"/>
                <a:ea typeface="Roboto Slab"/>
                <a:cs typeface="Roboto Slab"/>
                <a:sym typeface="Roboto Slab"/>
              </a:rPr>
              <a:t>-  </a:t>
            </a:r>
            <a:r>
              <a:rPr lang="en-GB" dirty="0">
                <a:solidFill>
                  <a:srgbClr val="000000"/>
                </a:solidFill>
                <a:latin typeface="Roboto Slab"/>
                <a:ea typeface="Roboto Slab"/>
                <a:cs typeface="Roboto Slab"/>
                <a:sym typeface="Roboto Slab"/>
              </a:rPr>
              <a:t>Chiral centre is on carbon n. 2</a:t>
            </a:r>
            <a:endParaRPr dirty="0"/>
          </a:p>
          <a:p>
            <a:pPr marL="0" marR="0" lvl="0" indent="0" algn="l" rtl="0">
              <a:spcBef>
                <a:spcPts val="0"/>
              </a:spcBef>
              <a:spcAft>
                <a:spcPts val="0"/>
              </a:spcAft>
              <a:buNone/>
            </a:pPr>
            <a:r>
              <a:rPr lang="cs-CZ" dirty="0">
                <a:solidFill>
                  <a:srgbClr val="000000"/>
                </a:solidFill>
                <a:latin typeface="Roboto Slab"/>
                <a:ea typeface="Roboto Slab"/>
                <a:cs typeface="Roboto Slab"/>
                <a:sym typeface="Roboto Slab"/>
              </a:rPr>
              <a:t>-  </a:t>
            </a:r>
            <a:r>
              <a:rPr lang="en-GB" dirty="0">
                <a:solidFill>
                  <a:srgbClr val="000000"/>
                </a:solidFill>
                <a:latin typeface="Roboto Slab"/>
                <a:ea typeface="Roboto Slab"/>
                <a:cs typeface="Roboto Slab"/>
                <a:sym typeface="Roboto Slab"/>
              </a:rPr>
              <a:t>Glyceraldehyde</a:t>
            </a:r>
            <a:r>
              <a:rPr lang="cs-CZ" dirty="0">
                <a:solidFill>
                  <a:srgbClr val="000000"/>
                </a:solidFill>
                <a:latin typeface="Roboto Slab"/>
                <a:ea typeface="Roboto Slab"/>
                <a:cs typeface="Roboto Slab"/>
                <a:sym typeface="Roboto Slab"/>
              </a:rPr>
              <a:t> </a:t>
            </a:r>
            <a:r>
              <a:rPr lang="en-GB" dirty="0">
                <a:solidFill>
                  <a:srgbClr val="000000"/>
                </a:solidFill>
                <a:latin typeface="Roboto Slab"/>
                <a:ea typeface="Roboto Slab"/>
                <a:cs typeface="Roboto Slab"/>
                <a:sym typeface="Roboto Slab"/>
              </a:rPr>
              <a:t>exists in two different enantiomers with opposite optical rota</a:t>
            </a:r>
            <a:r>
              <a:rPr lang="cs-CZ" dirty="0">
                <a:solidFill>
                  <a:srgbClr val="000000"/>
                </a:solidFill>
                <a:latin typeface="Roboto Slab"/>
                <a:ea typeface="Roboto Slab"/>
                <a:cs typeface="Roboto Slab"/>
                <a:sym typeface="Roboto Slab"/>
              </a:rPr>
              <a:t>t</a:t>
            </a:r>
            <a:r>
              <a:rPr lang="en-GB" dirty="0">
                <a:solidFill>
                  <a:srgbClr val="000000"/>
                </a:solidFill>
                <a:latin typeface="Roboto Slab"/>
                <a:ea typeface="Roboto Slab"/>
                <a:cs typeface="Roboto Slab"/>
                <a:sym typeface="Roboto Slab"/>
              </a:rPr>
              <a:t>ion</a:t>
            </a:r>
            <a:r>
              <a:rPr lang="cs-CZ" dirty="0">
                <a:solidFill>
                  <a:srgbClr val="000000"/>
                </a:solidFill>
                <a:latin typeface="Roboto Slab"/>
                <a:ea typeface="Roboto Slab"/>
                <a:cs typeface="Roboto Slab"/>
                <a:sym typeface="Roboto Slab"/>
              </a:rPr>
              <a:t> </a:t>
            </a:r>
            <a:r>
              <a:rPr lang="cs-CZ" sz="1800" dirty="0">
                <a:solidFill>
                  <a:srgbClr val="000000"/>
                </a:solidFill>
                <a:latin typeface="Roboto Slab"/>
                <a:ea typeface="Roboto Slab"/>
                <a:cs typeface="Roboto Slab"/>
                <a:sym typeface="Roboto Slab"/>
              </a:rPr>
              <a:t>       </a:t>
            </a:r>
            <a:r>
              <a:rPr lang="en-GB" sz="1800" dirty="0">
                <a:solidFill>
                  <a:srgbClr val="000000"/>
                </a:solidFill>
                <a:latin typeface="Roboto Slab"/>
                <a:ea typeface="Roboto Slab"/>
                <a:cs typeface="Roboto Slab"/>
                <a:sym typeface="Roboto Slab"/>
              </a:rPr>
              <a:t>  </a:t>
            </a:r>
            <a:r>
              <a:rPr lang="cs-CZ" dirty="0">
                <a:solidFill>
                  <a:srgbClr val="000000"/>
                </a:solidFill>
                <a:latin typeface="Roboto Slab"/>
                <a:ea typeface="Roboto Slab"/>
                <a:cs typeface="Roboto Slab"/>
                <a:sym typeface="Roboto Slab"/>
              </a:rPr>
              <a:t>(+) … </a:t>
            </a:r>
            <a:r>
              <a:rPr lang="en-GB" dirty="0">
                <a:solidFill>
                  <a:srgbClr val="000000"/>
                </a:solidFill>
                <a:latin typeface="Roboto Slab"/>
                <a:ea typeface="Roboto Slab"/>
                <a:cs typeface="Roboto Slab"/>
                <a:sym typeface="Roboto Slab"/>
              </a:rPr>
              <a:t>right</a:t>
            </a:r>
            <a:endParaRPr dirty="0"/>
          </a:p>
          <a:p>
            <a:pPr marL="0" marR="0" lvl="0" indent="0" algn="l" rtl="0">
              <a:spcBef>
                <a:spcPts val="0"/>
              </a:spcBef>
              <a:spcAft>
                <a:spcPts val="0"/>
              </a:spcAft>
              <a:buNone/>
            </a:pPr>
            <a:r>
              <a:rPr lang="cs-CZ" dirty="0">
                <a:solidFill>
                  <a:srgbClr val="000000"/>
                </a:solidFill>
                <a:latin typeface="Roboto Slab"/>
                <a:ea typeface="Roboto Slab"/>
                <a:cs typeface="Roboto Slab"/>
                <a:sym typeface="Roboto Slab"/>
              </a:rPr>
              <a:t>(-) … </a:t>
            </a:r>
            <a:r>
              <a:rPr lang="en-GB" dirty="0">
                <a:solidFill>
                  <a:srgbClr val="000000"/>
                </a:solidFill>
                <a:latin typeface="Roboto Slab"/>
                <a:ea typeface="Roboto Slab"/>
                <a:cs typeface="Roboto Slab"/>
                <a:sym typeface="Roboto Slab"/>
              </a:rPr>
              <a:t>left</a:t>
            </a:r>
            <a:endParaRPr dirty="0"/>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9"/>
          <p:cNvSpPr txBox="1">
            <a:spLocks noGrp="1"/>
          </p:cNvSpPr>
          <p:nvPr>
            <p:ph type="title"/>
          </p:nvPr>
        </p:nvSpPr>
        <p:spPr>
          <a:xfrm>
            <a:off x="1022430" y="530225"/>
            <a:ext cx="3549570"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2800" b="1" dirty="0">
                <a:solidFill>
                  <a:srgbClr val="FFFFFF"/>
                </a:solidFill>
                <a:latin typeface="Roboto Slab"/>
                <a:ea typeface="Roboto Slab"/>
                <a:cs typeface="Roboto Slab"/>
                <a:sym typeface="Roboto Slab"/>
              </a:rPr>
              <a:t>Dihydroxyacetone </a:t>
            </a:r>
            <a:endParaRPr sz="2800" b="1" dirty="0">
              <a:solidFill>
                <a:srgbClr val="FFFFFF"/>
              </a:solidFill>
              <a:latin typeface="Roboto Slab"/>
              <a:ea typeface="Roboto Slab"/>
              <a:cs typeface="Roboto Slab"/>
              <a:sym typeface="Roboto Slab"/>
            </a:endParaRPr>
          </a:p>
        </p:txBody>
      </p:sp>
      <p:grpSp>
        <p:nvGrpSpPr>
          <p:cNvPr id="392" name="Google Shape;392;p19"/>
          <p:cNvGrpSpPr/>
          <p:nvPr/>
        </p:nvGrpSpPr>
        <p:grpSpPr>
          <a:xfrm>
            <a:off x="333375" y="862013"/>
            <a:ext cx="366713" cy="366712"/>
            <a:chOff x="1923675" y="1633650"/>
            <a:chExt cx="436000" cy="435975"/>
          </a:xfrm>
        </p:grpSpPr>
        <p:sp>
          <p:nvSpPr>
            <p:cNvPr id="393" name="Google Shape;393;p19"/>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94" name="Google Shape;394;p19"/>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95" name="Google Shape;395;p19"/>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96" name="Google Shape;396;p19"/>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97" name="Google Shape;397;p19"/>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98" name="Google Shape;398;p19"/>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399" name="Google Shape;399;p1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19</a:t>
            </a:fld>
            <a:endParaRPr sz="800">
              <a:solidFill>
                <a:srgbClr val="FFFFFF"/>
              </a:solidFill>
              <a:latin typeface="Roboto Slab"/>
              <a:ea typeface="Roboto Slab"/>
              <a:cs typeface="Roboto Slab"/>
              <a:sym typeface="Roboto Slab"/>
            </a:endParaRPr>
          </a:p>
        </p:txBody>
      </p:sp>
      <p:grpSp>
        <p:nvGrpSpPr>
          <p:cNvPr id="400" name="Google Shape;400;p19"/>
          <p:cNvGrpSpPr/>
          <p:nvPr/>
        </p:nvGrpSpPr>
        <p:grpSpPr>
          <a:xfrm>
            <a:off x="2196335" y="2054475"/>
            <a:ext cx="856961" cy="1463019"/>
            <a:chOff x="2196335" y="2054475"/>
            <a:chExt cx="856961" cy="1463019"/>
          </a:xfrm>
        </p:grpSpPr>
        <p:cxnSp>
          <p:nvCxnSpPr>
            <p:cNvPr id="401" name="Google Shape;401;p19"/>
            <p:cNvCxnSpPr/>
            <p:nvPr/>
          </p:nvCxnSpPr>
          <p:spPr>
            <a:xfrm>
              <a:off x="2336159" y="2345853"/>
              <a:ext cx="0" cy="288032"/>
            </a:xfrm>
            <a:prstGeom prst="straightConnector1">
              <a:avLst/>
            </a:prstGeom>
            <a:noFill/>
            <a:ln w="12700" cap="flat" cmpd="sng">
              <a:solidFill>
                <a:srgbClr val="0E4253"/>
              </a:solidFill>
              <a:prstDash val="solid"/>
              <a:round/>
              <a:headEnd type="none" w="sm" len="sm"/>
              <a:tailEnd type="none" w="sm" len="sm"/>
            </a:ln>
          </p:spPr>
        </p:cxnSp>
        <p:cxnSp>
          <p:nvCxnSpPr>
            <p:cNvPr id="402" name="Google Shape;402;p19"/>
            <p:cNvCxnSpPr/>
            <p:nvPr/>
          </p:nvCxnSpPr>
          <p:spPr>
            <a:xfrm rot="10800000">
              <a:off x="2462344" y="2715766"/>
              <a:ext cx="288000" cy="0"/>
            </a:xfrm>
            <a:prstGeom prst="straightConnector1">
              <a:avLst/>
            </a:prstGeom>
            <a:noFill/>
            <a:ln w="12700" cap="flat" cmpd="sng">
              <a:solidFill>
                <a:srgbClr val="0E4253"/>
              </a:solidFill>
              <a:prstDash val="solid"/>
              <a:round/>
              <a:headEnd type="none" w="sm" len="sm"/>
              <a:tailEnd type="none" w="sm" len="sm"/>
            </a:ln>
          </p:spPr>
        </p:cxnSp>
        <p:sp>
          <p:nvSpPr>
            <p:cNvPr id="403" name="Google Shape;403;p19"/>
            <p:cNvSpPr txBox="1"/>
            <p:nvPr/>
          </p:nvSpPr>
          <p:spPr>
            <a:xfrm>
              <a:off x="2196335" y="3209717"/>
              <a:ext cx="7761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000000"/>
                  </a:solidFill>
                  <a:latin typeface="Roboto Slab"/>
                  <a:ea typeface="Roboto Slab"/>
                  <a:cs typeface="Roboto Slab"/>
                  <a:sym typeface="Roboto Slab"/>
                </a:rPr>
                <a:t>CH</a:t>
              </a:r>
              <a:r>
                <a:rPr lang="cs-CZ" sz="1400" b="1" baseline="-25000">
                  <a:solidFill>
                    <a:srgbClr val="000000"/>
                  </a:solidFill>
                  <a:latin typeface="Roboto Slab"/>
                  <a:ea typeface="Roboto Slab"/>
                  <a:cs typeface="Roboto Slab"/>
                  <a:sym typeface="Roboto Slab"/>
                </a:rPr>
                <a:t>2</a:t>
              </a:r>
              <a:r>
                <a:rPr lang="cs-CZ" sz="1400" b="1">
                  <a:solidFill>
                    <a:srgbClr val="000000"/>
                  </a:solidFill>
                  <a:latin typeface="Roboto Slab"/>
                  <a:ea typeface="Roboto Slab"/>
                  <a:cs typeface="Roboto Slab"/>
                  <a:sym typeface="Roboto Slab"/>
                </a:rPr>
                <a:t>OH</a:t>
              </a:r>
              <a:endParaRPr sz="1400">
                <a:solidFill>
                  <a:srgbClr val="000000"/>
                </a:solidFill>
                <a:latin typeface="Arial"/>
                <a:ea typeface="Arial"/>
                <a:cs typeface="Arial"/>
                <a:sym typeface="Arial"/>
              </a:endParaRPr>
            </a:p>
          </p:txBody>
        </p:sp>
        <p:sp>
          <p:nvSpPr>
            <p:cNvPr id="404" name="Google Shape;404;p19"/>
            <p:cNvSpPr txBox="1"/>
            <p:nvPr/>
          </p:nvSpPr>
          <p:spPr>
            <a:xfrm>
              <a:off x="2741992" y="2608015"/>
              <a:ext cx="31130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121617"/>
                  </a:solidFill>
                  <a:latin typeface="Roboto Slab"/>
                  <a:ea typeface="Roboto Slab"/>
                  <a:cs typeface="Roboto Slab"/>
                  <a:sym typeface="Roboto Slab"/>
                </a:rPr>
                <a:t>O</a:t>
              </a:r>
              <a:endParaRPr sz="1400">
                <a:solidFill>
                  <a:srgbClr val="000000"/>
                </a:solidFill>
                <a:latin typeface="Arial"/>
                <a:ea typeface="Arial"/>
                <a:cs typeface="Arial"/>
                <a:sym typeface="Arial"/>
              </a:endParaRPr>
            </a:p>
          </p:txBody>
        </p:sp>
        <p:cxnSp>
          <p:nvCxnSpPr>
            <p:cNvPr id="405" name="Google Shape;405;p19"/>
            <p:cNvCxnSpPr/>
            <p:nvPr/>
          </p:nvCxnSpPr>
          <p:spPr>
            <a:xfrm>
              <a:off x="2336159" y="2931790"/>
              <a:ext cx="0" cy="288032"/>
            </a:xfrm>
            <a:prstGeom prst="straightConnector1">
              <a:avLst/>
            </a:prstGeom>
            <a:noFill/>
            <a:ln w="12700" cap="flat" cmpd="sng">
              <a:solidFill>
                <a:srgbClr val="0E4253"/>
              </a:solidFill>
              <a:prstDash val="solid"/>
              <a:round/>
              <a:headEnd type="none" w="sm" len="sm"/>
              <a:tailEnd type="none" w="sm" len="sm"/>
            </a:ln>
          </p:spPr>
        </p:cxnSp>
        <p:cxnSp>
          <p:nvCxnSpPr>
            <p:cNvPr id="406" name="Google Shape;406;p19"/>
            <p:cNvCxnSpPr/>
            <p:nvPr/>
          </p:nvCxnSpPr>
          <p:spPr>
            <a:xfrm rot="10800000">
              <a:off x="2462344" y="2787773"/>
              <a:ext cx="288000" cy="0"/>
            </a:xfrm>
            <a:prstGeom prst="straightConnector1">
              <a:avLst/>
            </a:prstGeom>
            <a:noFill/>
            <a:ln w="12700" cap="flat" cmpd="sng">
              <a:solidFill>
                <a:srgbClr val="0E4253"/>
              </a:solidFill>
              <a:prstDash val="solid"/>
              <a:round/>
              <a:headEnd type="none" w="sm" len="sm"/>
              <a:tailEnd type="none" w="sm" len="sm"/>
            </a:ln>
          </p:spPr>
        </p:cxnSp>
        <p:sp>
          <p:nvSpPr>
            <p:cNvPr id="407" name="Google Shape;407;p19"/>
            <p:cNvSpPr txBox="1"/>
            <p:nvPr/>
          </p:nvSpPr>
          <p:spPr>
            <a:xfrm>
              <a:off x="2196336" y="2054475"/>
              <a:ext cx="77617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000000"/>
                  </a:solidFill>
                  <a:latin typeface="Roboto Slab"/>
                  <a:ea typeface="Roboto Slab"/>
                  <a:cs typeface="Roboto Slab"/>
                  <a:sym typeface="Roboto Slab"/>
                </a:rPr>
                <a:t>CH</a:t>
              </a:r>
              <a:r>
                <a:rPr lang="cs-CZ" sz="1400" b="1" baseline="-25000">
                  <a:solidFill>
                    <a:srgbClr val="000000"/>
                  </a:solidFill>
                  <a:latin typeface="Roboto Slab"/>
                  <a:ea typeface="Roboto Slab"/>
                  <a:cs typeface="Roboto Slab"/>
                  <a:sym typeface="Roboto Slab"/>
                </a:rPr>
                <a:t>2</a:t>
              </a:r>
              <a:r>
                <a:rPr lang="cs-CZ" sz="1400" b="1">
                  <a:solidFill>
                    <a:srgbClr val="000000"/>
                  </a:solidFill>
                  <a:latin typeface="Roboto Slab"/>
                  <a:ea typeface="Roboto Slab"/>
                  <a:cs typeface="Roboto Slab"/>
                  <a:sym typeface="Roboto Slab"/>
                </a:rPr>
                <a:t>OH</a:t>
              </a:r>
              <a:endParaRPr sz="1400">
                <a:solidFill>
                  <a:srgbClr val="000000"/>
                </a:solidFill>
                <a:latin typeface="Arial"/>
                <a:ea typeface="Arial"/>
                <a:cs typeface="Arial"/>
                <a:sym typeface="Arial"/>
              </a:endParaRPr>
            </a:p>
          </p:txBody>
        </p:sp>
        <p:sp>
          <p:nvSpPr>
            <p:cNvPr id="408" name="Google Shape;408;p19"/>
            <p:cNvSpPr txBox="1"/>
            <p:nvPr/>
          </p:nvSpPr>
          <p:spPr>
            <a:xfrm>
              <a:off x="2196335" y="2610229"/>
              <a:ext cx="279648" cy="2300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121617"/>
                  </a:solidFill>
                  <a:latin typeface="Roboto Slab"/>
                  <a:ea typeface="Roboto Slab"/>
                  <a:cs typeface="Roboto Slab"/>
                  <a:sym typeface="Roboto Slab"/>
                </a:rPr>
                <a:t>C</a:t>
              </a:r>
              <a:endParaRPr sz="1400">
                <a:solidFill>
                  <a:srgbClr val="000000"/>
                </a:solidFill>
                <a:latin typeface="Arial"/>
                <a:ea typeface="Arial"/>
                <a:cs typeface="Arial"/>
                <a:sym typeface="Arial"/>
              </a:endParaRPr>
            </a:p>
          </p:txBody>
        </p:sp>
      </p:grpSp>
      <p:sp>
        <p:nvSpPr>
          <p:cNvPr id="409" name="Google Shape;409;p19"/>
          <p:cNvSpPr txBox="1"/>
          <p:nvPr/>
        </p:nvSpPr>
        <p:spPr>
          <a:xfrm>
            <a:off x="4788024" y="569866"/>
            <a:ext cx="3875837"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dirty="0">
                <a:solidFill>
                  <a:srgbClr val="000000"/>
                </a:solidFill>
                <a:latin typeface="Roboto Slab"/>
                <a:ea typeface="Roboto Slab"/>
                <a:cs typeface="Roboto Slab"/>
                <a:sym typeface="Roboto Slab"/>
              </a:rPr>
              <a:t>-  </a:t>
            </a:r>
            <a:r>
              <a:rPr lang="en-GB" sz="1800" dirty="0">
                <a:solidFill>
                  <a:srgbClr val="000000"/>
                </a:solidFill>
                <a:latin typeface="Roboto Slab"/>
                <a:ea typeface="Roboto Slab"/>
                <a:cs typeface="Roboto Slab"/>
                <a:sym typeface="Roboto Slab"/>
              </a:rPr>
              <a:t>The simplest </a:t>
            </a:r>
            <a:r>
              <a:rPr lang="en-GB" sz="1800" dirty="0" err="1">
                <a:solidFill>
                  <a:srgbClr val="000000"/>
                </a:solidFill>
                <a:latin typeface="Roboto Slab"/>
                <a:ea typeface="Roboto Slab"/>
                <a:cs typeface="Roboto Slab"/>
                <a:sym typeface="Roboto Slab"/>
              </a:rPr>
              <a:t>ketotriose</a:t>
            </a:r>
            <a:endParaRPr sz="1800" dirty="0">
              <a:solidFill>
                <a:srgbClr val="000000"/>
              </a:solidFill>
              <a:latin typeface="Roboto Slab"/>
              <a:ea typeface="Roboto Slab"/>
              <a:cs typeface="Roboto Slab"/>
              <a:sym typeface="Roboto Slab"/>
            </a:endParaRPr>
          </a:p>
          <a:p>
            <a:pPr marL="0" marR="0" lvl="0" indent="0" algn="l" rtl="0">
              <a:spcBef>
                <a:spcPts val="0"/>
              </a:spcBef>
              <a:spcAft>
                <a:spcPts val="0"/>
              </a:spcAft>
              <a:buNone/>
            </a:pPr>
            <a:r>
              <a:rPr lang="cs-CZ" sz="1800" dirty="0">
                <a:solidFill>
                  <a:srgbClr val="000000"/>
                </a:solidFill>
                <a:latin typeface="Roboto Slab"/>
                <a:ea typeface="Roboto Slab"/>
                <a:cs typeface="Roboto Slab"/>
                <a:sym typeface="Roboto Slab"/>
              </a:rPr>
              <a:t>-  </a:t>
            </a:r>
            <a:r>
              <a:rPr lang="en-GB" sz="1800" dirty="0">
                <a:solidFill>
                  <a:srgbClr val="000000"/>
                </a:solidFill>
                <a:latin typeface="Roboto Slab"/>
                <a:ea typeface="Roboto Slab"/>
                <a:cs typeface="Roboto Slab"/>
                <a:sym typeface="Roboto Slab"/>
              </a:rPr>
              <a:t>No optical activity</a:t>
            </a:r>
            <a:endParaRPr dirty="0"/>
          </a:p>
          <a:p>
            <a:pPr marL="0" marR="0" lvl="0" indent="0" algn="l" rtl="0">
              <a:spcBef>
                <a:spcPts val="0"/>
              </a:spcBef>
              <a:spcAft>
                <a:spcPts val="0"/>
              </a:spcAft>
              <a:buNone/>
            </a:pPr>
            <a:r>
              <a:rPr lang="cs-CZ" sz="1800" dirty="0">
                <a:solidFill>
                  <a:srgbClr val="000000"/>
                </a:solidFill>
                <a:latin typeface="Roboto Slab"/>
                <a:ea typeface="Roboto Slab"/>
                <a:cs typeface="Roboto Slab"/>
                <a:sym typeface="Roboto Slab"/>
              </a:rPr>
              <a:t>-  </a:t>
            </a:r>
            <a:r>
              <a:rPr lang="en-GB" sz="1800" dirty="0">
                <a:solidFill>
                  <a:srgbClr val="000000"/>
                </a:solidFill>
                <a:latin typeface="Roboto Slab"/>
                <a:ea typeface="Roboto Slab"/>
                <a:cs typeface="Roboto Slab"/>
                <a:sym typeface="Roboto Slab"/>
              </a:rPr>
              <a:t>No chiral centre</a:t>
            </a:r>
            <a:endParaRPr dirty="0"/>
          </a:p>
          <a:p>
            <a:pPr marL="0" marR="0" lvl="0" indent="0" algn="l" rtl="0">
              <a:spcBef>
                <a:spcPts val="0"/>
              </a:spcBef>
              <a:spcAft>
                <a:spcPts val="0"/>
              </a:spcAft>
              <a:buNone/>
            </a:pPr>
            <a:r>
              <a:rPr lang="cs-CZ" sz="1800" dirty="0">
                <a:solidFill>
                  <a:srgbClr val="000000"/>
                </a:solidFill>
                <a:latin typeface="Roboto Slab"/>
                <a:ea typeface="Roboto Slab"/>
                <a:cs typeface="Roboto Slab"/>
                <a:sym typeface="Roboto Slab"/>
              </a:rPr>
              <a:t>-  </a:t>
            </a:r>
            <a:r>
              <a:rPr lang="en-GB" sz="1800" dirty="0">
                <a:solidFill>
                  <a:srgbClr val="000000"/>
                </a:solidFill>
                <a:latin typeface="Roboto Slab"/>
                <a:ea typeface="Roboto Slab"/>
                <a:cs typeface="Roboto Slab"/>
                <a:sym typeface="Roboto Slab"/>
              </a:rPr>
              <a:t>Does not curve the plain of the    polarized light</a:t>
            </a:r>
            <a:endParaRPr dirty="0"/>
          </a:p>
          <a:p>
            <a:pPr marL="0" marR="0" lvl="0" indent="0" algn="l" rtl="0">
              <a:spcBef>
                <a:spcPts val="0"/>
              </a:spcBef>
              <a:spcAft>
                <a:spcPts val="0"/>
              </a:spcAft>
              <a:buNone/>
            </a:pPr>
            <a:r>
              <a:rPr lang="cs-CZ" sz="1800" dirty="0">
                <a:solidFill>
                  <a:srgbClr val="000000"/>
                </a:solidFill>
                <a:latin typeface="Roboto Slab"/>
                <a:ea typeface="Roboto Slab"/>
                <a:cs typeface="Roboto Slab"/>
                <a:sym typeface="Roboto Slab"/>
              </a:rPr>
              <a:t>    </a:t>
            </a:r>
            <a:endParaRPr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ctrTitle" idx="4294967295"/>
          </p:nvPr>
        </p:nvSpPr>
        <p:spPr>
          <a:xfrm>
            <a:off x="3000375" y="571500"/>
            <a:ext cx="4279900" cy="687388"/>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FFFFFF"/>
              </a:buClr>
              <a:buSzPts val="1800"/>
              <a:buFont typeface="Roboto Slab"/>
              <a:buNone/>
            </a:pPr>
            <a:r>
              <a:rPr lang="cs-CZ" sz="2800" b="1" i="0" u="none" strike="noStrike" cap="none" dirty="0" err="1">
                <a:solidFill>
                  <a:srgbClr val="FFFFFF"/>
                </a:solidFill>
                <a:latin typeface="Roboto Slab"/>
                <a:ea typeface="Roboto Slab"/>
                <a:cs typeface="Roboto Slab"/>
                <a:sym typeface="Roboto Slab"/>
              </a:rPr>
              <a:t>Saccharides</a:t>
            </a:r>
            <a:r>
              <a:rPr lang="cs-CZ" sz="2800" b="1" i="0" u="none" strike="noStrike" cap="none" dirty="0">
                <a:solidFill>
                  <a:srgbClr val="FFFFFF"/>
                </a:solidFill>
                <a:latin typeface="Roboto Slab"/>
                <a:ea typeface="Roboto Slab"/>
                <a:cs typeface="Roboto Slab"/>
                <a:sym typeface="Roboto Slab"/>
              </a:rPr>
              <a:t> </a:t>
            </a:r>
            <a:endParaRPr dirty="0"/>
          </a:p>
        </p:txBody>
      </p:sp>
      <p:sp>
        <p:nvSpPr>
          <p:cNvPr id="107" name="Google Shape;107;p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2</a:t>
            </a:fld>
            <a:endParaRPr sz="800">
              <a:solidFill>
                <a:srgbClr val="FFFFFF"/>
              </a:solidFill>
              <a:latin typeface="Roboto Slab"/>
              <a:ea typeface="Roboto Slab"/>
              <a:cs typeface="Roboto Slab"/>
              <a:sym typeface="Roboto Slab"/>
            </a:endParaRPr>
          </a:p>
        </p:txBody>
      </p:sp>
      <p:sp>
        <p:nvSpPr>
          <p:cNvPr id="108" name="Google Shape;108;p2"/>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cs-CZ" sz="9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p:txBody>
      </p:sp>
      <p:pic>
        <p:nvPicPr>
          <p:cNvPr id="109" name="Google Shape;109;p2"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110" name="Google Shape;110;p2"/>
          <p:cNvSpPr txBox="1"/>
          <p:nvPr/>
        </p:nvSpPr>
        <p:spPr>
          <a:xfrm>
            <a:off x="395536" y="1491630"/>
            <a:ext cx="8143875" cy="2032000"/>
          </a:xfrm>
          <a:prstGeom prst="rect">
            <a:avLst/>
          </a:prstGeom>
          <a:noFill/>
          <a:ln>
            <a:noFill/>
          </a:ln>
        </p:spPr>
        <p:txBody>
          <a:bodyPr spcFirstLastPara="1" wrap="square" lIns="91425" tIns="45700" rIns="91425" bIns="45700" anchor="t" anchorCtr="0">
            <a:spAutoFit/>
          </a:bodyPr>
          <a:lstStyle/>
          <a:p>
            <a:pPr marL="0" marR="0" lvl="0" indent="-88900" algn="l" rtl="0">
              <a:lnSpc>
                <a:spcPct val="200000"/>
              </a:lnSpc>
              <a:spcBef>
                <a:spcPts val="0"/>
              </a:spcBef>
              <a:spcAft>
                <a:spcPts val="0"/>
              </a:spcAft>
              <a:buClr>
                <a:schemeClr val="lt1"/>
              </a:buClr>
              <a:buSzPts val="1400"/>
              <a:buFont typeface="Noto Sans Symbols"/>
              <a:buChar char="⮚"/>
            </a:pPr>
            <a:r>
              <a:rPr lang="cs-CZ" sz="1400" dirty="0">
                <a:solidFill>
                  <a:schemeClr val="lt1"/>
                </a:solidFill>
                <a:latin typeface="Roboto Slab"/>
                <a:ea typeface="Roboto Slab"/>
                <a:cs typeface="Roboto Slab"/>
                <a:sym typeface="Roboto Slab"/>
              </a:rPr>
              <a:t>SUBJECT: CHEMISTRY </a:t>
            </a:r>
            <a:endParaRPr dirty="0"/>
          </a:p>
          <a:p>
            <a:pPr marL="0" marR="0" lvl="0" indent="-88900" algn="l" rtl="0">
              <a:lnSpc>
                <a:spcPct val="200000"/>
              </a:lnSpc>
              <a:spcBef>
                <a:spcPts val="0"/>
              </a:spcBef>
              <a:spcAft>
                <a:spcPts val="0"/>
              </a:spcAft>
              <a:buClr>
                <a:schemeClr val="lt1"/>
              </a:buClr>
              <a:buSzPts val="1400"/>
              <a:buFont typeface="Noto Sans Symbols"/>
              <a:buChar char="⮚"/>
            </a:pPr>
            <a:r>
              <a:rPr lang="cs-CZ" sz="1400" dirty="0">
                <a:solidFill>
                  <a:schemeClr val="lt1"/>
                </a:solidFill>
                <a:latin typeface="Roboto Slab"/>
                <a:ea typeface="Roboto Slab"/>
                <a:cs typeface="Roboto Slab"/>
                <a:sym typeface="Roboto Slab"/>
              </a:rPr>
              <a:t>SPECIFICATION: </a:t>
            </a:r>
            <a:r>
              <a:rPr lang="cs-CZ" dirty="0" err="1">
                <a:solidFill>
                  <a:schemeClr val="lt1"/>
                </a:solidFill>
                <a:latin typeface="Roboto Slab"/>
                <a:ea typeface="Roboto Slab"/>
                <a:cs typeface="Roboto Slab"/>
                <a:sym typeface="Roboto Slab"/>
              </a:rPr>
              <a:t>Biochemistry</a:t>
            </a:r>
            <a:r>
              <a:rPr lang="cs-CZ" dirty="0">
                <a:solidFill>
                  <a:schemeClr val="lt1"/>
                </a:solidFill>
                <a:latin typeface="Roboto Slab"/>
                <a:ea typeface="Roboto Slab"/>
                <a:cs typeface="Roboto Slab"/>
                <a:sym typeface="Roboto Slab"/>
              </a:rPr>
              <a:t> workshop</a:t>
            </a:r>
            <a:endParaRPr sz="1400" dirty="0">
              <a:solidFill>
                <a:schemeClr val="lt1"/>
              </a:solidFill>
              <a:latin typeface="Roboto Slab"/>
              <a:ea typeface="Roboto Slab"/>
              <a:cs typeface="Roboto Slab"/>
              <a:sym typeface="Roboto Slab"/>
            </a:endParaRPr>
          </a:p>
          <a:p>
            <a:pPr marL="0" marR="0" lvl="0" indent="-88900" algn="l" rtl="0">
              <a:lnSpc>
                <a:spcPct val="200000"/>
              </a:lnSpc>
              <a:spcBef>
                <a:spcPts val="0"/>
              </a:spcBef>
              <a:spcAft>
                <a:spcPts val="0"/>
              </a:spcAft>
              <a:buClr>
                <a:schemeClr val="lt1"/>
              </a:buClr>
              <a:buSzPts val="1400"/>
              <a:buFont typeface="Noto Sans Symbols"/>
              <a:buChar char="⮚"/>
            </a:pPr>
            <a:r>
              <a:rPr lang="cs-CZ" sz="1400" dirty="0">
                <a:solidFill>
                  <a:schemeClr val="lt1"/>
                </a:solidFill>
                <a:latin typeface="Roboto Slab"/>
                <a:ea typeface="Roboto Slab"/>
                <a:cs typeface="Roboto Slab"/>
                <a:sym typeface="Roboto Slab"/>
              </a:rPr>
              <a:t>AGE OF STUDENTS: 17-19</a:t>
            </a:r>
            <a:endParaRPr dirty="0"/>
          </a:p>
          <a:p>
            <a:pPr marL="0" marR="0" lvl="0" indent="-88900" algn="l" rtl="0">
              <a:lnSpc>
                <a:spcPct val="200000"/>
              </a:lnSpc>
              <a:spcBef>
                <a:spcPts val="0"/>
              </a:spcBef>
              <a:spcAft>
                <a:spcPts val="0"/>
              </a:spcAft>
              <a:buClr>
                <a:schemeClr val="lt1"/>
              </a:buClr>
              <a:buSzPts val="1400"/>
              <a:buFont typeface="Noto Sans Symbols"/>
              <a:buChar char="⮚"/>
            </a:pPr>
            <a:r>
              <a:rPr lang="cs-CZ" sz="1400" dirty="0">
                <a:solidFill>
                  <a:schemeClr val="lt1"/>
                </a:solidFill>
                <a:latin typeface="Roboto Slab"/>
                <a:ea typeface="Roboto Slab"/>
                <a:cs typeface="Roboto Slab"/>
                <a:sym typeface="Roboto Slab"/>
              </a:rPr>
              <a:t>1 LESSON : 45 min</a:t>
            </a:r>
            <a:endParaRPr dirty="0"/>
          </a:p>
          <a:p>
            <a:pPr marL="0" marR="0" lvl="0" indent="0" algn="l" rtl="0">
              <a:spcBef>
                <a:spcPts val="0"/>
              </a:spcBef>
              <a:spcAft>
                <a:spcPts val="0"/>
              </a:spcAft>
              <a:buClr>
                <a:srgbClr val="000000"/>
              </a:buClr>
              <a:buSzPts val="1400"/>
              <a:buFont typeface="Arial"/>
              <a:buNone/>
            </a:pPr>
            <a:endParaRPr sz="1400" dirty="0">
              <a:solidFill>
                <a:srgbClr val="000000"/>
              </a:solidFill>
              <a:latin typeface="Arial"/>
              <a:ea typeface="Arial"/>
              <a:cs typeface="Arial"/>
              <a:sym typeface="Arial"/>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0"/>
          <p:cNvSpPr txBox="1">
            <a:spLocks noGrp="1"/>
          </p:cNvSpPr>
          <p:nvPr>
            <p:ph type="title"/>
          </p:nvPr>
        </p:nvSpPr>
        <p:spPr>
          <a:xfrm>
            <a:off x="1022430" y="530225"/>
            <a:ext cx="3549570"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3200" b="1" dirty="0">
                <a:solidFill>
                  <a:srgbClr val="FFFFFF"/>
                </a:solidFill>
                <a:latin typeface="Roboto Slab"/>
                <a:ea typeface="Roboto Slab"/>
                <a:cs typeface="Roboto Slab"/>
                <a:sym typeface="Roboto Slab"/>
              </a:rPr>
              <a:t>Isomers </a:t>
            </a:r>
            <a:endParaRPr sz="3200" b="1" dirty="0">
              <a:solidFill>
                <a:srgbClr val="FFFFFF"/>
              </a:solidFill>
              <a:latin typeface="Roboto Slab"/>
              <a:ea typeface="Roboto Slab"/>
              <a:cs typeface="Roboto Slab"/>
              <a:sym typeface="Roboto Slab"/>
            </a:endParaRPr>
          </a:p>
        </p:txBody>
      </p:sp>
      <p:grpSp>
        <p:nvGrpSpPr>
          <p:cNvPr id="415" name="Google Shape;415;p20"/>
          <p:cNvGrpSpPr/>
          <p:nvPr/>
        </p:nvGrpSpPr>
        <p:grpSpPr>
          <a:xfrm>
            <a:off x="333375" y="862013"/>
            <a:ext cx="366713" cy="366712"/>
            <a:chOff x="1923675" y="1633650"/>
            <a:chExt cx="436000" cy="435975"/>
          </a:xfrm>
        </p:grpSpPr>
        <p:sp>
          <p:nvSpPr>
            <p:cNvPr id="416" name="Google Shape;416;p20"/>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17" name="Google Shape;417;p2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18" name="Google Shape;418;p20"/>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19" name="Google Shape;419;p2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20" name="Google Shape;420;p2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21" name="Google Shape;421;p20"/>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422" name="Google Shape;422;p2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20</a:t>
            </a:fld>
            <a:endParaRPr sz="800">
              <a:solidFill>
                <a:srgbClr val="FFFFFF"/>
              </a:solidFill>
              <a:latin typeface="Roboto Slab"/>
              <a:ea typeface="Roboto Slab"/>
              <a:cs typeface="Roboto Slab"/>
              <a:sym typeface="Roboto Slab"/>
            </a:endParaRPr>
          </a:p>
        </p:txBody>
      </p:sp>
      <p:sp>
        <p:nvSpPr>
          <p:cNvPr id="423" name="Google Shape;423;p20"/>
          <p:cNvSpPr txBox="1"/>
          <p:nvPr/>
        </p:nvSpPr>
        <p:spPr>
          <a:xfrm>
            <a:off x="4642735" y="3927929"/>
            <a:ext cx="12442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000000"/>
                </a:solidFill>
                <a:latin typeface="Roboto Slab"/>
                <a:ea typeface="Roboto Slab"/>
                <a:cs typeface="Roboto Slab"/>
                <a:sym typeface="Roboto Slab"/>
              </a:rPr>
              <a:t> </a:t>
            </a:r>
            <a:r>
              <a:rPr lang="cs-CZ" sz="2400">
                <a:solidFill>
                  <a:srgbClr val="000000"/>
                </a:solidFill>
                <a:latin typeface="Roboto Slab"/>
                <a:ea typeface="Roboto Slab"/>
                <a:cs typeface="Roboto Slab"/>
                <a:sym typeface="Roboto Slab"/>
              </a:rPr>
              <a:t>C</a:t>
            </a:r>
            <a:r>
              <a:rPr lang="cs-CZ" sz="2400" baseline="-25000">
                <a:solidFill>
                  <a:srgbClr val="000000"/>
                </a:solidFill>
                <a:latin typeface="Roboto Slab"/>
                <a:ea typeface="Roboto Slab"/>
                <a:cs typeface="Roboto Slab"/>
                <a:sym typeface="Roboto Slab"/>
              </a:rPr>
              <a:t>3</a:t>
            </a:r>
            <a:r>
              <a:rPr lang="cs-CZ" sz="2400">
                <a:solidFill>
                  <a:srgbClr val="000000"/>
                </a:solidFill>
                <a:latin typeface="Roboto Slab"/>
                <a:ea typeface="Roboto Slab"/>
                <a:cs typeface="Roboto Slab"/>
                <a:sym typeface="Roboto Slab"/>
              </a:rPr>
              <a:t>H</a:t>
            </a:r>
            <a:r>
              <a:rPr lang="cs-CZ" sz="2400" baseline="-25000">
                <a:solidFill>
                  <a:srgbClr val="000000"/>
                </a:solidFill>
                <a:latin typeface="Roboto Slab"/>
                <a:ea typeface="Roboto Slab"/>
                <a:cs typeface="Roboto Slab"/>
                <a:sym typeface="Roboto Slab"/>
              </a:rPr>
              <a:t>6</a:t>
            </a:r>
            <a:r>
              <a:rPr lang="cs-CZ" sz="2400">
                <a:solidFill>
                  <a:srgbClr val="000000"/>
                </a:solidFill>
                <a:latin typeface="Roboto Slab"/>
                <a:ea typeface="Roboto Slab"/>
                <a:cs typeface="Roboto Slab"/>
                <a:sym typeface="Roboto Slab"/>
              </a:rPr>
              <a:t>O</a:t>
            </a:r>
            <a:r>
              <a:rPr lang="cs-CZ" sz="2400" baseline="-25000">
                <a:solidFill>
                  <a:srgbClr val="000000"/>
                </a:solidFill>
                <a:latin typeface="Roboto Slab"/>
                <a:ea typeface="Roboto Slab"/>
                <a:cs typeface="Roboto Slab"/>
                <a:sym typeface="Roboto Slab"/>
              </a:rPr>
              <a:t>3</a:t>
            </a:r>
            <a:r>
              <a:rPr lang="cs-CZ" sz="1400" b="1" baseline="-25000">
                <a:solidFill>
                  <a:srgbClr val="000000"/>
                </a:solidFill>
                <a:latin typeface="Roboto Slab"/>
                <a:ea typeface="Roboto Slab"/>
                <a:cs typeface="Roboto Slab"/>
                <a:sym typeface="Roboto Slab"/>
              </a:rPr>
              <a:t> </a:t>
            </a:r>
            <a:endParaRPr sz="1400" baseline="-25000">
              <a:solidFill>
                <a:srgbClr val="000000"/>
              </a:solidFill>
              <a:latin typeface="Arial"/>
              <a:ea typeface="Arial"/>
              <a:cs typeface="Arial"/>
              <a:sym typeface="Arial"/>
            </a:endParaRPr>
          </a:p>
        </p:txBody>
      </p:sp>
      <p:grpSp>
        <p:nvGrpSpPr>
          <p:cNvPr id="424" name="Google Shape;424;p20"/>
          <p:cNvGrpSpPr/>
          <p:nvPr/>
        </p:nvGrpSpPr>
        <p:grpSpPr>
          <a:xfrm>
            <a:off x="3187564" y="2073113"/>
            <a:ext cx="856962" cy="1443674"/>
            <a:chOff x="2196334" y="2073820"/>
            <a:chExt cx="856962" cy="1443674"/>
          </a:xfrm>
        </p:grpSpPr>
        <p:cxnSp>
          <p:nvCxnSpPr>
            <p:cNvPr id="425" name="Google Shape;425;p20"/>
            <p:cNvCxnSpPr/>
            <p:nvPr/>
          </p:nvCxnSpPr>
          <p:spPr>
            <a:xfrm>
              <a:off x="2336159" y="2345853"/>
              <a:ext cx="0" cy="288032"/>
            </a:xfrm>
            <a:prstGeom prst="straightConnector1">
              <a:avLst/>
            </a:prstGeom>
            <a:noFill/>
            <a:ln w="12700" cap="flat" cmpd="sng">
              <a:solidFill>
                <a:srgbClr val="0E4253"/>
              </a:solidFill>
              <a:prstDash val="solid"/>
              <a:round/>
              <a:headEnd type="none" w="sm" len="sm"/>
              <a:tailEnd type="none" w="sm" len="sm"/>
            </a:ln>
          </p:spPr>
        </p:cxnSp>
        <p:cxnSp>
          <p:nvCxnSpPr>
            <p:cNvPr id="426" name="Google Shape;426;p20"/>
            <p:cNvCxnSpPr/>
            <p:nvPr/>
          </p:nvCxnSpPr>
          <p:spPr>
            <a:xfrm rot="10800000">
              <a:off x="2462344" y="2715766"/>
              <a:ext cx="288000" cy="0"/>
            </a:xfrm>
            <a:prstGeom prst="straightConnector1">
              <a:avLst/>
            </a:prstGeom>
            <a:noFill/>
            <a:ln w="12700" cap="flat" cmpd="sng">
              <a:solidFill>
                <a:srgbClr val="0E4253"/>
              </a:solidFill>
              <a:prstDash val="solid"/>
              <a:round/>
              <a:headEnd type="none" w="sm" len="sm"/>
              <a:tailEnd type="none" w="sm" len="sm"/>
            </a:ln>
          </p:spPr>
        </p:cxnSp>
        <p:sp>
          <p:nvSpPr>
            <p:cNvPr id="427" name="Google Shape;427;p20"/>
            <p:cNvSpPr txBox="1"/>
            <p:nvPr/>
          </p:nvSpPr>
          <p:spPr>
            <a:xfrm>
              <a:off x="2196335" y="3209717"/>
              <a:ext cx="7761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000000"/>
                  </a:solidFill>
                  <a:latin typeface="Roboto Slab"/>
                  <a:ea typeface="Roboto Slab"/>
                  <a:cs typeface="Roboto Slab"/>
                  <a:sym typeface="Roboto Slab"/>
                </a:rPr>
                <a:t>CH</a:t>
              </a:r>
              <a:r>
                <a:rPr lang="cs-CZ" sz="1400" b="1" baseline="-25000">
                  <a:solidFill>
                    <a:srgbClr val="000000"/>
                  </a:solidFill>
                  <a:latin typeface="Roboto Slab"/>
                  <a:ea typeface="Roboto Slab"/>
                  <a:cs typeface="Roboto Slab"/>
                  <a:sym typeface="Roboto Slab"/>
                </a:rPr>
                <a:t>2</a:t>
              </a:r>
              <a:r>
                <a:rPr lang="cs-CZ" sz="1400" b="1">
                  <a:solidFill>
                    <a:srgbClr val="000000"/>
                  </a:solidFill>
                  <a:latin typeface="Roboto Slab"/>
                  <a:ea typeface="Roboto Slab"/>
                  <a:cs typeface="Roboto Slab"/>
                  <a:sym typeface="Roboto Slab"/>
                </a:rPr>
                <a:t>OH</a:t>
              </a:r>
              <a:endParaRPr sz="1400">
                <a:solidFill>
                  <a:srgbClr val="000000"/>
                </a:solidFill>
                <a:latin typeface="Arial"/>
                <a:ea typeface="Arial"/>
                <a:cs typeface="Arial"/>
                <a:sym typeface="Arial"/>
              </a:endParaRPr>
            </a:p>
          </p:txBody>
        </p:sp>
        <p:sp>
          <p:nvSpPr>
            <p:cNvPr id="428" name="Google Shape;428;p20"/>
            <p:cNvSpPr txBox="1"/>
            <p:nvPr/>
          </p:nvSpPr>
          <p:spPr>
            <a:xfrm>
              <a:off x="2741992" y="2608015"/>
              <a:ext cx="31130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121617"/>
                  </a:solidFill>
                  <a:latin typeface="Roboto Slab"/>
                  <a:ea typeface="Roboto Slab"/>
                  <a:cs typeface="Roboto Slab"/>
                  <a:sym typeface="Roboto Slab"/>
                </a:rPr>
                <a:t>O</a:t>
              </a:r>
              <a:endParaRPr sz="1400">
                <a:solidFill>
                  <a:srgbClr val="000000"/>
                </a:solidFill>
                <a:latin typeface="Arial"/>
                <a:ea typeface="Arial"/>
                <a:cs typeface="Arial"/>
                <a:sym typeface="Arial"/>
              </a:endParaRPr>
            </a:p>
          </p:txBody>
        </p:sp>
        <p:cxnSp>
          <p:nvCxnSpPr>
            <p:cNvPr id="429" name="Google Shape;429;p20"/>
            <p:cNvCxnSpPr/>
            <p:nvPr/>
          </p:nvCxnSpPr>
          <p:spPr>
            <a:xfrm>
              <a:off x="2336159" y="2931790"/>
              <a:ext cx="0" cy="288032"/>
            </a:xfrm>
            <a:prstGeom prst="straightConnector1">
              <a:avLst/>
            </a:prstGeom>
            <a:noFill/>
            <a:ln w="12700" cap="flat" cmpd="sng">
              <a:solidFill>
                <a:srgbClr val="0E4253"/>
              </a:solidFill>
              <a:prstDash val="solid"/>
              <a:round/>
              <a:headEnd type="none" w="sm" len="sm"/>
              <a:tailEnd type="none" w="sm" len="sm"/>
            </a:ln>
          </p:spPr>
        </p:cxnSp>
        <p:cxnSp>
          <p:nvCxnSpPr>
            <p:cNvPr id="430" name="Google Shape;430;p20"/>
            <p:cNvCxnSpPr/>
            <p:nvPr/>
          </p:nvCxnSpPr>
          <p:spPr>
            <a:xfrm rot="10800000">
              <a:off x="2462344" y="2787773"/>
              <a:ext cx="288000" cy="0"/>
            </a:xfrm>
            <a:prstGeom prst="straightConnector1">
              <a:avLst/>
            </a:prstGeom>
            <a:noFill/>
            <a:ln w="12700" cap="flat" cmpd="sng">
              <a:solidFill>
                <a:srgbClr val="0E4253"/>
              </a:solidFill>
              <a:prstDash val="solid"/>
              <a:round/>
              <a:headEnd type="none" w="sm" len="sm"/>
              <a:tailEnd type="none" w="sm" len="sm"/>
            </a:ln>
          </p:spPr>
        </p:cxnSp>
        <p:sp>
          <p:nvSpPr>
            <p:cNvPr id="431" name="Google Shape;431;p20"/>
            <p:cNvSpPr txBox="1"/>
            <p:nvPr/>
          </p:nvSpPr>
          <p:spPr>
            <a:xfrm>
              <a:off x="2196334" y="2073820"/>
              <a:ext cx="7761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000000"/>
                  </a:solidFill>
                  <a:latin typeface="Roboto Slab"/>
                  <a:ea typeface="Roboto Slab"/>
                  <a:cs typeface="Roboto Slab"/>
                  <a:sym typeface="Roboto Slab"/>
                </a:rPr>
                <a:t>CH</a:t>
              </a:r>
              <a:r>
                <a:rPr lang="cs-CZ" sz="1400" b="1" baseline="-25000">
                  <a:solidFill>
                    <a:srgbClr val="000000"/>
                  </a:solidFill>
                  <a:latin typeface="Roboto Slab"/>
                  <a:ea typeface="Roboto Slab"/>
                  <a:cs typeface="Roboto Slab"/>
                  <a:sym typeface="Roboto Slab"/>
                </a:rPr>
                <a:t>2</a:t>
              </a:r>
              <a:r>
                <a:rPr lang="cs-CZ" sz="1400" b="1">
                  <a:solidFill>
                    <a:srgbClr val="000000"/>
                  </a:solidFill>
                  <a:latin typeface="Roboto Slab"/>
                  <a:ea typeface="Roboto Slab"/>
                  <a:cs typeface="Roboto Slab"/>
                  <a:sym typeface="Roboto Slab"/>
                </a:rPr>
                <a:t>OH</a:t>
              </a:r>
              <a:endParaRPr sz="1400">
                <a:solidFill>
                  <a:srgbClr val="000000"/>
                </a:solidFill>
                <a:latin typeface="Arial"/>
                <a:ea typeface="Arial"/>
                <a:cs typeface="Arial"/>
                <a:sym typeface="Arial"/>
              </a:endParaRPr>
            </a:p>
          </p:txBody>
        </p:sp>
        <p:sp>
          <p:nvSpPr>
            <p:cNvPr id="432" name="Google Shape;432;p20"/>
            <p:cNvSpPr txBox="1"/>
            <p:nvPr/>
          </p:nvSpPr>
          <p:spPr>
            <a:xfrm>
              <a:off x="2196335" y="2610229"/>
              <a:ext cx="27964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121617"/>
                  </a:solidFill>
                  <a:latin typeface="Roboto Slab"/>
                  <a:ea typeface="Roboto Slab"/>
                  <a:cs typeface="Roboto Slab"/>
                  <a:sym typeface="Roboto Slab"/>
                </a:rPr>
                <a:t>C</a:t>
              </a:r>
              <a:endParaRPr sz="1400">
                <a:solidFill>
                  <a:srgbClr val="000000"/>
                </a:solidFill>
                <a:latin typeface="Arial"/>
                <a:ea typeface="Arial"/>
                <a:cs typeface="Arial"/>
                <a:sym typeface="Arial"/>
              </a:endParaRPr>
            </a:p>
          </p:txBody>
        </p:sp>
      </p:grpSp>
      <p:grpSp>
        <p:nvGrpSpPr>
          <p:cNvPr id="433" name="Google Shape;433;p20"/>
          <p:cNvGrpSpPr/>
          <p:nvPr/>
        </p:nvGrpSpPr>
        <p:grpSpPr>
          <a:xfrm>
            <a:off x="1162345" y="2072608"/>
            <a:ext cx="1500077" cy="1413869"/>
            <a:chOff x="4707943" y="2056947"/>
            <a:chExt cx="1500077" cy="1413869"/>
          </a:xfrm>
        </p:grpSpPr>
        <p:sp>
          <p:nvSpPr>
            <p:cNvPr id="434" name="Google Shape;434;p20"/>
            <p:cNvSpPr txBox="1"/>
            <p:nvPr/>
          </p:nvSpPr>
          <p:spPr>
            <a:xfrm>
              <a:off x="5191581" y="2056947"/>
              <a:ext cx="65594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000000"/>
                  </a:solidFill>
                  <a:latin typeface="Roboto Slab"/>
                  <a:ea typeface="Roboto Slab"/>
                  <a:cs typeface="Roboto Slab"/>
                  <a:sym typeface="Roboto Slab"/>
                </a:rPr>
                <a:t> </a:t>
              </a:r>
              <a:r>
                <a:rPr lang="cs-CZ" sz="1400" b="1">
                  <a:solidFill>
                    <a:srgbClr val="000000"/>
                  </a:solidFill>
                  <a:latin typeface="Roboto Slab"/>
                  <a:ea typeface="Roboto Slab"/>
                  <a:cs typeface="Roboto Slab"/>
                  <a:sym typeface="Roboto Slab"/>
                </a:rPr>
                <a:t>CHO </a:t>
              </a:r>
              <a:endParaRPr sz="1400">
                <a:solidFill>
                  <a:srgbClr val="000000"/>
                </a:solidFill>
                <a:latin typeface="Arial"/>
                <a:ea typeface="Arial"/>
                <a:cs typeface="Arial"/>
                <a:sym typeface="Arial"/>
              </a:endParaRPr>
            </a:p>
          </p:txBody>
        </p:sp>
        <p:sp>
          <p:nvSpPr>
            <p:cNvPr id="435" name="Google Shape;435;p20"/>
            <p:cNvSpPr txBox="1"/>
            <p:nvPr/>
          </p:nvSpPr>
          <p:spPr>
            <a:xfrm>
              <a:off x="5239907" y="2615014"/>
              <a:ext cx="27964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121617"/>
                  </a:solidFill>
                  <a:latin typeface="Roboto Slab"/>
                  <a:ea typeface="Roboto Slab"/>
                  <a:cs typeface="Roboto Slab"/>
                  <a:sym typeface="Roboto Slab"/>
                </a:rPr>
                <a:t>C</a:t>
              </a:r>
              <a:endParaRPr sz="1400">
                <a:solidFill>
                  <a:srgbClr val="000000"/>
                </a:solidFill>
                <a:latin typeface="Arial"/>
                <a:ea typeface="Arial"/>
                <a:cs typeface="Arial"/>
                <a:sym typeface="Arial"/>
              </a:endParaRPr>
            </a:p>
          </p:txBody>
        </p:sp>
        <p:sp>
          <p:nvSpPr>
            <p:cNvPr id="436" name="Google Shape;436;p20"/>
            <p:cNvSpPr txBox="1"/>
            <p:nvPr/>
          </p:nvSpPr>
          <p:spPr>
            <a:xfrm>
              <a:off x="5754050" y="2627143"/>
              <a:ext cx="45397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121617"/>
                  </a:solidFill>
                  <a:latin typeface="Roboto Slab"/>
                  <a:ea typeface="Roboto Slab"/>
                  <a:cs typeface="Roboto Slab"/>
                  <a:sym typeface="Roboto Slab"/>
                </a:rPr>
                <a:t>OH</a:t>
              </a:r>
              <a:endParaRPr sz="1400">
                <a:solidFill>
                  <a:srgbClr val="000000"/>
                </a:solidFill>
                <a:latin typeface="Arial"/>
                <a:ea typeface="Arial"/>
                <a:cs typeface="Arial"/>
                <a:sym typeface="Arial"/>
              </a:endParaRPr>
            </a:p>
          </p:txBody>
        </p:sp>
        <p:cxnSp>
          <p:nvCxnSpPr>
            <p:cNvPr id="437" name="Google Shape;437;p20"/>
            <p:cNvCxnSpPr/>
            <p:nvPr/>
          </p:nvCxnSpPr>
          <p:spPr>
            <a:xfrm>
              <a:off x="5375556" y="2897683"/>
              <a:ext cx="0" cy="288032"/>
            </a:xfrm>
            <a:prstGeom prst="straightConnector1">
              <a:avLst/>
            </a:prstGeom>
            <a:noFill/>
            <a:ln w="12700" cap="flat" cmpd="sng">
              <a:solidFill>
                <a:srgbClr val="0E4253"/>
              </a:solidFill>
              <a:prstDash val="solid"/>
              <a:round/>
              <a:headEnd type="none" w="sm" len="sm"/>
              <a:tailEnd type="none" w="sm" len="sm"/>
            </a:ln>
          </p:spPr>
        </p:cxnSp>
        <p:cxnSp>
          <p:nvCxnSpPr>
            <p:cNvPr id="438" name="Google Shape;438;p20"/>
            <p:cNvCxnSpPr/>
            <p:nvPr/>
          </p:nvCxnSpPr>
          <p:spPr>
            <a:xfrm>
              <a:off x="5375556" y="2345853"/>
              <a:ext cx="0" cy="288032"/>
            </a:xfrm>
            <a:prstGeom prst="straightConnector1">
              <a:avLst/>
            </a:prstGeom>
            <a:noFill/>
            <a:ln w="12700" cap="flat" cmpd="sng">
              <a:solidFill>
                <a:srgbClr val="0E4253"/>
              </a:solidFill>
              <a:prstDash val="solid"/>
              <a:round/>
              <a:headEnd type="none" w="sm" len="sm"/>
              <a:tailEnd type="none" w="sm" len="sm"/>
            </a:ln>
          </p:spPr>
        </p:cxnSp>
        <p:cxnSp>
          <p:nvCxnSpPr>
            <p:cNvPr id="439" name="Google Shape;439;p20"/>
            <p:cNvCxnSpPr/>
            <p:nvPr/>
          </p:nvCxnSpPr>
          <p:spPr>
            <a:xfrm rot="10800000">
              <a:off x="5000443" y="2768902"/>
              <a:ext cx="288000" cy="0"/>
            </a:xfrm>
            <a:prstGeom prst="straightConnector1">
              <a:avLst/>
            </a:prstGeom>
            <a:noFill/>
            <a:ln w="12700" cap="flat" cmpd="sng">
              <a:solidFill>
                <a:srgbClr val="0E4253"/>
              </a:solidFill>
              <a:prstDash val="solid"/>
              <a:round/>
              <a:headEnd type="none" w="sm" len="sm"/>
              <a:tailEnd type="none" w="sm" len="sm"/>
            </a:ln>
          </p:spPr>
        </p:cxnSp>
        <p:cxnSp>
          <p:nvCxnSpPr>
            <p:cNvPr id="440" name="Google Shape;440;p20"/>
            <p:cNvCxnSpPr/>
            <p:nvPr/>
          </p:nvCxnSpPr>
          <p:spPr>
            <a:xfrm rot="10800000">
              <a:off x="5519555" y="2779469"/>
              <a:ext cx="288000" cy="0"/>
            </a:xfrm>
            <a:prstGeom prst="straightConnector1">
              <a:avLst/>
            </a:prstGeom>
            <a:noFill/>
            <a:ln w="12700" cap="flat" cmpd="sng">
              <a:solidFill>
                <a:srgbClr val="0E4253"/>
              </a:solidFill>
              <a:prstDash val="solid"/>
              <a:round/>
              <a:headEnd type="none" w="sm" len="sm"/>
              <a:tailEnd type="none" w="sm" len="sm"/>
            </a:ln>
          </p:spPr>
        </p:cxnSp>
        <p:sp>
          <p:nvSpPr>
            <p:cNvPr id="441" name="Google Shape;441;p20"/>
            <p:cNvSpPr txBox="1"/>
            <p:nvPr/>
          </p:nvSpPr>
          <p:spPr>
            <a:xfrm>
              <a:off x="5239907" y="3163039"/>
              <a:ext cx="7761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000000"/>
                  </a:solidFill>
                  <a:latin typeface="Roboto Slab"/>
                  <a:ea typeface="Roboto Slab"/>
                  <a:cs typeface="Roboto Slab"/>
                  <a:sym typeface="Roboto Slab"/>
                </a:rPr>
                <a:t>CH</a:t>
              </a:r>
              <a:r>
                <a:rPr lang="cs-CZ" sz="1400" b="1" baseline="-25000">
                  <a:solidFill>
                    <a:srgbClr val="000000"/>
                  </a:solidFill>
                  <a:latin typeface="Roboto Slab"/>
                  <a:ea typeface="Roboto Slab"/>
                  <a:cs typeface="Roboto Slab"/>
                  <a:sym typeface="Roboto Slab"/>
                </a:rPr>
                <a:t>2</a:t>
              </a:r>
              <a:r>
                <a:rPr lang="cs-CZ" sz="1400" b="1">
                  <a:solidFill>
                    <a:srgbClr val="000000"/>
                  </a:solidFill>
                  <a:latin typeface="Roboto Slab"/>
                  <a:ea typeface="Roboto Slab"/>
                  <a:cs typeface="Roboto Slab"/>
                  <a:sym typeface="Roboto Slab"/>
                </a:rPr>
                <a:t>OH</a:t>
              </a:r>
              <a:endParaRPr sz="1400">
                <a:solidFill>
                  <a:srgbClr val="000000"/>
                </a:solidFill>
                <a:latin typeface="Arial"/>
                <a:ea typeface="Arial"/>
                <a:cs typeface="Arial"/>
                <a:sym typeface="Arial"/>
              </a:endParaRPr>
            </a:p>
          </p:txBody>
        </p:sp>
        <p:sp>
          <p:nvSpPr>
            <p:cNvPr id="442" name="Google Shape;442;p20"/>
            <p:cNvSpPr txBox="1"/>
            <p:nvPr/>
          </p:nvSpPr>
          <p:spPr>
            <a:xfrm>
              <a:off x="4707943" y="2620044"/>
              <a:ext cx="32573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121617"/>
                  </a:solidFill>
                  <a:latin typeface="Roboto Slab"/>
                  <a:ea typeface="Roboto Slab"/>
                  <a:cs typeface="Roboto Slab"/>
                  <a:sym typeface="Roboto Slab"/>
                </a:rPr>
                <a:t>H</a:t>
              </a:r>
              <a:endParaRPr sz="1400">
                <a:solidFill>
                  <a:srgbClr val="000000"/>
                </a:solidFill>
                <a:latin typeface="Arial"/>
                <a:ea typeface="Arial"/>
                <a:cs typeface="Arial"/>
                <a:sym typeface="Arial"/>
              </a:endParaRPr>
            </a:p>
          </p:txBody>
        </p:sp>
      </p:grpSp>
      <p:sp>
        <p:nvSpPr>
          <p:cNvPr id="443" name="Google Shape;443;p20"/>
          <p:cNvSpPr txBox="1"/>
          <p:nvPr/>
        </p:nvSpPr>
        <p:spPr>
          <a:xfrm>
            <a:off x="1022430" y="4020262"/>
            <a:ext cx="347883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rgbClr val="000000"/>
                </a:solidFill>
                <a:latin typeface="Roboto Slab"/>
                <a:ea typeface="Roboto Slab"/>
                <a:cs typeface="Roboto Slab"/>
                <a:sym typeface="Roboto Slab"/>
              </a:rPr>
              <a:t>The </a:t>
            </a:r>
            <a:r>
              <a:rPr lang="en-GB" sz="1800">
                <a:solidFill>
                  <a:srgbClr val="000000"/>
                </a:solidFill>
                <a:latin typeface="Roboto Slab"/>
                <a:ea typeface="Roboto Slab"/>
                <a:cs typeface="Roboto Slab"/>
                <a:sym typeface="Roboto Slab"/>
              </a:rPr>
              <a:t>summative (molecular) formula</a:t>
            </a:r>
            <a:r>
              <a:rPr lang="cs-CZ" sz="1800" dirty="0">
                <a:solidFill>
                  <a:srgbClr val="000000"/>
                </a:solidFill>
                <a:latin typeface="Roboto Slab"/>
                <a:ea typeface="Roboto Slab"/>
                <a:cs typeface="Roboto Slab"/>
                <a:sym typeface="Roboto Slab"/>
              </a:rPr>
              <a:t>: </a:t>
            </a:r>
            <a:endParaRPr dirty="0"/>
          </a:p>
        </p:txBody>
      </p:sp>
      <p:sp>
        <p:nvSpPr>
          <p:cNvPr id="444" name="Google Shape;444;p20"/>
          <p:cNvSpPr txBox="1"/>
          <p:nvPr/>
        </p:nvSpPr>
        <p:spPr>
          <a:xfrm>
            <a:off x="4788025" y="771550"/>
            <a:ext cx="4248472"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rgbClr val="000000"/>
                </a:solidFill>
                <a:latin typeface="Roboto Slab"/>
                <a:ea typeface="Roboto Slab"/>
                <a:cs typeface="Roboto Slab"/>
                <a:sym typeface="Roboto Slab"/>
              </a:rPr>
              <a:t>The above mentioned trioses are </a:t>
            </a:r>
            <a:r>
              <a:rPr lang="cs-CZ" sz="1800" dirty="0">
                <a:solidFill>
                  <a:srgbClr val="000000"/>
                </a:solidFill>
                <a:latin typeface="Roboto Slab"/>
                <a:ea typeface="Roboto Slab"/>
                <a:cs typeface="Roboto Slab"/>
                <a:sym typeface="Roboto Slab"/>
              </a:rPr>
              <a:t>(</a:t>
            </a:r>
            <a:r>
              <a:rPr lang="en-GB" sz="1800" dirty="0">
                <a:solidFill>
                  <a:srgbClr val="000000"/>
                </a:solidFill>
                <a:latin typeface="Roboto Slab"/>
                <a:ea typeface="Roboto Slab"/>
                <a:cs typeface="Roboto Slab"/>
                <a:sym typeface="Roboto Slab"/>
              </a:rPr>
              <a:t>glyceraldehyde and dihydroxyacetone</a:t>
            </a:r>
            <a:r>
              <a:rPr lang="cs-CZ" sz="1800" dirty="0">
                <a:solidFill>
                  <a:srgbClr val="000000"/>
                </a:solidFill>
                <a:latin typeface="Roboto Slab"/>
                <a:ea typeface="Roboto Slab"/>
                <a:cs typeface="Roboto Slab"/>
                <a:sym typeface="Roboto Slab"/>
              </a:rPr>
              <a:t>) </a:t>
            </a:r>
            <a:r>
              <a:rPr lang="en-GB" sz="1800" dirty="0">
                <a:solidFill>
                  <a:srgbClr val="000000"/>
                </a:solidFill>
                <a:latin typeface="Roboto Slab"/>
                <a:ea typeface="Roboto Slab"/>
                <a:cs typeface="Roboto Slab"/>
                <a:sym typeface="Roboto Slab"/>
              </a:rPr>
              <a:t>are </a:t>
            </a:r>
            <a:r>
              <a:rPr lang="cs-CZ" sz="1800" dirty="0">
                <a:solidFill>
                  <a:srgbClr val="000000"/>
                </a:solidFill>
                <a:latin typeface="Roboto Slab"/>
                <a:ea typeface="Roboto Slab"/>
                <a:cs typeface="Roboto Slab"/>
                <a:sym typeface="Roboto Slab"/>
              </a:rPr>
              <a:t> </a:t>
            </a:r>
            <a:endParaRPr dirty="0"/>
          </a:p>
          <a:p>
            <a:pPr marL="0" marR="0" lvl="0" indent="0" algn="l" rtl="0">
              <a:spcBef>
                <a:spcPts val="0"/>
              </a:spcBef>
              <a:spcAft>
                <a:spcPts val="0"/>
              </a:spcAft>
              <a:buNone/>
            </a:pPr>
            <a:r>
              <a:rPr lang="en-GB" sz="1800" b="1" dirty="0">
                <a:solidFill>
                  <a:srgbClr val="FF0000"/>
                </a:solidFill>
                <a:latin typeface="Roboto Slab"/>
                <a:ea typeface="Roboto Slab"/>
                <a:cs typeface="Roboto Slab"/>
                <a:sym typeface="Roboto Slab"/>
              </a:rPr>
              <a:t>Structural isomers</a:t>
            </a:r>
            <a:endParaRPr dirty="0"/>
          </a:p>
          <a:p>
            <a:pPr marL="0" marR="0" lvl="0" indent="0" algn="l" rtl="0">
              <a:spcBef>
                <a:spcPts val="0"/>
              </a:spcBef>
              <a:spcAft>
                <a:spcPts val="0"/>
              </a:spcAft>
              <a:buNone/>
            </a:pPr>
            <a:r>
              <a:rPr lang="cs-CZ" sz="1800" dirty="0">
                <a:solidFill>
                  <a:srgbClr val="000000"/>
                </a:solidFill>
                <a:latin typeface="Roboto Slab"/>
                <a:ea typeface="Roboto Slab"/>
                <a:cs typeface="Roboto Slab"/>
                <a:sym typeface="Roboto Slab"/>
              </a:rPr>
              <a:t>(</a:t>
            </a:r>
            <a:r>
              <a:rPr lang="en-GB" sz="1800" dirty="0">
                <a:solidFill>
                  <a:srgbClr val="000000"/>
                </a:solidFill>
                <a:latin typeface="Roboto Slab"/>
                <a:ea typeface="Roboto Slab"/>
                <a:cs typeface="Roboto Slab"/>
                <a:sym typeface="Roboto Slab"/>
              </a:rPr>
              <a:t>as the other aldoses and ketoses with the same number of carbon atoms)</a:t>
            </a:r>
            <a:endParaRPr dirty="0"/>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1"/>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3200" b="1" dirty="0">
                <a:solidFill>
                  <a:srgbClr val="FFFFFF"/>
                </a:solidFill>
                <a:latin typeface="Roboto Slab"/>
                <a:ea typeface="Roboto Slab"/>
                <a:cs typeface="Roboto Slab"/>
                <a:sym typeface="Roboto Slab"/>
              </a:rPr>
              <a:t>Types of formulae</a:t>
            </a:r>
            <a:endParaRPr sz="3200" b="1" dirty="0">
              <a:solidFill>
                <a:srgbClr val="FFFFFF"/>
              </a:solidFill>
              <a:latin typeface="Roboto Slab"/>
              <a:ea typeface="Roboto Slab"/>
              <a:cs typeface="Roboto Slab"/>
              <a:sym typeface="Roboto Slab"/>
            </a:endParaRPr>
          </a:p>
        </p:txBody>
      </p:sp>
      <p:grpSp>
        <p:nvGrpSpPr>
          <p:cNvPr id="450" name="Google Shape;450;p21"/>
          <p:cNvGrpSpPr/>
          <p:nvPr/>
        </p:nvGrpSpPr>
        <p:grpSpPr>
          <a:xfrm>
            <a:off x="333375" y="862013"/>
            <a:ext cx="366713" cy="366712"/>
            <a:chOff x="1923675" y="1633650"/>
            <a:chExt cx="436000" cy="435975"/>
          </a:xfrm>
        </p:grpSpPr>
        <p:sp>
          <p:nvSpPr>
            <p:cNvPr id="451" name="Google Shape;451;p21"/>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52" name="Google Shape;452;p2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53" name="Google Shape;453;p21"/>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54" name="Google Shape;454;p2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55" name="Google Shape;455;p2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56" name="Google Shape;456;p21"/>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457" name="Google Shape;457;p2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21</a:t>
            </a:fld>
            <a:endParaRPr sz="800">
              <a:solidFill>
                <a:srgbClr val="FFFFFF"/>
              </a:solidFill>
              <a:latin typeface="Roboto Slab"/>
              <a:ea typeface="Roboto Slab"/>
              <a:cs typeface="Roboto Slab"/>
              <a:sym typeface="Roboto Slab"/>
            </a:endParaRPr>
          </a:p>
        </p:txBody>
      </p:sp>
      <p:sp>
        <p:nvSpPr>
          <p:cNvPr id="458" name="Google Shape;458;p21"/>
          <p:cNvSpPr txBox="1"/>
          <p:nvPr/>
        </p:nvSpPr>
        <p:spPr>
          <a:xfrm>
            <a:off x="5095700" y="525606"/>
            <a:ext cx="3672408"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000000"/>
                </a:solidFill>
                <a:latin typeface="Roboto Slab"/>
                <a:ea typeface="Roboto Slab"/>
                <a:cs typeface="Roboto Slab"/>
                <a:sym typeface="Roboto Slab"/>
              </a:rPr>
              <a:t>To write down saccharides, the following projections are used</a:t>
            </a:r>
            <a:r>
              <a:rPr lang="cs-CZ" sz="1800" b="1" dirty="0">
                <a:solidFill>
                  <a:srgbClr val="000000"/>
                </a:solidFill>
                <a:latin typeface="Roboto Slab"/>
                <a:ea typeface="Roboto Slab"/>
                <a:cs typeface="Roboto Slab"/>
                <a:sym typeface="Roboto Slab"/>
              </a:rPr>
              <a:t>:</a:t>
            </a:r>
            <a:endParaRPr dirty="0"/>
          </a:p>
          <a:p>
            <a:pPr marL="0" marR="0" lvl="0" indent="0" algn="l" rtl="0">
              <a:spcBef>
                <a:spcPts val="0"/>
              </a:spcBef>
              <a:spcAft>
                <a:spcPts val="0"/>
              </a:spcAft>
              <a:buNone/>
            </a:pPr>
            <a:r>
              <a:rPr lang="en-GB" sz="1800" b="1" dirty="0">
                <a:solidFill>
                  <a:srgbClr val="000000"/>
                </a:solidFill>
                <a:latin typeface="Roboto Slab"/>
                <a:ea typeface="Roboto Slab"/>
                <a:cs typeface="Roboto Slab"/>
                <a:sym typeface="Roboto Slab"/>
              </a:rPr>
              <a:t>Fisher projection</a:t>
            </a:r>
            <a:endParaRPr dirty="0"/>
          </a:p>
          <a:p>
            <a:pPr marL="0" marR="0" lvl="0" indent="0" algn="l" rtl="0">
              <a:spcBef>
                <a:spcPts val="0"/>
              </a:spcBef>
              <a:spcAft>
                <a:spcPts val="0"/>
              </a:spcAft>
              <a:buNone/>
            </a:pPr>
            <a:r>
              <a:rPr lang="en-GB" sz="1800" b="1" dirty="0">
                <a:solidFill>
                  <a:srgbClr val="000000"/>
                </a:solidFill>
                <a:latin typeface="Roboto Slab"/>
                <a:ea typeface="Roboto Slab"/>
                <a:cs typeface="Roboto Slab"/>
                <a:sym typeface="Roboto Slab"/>
              </a:rPr>
              <a:t>Tollens projection</a:t>
            </a:r>
            <a:endParaRPr dirty="0"/>
          </a:p>
          <a:p>
            <a:pPr marL="0" marR="0" lvl="0" indent="0" algn="l" rtl="0">
              <a:spcBef>
                <a:spcPts val="0"/>
              </a:spcBef>
              <a:spcAft>
                <a:spcPts val="0"/>
              </a:spcAft>
              <a:buNone/>
            </a:pPr>
            <a:r>
              <a:rPr lang="en-GB" sz="1800" b="1" dirty="0">
                <a:solidFill>
                  <a:srgbClr val="000000"/>
                </a:solidFill>
                <a:latin typeface="Roboto Slab"/>
                <a:ea typeface="Roboto Slab"/>
                <a:cs typeface="Roboto Slab"/>
                <a:sym typeface="Roboto Slab"/>
              </a:rPr>
              <a:t>Haworth projection</a:t>
            </a:r>
            <a:endParaRPr dirty="0"/>
          </a:p>
        </p:txBody>
      </p:sp>
      <p:sp>
        <p:nvSpPr>
          <p:cNvPr id="459" name="Google Shape;459;p21"/>
          <p:cNvSpPr txBox="1"/>
          <p:nvPr/>
        </p:nvSpPr>
        <p:spPr>
          <a:xfrm>
            <a:off x="436344" y="2725068"/>
            <a:ext cx="8331764"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000000"/>
                </a:solidFill>
                <a:latin typeface="Roboto Slab"/>
                <a:ea typeface="Roboto Slab"/>
                <a:cs typeface="Roboto Slab"/>
                <a:sym typeface="Roboto Slab"/>
              </a:rPr>
              <a:t>Fisher projection </a:t>
            </a:r>
            <a:r>
              <a:rPr lang="cs-CZ" sz="1600" b="1" dirty="0">
                <a:solidFill>
                  <a:srgbClr val="000000"/>
                </a:solidFill>
                <a:latin typeface="Roboto Slab"/>
                <a:ea typeface="Roboto Slab"/>
                <a:cs typeface="Roboto Slab"/>
                <a:sym typeface="Roboto Slab"/>
              </a:rPr>
              <a:t>–</a:t>
            </a:r>
            <a:r>
              <a:rPr lang="en-GB" sz="1600" b="1" dirty="0">
                <a:solidFill>
                  <a:srgbClr val="000000"/>
                </a:solidFill>
                <a:latin typeface="Roboto Slab"/>
                <a:ea typeface="Roboto Slab"/>
                <a:cs typeface="Roboto Slab"/>
                <a:sym typeface="Roboto Slab"/>
              </a:rPr>
              <a:t> </a:t>
            </a:r>
            <a:r>
              <a:rPr lang="en-GB" sz="1600" dirty="0">
                <a:solidFill>
                  <a:srgbClr val="000000"/>
                </a:solidFill>
                <a:latin typeface="Roboto Slab"/>
                <a:ea typeface="Roboto Slab"/>
                <a:cs typeface="Roboto Slab"/>
                <a:sym typeface="Roboto Slab"/>
              </a:rPr>
              <a:t>is a systematic way of drawing formulae of acyclic saccharides</a:t>
            </a:r>
            <a:r>
              <a:rPr lang="cs-CZ" sz="1600" dirty="0">
                <a:solidFill>
                  <a:srgbClr val="000000"/>
                </a:solidFill>
                <a:latin typeface="Roboto Slab"/>
                <a:ea typeface="Roboto Slab"/>
                <a:cs typeface="Roboto Slab"/>
                <a:sym typeface="Roboto Slab"/>
              </a:rPr>
              <a:t>. </a:t>
            </a:r>
            <a:r>
              <a:rPr lang="en-GB" sz="1600" dirty="0">
                <a:solidFill>
                  <a:srgbClr val="000000"/>
                </a:solidFill>
                <a:latin typeface="Roboto Slab"/>
                <a:ea typeface="Roboto Slab"/>
                <a:cs typeface="Roboto Slab"/>
                <a:sym typeface="Roboto Slab"/>
              </a:rPr>
              <a:t>These formulae were first suggested by Hermann Emil Fisher in </a:t>
            </a:r>
            <a:r>
              <a:rPr lang="cs-CZ" sz="1600" dirty="0">
                <a:solidFill>
                  <a:srgbClr val="000000"/>
                </a:solidFill>
                <a:latin typeface="Roboto Slab"/>
                <a:ea typeface="Roboto Slab"/>
                <a:cs typeface="Roboto Slab"/>
                <a:sym typeface="Roboto Slab"/>
              </a:rPr>
              <a:t>1891.</a:t>
            </a:r>
            <a:r>
              <a:rPr lang="en-GB" sz="1600" dirty="0">
                <a:solidFill>
                  <a:srgbClr val="000000"/>
                </a:solidFill>
                <a:latin typeface="Roboto Slab"/>
                <a:ea typeface="Roboto Slab"/>
                <a:cs typeface="Roboto Slab"/>
                <a:sym typeface="Roboto Slab"/>
              </a:rPr>
              <a:t> They are best to be used to write down formulae of organic substances molecules with more chiral centres. </a:t>
            </a:r>
            <a:r>
              <a:rPr lang="cs-CZ" sz="1600" dirty="0">
                <a:solidFill>
                  <a:srgbClr val="000000"/>
                </a:solidFill>
                <a:latin typeface="Roboto Slab"/>
                <a:ea typeface="Roboto Slab"/>
                <a:cs typeface="Roboto Slab"/>
                <a:sym typeface="Roboto Slab"/>
              </a:rPr>
              <a:t> </a:t>
            </a:r>
            <a:endParaRPr dirty="0"/>
          </a:p>
          <a:p>
            <a:pPr marL="0" marR="0" lvl="0" indent="0" algn="l" rtl="0">
              <a:spcBef>
                <a:spcPts val="0"/>
              </a:spcBef>
              <a:spcAft>
                <a:spcPts val="0"/>
              </a:spcAft>
              <a:buNone/>
            </a:pPr>
            <a:r>
              <a:rPr lang="en-GB" sz="1600" b="1" dirty="0">
                <a:latin typeface="Roboto Slab"/>
                <a:ea typeface="Roboto Slab"/>
                <a:cs typeface="Roboto Slab"/>
                <a:sym typeface="Roboto Slab"/>
              </a:rPr>
              <a:t>Tollens </a:t>
            </a:r>
            <a:r>
              <a:rPr lang="cs-CZ" sz="1600" dirty="0">
                <a:solidFill>
                  <a:srgbClr val="000000"/>
                </a:solidFill>
                <a:latin typeface="Roboto Slab"/>
                <a:ea typeface="Roboto Slab"/>
                <a:cs typeface="Roboto Slab"/>
                <a:sym typeface="Roboto Slab"/>
              </a:rPr>
              <a:t>(Bernhard </a:t>
            </a:r>
            <a:r>
              <a:rPr lang="cs-CZ" sz="1600" dirty="0" err="1">
                <a:solidFill>
                  <a:srgbClr val="000000"/>
                </a:solidFill>
                <a:latin typeface="Roboto Slab"/>
                <a:ea typeface="Roboto Slab"/>
                <a:cs typeface="Roboto Slab"/>
                <a:sym typeface="Roboto Slab"/>
              </a:rPr>
              <a:t>Tollens</a:t>
            </a:r>
            <a:r>
              <a:rPr lang="cs-CZ" sz="1600" dirty="0">
                <a:solidFill>
                  <a:srgbClr val="000000"/>
                </a:solidFill>
                <a:latin typeface="Roboto Slab"/>
                <a:ea typeface="Roboto Slab"/>
                <a:cs typeface="Roboto Slab"/>
                <a:sym typeface="Roboto Slab"/>
              </a:rPr>
              <a:t> </a:t>
            </a:r>
            <a:r>
              <a:rPr lang="en-GB" sz="1600" dirty="0">
                <a:solidFill>
                  <a:srgbClr val="000000"/>
                </a:solidFill>
                <a:latin typeface="Roboto Slab"/>
                <a:ea typeface="Roboto Slab"/>
                <a:cs typeface="Roboto Slab"/>
                <a:sym typeface="Roboto Slab"/>
              </a:rPr>
              <a:t>was a German chemist</a:t>
            </a:r>
            <a:r>
              <a:rPr lang="cs-CZ" sz="1600" dirty="0">
                <a:solidFill>
                  <a:srgbClr val="000000"/>
                </a:solidFill>
                <a:latin typeface="Roboto Slab"/>
                <a:ea typeface="Roboto Slab"/>
                <a:cs typeface="Roboto Slab"/>
                <a:sym typeface="Roboto Slab"/>
              </a:rPr>
              <a:t>) </a:t>
            </a:r>
            <a:r>
              <a:rPr lang="en-GB" sz="1600" dirty="0">
                <a:latin typeface="Roboto Slab"/>
                <a:ea typeface="Roboto Slab"/>
                <a:cs typeface="Roboto Slab"/>
                <a:sym typeface="Roboto Slab"/>
              </a:rPr>
              <a:t>and </a:t>
            </a:r>
            <a:r>
              <a:rPr lang="en-GB" sz="1600" b="1" dirty="0">
                <a:solidFill>
                  <a:srgbClr val="000000"/>
                </a:solidFill>
                <a:latin typeface="Roboto Slab"/>
                <a:ea typeface="Roboto Slab"/>
                <a:cs typeface="Roboto Slab"/>
                <a:sym typeface="Roboto Slab"/>
              </a:rPr>
              <a:t>Haworth projections </a:t>
            </a:r>
            <a:r>
              <a:rPr lang="cs-CZ" sz="1600" dirty="0">
                <a:solidFill>
                  <a:srgbClr val="000000"/>
                </a:solidFill>
                <a:latin typeface="Roboto Slab"/>
                <a:ea typeface="Roboto Slab"/>
                <a:cs typeface="Roboto Slab"/>
                <a:sym typeface="Roboto Slab"/>
              </a:rPr>
              <a:t>(</a:t>
            </a:r>
            <a:r>
              <a:rPr lang="en-GB" sz="1600" dirty="0">
                <a:solidFill>
                  <a:srgbClr val="000000"/>
                </a:solidFill>
                <a:latin typeface="Roboto Slab"/>
                <a:ea typeface="Roboto Slab"/>
                <a:cs typeface="Roboto Slab"/>
                <a:sym typeface="Roboto Slab"/>
              </a:rPr>
              <a:t>created by a British chemist Sir</a:t>
            </a:r>
            <a:r>
              <a:rPr lang="cs-CZ" sz="1600" dirty="0">
                <a:solidFill>
                  <a:srgbClr val="000000"/>
                </a:solidFill>
                <a:latin typeface="Roboto Slab"/>
                <a:ea typeface="Roboto Slab"/>
                <a:cs typeface="Roboto Slab"/>
                <a:sym typeface="Roboto Slab"/>
              </a:rPr>
              <a:t> Walter Norman </a:t>
            </a:r>
            <a:r>
              <a:rPr lang="cs-CZ" sz="1600" dirty="0" err="1">
                <a:solidFill>
                  <a:srgbClr val="000000"/>
                </a:solidFill>
                <a:latin typeface="Roboto Slab"/>
                <a:ea typeface="Roboto Slab"/>
                <a:cs typeface="Roboto Slab"/>
                <a:sym typeface="Roboto Slab"/>
              </a:rPr>
              <a:t>Haworth</a:t>
            </a:r>
            <a:r>
              <a:rPr lang="cs-CZ" sz="1600" dirty="0">
                <a:solidFill>
                  <a:srgbClr val="000000"/>
                </a:solidFill>
                <a:latin typeface="Roboto Slab"/>
                <a:ea typeface="Roboto Slab"/>
                <a:cs typeface="Roboto Slab"/>
                <a:sym typeface="Roboto Slab"/>
              </a:rPr>
              <a:t>) </a:t>
            </a:r>
            <a:r>
              <a:rPr lang="en-GB" sz="1600" dirty="0">
                <a:solidFill>
                  <a:srgbClr val="000000"/>
                </a:solidFill>
                <a:latin typeface="Roboto Slab"/>
                <a:ea typeface="Roboto Slab"/>
                <a:cs typeface="Roboto Slab"/>
                <a:sym typeface="Roboto Slab"/>
              </a:rPr>
              <a:t>represent saccharides in their cyclic states</a:t>
            </a:r>
            <a:endParaRPr dirty="0"/>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2"/>
          <p:cNvSpPr txBox="1">
            <a:spLocks noGrp="1"/>
          </p:cNvSpPr>
          <p:nvPr>
            <p:ph type="title"/>
          </p:nvPr>
        </p:nvSpPr>
        <p:spPr>
          <a:xfrm>
            <a:off x="1043608" y="530225"/>
            <a:ext cx="3528392"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3200" b="1" dirty="0">
                <a:solidFill>
                  <a:srgbClr val="FFFFFF"/>
                </a:solidFill>
                <a:latin typeface="Roboto Slab"/>
                <a:ea typeface="Roboto Slab"/>
                <a:cs typeface="Roboto Slab"/>
                <a:sym typeface="Roboto Slab"/>
              </a:rPr>
              <a:t>Fisher projection</a:t>
            </a:r>
            <a:endParaRPr sz="3200" b="1" dirty="0">
              <a:solidFill>
                <a:srgbClr val="FFFFFF"/>
              </a:solidFill>
              <a:latin typeface="Roboto Slab"/>
              <a:ea typeface="Roboto Slab"/>
              <a:cs typeface="Roboto Slab"/>
              <a:sym typeface="Roboto Slab"/>
            </a:endParaRPr>
          </a:p>
        </p:txBody>
      </p:sp>
      <p:grpSp>
        <p:nvGrpSpPr>
          <p:cNvPr id="465" name="Google Shape;465;p22"/>
          <p:cNvGrpSpPr/>
          <p:nvPr/>
        </p:nvGrpSpPr>
        <p:grpSpPr>
          <a:xfrm>
            <a:off x="333375" y="862013"/>
            <a:ext cx="366713" cy="366712"/>
            <a:chOff x="1923675" y="1633650"/>
            <a:chExt cx="436000" cy="435975"/>
          </a:xfrm>
        </p:grpSpPr>
        <p:sp>
          <p:nvSpPr>
            <p:cNvPr id="466" name="Google Shape;466;p22"/>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67" name="Google Shape;467;p22"/>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68" name="Google Shape;468;p22"/>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69" name="Google Shape;469;p22"/>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70" name="Google Shape;470;p22"/>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71" name="Google Shape;471;p22"/>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472" name="Google Shape;472;p2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22</a:t>
            </a:fld>
            <a:endParaRPr sz="800">
              <a:solidFill>
                <a:srgbClr val="FFFFFF"/>
              </a:solidFill>
              <a:latin typeface="Roboto Slab"/>
              <a:ea typeface="Roboto Slab"/>
              <a:cs typeface="Roboto Slab"/>
              <a:sym typeface="Roboto Slab"/>
            </a:endParaRPr>
          </a:p>
        </p:txBody>
      </p:sp>
      <p:pic>
        <p:nvPicPr>
          <p:cNvPr id="473" name="Google Shape;473;p22"/>
          <p:cNvPicPr preferRelativeResize="0"/>
          <p:nvPr/>
        </p:nvPicPr>
        <p:blipFill rotWithShape="1">
          <a:blip r:embed="rId3">
            <a:alphaModFix/>
          </a:blip>
          <a:srcRect/>
          <a:stretch/>
        </p:blipFill>
        <p:spPr>
          <a:xfrm>
            <a:off x="6577041" y="73792"/>
            <a:ext cx="1687793" cy="4907783"/>
          </a:xfrm>
          <a:prstGeom prst="rect">
            <a:avLst/>
          </a:prstGeom>
          <a:noFill/>
          <a:ln>
            <a:noFill/>
          </a:ln>
        </p:spPr>
      </p:pic>
      <p:grpSp>
        <p:nvGrpSpPr>
          <p:cNvPr id="474" name="Google Shape;474;p22"/>
          <p:cNvGrpSpPr/>
          <p:nvPr/>
        </p:nvGrpSpPr>
        <p:grpSpPr>
          <a:xfrm>
            <a:off x="1179835" y="2123291"/>
            <a:ext cx="3888432" cy="2922569"/>
            <a:chOff x="1179835" y="2123291"/>
            <a:chExt cx="3888432" cy="2922569"/>
          </a:xfrm>
        </p:grpSpPr>
        <p:pic>
          <p:nvPicPr>
            <p:cNvPr id="475" name="Google Shape;475;p22"/>
            <p:cNvPicPr preferRelativeResize="0"/>
            <p:nvPr/>
          </p:nvPicPr>
          <p:blipFill rotWithShape="1">
            <a:blip r:embed="rId4">
              <a:alphaModFix/>
            </a:blip>
            <a:srcRect/>
            <a:stretch/>
          </p:blipFill>
          <p:spPr>
            <a:xfrm>
              <a:off x="1179835" y="2123291"/>
              <a:ext cx="3888432" cy="2922569"/>
            </a:xfrm>
            <a:prstGeom prst="rect">
              <a:avLst/>
            </a:prstGeom>
            <a:noFill/>
            <a:ln>
              <a:noFill/>
            </a:ln>
          </p:spPr>
        </p:pic>
        <p:sp>
          <p:nvSpPr>
            <p:cNvPr id="476" name="Google Shape;476;p22"/>
            <p:cNvSpPr/>
            <p:nvPr/>
          </p:nvSpPr>
          <p:spPr>
            <a:xfrm>
              <a:off x="2903835" y="3057748"/>
              <a:ext cx="288032" cy="14401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77" name="Google Shape;477;p22"/>
            <p:cNvSpPr/>
            <p:nvPr/>
          </p:nvSpPr>
          <p:spPr>
            <a:xfrm rot="10800000" flipH="1">
              <a:off x="2903835" y="4469257"/>
              <a:ext cx="440432" cy="2627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478" name="Google Shape;478;p22"/>
          <p:cNvSpPr txBox="1"/>
          <p:nvPr/>
        </p:nvSpPr>
        <p:spPr>
          <a:xfrm flipH="1">
            <a:off x="573568" y="1687219"/>
            <a:ext cx="572662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rgbClr val="000000"/>
                </a:solidFill>
                <a:latin typeface="Roboto Slab"/>
                <a:ea typeface="Roboto Slab"/>
                <a:cs typeface="Roboto Slab"/>
                <a:sym typeface="Roboto Slab"/>
              </a:rPr>
              <a:t>Fisher projection of a glyceraldehyde molecule</a:t>
            </a:r>
            <a:r>
              <a:rPr lang="cs-CZ" sz="1400" dirty="0">
                <a:solidFill>
                  <a:srgbClr val="000000"/>
                </a:solidFill>
                <a:latin typeface="Roboto Slab"/>
                <a:ea typeface="Roboto Slab"/>
                <a:cs typeface="Roboto Slab"/>
                <a:sym typeface="Roboto Slab"/>
              </a:rPr>
              <a:t>:</a:t>
            </a:r>
            <a:endParaRPr dirty="0"/>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3"/>
          <p:cNvSpPr txBox="1">
            <a:spLocks noGrp="1"/>
          </p:cNvSpPr>
          <p:nvPr>
            <p:ph type="title"/>
          </p:nvPr>
        </p:nvSpPr>
        <p:spPr>
          <a:xfrm>
            <a:off x="940282" y="530225"/>
            <a:ext cx="3847742"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A simplified Fisher projection</a:t>
            </a:r>
            <a:endParaRPr dirty="0"/>
          </a:p>
        </p:txBody>
      </p:sp>
      <p:sp>
        <p:nvSpPr>
          <p:cNvPr id="484" name="Google Shape;484;p23"/>
          <p:cNvSpPr txBox="1">
            <a:spLocks noGrp="1"/>
          </p:cNvSpPr>
          <p:nvPr>
            <p:ph type="body" idx="1"/>
          </p:nvPr>
        </p:nvSpPr>
        <p:spPr>
          <a:xfrm>
            <a:off x="1058887" y="1530325"/>
            <a:ext cx="7026225" cy="2054251"/>
          </a:xfrm>
          <a:prstGeom prst="rect">
            <a:avLst/>
          </a:prstGeom>
          <a:noFill/>
          <a:ln>
            <a:noFill/>
          </a:ln>
        </p:spPr>
        <p:txBody>
          <a:bodyPr spcFirstLastPara="1" wrap="square" lIns="91425" tIns="91425" rIns="91425" bIns="91425" anchor="t" anchorCtr="0">
            <a:noAutofit/>
          </a:bodyPr>
          <a:lstStyle/>
          <a:p>
            <a:pPr marL="50800" lvl="0" indent="0" algn="l" rtl="0">
              <a:spcBef>
                <a:spcPts val="600"/>
              </a:spcBef>
              <a:spcAft>
                <a:spcPts val="0"/>
              </a:spcAft>
              <a:buClr>
                <a:srgbClr val="114454"/>
              </a:buClr>
              <a:buSzPts val="2800"/>
              <a:buNone/>
            </a:pPr>
            <a:r>
              <a:rPr lang="cs-CZ" b="1">
                <a:solidFill>
                  <a:srgbClr val="114454"/>
                </a:solidFill>
                <a:latin typeface="Nixie One"/>
                <a:ea typeface="Nixie One"/>
                <a:cs typeface="Nixie One"/>
                <a:sym typeface="Nixie One"/>
              </a:rPr>
              <a:t>                                   </a:t>
            </a:r>
            <a:endParaRPr b="1">
              <a:solidFill>
                <a:srgbClr val="114454"/>
              </a:solidFill>
              <a:latin typeface="Nixie One"/>
              <a:ea typeface="Nixie One"/>
              <a:cs typeface="Nixie One"/>
              <a:sym typeface="Nixie One"/>
            </a:endParaRPr>
          </a:p>
        </p:txBody>
      </p:sp>
      <p:grpSp>
        <p:nvGrpSpPr>
          <p:cNvPr id="485" name="Google Shape;485;p23"/>
          <p:cNvGrpSpPr/>
          <p:nvPr/>
        </p:nvGrpSpPr>
        <p:grpSpPr>
          <a:xfrm>
            <a:off x="333375" y="862013"/>
            <a:ext cx="366713" cy="366712"/>
            <a:chOff x="1923675" y="1633650"/>
            <a:chExt cx="436000" cy="435975"/>
          </a:xfrm>
        </p:grpSpPr>
        <p:sp>
          <p:nvSpPr>
            <p:cNvPr id="486" name="Google Shape;486;p23"/>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87" name="Google Shape;487;p23"/>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88" name="Google Shape;488;p23"/>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89" name="Google Shape;489;p23"/>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90" name="Google Shape;490;p23"/>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91" name="Google Shape;491;p23"/>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492" name="Google Shape;492;p2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23</a:t>
            </a:fld>
            <a:endParaRPr sz="800">
              <a:solidFill>
                <a:srgbClr val="FFFFFF"/>
              </a:solidFill>
              <a:latin typeface="Roboto Slab"/>
              <a:ea typeface="Roboto Slab"/>
              <a:cs typeface="Roboto Slab"/>
              <a:sym typeface="Roboto Slab"/>
            </a:endParaRPr>
          </a:p>
        </p:txBody>
      </p:sp>
      <p:grpSp>
        <p:nvGrpSpPr>
          <p:cNvPr id="493" name="Google Shape;493;p23"/>
          <p:cNvGrpSpPr/>
          <p:nvPr/>
        </p:nvGrpSpPr>
        <p:grpSpPr>
          <a:xfrm>
            <a:off x="814349" y="1805561"/>
            <a:ext cx="1577972" cy="1483543"/>
            <a:chOff x="1510868" y="2173821"/>
            <a:chExt cx="1577972" cy="1483543"/>
          </a:xfrm>
        </p:grpSpPr>
        <p:cxnSp>
          <p:nvCxnSpPr>
            <p:cNvPr id="494" name="Google Shape;494;p23"/>
            <p:cNvCxnSpPr/>
            <p:nvPr/>
          </p:nvCxnSpPr>
          <p:spPr>
            <a:xfrm>
              <a:off x="2339752" y="2499742"/>
              <a:ext cx="0" cy="864000"/>
            </a:xfrm>
            <a:prstGeom prst="straightConnector1">
              <a:avLst/>
            </a:prstGeom>
            <a:noFill/>
            <a:ln w="12700" cap="flat" cmpd="sng">
              <a:solidFill>
                <a:srgbClr val="0E4253"/>
              </a:solidFill>
              <a:prstDash val="solid"/>
              <a:round/>
              <a:headEnd type="none" w="sm" len="sm"/>
              <a:tailEnd type="none" w="sm" len="sm"/>
            </a:ln>
          </p:spPr>
        </p:cxnSp>
        <p:cxnSp>
          <p:nvCxnSpPr>
            <p:cNvPr id="495" name="Google Shape;495;p23"/>
            <p:cNvCxnSpPr/>
            <p:nvPr/>
          </p:nvCxnSpPr>
          <p:spPr>
            <a:xfrm rot="10800000">
              <a:off x="1907752" y="2931742"/>
              <a:ext cx="864000" cy="0"/>
            </a:xfrm>
            <a:prstGeom prst="straightConnector1">
              <a:avLst/>
            </a:prstGeom>
            <a:noFill/>
            <a:ln w="12700" cap="flat" cmpd="sng">
              <a:solidFill>
                <a:srgbClr val="0E4253"/>
              </a:solidFill>
              <a:prstDash val="solid"/>
              <a:round/>
              <a:headEnd type="none" w="sm" len="sm"/>
              <a:tailEnd type="none" w="sm" len="sm"/>
            </a:ln>
          </p:spPr>
        </p:cxnSp>
        <p:sp>
          <p:nvSpPr>
            <p:cNvPr id="496" name="Google Shape;496;p23"/>
            <p:cNvSpPr txBox="1"/>
            <p:nvPr/>
          </p:nvSpPr>
          <p:spPr>
            <a:xfrm>
              <a:off x="2186983" y="3349587"/>
              <a:ext cx="7761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000000"/>
                  </a:solidFill>
                  <a:latin typeface="Roboto Slab"/>
                  <a:ea typeface="Roboto Slab"/>
                  <a:cs typeface="Roboto Slab"/>
                  <a:sym typeface="Roboto Slab"/>
                </a:rPr>
                <a:t>CH</a:t>
              </a:r>
              <a:r>
                <a:rPr lang="cs-CZ" sz="1400" b="1" baseline="-25000">
                  <a:solidFill>
                    <a:srgbClr val="000000"/>
                  </a:solidFill>
                  <a:latin typeface="Roboto Slab"/>
                  <a:ea typeface="Roboto Slab"/>
                  <a:cs typeface="Roboto Slab"/>
                  <a:sym typeface="Roboto Slab"/>
                </a:rPr>
                <a:t>2</a:t>
              </a:r>
              <a:r>
                <a:rPr lang="cs-CZ" sz="1400" b="1">
                  <a:solidFill>
                    <a:srgbClr val="000000"/>
                  </a:solidFill>
                  <a:latin typeface="Roboto Slab"/>
                  <a:ea typeface="Roboto Slab"/>
                  <a:cs typeface="Roboto Slab"/>
                  <a:sym typeface="Roboto Slab"/>
                </a:rPr>
                <a:t>OH</a:t>
              </a:r>
              <a:endParaRPr sz="1400">
                <a:solidFill>
                  <a:srgbClr val="000000"/>
                </a:solidFill>
                <a:latin typeface="Arial"/>
                <a:ea typeface="Arial"/>
                <a:cs typeface="Arial"/>
                <a:sym typeface="Arial"/>
              </a:endParaRPr>
            </a:p>
          </p:txBody>
        </p:sp>
        <p:sp>
          <p:nvSpPr>
            <p:cNvPr id="497" name="Google Shape;497;p23"/>
            <p:cNvSpPr txBox="1"/>
            <p:nvPr/>
          </p:nvSpPr>
          <p:spPr>
            <a:xfrm>
              <a:off x="1510868" y="2768029"/>
              <a:ext cx="4523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121617"/>
                  </a:solidFill>
                  <a:latin typeface="Roboto Slab"/>
                  <a:ea typeface="Roboto Slab"/>
                  <a:cs typeface="Roboto Slab"/>
                  <a:sym typeface="Roboto Slab"/>
                </a:rPr>
                <a:t>HO</a:t>
              </a:r>
              <a:endParaRPr sz="1400">
                <a:solidFill>
                  <a:srgbClr val="000000"/>
                </a:solidFill>
                <a:latin typeface="Arial"/>
                <a:ea typeface="Arial"/>
                <a:cs typeface="Arial"/>
                <a:sym typeface="Arial"/>
              </a:endParaRPr>
            </a:p>
          </p:txBody>
        </p:sp>
        <p:sp>
          <p:nvSpPr>
            <p:cNvPr id="498" name="Google Shape;498;p23"/>
            <p:cNvSpPr txBox="1"/>
            <p:nvPr/>
          </p:nvSpPr>
          <p:spPr>
            <a:xfrm>
              <a:off x="2763110" y="2777853"/>
              <a:ext cx="32573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121617"/>
                  </a:solidFill>
                  <a:latin typeface="Roboto Slab"/>
                  <a:ea typeface="Roboto Slab"/>
                  <a:cs typeface="Roboto Slab"/>
                  <a:sym typeface="Roboto Slab"/>
                </a:rPr>
                <a:t>H</a:t>
              </a:r>
              <a:endParaRPr sz="1400">
                <a:solidFill>
                  <a:srgbClr val="000000"/>
                </a:solidFill>
                <a:latin typeface="Arial"/>
                <a:ea typeface="Arial"/>
                <a:cs typeface="Arial"/>
                <a:sym typeface="Arial"/>
              </a:endParaRPr>
            </a:p>
          </p:txBody>
        </p:sp>
        <p:sp>
          <p:nvSpPr>
            <p:cNvPr id="499" name="Google Shape;499;p23"/>
            <p:cNvSpPr txBox="1"/>
            <p:nvPr/>
          </p:nvSpPr>
          <p:spPr>
            <a:xfrm flipH="1">
              <a:off x="2161734" y="2173821"/>
              <a:ext cx="73265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000000"/>
                  </a:solidFill>
                  <a:latin typeface="Roboto Slab"/>
                  <a:ea typeface="Roboto Slab"/>
                  <a:cs typeface="Roboto Slab"/>
                  <a:sym typeface="Roboto Slab"/>
                </a:rPr>
                <a:t> </a:t>
              </a:r>
              <a:r>
                <a:rPr lang="cs-CZ" sz="1400" b="1">
                  <a:solidFill>
                    <a:srgbClr val="000000"/>
                  </a:solidFill>
                  <a:latin typeface="Roboto Slab"/>
                  <a:ea typeface="Roboto Slab"/>
                  <a:cs typeface="Roboto Slab"/>
                  <a:sym typeface="Roboto Slab"/>
                </a:rPr>
                <a:t>CHO </a:t>
              </a:r>
              <a:endParaRPr sz="1400">
                <a:solidFill>
                  <a:srgbClr val="000000"/>
                </a:solidFill>
                <a:latin typeface="Arial"/>
                <a:ea typeface="Arial"/>
                <a:cs typeface="Arial"/>
                <a:sym typeface="Arial"/>
              </a:endParaRPr>
            </a:p>
          </p:txBody>
        </p:sp>
      </p:grpSp>
      <p:grpSp>
        <p:nvGrpSpPr>
          <p:cNvPr id="500" name="Google Shape;500;p23"/>
          <p:cNvGrpSpPr/>
          <p:nvPr/>
        </p:nvGrpSpPr>
        <p:grpSpPr>
          <a:xfrm>
            <a:off x="3381004" y="1802070"/>
            <a:ext cx="1540188" cy="1427099"/>
            <a:chOff x="5866760" y="2207518"/>
            <a:chExt cx="1540188" cy="1427099"/>
          </a:xfrm>
        </p:grpSpPr>
        <p:cxnSp>
          <p:nvCxnSpPr>
            <p:cNvPr id="501" name="Google Shape;501;p23"/>
            <p:cNvCxnSpPr/>
            <p:nvPr/>
          </p:nvCxnSpPr>
          <p:spPr>
            <a:xfrm rot="10800000">
              <a:off x="6156176" y="2931790"/>
              <a:ext cx="864096" cy="0"/>
            </a:xfrm>
            <a:prstGeom prst="straightConnector1">
              <a:avLst/>
            </a:prstGeom>
            <a:noFill/>
            <a:ln w="12700" cap="flat" cmpd="sng">
              <a:solidFill>
                <a:srgbClr val="0E4253"/>
              </a:solidFill>
              <a:prstDash val="solid"/>
              <a:round/>
              <a:headEnd type="none" w="sm" len="sm"/>
              <a:tailEnd type="none" w="sm" len="sm"/>
            </a:ln>
          </p:spPr>
        </p:cxnSp>
        <p:cxnSp>
          <p:nvCxnSpPr>
            <p:cNvPr id="502" name="Google Shape;502;p23"/>
            <p:cNvCxnSpPr/>
            <p:nvPr/>
          </p:nvCxnSpPr>
          <p:spPr>
            <a:xfrm>
              <a:off x="6597625" y="2462977"/>
              <a:ext cx="0" cy="863863"/>
            </a:xfrm>
            <a:prstGeom prst="straightConnector1">
              <a:avLst/>
            </a:prstGeom>
            <a:noFill/>
            <a:ln w="12700" cap="flat" cmpd="sng">
              <a:solidFill>
                <a:srgbClr val="0E4253"/>
              </a:solidFill>
              <a:prstDash val="solid"/>
              <a:round/>
              <a:headEnd type="none" w="sm" len="sm"/>
              <a:tailEnd type="none" w="sm" len="sm"/>
            </a:ln>
          </p:spPr>
        </p:cxnSp>
        <p:sp>
          <p:nvSpPr>
            <p:cNvPr id="503" name="Google Shape;503;p23"/>
            <p:cNvSpPr txBox="1"/>
            <p:nvPr/>
          </p:nvSpPr>
          <p:spPr>
            <a:xfrm>
              <a:off x="5866760" y="2768029"/>
              <a:ext cx="32573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121617"/>
                  </a:solidFill>
                  <a:latin typeface="Roboto Slab"/>
                  <a:ea typeface="Roboto Slab"/>
                  <a:cs typeface="Roboto Slab"/>
                  <a:sym typeface="Roboto Slab"/>
                </a:rPr>
                <a:t>H</a:t>
              </a:r>
              <a:endParaRPr sz="1400">
                <a:solidFill>
                  <a:srgbClr val="000000"/>
                </a:solidFill>
                <a:latin typeface="Arial"/>
                <a:ea typeface="Arial"/>
                <a:cs typeface="Arial"/>
                <a:sym typeface="Arial"/>
              </a:endParaRPr>
            </a:p>
          </p:txBody>
        </p:sp>
        <p:sp>
          <p:nvSpPr>
            <p:cNvPr id="504" name="Google Shape;504;p23"/>
            <p:cNvSpPr txBox="1"/>
            <p:nvPr/>
          </p:nvSpPr>
          <p:spPr>
            <a:xfrm>
              <a:off x="6952978" y="2768029"/>
              <a:ext cx="45397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121617"/>
                  </a:solidFill>
                  <a:latin typeface="Roboto Slab"/>
                  <a:ea typeface="Roboto Slab"/>
                  <a:cs typeface="Roboto Slab"/>
                  <a:sym typeface="Roboto Slab"/>
                </a:rPr>
                <a:t>OH</a:t>
              </a:r>
              <a:endParaRPr sz="1400">
                <a:solidFill>
                  <a:srgbClr val="000000"/>
                </a:solidFill>
                <a:latin typeface="Arial"/>
                <a:ea typeface="Arial"/>
                <a:cs typeface="Arial"/>
                <a:sym typeface="Arial"/>
              </a:endParaRPr>
            </a:p>
          </p:txBody>
        </p:sp>
        <p:sp>
          <p:nvSpPr>
            <p:cNvPr id="505" name="Google Shape;505;p23"/>
            <p:cNvSpPr txBox="1"/>
            <p:nvPr/>
          </p:nvSpPr>
          <p:spPr>
            <a:xfrm>
              <a:off x="6460157" y="3326840"/>
              <a:ext cx="7761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000000"/>
                  </a:solidFill>
                  <a:latin typeface="Roboto Slab"/>
                  <a:ea typeface="Roboto Slab"/>
                  <a:cs typeface="Roboto Slab"/>
                  <a:sym typeface="Roboto Slab"/>
                </a:rPr>
                <a:t>CH</a:t>
              </a:r>
              <a:r>
                <a:rPr lang="cs-CZ" sz="1400" b="1" baseline="-25000">
                  <a:solidFill>
                    <a:srgbClr val="000000"/>
                  </a:solidFill>
                  <a:latin typeface="Roboto Slab"/>
                  <a:ea typeface="Roboto Slab"/>
                  <a:cs typeface="Roboto Slab"/>
                  <a:sym typeface="Roboto Slab"/>
                </a:rPr>
                <a:t>2</a:t>
              </a:r>
              <a:r>
                <a:rPr lang="cs-CZ" sz="1400" b="1">
                  <a:solidFill>
                    <a:srgbClr val="000000"/>
                  </a:solidFill>
                  <a:latin typeface="Roboto Slab"/>
                  <a:ea typeface="Roboto Slab"/>
                  <a:cs typeface="Roboto Slab"/>
                  <a:sym typeface="Roboto Slab"/>
                </a:rPr>
                <a:t>OH</a:t>
              </a:r>
              <a:endParaRPr sz="1400">
                <a:solidFill>
                  <a:srgbClr val="000000"/>
                </a:solidFill>
                <a:latin typeface="Arial"/>
                <a:ea typeface="Arial"/>
                <a:cs typeface="Arial"/>
                <a:sym typeface="Arial"/>
              </a:endParaRPr>
            </a:p>
          </p:txBody>
        </p:sp>
        <p:sp>
          <p:nvSpPr>
            <p:cNvPr id="506" name="Google Shape;506;p23"/>
            <p:cNvSpPr txBox="1"/>
            <p:nvPr/>
          </p:nvSpPr>
          <p:spPr>
            <a:xfrm flipH="1">
              <a:off x="6437920" y="2207518"/>
              <a:ext cx="73265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000000"/>
                  </a:solidFill>
                  <a:latin typeface="Roboto Slab"/>
                  <a:ea typeface="Roboto Slab"/>
                  <a:cs typeface="Roboto Slab"/>
                  <a:sym typeface="Roboto Slab"/>
                </a:rPr>
                <a:t> </a:t>
              </a:r>
              <a:r>
                <a:rPr lang="cs-CZ" sz="1400" b="1">
                  <a:solidFill>
                    <a:srgbClr val="000000"/>
                  </a:solidFill>
                  <a:latin typeface="Roboto Slab"/>
                  <a:ea typeface="Roboto Slab"/>
                  <a:cs typeface="Roboto Slab"/>
                  <a:sym typeface="Roboto Slab"/>
                </a:rPr>
                <a:t>CHO </a:t>
              </a:r>
              <a:endParaRPr sz="1400">
                <a:solidFill>
                  <a:srgbClr val="000000"/>
                </a:solidFill>
                <a:latin typeface="Arial"/>
                <a:ea typeface="Arial"/>
                <a:cs typeface="Arial"/>
                <a:sym typeface="Arial"/>
              </a:endParaRPr>
            </a:p>
          </p:txBody>
        </p:sp>
      </p:grpSp>
      <p:grpSp>
        <p:nvGrpSpPr>
          <p:cNvPr id="507" name="Google Shape;507;p23"/>
          <p:cNvGrpSpPr/>
          <p:nvPr/>
        </p:nvGrpSpPr>
        <p:grpSpPr>
          <a:xfrm>
            <a:off x="6861664" y="1825169"/>
            <a:ext cx="817122" cy="1382600"/>
            <a:chOff x="6440136" y="330213"/>
            <a:chExt cx="817122" cy="1382600"/>
          </a:xfrm>
        </p:grpSpPr>
        <p:sp>
          <p:nvSpPr>
            <p:cNvPr id="508" name="Google Shape;508;p23"/>
            <p:cNvSpPr txBox="1"/>
            <p:nvPr/>
          </p:nvSpPr>
          <p:spPr>
            <a:xfrm flipH="1">
              <a:off x="6440136" y="330213"/>
              <a:ext cx="73265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000000"/>
                  </a:solidFill>
                  <a:latin typeface="Roboto Slab"/>
                  <a:ea typeface="Roboto Slab"/>
                  <a:cs typeface="Roboto Slab"/>
                  <a:sym typeface="Roboto Slab"/>
                </a:rPr>
                <a:t> </a:t>
              </a:r>
              <a:r>
                <a:rPr lang="cs-CZ" sz="1400" b="1">
                  <a:solidFill>
                    <a:srgbClr val="000000"/>
                  </a:solidFill>
                  <a:latin typeface="Roboto Slab"/>
                  <a:ea typeface="Roboto Slab"/>
                  <a:cs typeface="Roboto Slab"/>
                  <a:sym typeface="Roboto Slab"/>
                </a:rPr>
                <a:t>CHO </a:t>
              </a:r>
              <a:endParaRPr sz="1400">
                <a:solidFill>
                  <a:srgbClr val="000000"/>
                </a:solidFill>
                <a:latin typeface="Arial"/>
                <a:ea typeface="Arial"/>
                <a:cs typeface="Arial"/>
                <a:sym typeface="Arial"/>
              </a:endParaRPr>
            </a:p>
          </p:txBody>
        </p:sp>
        <p:cxnSp>
          <p:nvCxnSpPr>
            <p:cNvPr id="509" name="Google Shape;509;p23"/>
            <p:cNvCxnSpPr/>
            <p:nvPr/>
          </p:nvCxnSpPr>
          <p:spPr>
            <a:xfrm>
              <a:off x="6597625" y="581247"/>
              <a:ext cx="0" cy="863863"/>
            </a:xfrm>
            <a:prstGeom prst="straightConnector1">
              <a:avLst/>
            </a:prstGeom>
            <a:noFill/>
            <a:ln w="12700" cap="flat" cmpd="sng">
              <a:solidFill>
                <a:srgbClr val="0E4253"/>
              </a:solidFill>
              <a:prstDash val="solid"/>
              <a:round/>
              <a:headEnd type="none" w="sm" len="sm"/>
              <a:tailEnd type="none" w="sm" len="sm"/>
            </a:ln>
          </p:spPr>
        </p:cxnSp>
        <p:sp>
          <p:nvSpPr>
            <p:cNvPr id="510" name="Google Shape;510;p23"/>
            <p:cNvSpPr txBox="1"/>
            <p:nvPr/>
          </p:nvSpPr>
          <p:spPr>
            <a:xfrm>
              <a:off x="6481083" y="1405036"/>
              <a:ext cx="7761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000000"/>
                  </a:solidFill>
                  <a:latin typeface="Roboto Slab"/>
                  <a:ea typeface="Roboto Slab"/>
                  <a:cs typeface="Roboto Slab"/>
                  <a:sym typeface="Roboto Slab"/>
                </a:rPr>
                <a:t>CH</a:t>
              </a:r>
              <a:r>
                <a:rPr lang="cs-CZ" sz="1400" b="1" baseline="-25000">
                  <a:solidFill>
                    <a:srgbClr val="000000"/>
                  </a:solidFill>
                  <a:latin typeface="Roboto Slab"/>
                  <a:ea typeface="Roboto Slab"/>
                  <a:cs typeface="Roboto Slab"/>
                  <a:sym typeface="Roboto Slab"/>
                </a:rPr>
                <a:t>2</a:t>
              </a:r>
              <a:r>
                <a:rPr lang="cs-CZ" sz="1400" b="1">
                  <a:solidFill>
                    <a:srgbClr val="000000"/>
                  </a:solidFill>
                  <a:latin typeface="Roboto Slab"/>
                  <a:ea typeface="Roboto Slab"/>
                  <a:cs typeface="Roboto Slab"/>
                  <a:sym typeface="Roboto Slab"/>
                </a:rPr>
                <a:t>OH</a:t>
              </a:r>
              <a:endParaRPr sz="1400">
                <a:solidFill>
                  <a:srgbClr val="000000"/>
                </a:solidFill>
                <a:latin typeface="Arial"/>
                <a:ea typeface="Arial"/>
                <a:cs typeface="Arial"/>
                <a:sym typeface="Arial"/>
              </a:endParaRPr>
            </a:p>
          </p:txBody>
        </p:sp>
        <p:cxnSp>
          <p:nvCxnSpPr>
            <p:cNvPr id="511" name="Google Shape;511;p23"/>
            <p:cNvCxnSpPr/>
            <p:nvPr/>
          </p:nvCxnSpPr>
          <p:spPr>
            <a:xfrm rot="10800000">
              <a:off x="6615470" y="988540"/>
              <a:ext cx="275459" cy="0"/>
            </a:xfrm>
            <a:prstGeom prst="straightConnector1">
              <a:avLst/>
            </a:prstGeom>
            <a:noFill/>
            <a:ln w="12700" cap="flat" cmpd="sng">
              <a:solidFill>
                <a:srgbClr val="0E4253"/>
              </a:solidFill>
              <a:prstDash val="solid"/>
              <a:round/>
              <a:headEnd type="none" w="sm" len="sm"/>
              <a:tailEnd type="none" w="sm" len="sm"/>
            </a:ln>
          </p:spPr>
        </p:cxnSp>
      </p:grpSp>
      <p:sp>
        <p:nvSpPr>
          <p:cNvPr id="512" name="Google Shape;512;p23"/>
          <p:cNvSpPr txBox="1"/>
          <p:nvPr/>
        </p:nvSpPr>
        <p:spPr>
          <a:xfrm>
            <a:off x="4860032" y="925276"/>
            <a:ext cx="413577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rgbClr val="000000"/>
                </a:solidFill>
                <a:latin typeface="Roboto Slab"/>
                <a:ea typeface="Roboto Slab"/>
                <a:cs typeface="Roboto Slab"/>
                <a:sym typeface="Roboto Slab"/>
              </a:rPr>
              <a:t>Glyceraldehyde in simplified Fisher projection</a:t>
            </a:r>
            <a:r>
              <a:rPr lang="cs-CZ" sz="1600" dirty="0">
                <a:solidFill>
                  <a:srgbClr val="000000"/>
                </a:solidFill>
                <a:latin typeface="Roboto Slab"/>
                <a:ea typeface="Roboto Slab"/>
                <a:cs typeface="Roboto Slab"/>
                <a:sym typeface="Roboto Slab"/>
              </a:rPr>
              <a:t>:</a:t>
            </a:r>
            <a:endParaRPr dirty="0"/>
          </a:p>
        </p:txBody>
      </p:sp>
      <p:sp>
        <p:nvSpPr>
          <p:cNvPr id="513" name="Google Shape;513;p23"/>
          <p:cNvSpPr txBox="1"/>
          <p:nvPr/>
        </p:nvSpPr>
        <p:spPr>
          <a:xfrm>
            <a:off x="872958" y="3430688"/>
            <a:ext cx="8270213" cy="6924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dirty="0">
                <a:solidFill>
                  <a:srgbClr val="000000"/>
                </a:solidFill>
                <a:latin typeface="Roboto Slab"/>
                <a:ea typeface="Roboto Slab"/>
                <a:cs typeface="Roboto Slab"/>
                <a:sym typeface="Roboto Slab"/>
              </a:rPr>
              <a:t>L – </a:t>
            </a:r>
            <a:r>
              <a:rPr lang="en-GB" sz="1400" dirty="0">
                <a:solidFill>
                  <a:srgbClr val="000000"/>
                </a:solidFill>
                <a:latin typeface="Roboto Slab"/>
                <a:ea typeface="Roboto Slab"/>
                <a:cs typeface="Roboto Slab"/>
                <a:sym typeface="Roboto Slab"/>
              </a:rPr>
              <a:t>glyceraldehyde</a:t>
            </a:r>
            <a:r>
              <a:rPr lang="cs-CZ" sz="1400" dirty="0">
                <a:solidFill>
                  <a:srgbClr val="000000"/>
                </a:solidFill>
                <a:latin typeface="Roboto Slab"/>
                <a:ea typeface="Roboto Slab"/>
                <a:cs typeface="Roboto Slab"/>
                <a:sym typeface="Roboto Slab"/>
              </a:rPr>
              <a:t>                          D – </a:t>
            </a:r>
            <a:r>
              <a:rPr lang="en-GB" sz="1400" dirty="0">
                <a:solidFill>
                  <a:srgbClr val="000000"/>
                </a:solidFill>
                <a:latin typeface="Roboto Slab"/>
                <a:ea typeface="Roboto Slab"/>
                <a:cs typeface="Roboto Slab"/>
                <a:sym typeface="Roboto Slab"/>
              </a:rPr>
              <a:t>glyceraldehyde</a:t>
            </a:r>
            <a:r>
              <a:rPr lang="cs-CZ" sz="1400" dirty="0">
                <a:solidFill>
                  <a:srgbClr val="000000"/>
                </a:solidFill>
                <a:latin typeface="Roboto Slab"/>
                <a:ea typeface="Roboto Slab"/>
                <a:cs typeface="Roboto Slab"/>
                <a:sym typeface="Roboto Slab"/>
              </a:rPr>
              <a:t>                                   D – </a:t>
            </a:r>
            <a:r>
              <a:rPr lang="en-GB" sz="1400" dirty="0">
                <a:solidFill>
                  <a:srgbClr val="000000"/>
                </a:solidFill>
                <a:latin typeface="Roboto Slab"/>
                <a:ea typeface="Roboto Slab"/>
                <a:cs typeface="Roboto Slab"/>
                <a:sym typeface="Roboto Slab"/>
              </a:rPr>
              <a:t>glyceraldehyde</a:t>
            </a:r>
            <a:endParaRPr dirty="0"/>
          </a:p>
          <a:p>
            <a:pPr marL="0" marR="0" lvl="0" indent="0" algn="l" rtl="0">
              <a:spcBef>
                <a:spcPts val="0"/>
              </a:spcBef>
              <a:spcAft>
                <a:spcPts val="0"/>
              </a:spcAft>
              <a:buNone/>
            </a:pPr>
            <a:r>
              <a:rPr lang="cs-CZ" sz="1400" dirty="0">
                <a:solidFill>
                  <a:srgbClr val="000000"/>
                </a:solidFill>
                <a:latin typeface="Roboto Slab"/>
                <a:ea typeface="Roboto Slab"/>
                <a:cs typeface="Roboto Slab"/>
                <a:sym typeface="Roboto Slab"/>
              </a:rPr>
              <a:t>                                                                                                                                (</a:t>
            </a:r>
            <a:r>
              <a:rPr lang="en-GB" sz="1100" dirty="0">
                <a:solidFill>
                  <a:srgbClr val="000000"/>
                </a:solidFill>
                <a:latin typeface="Roboto Slab"/>
                <a:ea typeface="Roboto Slab"/>
                <a:cs typeface="Roboto Slab"/>
                <a:sym typeface="Roboto Slab"/>
              </a:rPr>
              <a:t>the place of the alcohol group is </a:t>
            </a:r>
            <a:r>
              <a:rPr lang="cs-CZ" sz="1100" dirty="0">
                <a:solidFill>
                  <a:srgbClr val="000000"/>
                </a:solidFill>
                <a:latin typeface="Roboto Slab"/>
                <a:ea typeface="Roboto Slab"/>
                <a:cs typeface="Roboto Slab"/>
                <a:sym typeface="Roboto Slab"/>
              </a:rPr>
              <a:t>							</a:t>
            </a:r>
            <a:r>
              <a:rPr lang="en-GB" sz="1100" dirty="0">
                <a:solidFill>
                  <a:srgbClr val="000000"/>
                </a:solidFill>
                <a:latin typeface="Roboto Slab"/>
                <a:ea typeface="Roboto Slab"/>
                <a:cs typeface="Roboto Slab"/>
                <a:sym typeface="Roboto Slab"/>
              </a:rPr>
              <a:t> indicated</a:t>
            </a:r>
            <a:r>
              <a:rPr lang="cs-CZ" sz="1100" dirty="0">
                <a:solidFill>
                  <a:srgbClr val="000000"/>
                </a:solidFill>
                <a:latin typeface="Roboto Slab"/>
                <a:ea typeface="Roboto Slab"/>
                <a:cs typeface="Roboto Slab"/>
                <a:sym typeface="Roboto Slab"/>
              </a:rPr>
              <a:t> </a:t>
            </a:r>
            <a:r>
              <a:rPr lang="cs-CZ" sz="1100" dirty="0" err="1">
                <a:solidFill>
                  <a:srgbClr val="000000"/>
                </a:solidFill>
                <a:latin typeface="Roboto Slab"/>
                <a:ea typeface="Roboto Slab"/>
                <a:cs typeface="Roboto Slab"/>
                <a:sym typeface="Roboto Slab"/>
              </a:rPr>
              <a:t>onl</a:t>
            </a:r>
            <a:r>
              <a:rPr lang="en-GB" sz="1100" dirty="0">
                <a:solidFill>
                  <a:srgbClr val="000000"/>
                </a:solidFill>
                <a:latin typeface="Roboto Slab"/>
                <a:ea typeface="Roboto Slab"/>
                <a:cs typeface="Roboto Slab"/>
                <a:sym typeface="Roboto Slab"/>
              </a:rPr>
              <a:t>y</a:t>
            </a:r>
            <a:r>
              <a:rPr lang="cs-CZ" sz="1100" dirty="0">
                <a:solidFill>
                  <a:srgbClr val="000000"/>
                </a:solidFill>
                <a:latin typeface="Roboto Slab"/>
                <a:ea typeface="Roboto Slab"/>
                <a:cs typeface="Roboto Slab"/>
                <a:sym typeface="Roboto Slab"/>
              </a:rPr>
              <a:t>)</a:t>
            </a:r>
            <a:endParaRPr sz="1100" dirty="0"/>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24"/>
          <p:cNvSpPr txBox="1">
            <a:spLocks noGrp="1"/>
          </p:cNvSpPr>
          <p:nvPr>
            <p:ph type="title"/>
          </p:nvPr>
        </p:nvSpPr>
        <p:spPr>
          <a:xfrm>
            <a:off x="467544" y="530725"/>
            <a:ext cx="3887281"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1800"/>
              <a:buNone/>
            </a:pPr>
            <a:r>
              <a:rPr lang="en-GB" sz="1800" b="1" dirty="0">
                <a:solidFill>
                  <a:schemeClr val="lt1"/>
                </a:solidFill>
                <a:latin typeface="Roboto Slab"/>
                <a:ea typeface="Roboto Slab"/>
                <a:cs typeface="Roboto Slab"/>
                <a:sym typeface="Roboto Slab"/>
              </a:rPr>
              <a:t>The creation of a cyclic glucose</a:t>
            </a:r>
            <a:endParaRPr dirty="0"/>
          </a:p>
        </p:txBody>
      </p:sp>
      <p:sp>
        <p:nvSpPr>
          <p:cNvPr id="519" name="Google Shape;519;p2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800"/>
              <a:buNone/>
            </a:pPr>
            <a:fld id="{00000000-1234-1234-1234-123412341234}" type="slidenum">
              <a:rPr lang="cs-CZ"/>
              <a:t>24</a:t>
            </a:fld>
            <a:endParaRPr/>
          </a:p>
        </p:txBody>
      </p:sp>
      <p:pic>
        <p:nvPicPr>
          <p:cNvPr id="520" name="Google Shape;520;p24"/>
          <p:cNvPicPr preferRelativeResize="0"/>
          <p:nvPr/>
        </p:nvPicPr>
        <p:blipFill rotWithShape="1">
          <a:blip r:embed="rId3">
            <a:alphaModFix/>
          </a:blip>
          <a:srcRect/>
          <a:stretch/>
        </p:blipFill>
        <p:spPr>
          <a:xfrm>
            <a:off x="539552" y="1767275"/>
            <a:ext cx="8532440" cy="1761613"/>
          </a:xfrm>
          <a:prstGeom prst="rect">
            <a:avLst/>
          </a:prstGeom>
          <a:noFill/>
          <a:ln>
            <a:noFill/>
          </a:ln>
        </p:spPr>
      </p:pic>
      <p:sp>
        <p:nvSpPr>
          <p:cNvPr id="521" name="Google Shape;521;p24"/>
          <p:cNvSpPr txBox="1"/>
          <p:nvPr/>
        </p:nvSpPr>
        <p:spPr>
          <a:xfrm>
            <a:off x="298450" y="3723878"/>
            <a:ext cx="859403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124A5C"/>
                </a:solidFill>
                <a:latin typeface="Roboto Slab"/>
                <a:ea typeface="Roboto Slab"/>
                <a:cs typeface="Roboto Slab"/>
                <a:sym typeface="Roboto Slab"/>
              </a:rPr>
              <a:t>How to proceed to close the cyclic form of monosaccharide</a:t>
            </a:r>
            <a:r>
              <a:rPr lang="cs-CZ" sz="1600" b="1" dirty="0">
                <a:solidFill>
                  <a:srgbClr val="124A5C"/>
                </a:solidFill>
                <a:latin typeface="Roboto Slab"/>
                <a:ea typeface="Roboto Slab"/>
                <a:cs typeface="Roboto Slab"/>
                <a:sym typeface="Roboto Slab"/>
              </a:rPr>
              <a:t> (</a:t>
            </a:r>
            <a:r>
              <a:rPr lang="en-GB" sz="1600" b="1" dirty="0">
                <a:solidFill>
                  <a:srgbClr val="124A5C"/>
                </a:solidFill>
                <a:latin typeface="Roboto Slab"/>
                <a:ea typeface="Roboto Slab"/>
                <a:cs typeface="Roboto Slab"/>
                <a:sym typeface="Roboto Slab"/>
              </a:rPr>
              <a:t>pyranose in this case</a:t>
            </a:r>
            <a:r>
              <a:rPr lang="cs-CZ" sz="1600" b="1" dirty="0">
                <a:solidFill>
                  <a:srgbClr val="124A5C"/>
                </a:solidFill>
                <a:latin typeface="Roboto Slab"/>
                <a:ea typeface="Roboto Slab"/>
                <a:cs typeface="Roboto Slab"/>
                <a:sym typeface="Roboto Slab"/>
              </a:rPr>
              <a:t>) </a:t>
            </a:r>
            <a:r>
              <a:rPr lang="en-GB" sz="1600" b="1" dirty="0">
                <a:solidFill>
                  <a:srgbClr val="124A5C"/>
                </a:solidFill>
                <a:latin typeface="Roboto Slab"/>
                <a:ea typeface="Roboto Slab"/>
                <a:cs typeface="Roboto Slab"/>
                <a:sym typeface="Roboto Slab"/>
              </a:rPr>
              <a:t>using Fischer projection on an example of D-glucose.</a:t>
            </a:r>
            <a:r>
              <a:rPr lang="cs-CZ" sz="1600" b="1" dirty="0">
                <a:solidFill>
                  <a:srgbClr val="124A5C"/>
                </a:solidFill>
                <a:latin typeface="Roboto Slab"/>
                <a:ea typeface="Roboto Slab"/>
                <a:cs typeface="Roboto Slab"/>
                <a:sym typeface="Roboto Slab"/>
              </a:rPr>
              <a:t> a. </a:t>
            </a:r>
            <a:r>
              <a:rPr lang="en-GB" sz="1600" b="1" dirty="0">
                <a:solidFill>
                  <a:srgbClr val="124A5C"/>
                </a:solidFill>
                <a:latin typeface="Roboto Slab"/>
                <a:ea typeface="Roboto Slab"/>
                <a:cs typeface="Roboto Slab"/>
                <a:sym typeface="Roboto Slab"/>
              </a:rPr>
              <a:t>Fisher projection of D-glucose </a:t>
            </a:r>
            <a:r>
              <a:rPr lang="cs-CZ" sz="1600" b="1" dirty="0">
                <a:solidFill>
                  <a:srgbClr val="124A5C"/>
                </a:solidFill>
                <a:latin typeface="Roboto Slab"/>
                <a:ea typeface="Roboto Slab"/>
                <a:cs typeface="Roboto Slab"/>
                <a:sym typeface="Roboto Slab"/>
              </a:rPr>
              <a:t> b. </a:t>
            </a:r>
            <a:r>
              <a:rPr lang="en-GB" sz="1600" b="1" dirty="0">
                <a:solidFill>
                  <a:srgbClr val="124A5C"/>
                </a:solidFill>
                <a:latin typeface="Roboto Slab"/>
                <a:ea typeface="Roboto Slab"/>
                <a:cs typeface="Roboto Slab"/>
                <a:sym typeface="Roboto Slab"/>
              </a:rPr>
              <a:t>rotation by </a:t>
            </a:r>
            <a:r>
              <a:rPr lang="cs-CZ" sz="1600" b="1" dirty="0">
                <a:solidFill>
                  <a:srgbClr val="124A5C"/>
                </a:solidFill>
                <a:latin typeface="Roboto Slab"/>
                <a:ea typeface="Roboto Slab"/>
                <a:cs typeface="Roboto Slab"/>
                <a:sym typeface="Roboto Slab"/>
              </a:rPr>
              <a:t>90 ° </a:t>
            </a:r>
            <a:r>
              <a:rPr lang="en-GB" sz="1600" b="1" dirty="0">
                <a:solidFill>
                  <a:srgbClr val="124A5C"/>
                </a:solidFill>
                <a:latin typeface="Roboto Slab"/>
                <a:ea typeface="Roboto Slab"/>
                <a:cs typeface="Roboto Slab"/>
                <a:sym typeface="Roboto Slab"/>
              </a:rPr>
              <a:t>in the plain</a:t>
            </a:r>
            <a:r>
              <a:rPr lang="cs-CZ" sz="1600" b="1" dirty="0">
                <a:solidFill>
                  <a:srgbClr val="124A5C"/>
                </a:solidFill>
                <a:latin typeface="Roboto Slab"/>
                <a:ea typeface="Roboto Slab"/>
                <a:cs typeface="Roboto Slab"/>
                <a:sym typeface="Roboto Slab"/>
              </a:rPr>
              <a:t> c. </a:t>
            </a:r>
            <a:r>
              <a:rPr lang="en-GB" sz="1600" b="1" dirty="0">
                <a:solidFill>
                  <a:srgbClr val="124A5C"/>
                </a:solidFill>
                <a:latin typeface="Roboto Slab"/>
                <a:ea typeface="Roboto Slab"/>
                <a:cs typeface="Roboto Slab"/>
                <a:sym typeface="Roboto Slab"/>
              </a:rPr>
              <a:t>appropriate rotation of the last atom of carbon               </a:t>
            </a:r>
            <a:r>
              <a:rPr lang="cs-CZ" sz="1600" b="1" dirty="0">
                <a:solidFill>
                  <a:srgbClr val="124A5C"/>
                </a:solidFill>
                <a:latin typeface="Roboto Slab"/>
                <a:ea typeface="Roboto Slab"/>
                <a:cs typeface="Roboto Slab"/>
                <a:sym typeface="Roboto Slab"/>
              </a:rPr>
              <a:t>d. </a:t>
            </a:r>
            <a:r>
              <a:rPr lang="en-GB" sz="1600" b="1" dirty="0">
                <a:solidFill>
                  <a:srgbClr val="124A5C"/>
                </a:solidFill>
                <a:latin typeface="Roboto Slab"/>
                <a:ea typeface="Roboto Slab"/>
                <a:cs typeface="Roboto Slab"/>
                <a:sym typeface="Roboto Slab"/>
              </a:rPr>
              <a:t>Haworth projection of </a:t>
            </a:r>
            <a:r>
              <a:rPr lang="cs-CZ" sz="1600" b="1" dirty="0">
                <a:solidFill>
                  <a:srgbClr val="124A5C"/>
                </a:solidFill>
                <a:latin typeface="Roboto Slab"/>
                <a:ea typeface="Roboto Slab"/>
                <a:cs typeface="Roboto Slab"/>
                <a:sym typeface="Roboto Slab"/>
              </a:rPr>
              <a:t>α-D-</a:t>
            </a:r>
            <a:r>
              <a:rPr lang="en-GB" sz="1600" b="1" dirty="0">
                <a:solidFill>
                  <a:srgbClr val="124A5C"/>
                </a:solidFill>
                <a:latin typeface="Roboto Slab"/>
                <a:ea typeface="Roboto Slab"/>
                <a:cs typeface="Roboto Slab"/>
                <a:sym typeface="Roboto Slab"/>
              </a:rPr>
              <a:t>glucopyranose</a:t>
            </a:r>
            <a:r>
              <a:rPr lang="cs-CZ" sz="1600" b="1" dirty="0">
                <a:solidFill>
                  <a:srgbClr val="124A5C"/>
                </a:solidFill>
                <a:latin typeface="Roboto Slab"/>
                <a:ea typeface="Roboto Slab"/>
                <a:cs typeface="Roboto Slab"/>
                <a:sym typeface="Roboto Slab"/>
              </a:rPr>
              <a:t> e. </a:t>
            </a:r>
            <a:r>
              <a:rPr lang="en-GB" sz="1600" b="1" dirty="0">
                <a:solidFill>
                  <a:srgbClr val="124A5C"/>
                </a:solidFill>
                <a:latin typeface="Roboto Slab"/>
                <a:ea typeface="Roboto Slab"/>
                <a:cs typeface="Roboto Slab"/>
                <a:sym typeface="Roboto Slab"/>
              </a:rPr>
              <a:t>Tollens projection of </a:t>
            </a:r>
            <a:r>
              <a:rPr lang="cs-CZ" sz="1600" b="1" dirty="0">
                <a:solidFill>
                  <a:srgbClr val="124A5C"/>
                </a:solidFill>
                <a:latin typeface="Roboto Slab"/>
                <a:ea typeface="Roboto Slab"/>
                <a:cs typeface="Roboto Slab"/>
                <a:sym typeface="Roboto Slab"/>
              </a:rPr>
              <a:t>α-D-</a:t>
            </a:r>
            <a:r>
              <a:rPr lang="en-GB" sz="1600" b="1" dirty="0">
                <a:solidFill>
                  <a:srgbClr val="124A5C"/>
                </a:solidFill>
                <a:latin typeface="Roboto Slab"/>
                <a:ea typeface="Roboto Slab"/>
                <a:cs typeface="Roboto Slab"/>
                <a:sym typeface="Roboto Slab"/>
              </a:rPr>
              <a:t>glucopyranose</a:t>
            </a:r>
            <a:r>
              <a:rPr lang="cs-CZ" sz="1600" b="1" dirty="0">
                <a:solidFill>
                  <a:srgbClr val="124A5C"/>
                </a:solidFill>
                <a:latin typeface="Roboto Slab"/>
                <a:ea typeface="Roboto Slab"/>
                <a:cs typeface="Roboto Slab"/>
                <a:sym typeface="Roboto Slab"/>
              </a:rPr>
              <a: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25"/>
          <p:cNvSpPr txBox="1">
            <a:spLocks noGrp="1"/>
          </p:cNvSpPr>
          <p:nvPr>
            <p:ph type="title"/>
          </p:nvPr>
        </p:nvSpPr>
        <p:spPr>
          <a:xfrm>
            <a:off x="1026493" y="483518"/>
            <a:ext cx="3528392" cy="10961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3200" b="1" dirty="0">
                <a:solidFill>
                  <a:srgbClr val="FFFFFF"/>
                </a:solidFill>
                <a:latin typeface="Roboto Slab"/>
                <a:ea typeface="Roboto Slab"/>
                <a:cs typeface="Roboto Slab"/>
                <a:sym typeface="Roboto Slab"/>
              </a:rPr>
              <a:t>Haworth projection</a:t>
            </a:r>
            <a:endParaRPr dirty="0"/>
          </a:p>
        </p:txBody>
      </p:sp>
      <p:grpSp>
        <p:nvGrpSpPr>
          <p:cNvPr id="527" name="Google Shape;527;p25"/>
          <p:cNvGrpSpPr/>
          <p:nvPr/>
        </p:nvGrpSpPr>
        <p:grpSpPr>
          <a:xfrm>
            <a:off x="333375" y="862013"/>
            <a:ext cx="366713" cy="366712"/>
            <a:chOff x="1923675" y="1633650"/>
            <a:chExt cx="436000" cy="435975"/>
          </a:xfrm>
        </p:grpSpPr>
        <p:sp>
          <p:nvSpPr>
            <p:cNvPr id="528" name="Google Shape;528;p25"/>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29" name="Google Shape;529;p25"/>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30" name="Google Shape;530;p25"/>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31" name="Google Shape;531;p25"/>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32" name="Google Shape;532;p25"/>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33" name="Google Shape;533;p25"/>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534" name="Google Shape;534;p2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25</a:t>
            </a:fld>
            <a:endParaRPr sz="800">
              <a:solidFill>
                <a:srgbClr val="FFFFFF"/>
              </a:solidFill>
              <a:latin typeface="Roboto Slab"/>
              <a:ea typeface="Roboto Slab"/>
              <a:cs typeface="Roboto Slab"/>
              <a:sym typeface="Roboto Slab"/>
            </a:endParaRPr>
          </a:p>
        </p:txBody>
      </p:sp>
      <p:pic>
        <p:nvPicPr>
          <p:cNvPr id="535" name="Google Shape;535;p25"/>
          <p:cNvPicPr preferRelativeResize="0"/>
          <p:nvPr/>
        </p:nvPicPr>
        <p:blipFill rotWithShape="1">
          <a:blip r:embed="rId3">
            <a:alphaModFix/>
          </a:blip>
          <a:srcRect/>
          <a:stretch/>
        </p:blipFill>
        <p:spPr>
          <a:xfrm>
            <a:off x="1691680" y="1707654"/>
            <a:ext cx="5605888" cy="1800200"/>
          </a:xfrm>
          <a:prstGeom prst="rect">
            <a:avLst/>
          </a:prstGeom>
          <a:noFill/>
          <a:ln>
            <a:noFill/>
          </a:ln>
        </p:spPr>
      </p:pic>
      <p:sp>
        <p:nvSpPr>
          <p:cNvPr id="536" name="Google Shape;536;p25"/>
          <p:cNvSpPr txBox="1"/>
          <p:nvPr/>
        </p:nvSpPr>
        <p:spPr>
          <a:xfrm>
            <a:off x="436344" y="4083918"/>
            <a:ext cx="845613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rgbClr val="000000"/>
                </a:solidFill>
                <a:latin typeface="Roboto Slab"/>
                <a:ea typeface="Roboto Slab"/>
                <a:cs typeface="Roboto Slab"/>
                <a:sym typeface="Roboto Slab"/>
              </a:rPr>
              <a:t>The cyclic form of saccharides is not planar</a:t>
            </a:r>
            <a:r>
              <a:rPr lang="cs-CZ" sz="1600" dirty="0">
                <a:solidFill>
                  <a:srgbClr val="000000"/>
                </a:solidFill>
                <a:latin typeface="Roboto Slab"/>
                <a:ea typeface="Roboto Slab"/>
                <a:cs typeface="Roboto Slab"/>
                <a:sym typeface="Roboto Slab"/>
              </a:rPr>
              <a:t>. </a:t>
            </a:r>
            <a:endParaRPr dirty="0"/>
          </a:p>
          <a:p>
            <a:pPr marL="0" marR="0" lvl="0" indent="0" algn="l" rtl="0">
              <a:spcBef>
                <a:spcPts val="0"/>
              </a:spcBef>
              <a:spcAft>
                <a:spcPts val="0"/>
              </a:spcAft>
              <a:buNone/>
            </a:pPr>
            <a:r>
              <a:rPr lang="en-GB" sz="1600" dirty="0">
                <a:solidFill>
                  <a:srgbClr val="000000"/>
                </a:solidFill>
                <a:latin typeface="Roboto Slab"/>
                <a:ea typeface="Roboto Slab"/>
                <a:cs typeface="Roboto Slab"/>
                <a:sym typeface="Roboto Slab"/>
              </a:rPr>
              <a:t>The most convenient  layout </a:t>
            </a:r>
            <a:r>
              <a:rPr lang="cs-CZ" sz="1600" dirty="0">
                <a:solidFill>
                  <a:srgbClr val="000000"/>
                </a:solidFill>
                <a:latin typeface="Roboto Slab"/>
                <a:ea typeface="Roboto Slab"/>
                <a:cs typeface="Roboto Slab"/>
                <a:sym typeface="Roboto Slab"/>
              </a:rPr>
              <a:t>(</a:t>
            </a:r>
            <a:r>
              <a:rPr lang="en-GB" sz="1600" dirty="0">
                <a:solidFill>
                  <a:srgbClr val="000000"/>
                </a:solidFill>
                <a:latin typeface="Roboto Slab"/>
                <a:ea typeface="Roboto Slab"/>
                <a:cs typeface="Roboto Slab"/>
                <a:sym typeface="Roboto Slab"/>
              </a:rPr>
              <a:t>with the smallest amount of energy</a:t>
            </a:r>
            <a:r>
              <a:rPr lang="cs-CZ" sz="1600" dirty="0">
                <a:solidFill>
                  <a:srgbClr val="000000"/>
                </a:solidFill>
                <a:latin typeface="Roboto Slab"/>
                <a:ea typeface="Roboto Slab"/>
                <a:cs typeface="Roboto Slab"/>
                <a:sym typeface="Roboto Slab"/>
              </a:rPr>
              <a:t>) </a:t>
            </a:r>
            <a:r>
              <a:rPr lang="en-GB" sz="1600" dirty="0">
                <a:solidFill>
                  <a:srgbClr val="000000"/>
                </a:solidFill>
                <a:latin typeface="Roboto Slab"/>
                <a:ea typeface="Roboto Slab"/>
                <a:cs typeface="Roboto Slab"/>
                <a:sym typeface="Roboto Slab"/>
              </a:rPr>
              <a:t>is the </a:t>
            </a:r>
            <a:r>
              <a:rPr lang="en-GB" sz="1600" b="1" dirty="0">
                <a:solidFill>
                  <a:srgbClr val="000000"/>
                </a:solidFill>
                <a:latin typeface="Roboto Slab"/>
                <a:ea typeface="Roboto Slab"/>
                <a:cs typeface="Roboto Slab"/>
                <a:sym typeface="Roboto Slab"/>
              </a:rPr>
              <a:t>chair conformation.</a:t>
            </a:r>
            <a:endParaRPr b="1" dirty="0"/>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6"/>
          <p:cNvSpPr txBox="1">
            <a:spLocks noGrp="1"/>
          </p:cNvSpPr>
          <p:nvPr>
            <p:ph type="title"/>
          </p:nvPr>
        </p:nvSpPr>
        <p:spPr>
          <a:xfrm>
            <a:off x="1043608" y="530225"/>
            <a:ext cx="3528392"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3200" b="1" dirty="0">
                <a:solidFill>
                  <a:srgbClr val="FFFFFF"/>
                </a:solidFill>
                <a:latin typeface="Roboto Slab"/>
                <a:ea typeface="Roboto Slab"/>
                <a:cs typeface="Roboto Slab"/>
                <a:sym typeface="Roboto Slab"/>
              </a:rPr>
              <a:t>Chiral centres</a:t>
            </a:r>
            <a:endParaRPr dirty="0"/>
          </a:p>
        </p:txBody>
      </p:sp>
      <p:grpSp>
        <p:nvGrpSpPr>
          <p:cNvPr id="542" name="Google Shape;542;p26"/>
          <p:cNvGrpSpPr/>
          <p:nvPr/>
        </p:nvGrpSpPr>
        <p:grpSpPr>
          <a:xfrm>
            <a:off x="333375" y="862013"/>
            <a:ext cx="366713" cy="366712"/>
            <a:chOff x="1923675" y="1633650"/>
            <a:chExt cx="436000" cy="435975"/>
          </a:xfrm>
        </p:grpSpPr>
        <p:sp>
          <p:nvSpPr>
            <p:cNvPr id="543" name="Google Shape;543;p26"/>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44" name="Google Shape;544;p26"/>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45" name="Google Shape;545;p26"/>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46" name="Google Shape;546;p26"/>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47" name="Google Shape;547;p26"/>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48" name="Google Shape;548;p26"/>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549" name="Google Shape;549;p2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26</a:t>
            </a:fld>
            <a:endParaRPr sz="800">
              <a:solidFill>
                <a:srgbClr val="FFFFFF"/>
              </a:solidFill>
              <a:latin typeface="Roboto Slab"/>
              <a:ea typeface="Roboto Slab"/>
              <a:cs typeface="Roboto Slab"/>
              <a:sym typeface="Roboto Slab"/>
            </a:endParaRPr>
          </a:p>
        </p:txBody>
      </p:sp>
      <p:sp>
        <p:nvSpPr>
          <p:cNvPr id="550" name="Google Shape;550;p26"/>
          <p:cNvSpPr txBox="1"/>
          <p:nvPr/>
        </p:nvSpPr>
        <p:spPr>
          <a:xfrm>
            <a:off x="4716016" y="862013"/>
            <a:ext cx="424847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rgbClr val="000000"/>
                </a:solidFill>
                <a:latin typeface="Roboto Slab"/>
                <a:ea typeface="Roboto Slab"/>
                <a:cs typeface="Roboto Slab"/>
                <a:sym typeface="Roboto Slab"/>
              </a:rPr>
              <a:t>When a cyclic form of a monosaccharide is derived/formed one more chiral centre is created</a:t>
            </a:r>
            <a:r>
              <a:rPr lang="cs-CZ" sz="1600" dirty="0">
                <a:solidFill>
                  <a:srgbClr val="000000"/>
                </a:solidFill>
                <a:latin typeface="Roboto Slab"/>
                <a:ea typeface="Roboto Slab"/>
                <a:cs typeface="Roboto Slab"/>
                <a:sym typeface="Roboto Slab"/>
              </a:rPr>
              <a:t>:</a:t>
            </a:r>
            <a:endParaRPr dirty="0"/>
          </a:p>
        </p:txBody>
      </p:sp>
      <p:pic>
        <p:nvPicPr>
          <p:cNvPr id="551" name="Google Shape;551;p26"/>
          <p:cNvPicPr preferRelativeResize="0"/>
          <p:nvPr/>
        </p:nvPicPr>
        <p:blipFill rotWithShape="1">
          <a:blip r:embed="rId3">
            <a:alphaModFix/>
          </a:blip>
          <a:srcRect/>
          <a:stretch/>
        </p:blipFill>
        <p:spPr>
          <a:xfrm>
            <a:off x="5128610" y="2151976"/>
            <a:ext cx="2160240" cy="1701189"/>
          </a:xfrm>
          <a:prstGeom prst="rect">
            <a:avLst/>
          </a:prstGeom>
          <a:noFill/>
          <a:ln>
            <a:noFill/>
          </a:ln>
        </p:spPr>
      </p:pic>
      <p:grpSp>
        <p:nvGrpSpPr>
          <p:cNvPr id="552" name="Google Shape;552;p26"/>
          <p:cNvGrpSpPr/>
          <p:nvPr/>
        </p:nvGrpSpPr>
        <p:grpSpPr>
          <a:xfrm>
            <a:off x="1855150" y="1707654"/>
            <a:ext cx="1425587" cy="2371350"/>
            <a:chOff x="1855150" y="1707654"/>
            <a:chExt cx="1425587" cy="2371350"/>
          </a:xfrm>
        </p:grpSpPr>
        <p:pic>
          <p:nvPicPr>
            <p:cNvPr id="553" name="Google Shape;553;p26"/>
            <p:cNvPicPr preferRelativeResize="0"/>
            <p:nvPr/>
          </p:nvPicPr>
          <p:blipFill rotWithShape="1">
            <a:blip r:embed="rId4">
              <a:alphaModFix/>
            </a:blip>
            <a:srcRect/>
            <a:stretch/>
          </p:blipFill>
          <p:spPr>
            <a:xfrm>
              <a:off x="1855150" y="1707654"/>
              <a:ext cx="1425587" cy="2371350"/>
            </a:xfrm>
            <a:prstGeom prst="rect">
              <a:avLst/>
            </a:prstGeom>
            <a:noFill/>
            <a:ln>
              <a:noFill/>
            </a:ln>
          </p:spPr>
        </p:pic>
        <p:sp>
          <p:nvSpPr>
            <p:cNvPr id="554" name="Google Shape;554;p26"/>
            <p:cNvSpPr txBox="1"/>
            <p:nvPr/>
          </p:nvSpPr>
          <p:spPr>
            <a:xfrm>
              <a:off x="2425917" y="1745299"/>
              <a:ext cx="28405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FF0000"/>
                  </a:solidFill>
                  <a:latin typeface="Arial"/>
                  <a:ea typeface="Arial"/>
                  <a:cs typeface="Arial"/>
                  <a:sym typeface="Arial"/>
                </a:rPr>
                <a:t>1</a:t>
              </a:r>
              <a:endParaRPr/>
            </a:p>
          </p:txBody>
        </p:sp>
        <p:sp>
          <p:nvSpPr>
            <p:cNvPr id="555" name="Google Shape;555;p26"/>
            <p:cNvSpPr txBox="1"/>
            <p:nvPr/>
          </p:nvSpPr>
          <p:spPr>
            <a:xfrm>
              <a:off x="2339752" y="2162068"/>
              <a:ext cx="28405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FF0000"/>
                  </a:solidFill>
                  <a:latin typeface="Arial"/>
                  <a:ea typeface="Arial"/>
                  <a:cs typeface="Arial"/>
                  <a:sym typeface="Arial"/>
                </a:rPr>
                <a:t>2</a:t>
              </a:r>
              <a:endParaRPr/>
            </a:p>
          </p:txBody>
        </p:sp>
        <p:sp>
          <p:nvSpPr>
            <p:cNvPr id="556" name="Google Shape;556;p26"/>
            <p:cNvSpPr txBox="1"/>
            <p:nvPr/>
          </p:nvSpPr>
          <p:spPr>
            <a:xfrm>
              <a:off x="2339752" y="2519767"/>
              <a:ext cx="28405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FF0000"/>
                  </a:solidFill>
                  <a:latin typeface="Arial"/>
                  <a:ea typeface="Arial"/>
                  <a:cs typeface="Arial"/>
                  <a:sym typeface="Arial"/>
                </a:rPr>
                <a:t>3</a:t>
              </a:r>
              <a:endParaRPr/>
            </a:p>
          </p:txBody>
        </p:sp>
        <p:sp>
          <p:nvSpPr>
            <p:cNvPr id="557" name="Google Shape;557;p26"/>
            <p:cNvSpPr txBox="1"/>
            <p:nvPr/>
          </p:nvSpPr>
          <p:spPr>
            <a:xfrm>
              <a:off x="2339752" y="2919659"/>
              <a:ext cx="28405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FF0000"/>
                  </a:solidFill>
                  <a:latin typeface="Arial"/>
                  <a:ea typeface="Arial"/>
                  <a:cs typeface="Arial"/>
                  <a:sym typeface="Arial"/>
                </a:rPr>
                <a:t>4</a:t>
              </a:r>
              <a:endParaRPr/>
            </a:p>
          </p:txBody>
        </p:sp>
        <p:sp>
          <p:nvSpPr>
            <p:cNvPr id="558" name="Google Shape;558;p26"/>
            <p:cNvSpPr txBox="1"/>
            <p:nvPr/>
          </p:nvSpPr>
          <p:spPr>
            <a:xfrm>
              <a:off x="2339752" y="3319551"/>
              <a:ext cx="28405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FF0000"/>
                  </a:solidFill>
                  <a:latin typeface="Arial"/>
                  <a:ea typeface="Arial"/>
                  <a:cs typeface="Arial"/>
                  <a:sym typeface="Arial"/>
                </a:rPr>
                <a:t>5</a:t>
              </a:r>
              <a:endParaRPr/>
            </a:p>
          </p:txBody>
        </p:sp>
        <p:sp>
          <p:nvSpPr>
            <p:cNvPr id="559" name="Google Shape;559;p26"/>
            <p:cNvSpPr txBox="1"/>
            <p:nvPr/>
          </p:nvSpPr>
          <p:spPr>
            <a:xfrm>
              <a:off x="2339752" y="3699277"/>
              <a:ext cx="28405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rgbClr val="FF0000"/>
                  </a:solidFill>
                  <a:latin typeface="Arial"/>
                  <a:ea typeface="Arial"/>
                  <a:cs typeface="Arial"/>
                  <a:sym typeface="Arial"/>
                </a:rPr>
                <a:t>6</a:t>
              </a:r>
              <a:endParaRPr/>
            </a:p>
          </p:txBody>
        </p:sp>
      </p:grpSp>
      <p:sp>
        <p:nvSpPr>
          <p:cNvPr id="560" name="Google Shape;560;p26"/>
          <p:cNvSpPr txBox="1"/>
          <p:nvPr/>
        </p:nvSpPr>
        <p:spPr>
          <a:xfrm>
            <a:off x="980008" y="4180644"/>
            <a:ext cx="3175869"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400" b="1" dirty="0">
                <a:solidFill>
                  <a:srgbClr val="000000"/>
                </a:solidFill>
                <a:latin typeface="Roboto Slab"/>
                <a:ea typeface="Roboto Slab"/>
                <a:cs typeface="Roboto Slab"/>
                <a:sym typeface="Roboto Slab"/>
              </a:rPr>
              <a:t>D – </a:t>
            </a:r>
            <a:r>
              <a:rPr lang="en-GB" sz="1400" b="1" dirty="0">
                <a:solidFill>
                  <a:srgbClr val="000000"/>
                </a:solidFill>
                <a:latin typeface="Roboto Slab"/>
                <a:ea typeface="Roboto Slab"/>
                <a:cs typeface="Roboto Slab"/>
                <a:sym typeface="Roboto Slab"/>
              </a:rPr>
              <a:t>glucose</a:t>
            </a:r>
            <a:endParaRPr dirty="0"/>
          </a:p>
          <a:p>
            <a:pPr marL="0" marR="0" lvl="0" indent="0" algn="ctr" rtl="0">
              <a:spcBef>
                <a:spcPts val="0"/>
              </a:spcBef>
              <a:spcAft>
                <a:spcPts val="0"/>
              </a:spcAft>
              <a:buNone/>
            </a:pPr>
            <a:r>
              <a:rPr lang="en-GB" sz="1400" dirty="0">
                <a:solidFill>
                  <a:srgbClr val="000000"/>
                </a:solidFill>
                <a:latin typeface="Roboto Slab"/>
                <a:ea typeface="Roboto Slab"/>
                <a:cs typeface="Roboto Slab"/>
                <a:sym typeface="Roboto Slab"/>
              </a:rPr>
              <a:t>Non-cyclic form has got four chiral carbons</a:t>
            </a:r>
            <a:r>
              <a:rPr lang="cs-CZ" sz="1400" dirty="0">
                <a:solidFill>
                  <a:srgbClr val="000000"/>
                </a:solidFill>
                <a:latin typeface="Roboto Slab"/>
                <a:ea typeface="Roboto Slab"/>
                <a:cs typeface="Roboto Slab"/>
                <a:sym typeface="Roboto Slab"/>
              </a:rPr>
              <a:t> (č. 2, 3, 4, 5)</a:t>
            </a:r>
            <a:endParaRPr dirty="0"/>
          </a:p>
        </p:txBody>
      </p:sp>
      <p:sp>
        <p:nvSpPr>
          <p:cNvPr id="561" name="Google Shape;561;p26"/>
          <p:cNvSpPr txBox="1"/>
          <p:nvPr/>
        </p:nvSpPr>
        <p:spPr>
          <a:xfrm>
            <a:off x="4572000" y="4169751"/>
            <a:ext cx="3552576"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400" b="1" dirty="0">
                <a:solidFill>
                  <a:srgbClr val="000000"/>
                </a:solidFill>
                <a:latin typeface="Roboto Slab"/>
                <a:ea typeface="Roboto Slab"/>
                <a:cs typeface="Roboto Slab"/>
                <a:sym typeface="Roboto Slab"/>
              </a:rPr>
              <a:t>D – </a:t>
            </a:r>
            <a:r>
              <a:rPr lang="en-GB" sz="1400" b="1" dirty="0">
                <a:solidFill>
                  <a:srgbClr val="000000"/>
                </a:solidFill>
                <a:latin typeface="Roboto Slab"/>
                <a:ea typeface="Roboto Slab"/>
                <a:cs typeface="Roboto Slab"/>
                <a:sym typeface="Roboto Slab"/>
              </a:rPr>
              <a:t>glucose</a:t>
            </a:r>
            <a:endParaRPr dirty="0"/>
          </a:p>
          <a:p>
            <a:pPr marL="0" marR="0" lvl="0" indent="0" algn="ctr" rtl="0">
              <a:spcBef>
                <a:spcPts val="0"/>
              </a:spcBef>
              <a:spcAft>
                <a:spcPts val="0"/>
              </a:spcAft>
              <a:buNone/>
            </a:pPr>
            <a:r>
              <a:rPr lang="en-GB" sz="1400" dirty="0">
                <a:solidFill>
                  <a:srgbClr val="000000"/>
                </a:solidFill>
                <a:latin typeface="Roboto Slab"/>
                <a:ea typeface="Roboto Slab"/>
                <a:cs typeface="Roboto Slab"/>
                <a:sym typeface="Roboto Slab"/>
              </a:rPr>
              <a:t>There is a new chiral centre at carbon n. 1 in a cyclic form</a:t>
            </a:r>
            <a:r>
              <a:rPr lang="cs-CZ" sz="1400" dirty="0">
                <a:solidFill>
                  <a:srgbClr val="000000"/>
                </a:solidFill>
                <a:latin typeface="Roboto Slab"/>
                <a:ea typeface="Roboto Slab"/>
                <a:cs typeface="Roboto Slab"/>
                <a:sym typeface="Roboto Slab"/>
              </a:rPr>
              <a:t> </a:t>
            </a:r>
            <a:endParaRPr dirty="0"/>
          </a:p>
        </p:txBody>
      </p:sp>
      <p:sp>
        <p:nvSpPr>
          <p:cNvPr id="562" name="Google Shape;562;p26"/>
          <p:cNvSpPr/>
          <p:nvPr/>
        </p:nvSpPr>
        <p:spPr>
          <a:xfrm>
            <a:off x="6948264" y="2893329"/>
            <a:ext cx="288032" cy="254485"/>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81" name="Google Shape;581;p27"/>
          <p:cNvPicPr preferRelativeResize="0"/>
          <p:nvPr/>
        </p:nvPicPr>
        <p:blipFill rotWithShape="1">
          <a:blip r:embed="rId3">
            <a:alphaModFix/>
          </a:blip>
          <a:srcRect/>
          <a:stretch/>
        </p:blipFill>
        <p:spPr>
          <a:xfrm>
            <a:off x="6518984" y="2719292"/>
            <a:ext cx="2160240" cy="1701189"/>
          </a:xfrm>
          <a:prstGeom prst="rect">
            <a:avLst/>
          </a:prstGeom>
          <a:noFill/>
          <a:ln>
            <a:noFill/>
          </a:ln>
        </p:spPr>
      </p:pic>
      <p:sp>
        <p:nvSpPr>
          <p:cNvPr id="567" name="Google Shape;567;p27"/>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3200" b="1" dirty="0">
                <a:solidFill>
                  <a:srgbClr val="FFFFFF"/>
                </a:solidFill>
                <a:latin typeface="Roboto Slab"/>
                <a:ea typeface="Roboto Slab"/>
                <a:cs typeface="Roboto Slab"/>
                <a:sym typeface="Roboto Slab"/>
              </a:rPr>
              <a:t>Haworth projection</a:t>
            </a:r>
            <a:endParaRPr dirty="0"/>
          </a:p>
        </p:txBody>
      </p:sp>
      <p:grpSp>
        <p:nvGrpSpPr>
          <p:cNvPr id="568" name="Google Shape;568;p27"/>
          <p:cNvGrpSpPr/>
          <p:nvPr/>
        </p:nvGrpSpPr>
        <p:grpSpPr>
          <a:xfrm>
            <a:off x="333375" y="862013"/>
            <a:ext cx="366713" cy="366712"/>
            <a:chOff x="1923675" y="1633650"/>
            <a:chExt cx="436000" cy="435975"/>
          </a:xfrm>
        </p:grpSpPr>
        <p:sp>
          <p:nvSpPr>
            <p:cNvPr id="569" name="Google Shape;569;p27"/>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70" name="Google Shape;570;p2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71" name="Google Shape;571;p27"/>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72" name="Google Shape;572;p2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73" name="Google Shape;573;p2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74" name="Google Shape;574;p27"/>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575" name="Google Shape;575;p2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27</a:t>
            </a:fld>
            <a:endParaRPr sz="800">
              <a:solidFill>
                <a:srgbClr val="FFFFFF"/>
              </a:solidFill>
              <a:latin typeface="Roboto Slab"/>
              <a:ea typeface="Roboto Slab"/>
              <a:cs typeface="Roboto Slab"/>
              <a:sym typeface="Roboto Slab"/>
            </a:endParaRPr>
          </a:p>
        </p:txBody>
      </p:sp>
      <p:sp>
        <p:nvSpPr>
          <p:cNvPr id="576" name="Google Shape;576;p27"/>
          <p:cNvSpPr txBox="1"/>
          <p:nvPr/>
        </p:nvSpPr>
        <p:spPr>
          <a:xfrm>
            <a:off x="374284" y="2050643"/>
            <a:ext cx="8406164"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rgbClr val="000000"/>
                </a:solidFill>
                <a:latin typeface="Roboto Slab"/>
                <a:ea typeface="Roboto Slab"/>
                <a:cs typeface="Roboto Slab"/>
                <a:sym typeface="Roboto Slab"/>
              </a:rPr>
              <a:t>Cyclic forms of saccharides are derived either from a five-membered ring of furan or from a six-membered </a:t>
            </a:r>
            <a:r>
              <a:rPr lang="en-GB" sz="1600" dirty="0" err="1">
                <a:solidFill>
                  <a:srgbClr val="000000"/>
                </a:solidFill>
                <a:latin typeface="Roboto Slab"/>
                <a:ea typeface="Roboto Slab"/>
                <a:cs typeface="Roboto Slab"/>
                <a:sym typeface="Roboto Slab"/>
              </a:rPr>
              <a:t>pyrane</a:t>
            </a:r>
            <a:r>
              <a:rPr lang="cs-CZ" sz="1600" dirty="0">
                <a:solidFill>
                  <a:srgbClr val="000000"/>
                </a:solidFill>
                <a:latin typeface="Roboto Slab"/>
                <a:ea typeface="Roboto Slab"/>
                <a:cs typeface="Roboto Slab"/>
                <a:sym typeface="Roboto Slab"/>
              </a:rPr>
              <a:t>. </a:t>
            </a:r>
            <a:r>
              <a:rPr lang="en-GB" sz="1600" dirty="0">
                <a:solidFill>
                  <a:srgbClr val="000000"/>
                </a:solidFill>
                <a:latin typeface="Roboto Slab"/>
                <a:ea typeface="Roboto Slab"/>
                <a:cs typeface="Roboto Slab"/>
                <a:sym typeface="Roboto Slab"/>
              </a:rPr>
              <a:t>Both substances belong to heterocyclic organic compounds</a:t>
            </a:r>
            <a:r>
              <a:rPr lang="cs-CZ" sz="1600" dirty="0">
                <a:solidFill>
                  <a:srgbClr val="000000"/>
                </a:solidFill>
                <a:latin typeface="Roboto Slab"/>
                <a:ea typeface="Roboto Slab"/>
                <a:cs typeface="Roboto Slab"/>
                <a:sym typeface="Roboto Slab"/>
              </a:rPr>
              <a:t>. </a:t>
            </a:r>
            <a:endParaRPr dirty="0"/>
          </a:p>
          <a:p>
            <a:pPr marL="0" marR="0" lvl="0" indent="0" algn="l" rtl="0">
              <a:spcBef>
                <a:spcPts val="0"/>
              </a:spcBef>
              <a:spcAft>
                <a:spcPts val="0"/>
              </a:spcAft>
              <a:buNone/>
            </a:pPr>
            <a:r>
              <a:rPr lang="en-GB" sz="1600" dirty="0">
                <a:solidFill>
                  <a:srgbClr val="000000"/>
                </a:solidFill>
                <a:latin typeface="Roboto Slab"/>
                <a:ea typeface="Roboto Slab"/>
                <a:cs typeface="Roboto Slab"/>
                <a:sym typeface="Roboto Slab"/>
              </a:rPr>
              <a:t>The type of the cycle is given in the name of the saccharide</a:t>
            </a:r>
            <a:r>
              <a:rPr lang="cs-CZ" sz="1600" dirty="0">
                <a:solidFill>
                  <a:srgbClr val="000000"/>
                </a:solidFill>
                <a:latin typeface="Roboto Slab"/>
                <a:ea typeface="Roboto Slab"/>
                <a:cs typeface="Roboto Slab"/>
                <a:sym typeface="Roboto Slab"/>
              </a:rPr>
              <a:t>: </a:t>
            </a:r>
            <a:endParaRPr dirty="0"/>
          </a:p>
        </p:txBody>
      </p:sp>
      <p:pic>
        <p:nvPicPr>
          <p:cNvPr id="577" name="Google Shape;577;p27"/>
          <p:cNvPicPr preferRelativeResize="0"/>
          <p:nvPr/>
        </p:nvPicPr>
        <p:blipFill rotWithShape="1">
          <a:blip r:embed="rId4">
            <a:alphaModFix/>
          </a:blip>
          <a:srcRect/>
          <a:stretch/>
        </p:blipFill>
        <p:spPr>
          <a:xfrm flipH="1">
            <a:off x="7380312" y="599523"/>
            <a:ext cx="864096" cy="1096569"/>
          </a:xfrm>
          <a:prstGeom prst="rect">
            <a:avLst/>
          </a:prstGeom>
          <a:noFill/>
          <a:ln>
            <a:noFill/>
          </a:ln>
        </p:spPr>
      </p:pic>
      <p:pic>
        <p:nvPicPr>
          <p:cNvPr id="578" name="Google Shape;578;p27"/>
          <p:cNvPicPr preferRelativeResize="0"/>
          <p:nvPr/>
        </p:nvPicPr>
        <p:blipFill rotWithShape="1">
          <a:blip r:embed="rId5">
            <a:alphaModFix/>
          </a:blip>
          <a:srcRect/>
          <a:stretch/>
        </p:blipFill>
        <p:spPr>
          <a:xfrm rot="10800000">
            <a:off x="4788050" y="659089"/>
            <a:ext cx="855583" cy="933363"/>
          </a:xfrm>
          <a:prstGeom prst="rect">
            <a:avLst/>
          </a:prstGeom>
          <a:noFill/>
          <a:ln>
            <a:noFill/>
          </a:ln>
        </p:spPr>
      </p:pic>
      <p:pic>
        <p:nvPicPr>
          <p:cNvPr id="579" name="Google Shape;579;p27"/>
          <p:cNvPicPr preferRelativeResize="0"/>
          <p:nvPr/>
        </p:nvPicPr>
        <p:blipFill rotWithShape="1">
          <a:blip r:embed="rId6">
            <a:alphaModFix/>
          </a:blip>
          <a:srcRect/>
          <a:stretch/>
        </p:blipFill>
        <p:spPr>
          <a:xfrm>
            <a:off x="6091192" y="625900"/>
            <a:ext cx="855584" cy="1043813"/>
          </a:xfrm>
          <a:prstGeom prst="rect">
            <a:avLst/>
          </a:prstGeom>
          <a:noFill/>
          <a:ln>
            <a:noFill/>
          </a:ln>
        </p:spPr>
      </p:pic>
      <p:sp>
        <p:nvSpPr>
          <p:cNvPr id="580" name="Google Shape;580;p27"/>
          <p:cNvSpPr txBox="1"/>
          <p:nvPr/>
        </p:nvSpPr>
        <p:spPr>
          <a:xfrm>
            <a:off x="4734612" y="1649102"/>
            <a:ext cx="3930884"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600" b="1" dirty="0">
                <a:solidFill>
                  <a:srgbClr val="000000"/>
                </a:solidFill>
                <a:latin typeface="Roboto Slab"/>
                <a:ea typeface="Roboto Slab"/>
                <a:cs typeface="Roboto Slab"/>
                <a:sym typeface="Roboto Slab"/>
              </a:rPr>
              <a:t>   </a:t>
            </a:r>
            <a:r>
              <a:rPr lang="en-GB" b="1" dirty="0">
                <a:solidFill>
                  <a:srgbClr val="000000"/>
                </a:solidFill>
                <a:latin typeface="Roboto Slab"/>
                <a:ea typeface="Roboto Slab"/>
                <a:cs typeface="Roboto Slab"/>
                <a:sym typeface="Roboto Slab"/>
              </a:rPr>
              <a:t>furan</a:t>
            </a:r>
            <a:r>
              <a:rPr lang="cs-CZ" sz="1600" b="1" dirty="0">
                <a:solidFill>
                  <a:srgbClr val="000000"/>
                </a:solidFill>
                <a:latin typeface="Roboto Slab"/>
                <a:ea typeface="Roboto Slab"/>
                <a:cs typeface="Roboto Slab"/>
                <a:sym typeface="Roboto Slab"/>
              </a:rPr>
              <a:t>           </a:t>
            </a:r>
            <a:r>
              <a:rPr lang="en-GB" b="1" dirty="0">
                <a:solidFill>
                  <a:srgbClr val="000000"/>
                </a:solidFill>
                <a:latin typeface="Roboto Slab"/>
                <a:ea typeface="Roboto Slab"/>
                <a:cs typeface="Roboto Slab"/>
                <a:sym typeface="Roboto Slab"/>
              </a:rPr>
              <a:t>2H-pyrane</a:t>
            </a:r>
            <a:r>
              <a:rPr lang="en-GB" sz="1600" b="1" dirty="0">
                <a:solidFill>
                  <a:srgbClr val="000000"/>
                </a:solidFill>
                <a:latin typeface="Roboto Slab"/>
                <a:ea typeface="Roboto Slab"/>
                <a:cs typeface="Roboto Slab"/>
                <a:sym typeface="Roboto Slab"/>
              </a:rPr>
              <a:t>	</a:t>
            </a:r>
            <a:r>
              <a:rPr lang="en-GB" b="1" dirty="0">
                <a:solidFill>
                  <a:srgbClr val="000000"/>
                </a:solidFill>
                <a:latin typeface="Roboto Slab"/>
                <a:ea typeface="Roboto Slab"/>
                <a:cs typeface="Roboto Slab"/>
                <a:sym typeface="Roboto Slab"/>
              </a:rPr>
              <a:t>4H-pyrane</a:t>
            </a:r>
            <a:endParaRPr b="1" dirty="0">
              <a:solidFill>
                <a:srgbClr val="000000"/>
              </a:solidFill>
              <a:latin typeface="Roboto Slab"/>
              <a:ea typeface="Roboto Slab"/>
              <a:cs typeface="Roboto Slab"/>
              <a:sym typeface="Roboto Slab"/>
            </a:endParaRPr>
          </a:p>
        </p:txBody>
      </p:sp>
      <p:sp>
        <p:nvSpPr>
          <p:cNvPr id="582" name="Google Shape;582;p27"/>
          <p:cNvSpPr txBox="1"/>
          <p:nvPr/>
        </p:nvSpPr>
        <p:spPr>
          <a:xfrm>
            <a:off x="1388286" y="4459386"/>
            <a:ext cx="575219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rgbClr val="000000"/>
                </a:solidFill>
                <a:latin typeface="Roboto Slab"/>
                <a:ea typeface="Roboto Slab"/>
                <a:cs typeface="Roboto Slab"/>
                <a:sym typeface="Roboto Slab"/>
              </a:rPr>
              <a:t>The cyclic form of </a:t>
            </a:r>
            <a:r>
              <a:rPr lang="cs-CZ" sz="1400" dirty="0">
                <a:solidFill>
                  <a:srgbClr val="000000"/>
                </a:solidFill>
                <a:latin typeface="Roboto Slab"/>
                <a:ea typeface="Roboto Slab"/>
                <a:cs typeface="Roboto Slab"/>
                <a:sym typeface="Roboto Slab"/>
              </a:rPr>
              <a:t>D – </a:t>
            </a:r>
            <a:r>
              <a:rPr lang="en-GB" sz="1400" dirty="0">
                <a:solidFill>
                  <a:srgbClr val="000000"/>
                </a:solidFill>
                <a:latin typeface="Roboto Slab"/>
                <a:ea typeface="Roboto Slab"/>
                <a:cs typeface="Roboto Slab"/>
                <a:sym typeface="Roboto Slab"/>
              </a:rPr>
              <a:t>glucose is then called </a:t>
            </a:r>
            <a:r>
              <a:rPr lang="cs-CZ" sz="1400" dirty="0">
                <a:solidFill>
                  <a:srgbClr val="000000"/>
                </a:solidFill>
                <a:latin typeface="Roboto Slab"/>
                <a:ea typeface="Roboto Slab"/>
                <a:cs typeface="Roboto Slab"/>
                <a:sym typeface="Roboto Slab"/>
              </a:rPr>
              <a:t> D - </a:t>
            </a:r>
            <a:r>
              <a:rPr lang="en-GB" sz="1400" dirty="0">
                <a:solidFill>
                  <a:srgbClr val="000000"/>
                </a:solidFill>
                <a:latin typeface="Roboto Slab"/>
                <a:ea typeface="Roboto Slab"/>
                <a:cs typeface="Roboto Slab"/>
                <a:sym typeface="Roboto Slab"/>
              </a:rPr>
              <a:t>glucopyranose</a:t>
            </a:r>
            <a:endParaRPr sz="1400" dirty="0">
              <a:solidFill>
                <a:srgbClr val="000000"/>
              </a:solidFill>
              <a:latin typeface="Roboto Slab"/>
              <a:ea typeface="Roboto Slab"/>
              <a:cs typeface="Roboto Slab"/>
              <a:sym typeface="Roboto Slab"/>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8"/>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3200" b="1" dirty="0">
                <a:solidFill>
                  <a:srgbClr val="FFFFFF"/>
                </a:solidFill>
                <a:latin typeface="Roboto Slab"/>
                <a:ea typeface="Roboto Slab"/>
                <a:cs typeface="Roboto Slab"/>
                <a:sym typeface="Roboto Slab"/>
              </a:rPr>
              <a:t>Anomers</a:t>
            </a:r>
            <a:endParaRPr sz="3200" b="1" dirty="0">
              <a:solidFill>
                <a:srgbClr val="FFFFFF"/>
              </a:solidFill>
              <a:latin typeface="Roboto Slab"/>
              <a:ea typeface="Roboto Slab"/>
              <a:cs typeface="Roboto Slab"/>
              <a:sym typeface="Roboto Slab"/>
            </a:endParaRPr>
          </a:p>
        </p:txBody>
      </p:sp>
      <p:grpSp>
        <p:nvGrpSpPr>
          <p:cNvPr id="588" name="Google Shape;588;p28"/>
          <p:cNvGrpSpPr/>
          <p:nvPr/>
        </p:nvGrpSpPr>
        <p:grpSpPr>
          <a:xfrm>
            <a:off x="333375" y="862013"/>
            <a:ext cx="366713" cy="366712"/>
            <a:chOff x="1923675" y="1633650"/>
            <a:chExt cx="436000" cy="435975"/>
          </a:xfrm>
        </p:grpSpPr>
        <p:sp>
          <p:nvSpPr>
            <p:cNvPr id="589" name="Google Shape;589;p28"/>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90" name="Google Shape;590;p2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91" name="Google Shape;591;p28"/>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92" name="Google Shape;592;p2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93" name="Google Shape;593;p2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94" name="Google Shape;594;p28"/>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595" name="Google Shape;595;p2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28</a:t>
            </a:fld>
            <a:endParaRPr sz="800">
              <a:solidFill>
                <a:srgbClr val="FFFFFF"/>
              </a:solidFill>
              <a:latin typeface="Roboto Slab"/>
              <a:ea typeface="Roboto Slab"/>
              <a:cs typeface="Roboto Slab"/>
              <a:sym typeface="Roboto Slab"/>
            </a:endParaRPr>
          </a:p>
        </p:txBody>
      </p:sp>
      <p:sp>
        <p:nvSpPr>
          <p:cNvPr id="596" name="Google Shape;596;p28"/>
          <p:cNvSpPr txBox="1"/>
          <p:nvPr/>
        </p:nvSpPr>
        <p:spPr>
          <a:xfrm>
            <a:off x="351443" y="1600752"/>
            <a:ext cx="840616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rgbClr val="000000"/>
                </a:solidFill>
                <a:latin typeface="Roboto Slab"/>
                <a:ea typeface="Roboto Slab"/>
                <a:cs typeface="Roboto Slab"/>
                <a:sym typeface="Roboto Slab"/>
              </a:rPr>
              <a:t>So called </a:t>
            </a:r>
            <a:r>
              <a:rPr lang="en-GB" sz="1600" b="1" dirty="0">
                <a:solidFill>
                  <a:srgbClr val="000000"/>
                </a:solidFill>
                <a:latin typeface="Roboto Slab"/>
                <a:ea typeface="Roboto Slab"/>
                <a:cs typeface="Roboto Slab"/>
                <a:sym typeface="Roboto Slab"/>
              </a:rPr>
              <a:t>anomers</a:t>
            </a:r>
            <a:r>
              <a:rPr lang="cs-CZ" sz="1600" dirty="0">
                <a:solidFill>
                  <a:srgbClr val="000000"/>
                </a:solidFill>
                <a:latin typeface="Roboto Slab"/>
                <a:ea typeface="Roboto Slab"/>
                <a:cs typeface="Roboto Slab"/>
                <a:sym typeface="Roboto Slab"/>
              </a:rPr>
              <a:t> </a:t>
            </a:r>
            <a:r>
              <a:rPr lang="en-GB" sz="1600" dirty="0">
                <a:solidFill>
                  <a:srgbClr val="000000"/>
                </a:solidFill>
                <a:latin typeface="Roboto Slab"/>
                <a:ea typeface="Roboto Slab"/>
                <a:cs typeface="Roboto Slab"/>
                <a:sym typeface="Roboto Slab"/>
              </a:rPr>
              <a:t> are distinguished in cyclic forms of saccharides </a:t>
            </a:r>
            <a:r>
              <a:rPr lang="cs-CZ" sz="1600" dirty="0">
                <a:solidFill>
                  <a:srgbClr val="000000"/>
                </a:solidFill>
                <a:latin typeface="Roboto Slab"/>
                <a:ea typeface="Roboto Slab"/>
                <a:cs typeface="Roboto Slab"/>
                <a:sym typeface="Roboto Slab"/>
              </a:rPr>
              <a:t>-  </a:t>
            </a:r>
            <a:r>
              <a:rPr lang="en-GB" sz="1600" dirty="0">
                <a:solidFill>
                  <a:srgbClr val="000000"/>
                </a:solidFill>
                <a:latin typeface="Roboto Slab"/>
                <a:ea typeface="Roboto Slab"/>
                <a:cs typeface="Roboto Slab"/>
                <a:sym typeface="Roboto Slab"/>
              </a:rPr>
              <a:t>they differ in the location of -</a:t>
            </a:r>
            <a:r>
              <a:rPr lang="cs-CZ" sz="1600" dirty="0">
                <a:solidFill>
                  <a:srgbClr val="000000"/>
                </a:solidFill>
                <a:latin typeface="Roboto Slab"/>
                <a:ea typeface="Roboto Slab"/>
                <a:cs typeface="Roboto Slab"/>
                <a:sym typeface="Roboto Slab"/>
              </a:rPr>
              <a:t>OH </a:t>
            </a:r>
            <a:r>
              <a:rPr lang="en-GB" sz="1600" dirty="0">
                <a:solidFill>
                  <a:srgbClr val="000000"/>
                </a:solidFill>
                <a:latin typeface="Roboto Slab"/>
                <a:ea typeface="Roboto Slab"/>
                <a:cs typeface="Roboto Slab"/>
                <a:sym typeface="Roboto Slab"/>
              </a:rPr>
              <a:t>group on carbon n. 1</a:t>
            </a:r>
            <a:r>
              <a:rPr lang="cs-CZ" sz="1600" dirty="0">
                <a:solidFill>
                  <a:srgbClr val="000000"/>
                </a:solidFill>
                <a:latin typeface="Roboto Slab"/>
                <a:ea typeface="Roboto Slab"/>
                <a:cs typeface="Roboto Slab"/>
                <a:sym typeface="Roboto Slab"/>
              </a:rPr>
              <a:t>: </a:t>
            </a:r>
            <a:endParaRPr dirty="0"/>
          </a:p>
        </p:txBody>
      </p:sp>
      <p:pic>
        <p:nvPicPr>
          <p:cNvPr id="597" name="Google Shape;597;p28"/>
          <p:cNvPicPr preferRelativeResize="0"/>
          <p:nvPr/>
        </p:nvPicPr>
        <p:blipFill rotWithShape="1">
          <a:blip r:embed="rId3">
            <a:alphaModFix/>
          </a:blip>
          <a:srcRect/>
          <a:stretch/>
        </p:blipFill>
        <p:spPr>
          <a:xfrm>
            <a:off x="2730321" y="2007624"/>
            <a:ext cx="5338991" cy="3024336"/>
          </a:xfrm>
          <a:prstGeom prst="rect">
            <a:avLst/>
          </a:prstGeom>
          <a:noFill/>
          <a:ln>
            <a:noFill/>
          </a:ln>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9"/>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1800"/>
              <a:buNone/>
            </a:pPr>
            <a:r>
              <a:rPr lang="en-GB" sz="2000" b="1" dirty="0">
                <a:solidFill>
                  <a:schemeClr val="lt1"/>
                </a:solidFill>
                <a:latin typeface="Roboto Slab"/>
                <a:ea typeface="Roboto Slab"/>
                <a:cs typeface="Roboto Slab"/>
                <a:sym typeface="Roboto Slab"/>
              </a:rPr>
              <a:t>Resources</a:t>
            </a:r>
            <a:r>
              <a:rPr lang="cs-CZ" sz="2000" b="1" dirty="0">
                <a:solidFill>
                  <a:schemeClr val="lt1"/>
                </a:solidFill>
                <a:latin typeface="Roboto Slab"/>
                <a:ea typeface="Roboto Slab"/>
                <a:cs typeface="Roboto Slab"/>
                <a:sym typeface="Roboto Slab"/>
              </a:rPr>
              <a:t>:</a:t>
            </a:r>
            <a:endParaRPr dirty="0"/>
          </a:p>
        </p:txBody>
      </p:sp>
      <p:sp>
        <p:nvSpPr>
          <p:cNvPr id="603" name="Google Shape;603;p29"/>
          <p:cNvSpPr txBox="1">
            <a:spLocks noGrp="1"/>
          </p:cNvSpPr>
          <p:nvPr>
            <p:ph type="body" idx="1"/>
          </p:nvPr>
        </p:nvSpPr>
        <p:spPr>
          <a:xfrm>
            <a:off x="539552" y="1767275"/>
            <a:ext cx="8280920" cy="3158700"/>
          </a:xfrm>
          <a:prstGeom prst="rect">
            <a:avLst/>
          </a:prstGeom>
          <a:noFill/>
          <a:ln>
            <a:noFill/>
          </a:ln>
        </p:spPr>
        <p:txBody>
          <a:bodyPr spcFirstLastPara="1" wrap="square" lIns="91425" tIns="91425" rIns="91425" bIns="91425" anchor="t" anchorCtr="0">
            <a:noAutofit/>
          </a:bodyPr>
          <a:lstStyle/>
          <a:p>
            <a:pPr marL="101600" lvl="0" indent="0" algn="l" rtl="0">
              <a:spcBef>
                <a:spcPts val="600"/>
              </a:spcBef>
              <a:spcAft>
                <a:spcPts val="0"/>
              </a:spcAft>
              <a:buSzPts val="2000"/>
              <a:buNone/>
            </a:pPr>
            <a:r>
              <a:rPr lang="cs-CZ" dirty="0"/>
              <a:t>1) Mareček A., Honza J.: Chemie pro čtyřletá gymnázia, 3. díl </a:t>
            </a:r>
            <a:endParaRPr dirty="0"/>
          </a:p>
          <a:p>
            <a:pPr marL="101600" lvl="0" indent="0" algn="l" rtl="0">
              <a:spcBef>
                <a:spcPts val="600"/>
              </a:spcBef>
              <a:spcAft>
                <a:spcPts val="0"/>
              </a:spcAft>
              <a:buSzPts val="2000"/>
              <a:buNone/>
            </a:pPr>
            <a:r>
              <a:rPr lang="cs-CZ" dirty="0"/>
              <a:t>2) Benešová M., Pfeiferová E., Satrapová H.: Odmaturuj z chemie</a:t>
            </a:r>
            <a:endParaRPr dirty="0"/>
          </a:p>
          <a:p>
            <a:pPr marL="101600" lvl="0" indent="0" algn="l" rtl="0">
              <a:spcBef>
                <a:spcPts val="600"/>
              </a:spcBef>
              <a:spcAft>
                <a:spcPts val="0"/>
              </a:spcAft>
              <a:buSzPts val="2000"/>
              <a:buNone/>
            </a:pPr>
            <a:r>
              <a:rPr lang="cs-CZ" dirty="0"/>
              <a:t>3) </a:t>
            </a:r>
            <a:r>
              <a:rPr lang="en-GB" dirty="0"/>
              <a:t>Photo </a:t>
            </a:r>
            <a:r>
              <a:rPr lang="cs-CZ" dirty="0"/>
              <a:t>– </a:t>
            </a:r>
            <a:r>
              <a:rPr lang="en-GB" dirty="0"/>
              <a:t>the author</a:t>
            </a:r>
            <a:endParaRPr dirty="0"/>
          </a:p>
          <a:p>
            <a:pPr marL="101600" lvl="0" indent="0" algn="l" rtl="0">
              <a:spcBef>
                <a:spcPts val="600"/>
              </a:spcBef>
              <a:spcAft>
                <a:spcPts val="0"/>
              </a:spcAft>
              <a:buSzPts val="2000"/>
              <a:buNone/>
            </a:pPr>
            <a:r>
              <a:rPr lang="cs-CZ" dirty="0"/>
              <a:t>4) </a:t>
            </a:r>
            <a:r>
              <a:rPr lang="en-GB" dirty="0"/>
              <a:t>Pictures used have the licence of </a:t>
            </a:r>
            <a:r>
              <a:rPr lang="cs-CZ" dirty="0" err="1"/>
              <a:t>Creative</a:t>
            </a:r>
            <a:r>
              <a:rPr lang="cs-CZ" dirty="0"/>
              <a:t> </a:t>
            </a:r>
            <a:r>
              <a:rPr lang="cs-CZ" dirty="0" err="1"/>
              <a:t>Commons</a:t>
            </a:r>
            <a:endParaRPr dirty="0"/>
          </a:p>
        </p:txBody>
      </p:sp>
      <p:sp>
        <p:nvSpPr>
          <p:cNvPr id="604" name="Google Shape;604;p2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800"/>
              <a:buNone/>
            </a:pPr>
            <a:fld id="{00000000-1234-1234-1234-123412341234}" type="slidenum">
              <a:rPr lang="cs-CZ"/>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idx="4294967295"/>
          </p:nvPr>
        </p:nvSpPr>
        <p:spPr>
          <a:xfrm>
            <a:off x="500063" y="785813"/>
            <a:ext cx="2071687" cy="5000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FFFFFF"/>
              </a:buClr>
              <a:buSzPts val="1800"/>
              <a:buFont typeface="Roboto Slab"/>
              <a:buNone/>
            </a:pPr>
            <a:r>
              <a:rPr lang="cs-CZ" sz="1800" b="1">
                <a:solidFill>
                  <a:srgbClr val="124057"/>
                </a:solidFill>
                <a:latin typeface="Roboto Slab"/>
                <a:ea typeface="Roboto Slab"/>
                <a:cs typeface="Roboto Slab"/>
                <a:sym typeface="Roboto Slab"/>
              </a:rPr>
              <a:t>C O N T E N T </a:t>
            </a:r>
            <a:endParaRPr/>
          </a:p>
        </p:txBody>
      </p:sp>
      <p:sp>
        <p:nvSpPr>
          <p:cNvPr id="116" name="Google Shape;116;p3"/>
          <p:cNvSpPr/>
          <p:nvPr/>
        </p:nvSpPr>
        <p:spPr>
          <a:xfrm>
            <a:off x="3759199" y="3738563"/>
            <a:ext cx="3045033" cy="749300"/>
          </a:xfrm>
          <a:prstGeom prst="homePlate">
            <a:avLst>
              <a:gd name="adj" fmla="val 35448"/>
            </a:avLst>
          </a:prstGeom>
          <a:solidFill>
            <a:srgbClr val="12405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p:txBody>
      </p:sp>
      <p:sp>
        <p:nvSpPr>
          <p:cNvPr id="117" name="Google Shape;117;p3"/>
          <p:cNvSpPr/>
          <p:nvPr/>
        </p:nvSpPr>
        <p:spPr>
          <a:xfrm>
            <a:off x="3759200" y="3003550"/>
            <a:ext cx="3487738" cy="749300"/>
          </a:xfrm>
          <a:prstGeom prst="homePlate">
            <a:avLst>
              <a:gd name="adj" fmla="val 35449"/>
            </a:avLst>
          </a:prstGeom>
          <a:solidFill>
            <a:srgbClr val="3B8D6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p:txBody>
      </p:sp>
      <p:sp>
        <p:nvSpPr>
          <p:cNvPr id="118" name="Google Shape;118;p3"/>
          <p:cNvSpPr/>
          <p:nvPr/>
        </p:nvSpPr>
        <p:spPr>
          <a:xfrm>
            <a:off x="3759201" y="2259013"/>
            <a:ext cx="3778250" cy="749300"/>
          </a:xfrm>
          <a:prstGeom prst="homePlate">
            <a:avLst>
              <a:gd name="adj" fmla="val 35449"/>
            </a:avLst>
          </a:prstGeom>
          <a:solidFill>
            <a:srgbClr val="16575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p:txBody>
      </p:sp>
      <p:sp>
        <p:nvSpPr>
          <p:cNvPr id="119" name="Google Shape;119;p3"/>
          <p:cNvSpPr/>
          <p:nvPr/>
        </p:nvSpPr>
        <p:spPr>
          <a:xfrm>
            <a:off x="3763289" y="1508919"/>
            <a:ext cx="3617024" cy="750888"/>
          </a:xfrm>
          <a:prstGeom prst="homePlate">
            <a:avLst>
              <a:gd name="adj" fmla="val 35371"/>
            </a:avLst>
          </a:prstGeom>
          <a:solidFill>
            <a:srgbClr val="94BF6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p:txBody>
      </p:sp>
      <p:sp>
        <p:nvSpPr>
          <p:cNvPr id="120" name="Google Shape;120;p3"/>
          <p:cNvSpPr/>
          <p:nvPr/>
        </p:nvSpPr>
        <p:spPr>
          <a:xfrm>
            <a:off x="2898775" y="1312863"/>
            <a:ext cx="882650" cy="954087"/>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1" name="Google Shape;121;p3"/>
          <p:cNvSpPr/>
          <p:nvPr/>
        </p:nvSpPr>
        <p:spPr>
          <a:xfrm>
            <a:off x="2892425" y="2132013"/>
            <a:ext cx="889000" cy="879475"/>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2" name="Google Shape;122;p3"/>
          <p:cNvSpPr/>
          <p:nvPr/>
        </p:nvSpPr>
        <p:spPr>
          <a:xfrm rot="10800000" flipH="1">
            <a:off x="2892425" y="3008313"/>
            <a:ext cx="889000" cy="874712"/>
          </a:xfrm>
          <a:custGeom>
            <a:avLst/>
            <a:gdLst/>
            <a:ahLst/>
            <a:cxnLst/>
            <a:rect l="l" t="t" r="r" b="b"/>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3" name="Google Shape;123;p3"/>
          <p:cNvSpPr/>
          <p:nvPr/>
        </p:nvSpPr>
        <p:spPr>
          <a:xfrm rot="10800000" flipH="1">
            <a:off x="2894013" y="3751263"/>
            <a:ext cx="887412" cy="939800"/>
          </a:xfrm>
          <a:custGeom>
            <a:avLst/>
            <a:gdLst/>
            <a:ahLst/>
            <a:cxnLst/>
            <a:rect l="l" t="t" r="r" b="b"/>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4" name="Google Shape;124;p3"/>
          <p:cNvSpPr/>
          <p:nvPr/>
        </p:nvSpPr>
        <p:spPr>
          <a:xfrm rot="10800000">
            <a:off x="2022475" y="3748088"/>
            <a:ext cx="877888" cy="941387"/>
          </a:xfrm>
          <a:custGeom>
            <a:avLst/>
            <a:gdLst/>
            <a:ahLst/>
            <a:cxnLst/>
            <a:rect l="l" t="t" r="r" b="b"/>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5" name="Google Shape;125;p3"/>
          <p:cNvSpPr/>
          <p:nvPr/>
        </p:nvSpPr>
        <p:spPr>
          <a:xfrm flipH="1">
            <a:off x="2017713" y="2127250"/>
            <a:ext cx="884237" cy="876300"/>
          </a:xfrm>
          <a:custGeom>
            <a:avLst/>
            <a:gdLst/>
            <a:ahLst/>
            <a:cxnLst/>
            <a:rect l="l" t="t" r="r" b="b"/>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6" name="Google Shape;126;p3"/>
          <p:cNvSpPr/>
          <p:nvPr/>
        </p:nvSpPr>
        <p:spPr>
          <a:xfrm flipH="1">
            <a:off x="2016125" y="1314450"/>
            <a:ext cx="887413" cy="939800"/>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7" name="Google Shape;127;p3"/>
          <p:cNvSpPr/>
          <p:nvPr/>
        </p:nvSpPr>
        <p:spPr>
          <a:xfrm rot="10800000">
            <a:off x="2020888" y="3003550"/>
            <a:ext cx="877887" cy="871538"/>
          </a:xfrm>
          <a:custGeom>
            <a:avLst/>
            <a:gdLst/>
            <a:ahLst/>
            <a:cxnLst/>
            <a:rect l="l" t="t" r="r" b="b"/>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8" name="Google Shape;128;p3"/>
          <p:cNvSpPr/>
          <p:nvPr/>
        </p:nvSpPr>
        <p:spPr>
          <a:xfrm>
            <a:off x="1985963" y="1412875"/>
            <a:ext cx="477837" cy="3290888"/>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9" name="Google Shape;129;p3"/>
          <p:cNvSpPr txBox="1"/>
          <p:nvPr/>
        </p:nvSpPr>
        <p:spPr>
          <a:xfrm>
            <a:off x="3878263" y="1654175"/>
            <a:ext cx="596900" cy="4492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cs-CZ" sz="2400" b="1">
                <a:solidFill>
                  <a:srgbClr val="FFFFFF"/>
                </a:solidFill>
                <a:latin typeface="Nixie One"/>
                <a:ea typeface="Nixie One"/>
                <a:cs typeface="Nixie One"/>
                <a:sym typeface="Nixie One"/>
              </a:rPr>
              <a:t>01</a:t>
            </a:r>
            <a:endParaRPr/>
          </a:p>
        </p:txBody>
      </p:sp>
      <p:cxnSp>
        <p:nvCxnSpPr>
          <p:cNvPr id="130" name="Google Shape;130;p3"/>
          <p:cNvCxnSpPr/>
          <p:nvPr/>
        </p:nvCxnSpPr>
        <p:spPr>
          <a:xfrm>
            <a:off x="4476750" y="1682750"/>
            <a:ext cx="0" cy="392113"/>
          </a:xfrm>
          <a:prstGeom prst="straightConnector1">
            <a:avLst/>
          </a:prstGeom>
          <a:noFill/>
          <a:ln w="9525" cap="rnd" cmpd="sng">
            <a:solidFill>
              <a:srgbClr val="FFFFFF"/>
            </a:solidFill>
            <a:prstDash val="solid"/>
            <a:round/>
            <a:headEnd type="none" w="sm" len="sm"/>
            <a:tailEnd type="none" w="sm" len="sm"/>
          </a:ln>
        </p:spPr>
      </p:cxnSp>
      <p:sp>
        <p:nvSpPr>
          <p:cNvPr id="131" name="Google Shape;131;p3"/>
          <p:cNvSpPr txBox="1"/>
          <p:nvPr/>
        </p:nvSpPr>
        <p:spPr>
          <a:xfrm>
            <a:off x="4532312" y="1643894"/>
            <a:ext cx="2720974" cy="4460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Arial"/>
              <a:buNone/>
            </a:pPr>
            <a:r>
              <a:rPr lang="en-GB" sz="1400" b="1" dirty="0">
                <a:solidFill>
                  <a:schemeClr val="lt1"/>
                </a:solidFill>
                <a:latin typeface="Roboto Slab"/>
                <a:ea typeface="Roboto Slab"/>
                <a:cs typeface="Roboto Slab"/>
                <a:sym typeface="Roboto Slab"/>
              </a:rPr>
              <a:t>Introduction </a:t>
            </a:r>
            <a:r>
              <a:rPr lang="cs-CZ" sz="1400" b="1" dirty="0">
                <a:solidFill>
                  <a:schemeClr val="lt1"/>
                </a:solidFill>
                <a:latin typeface="Roboto Slab"/>
                <a:ea typeface="Roboto Slab"/>
                <a:cs typeface="Roboto Slab"/>
                <a:sym typeface="Roboto Slab"/>
              </a:rPr>
              <a:t>– </a:t>
            </a:r>
            <a:r>
              <a:rPr lang="en-GB" sz="1400" b="1" dirty="0">
                <a:solidFill>
                  <a:schemeClr val="lt1"/>
                </a:solidFill>
                <a:latin typeface="Roboto Slab"/>
                <a:ea typeface="Roboto Slab"/>
                <a:cs typeface="Roboto Slab"/>
                <a:sym typeface="Roboto Slab"/>
              </a:rPr>
              <a:t>interesting facts</a:t>
            </a:r>
            <a:r>
              <a:rPr lang="cs-CZ" sz="1400" b="1" dirty="0">
                <a:solidFill>
                  <a:schemeClr val="lt1"/>
                </a:solidFill>
                <a:latin typeface="Roboto Slab"/>
                <a:ea typeface="Roboto Slab"/>
                <a:cs typeface="Roboto Slab"/>
                <a:sym typeface="Roboto Slab"/>
              </a:rPr>
              <a:t> </a:t>
            </a:r>
            <a:endParaRPr dirty="0"/>
          </a:p>
        </p:txBody>
      </p:sp>
      <p:sp>
        <p:nvSpPr>
          <p:cNvPr id="132" name="Google Shape;132;p3"/>
          <p:cNvSpPr txBox="1"/>
          <p:nvPr/>
        </p:nvSpPr>
        <p:spPr>
          <a:xfrm>
            <a:off x="3878263" y="2392363"/>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cs-CZ" sz="2400" b="1">
                <a:solidFill>
                  <a:srgbClr val="FFFFFF"/>
                </a:solidFill>
                <a:latin typeface="Nixie One"/>
                <a:ea typeface="Nixie One"/>
                <a:cs typeface="Nixie One"/>
                <a:sym typeface="Nixie One"/>
              </a:rPr>
              <a:t>02</a:t>
            </a:r>
            <a:endParaRPr sz="2400" b="1">
              <a:solidFill>
                <a:srgbClr val="000000"/>
              </a:solidFill>
              <a:latin typeface="Nixie One"/>
              <a:ea typeface="Nixie One"/>
              <a:cs typeface="Nixie One"/>
              <a:sym typeface="Nixie One"/>
            </a:endParaRPr>
          </a:p>
        </p:txBody>
      </p:sp>
      <p:cxnSp>
        <p:nvCxnSpPr>
          <p:cNvPr id="133" name="Google Shape;133;p3"/>
          <p:cNvCxnSpPr/>
          <p:nvPr/>
        </p:nvCxnSpPr>
        <p:spPr>
          <a:xfrm>
            <a:off x="4476750" y="2420938"/>
            <a:ext cx="0" cy="392112"/>
          </a:xfrm>
          <a:prstGeom prst="straightConnector1">
            <a:avLst/>
          </a:prstGeom>
          <a:noFill/>
          <a:ln w="9525" cap="rnd" cmpd="sng">
            <a:solidFill>
              <a:srgbClr val="FFFFFF"/>
            </a:solidFill>
            <a:prstDash val="solid"/>
            <a:round/>
            <a:headEnd type="none" w="sm" len="sm"/>
            <a:tailEnd type="none" w="sm" len="sm"/>
          </a:ln>
        </p:spPr>
      </p:cxnSp>
      <p:sp>
        <p:nvSpPr>
          <p:cNvPr id="134" name="Google Shape;134;p3"/>
          <p:cNvSpPr txBox="1"/>
          <p:nvPr/>
        </p:nvSpPr>
        <p:spPr>
          <a:xfrm>
            <a:off x="4418847" y="2422922"/>
            <a:ext cx="3352052" cy="4603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Saccharides</a:t>
            </a:r>
            <a:r>
              <a:rPr lang="cs-CZ" sz="1400" b="1" dirty="0">
                <a:solidFill>
                  <a:srgbClr val="FFFFFF"/>
                </a:solidFill>
                <a:latin typeface="Roboto Slab"/>
                <a:ea typeface="Roboto Slab"/>
                <a:cs typeface="Roboto Slab"/>
                <a:sym typeface="Roboto Slab"/>
              </a:rPr>
              <a:t> – </a:t>
            </a:r>
            <a:r>
              <a:rPr lang="en-GB" sz="1400" b="1" dirty="0" err="1">
                <a:solidFill>
                  <a:srgbClr val="FFFFFF"/>
                </a:solidFill>
                <a:latin typeface="Roboto Slab"/>
                <a:ea typeface="Roboto Slab"/>
                <a:cs typeface="Roboto Slab"/>
                <a:sym typeface="Roboto Slab"/>
              </a:rPr>
              <a:t>definiton</a:t>
            </a:r>
            <a:r>
              <a:rPr lang="cs-CZ" sz="1400" b="1" dirty="0">
                <a:solidFill>
                  <a:srgbClr val="FFFFFF"/>
                </a:solidFill>
                <a:latin typeface="Roboto Slab"/>
                <a:ea typeface="Roboto Slab"/>
                <a:cs typeface="Roboto Slab"/>
                <a:sym typeface="Roboto Slab"/>
              </a:rPr>
              <a:t>, </a:t>
            </a:r>
            <a:endParaRPr lang="en-GB" sz="1400" b="1" dirty="0">
              <a:solidFill>
                <a:srgbClr val="FFFFFF"/>
              </a:solidFill>
              <a:latin typeface="Roboto Slab"/>
              <a:ea typeface="Roboto Slab"/>
              <a:cs typeface="Roboto Slab"/>
              <a:sym typeface="Roboto Slab"/>
            </a:endParaRPr>
          </a:p>
          <a:p>
            <a:pPr marL="0" marR="0" lvl="0" indent="0" algn="l" rtl="0">
              <a:lnSpc>
                <a:spcPct val="83000"/>
              </a:lnSpc>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composition</a:t>
            </a:r>
            <a:r>
              <a:rPr lang="cs-CZ" sz="1400" b="1" dirty="0">
                <a:solidFill>
                  <a:srgbClr val="FFFFFF"/>
                </a:solidFill>
                <a:latin typeface="Roboto Slab"/>
                <a:ea typeface="Roboto Slab"/>
                <a:cs typeface="Roboto Slab"/>
                <a:sym typeface="Roboto Slab"/>
              </a:rPr>
              <a:t>, </a:t>
            </a:r>
            <a:r>
              <a:rPr lang="en-GB" sz="1400" b="1" dirty="0">
                <a:solidFill>
                  <a:srgbClr val="FFFFFF"/>
                </a:solidFill>
                <a:latin typeface="Roboto Slab"/>
                <a:ea typeface="Roboto Slab"/>
                <a:cs typeface="Roboto Slab"/>
                <a:sym typeface="Roboto Slab"/>
              </a:rPr>
              <a:t>properties</a:t>
            </a:r>
            <a:r>
              <a:rPr lang="cs-CZ" sz="1400" b="1" dirty="0">
                <a:solidFill>
                  <a:srgbClr val="FFFFFF"/>
                </a:solidFill>
                <a:latin typeface="Roboto Slab"/>
                <a:ea typeface="Roboto Slab"/>
                <a:cs typeface="Roboto Slab"/>
                <a:sym typeface="Roboto Slab"/>
              </a:rPr>
              <a:t>, </a:t>
            </a:r>
            <a:r>
              <a:rPr lang="en-GB" sz="1400" b="1" dirty="0">
                <a:solidFill>
                  <a:srgbClr val="FFFFFF"/>
                </a:solidFill>
                <a:latin typeface="Roboto Slab"/>
                <a:ea typeface="Roboto Slab"/>
                <a:cs typeface="Roboto Slab"/>
                <a:sym typeface="Roboto Slab"/>
              </a:rPr>
              <a:t>formation</a:t>
            </a:r>
            <a:endParaRPr sz="1400" dirty="0">
              <a:solidFill>
                <a:srgbClr val="000000"/>
              </a:solidFill>
              <a:latin typeface="Roboto Slab"/>
              <a:ea typeface="Roboto Slab"/>
              <a:cs typeface="Roboto Slab"/>
              <a:sym typeface="Roboto Slab"/>
            </a:endParaRPr>
          </a:p>
        </p:txBody>
      </p:sp>
      <p:sp>
        <p:nvSpPr>
          <p:cNvPr id="135" name="Google Shape;135;p3"/>
          <p:cNvSpPr txBox="1"/>
          <p:nvPr/>
        </p:nvSpPr>
        <p:spPr>
          <a:xfrm>
            <a:off x="3878263" y="3151188"/>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cs-CZ" sz="2400" b="1">
                <a:solidFill>
                  <a:srgbClr val="FFFFFF"/>
                </a:solidFill>
                <a:latin typeface="Nixie One"/>
                <a:ea typeface="Nixie One"/>
                <a:cs typeface="Nixie One"/>
                <a:sym typeface="Nixie One"/>
              </a:rPr>
              <a:t>03</a:t>
            </a:r>
            <a:endParaRPr/>
          </a:p>
        </p:txBody>
      </p:sp>
      <p:cxnSp>
        <p:nvCxnSpPr>
          <p:cNvPr id="136" name="Google Shape;136;p3"/>
          <p:cNvCxnSpPr/>
          <p:nvPr/>
        </p:nvCxnSpPr>
        <p:spPr>
          <a:xfrm>
            <a:off x="4476750" y="3179763"/>
            <a:ext cx="0" cy="392112"/>
          </a:xfrm>
          <a:prstGeom prst="straightConnector1">
            <a:avLst/>
          </a:prstGeom>
          <a:noFill/>
          <a:ln w="9525" cap="rnd" cmpd="sng">
            <a:solidFill>
              <a:srgbClr val="FFFFFF"/>
            </a:solidFill>
            <a:prstDash val="solid"/>
            <a:round/>
            <a:headEnd type="none" w="sm" len="sm"/>
            <a:tailEnd type="none" w="sm" len="sm"/>
          </a:ln>
        </p:spPr>
      </p:cxnSp>
      <p:sp>
        <p:nvSpPr>
          <p:cNvPr id="137" name="Google Shape;137;p3"/>
          <p:cNvSpPr txBox="1"/>
          <p:nvPr/>
        </p:nvSpPr>
        <p:spPr>
          <a:xfrm>
            <a:off x="4487463" y="3094831"/>
            <a:ext cx="2670565"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Types of saccharides formulae</a:t>
            </a:r>
            <a:endParaRPr sz="1400" dirty="0">
              <a:solidFill>
                <a:srgbClr val="FFFFFF"/>
              </a:solidFill>
              <a:latin typeface="Roboto Slab"/>
              <a:ea typeface="Roboto Slab"/>
              <a:cs typeface="Roboto Slab"/>
              <a:sym typeface="Roboto Slab"/>
            </a:endParaRPr>
          </a:p>
        </p:txBody>
      </p:sp>
      <p:sp>
        <p:nvSpPr>
          <p:cNvPr id="138" name="Google Shape;138;p3"/>
          <p:cNvSpPr txBox="1"/>
          <p:nvPr/>
        </p:nvSpPr>
        <p:spPr>
          <a:xfrm>
            <a:off x="3878263" y="3881438"/>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cs-CZ" sz="2400" b="1">
                <a:solidFill>
                  <a:srgbClr val="FFFFFF"/>
                </a:solidFill>
                <a:latin typeface="Nixie One"/>
                <a:ea typeface="Nixie One"/>
                <a:cs typeface="Nixie One"/>
                <a:sym typeface="Nixie One"/>
              </a:rPr>
              <a:t>04</a:t>
            </a:r>
            <a:endParaRPr/>
          </a:p>
        </p:txBody>
      </p:sp>
      <p:cxnSp>
        <p:nvCxnSpPr>
          <p:cNvPr id="139" name="Google Shape;139;p3"/>
          <p:cNvCxnSpPr/>
          <p:nvPr/>
        </p:nvCxnSpPr>
        <p:spPr>
          <a:xfrm>
            <a:off x="4476750" y="3910013"/>
            <a:ext cx="0" cy="393700"/>
          </a:xfrm>
          <a:prstGeom prst="straightConnector1">
            <a:avLst/>
          </a:prstGeom>
          <a:noFill/>
          <a:ln w="9525" cap="rnd" cmpd="sng">
            <a:solidFill>
              <a:srgbClr val="FFFFFF"/>
            </a:solidFill>
            <a:prstDash val="solid"/>
            <a:round/>
            <a:headEnd type="none" w="sm" len="sm"/>
            <a:tailEnd type="none" w="sm" len="sm"/>
          </a:ln>
        </p:spPr>
      </p:cxnSp>
      <p:sp>
        <p:nvSpPr>
          <p:cNvPr id="140" name="Google Shape;140;p3"/>
          <p:cNvSpPr txBox="1"/>
          <p:nvPr/>
        </p:nvSpPr>
        <p:spPr>
          <a:xfrm>
            <a:off x="4532311" y="3808936"/>
            <a:ext cx="2127917"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Chiral centres, Anomers</a:t>
            </a:r>
            <a:endParaRPr sz="1400" b="1" dirty="0">
              <a:solidFill>
                <a:srgbClr val="FFFFFF"/>
              </a:solidFill>
              <a:latin typeface="Roboto Slab"/>
              <a:ea typeface="Roboto Slab"/>
              <a:cs typeface="Roboto Slab"/>
              <a:sym typeface="Roboto Slab"/>
            </a:endParaRPr>
          </a:p>
        </p:txBody>
      </p:sp>
      <p:sp>
        <p:nvSpPr>
          <p:cNvPr id="141" name="Google Shape;141;p3"/>
          <p:cNvSpPr/>
          <p:nvPr/>
        </p:nvSpPr>
        <p:spPr>
          <a:xfrm flipH="1">
            <a:off x="3787775" y="1509713"/>
            <a:ext cx="90488" cy="2978150"/>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42" name="Google Shape;142;p3"/>
          <p:cNvSpPr txBox="1"/>
          <p:nvPr/>
        </p:nvSpPr>
        <p:spPr>
          <a:xfrm>
            <a:off x="5362575" y="4487863"/>
            <a:ext cx="3711575" cy="517525"/>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Clr>
                <a:srgbClr val="000000"/>
              </a:buClr>
              <a:buSzPts val="1200"/>
              <a:buFont typeface="Arial"/>
              <a:buNone/>
            </a:pPr>
            <a:endParaRPr sz="1200" b="1">
              <a:solidFill>
                <a:srgbClr val="18637B"/>
              </a:solidFill>
              <a:latin typeface="Nixie One"/>
              <a:ea typeface="Nixie One"/>
              <a:cs typeface="Nixie One"/>
              <a:sym typeface="Nixie One"/>
            </a:endParaRPr>
          </a:p>
        </p:txBody>
      </p:sp>
      <p:sp>
        <p:nvSpPr>
          <p:cNvPr id="143" name="Google Shape;143;p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3</a:t>
            </a:fld>
            <a:endParaRPr sz="800">
              <a:solidFill>
                <a:srgbClr val="FFFFFF"/>
              </a:solidFill>
              <a:latin typeface="Roboto Slab"/>
              <a:ea typeface="Roboto Slab"/>
              <a:cs typeface="Roboto Slab"/>
              <a:sym typeface="Roboto Slab"/>
            </a:endParaRPr>
          </a:p>
        </p:txBody>
      </p:sp>
      <p:sp>
        <p:nvSpPr>
          <p:cNvPr id="144" name="Google Shape;144;p3"/>
          <p:cNvSpPr txBox="1"/>
          <p:nvPr/>
        </p:nvSpPr>
        <p:spPr>
          <a:xfrm>
            <a:off x="506491" y="47323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cs-CZ" sz="9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p:txBody>
      </p:sp>
      <p:pic>
        <p:nvPicPr>
          <p:cNvPr id="145" name="Google Shape;145;p3" descr="Erasmus+ logo EN.jpg"/>
          <p:cNvPicPr preferRelativeResize="0"/>
          <p:nvPr/>
        </p:nvPicPr>
        <p:blipFill rotWithShape="1">
          <a:blip r:embed="rId3">
            <a:alphaModFix/>
          </a:blip>
          <a:srcRect/>
          <a:stretch/>
        </p:blipFill>
        <p:spPr>
          <a:xfrm>
            <a:off x="285750" y="142875"/>
            <a:ext cx="2593975" cy="571500"/>
          </a:xfrm>
          <a:prstGeom prst="rect">
            <a:avLst/>
          </a:prstGeom>
          <a:noFill/>
          <a:ln>
            <a:noFill/>
          </a:ln>
        </p:spPr>
      </p:pic>
      <p:grpSp>
        <p:nvGrpSpPr>
          <p:cNvPr id="146" name="Google Shape;146;p3"/>
          <p:cNvGrpSpPr/>
          <p:nvPr/>
        </p:nvGrpSpPr>
        <p:grpSpPr>
          <a:xfrm>
            <a:off x="3182222" y="1734343"/>
            <a:ext cx="257175" cy="277813"/>
            <a:chOff x="616425" y="2329600"/>
            <a:chExt cx="361700" cy="388475"/>
          </a:xfrm>
        </p:grpSpPr>
        <p:sp>
          <p:nvSpPr>
            <p:cNvPr id="147" name="Google Shape;147;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8" name="Google Shape;148;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9" name="Google Shape;149;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0" name="Google Shape;150;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1" name="Google Shape;151;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2" name="Google Shape;152;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3" name="Google Shape;153;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4" name="Google Shape;154;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55" name="Google Shape;155;p3"/>
          <p:cNvGrpSpPr/>
          <p:nvPr/>
        </p:nvGrpSpPr>
        <p:grpSpPr>
          <a:xfrm>
            <a:off x="3183545" y="2483109"/>
            <a:ext cx="257175" cy="277813"/>
            <a:chOff x="616425" y="2329600"/>
            <a:chExt cx="361700" cy="388475"/>
          </a:xfrm>
        </p:grpSpPr>
        <p:sp>
          <p:nvSpPr>
            <p:cNvPr id="156" name="Google Shape;156;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7" name="Google Shape;157;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8" name="Google Shape;158;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9" name="Google Shape;159;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0" name="Google Shape;160;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1" name="Google Shape;161;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2" name="Google Shape;162;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3" name="Google Shape;163;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64" name="Google Shape;164;p3"/>
          <p:cNvGrpSpPr/>
          <p:nvPr/>
        </p:nvGrpSpPr>
        <p:grpSpPr>
          <a:xfrm>
            <a:off x="3211513" y="3265209"/>
            <a:ext cx="257175" cy="277813"/>
            <a:chOff x="616425" y="2329600"/>
            <a:chExt cx="361700" cy="388475"/>
          </a:xfrm>
        </p:grpSpPr>
        <p:sp>
          <p:nvSpPr>
            <p:cNvPr id="165" name="Google Shape;165;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6" name="Google Shape;166;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7" name="Google Shape;167;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8" name="Google Shape;168;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9" name="Google Shape;169;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70" name="Google Shape;170;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71" name="Google Shape;171;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72" name="Google Shape;172;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73" name="Google Shape;173;p3"/>
          <p:cNvGrpSpPr/>
          <p:nvPr/>
        </p:nvGrpSpPr>
        <p:grpSpPr>
          <a:xfrm>
            <a:off x="3227388" y="4054474"/>
            <a:ext cx="257175" cy="277813"/>
            <a:chOff x="616425" y="2329600"/>
            <a:chExt cx="361700" cy="388475"/>
          </a:xfrm>
        </p:grpSpPr>
        <p:sp>
          <p:nvSpPr>
            <p:cNvPr id="174" name="Google Shape;174;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75" name="Google Shape;175;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76" name="Google Shape;176;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77" name="Google Shape;177;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78" name="Google Shape;178;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79" name="Google Shape;179;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80" name="Google Shape;180;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81" name="Google Shape;181;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30"/>
          <p:cNvSpPr txBox="1">
            <a:spLocks noGrp="1"/>
          </p:cNvSpPr>
          <p:nvPr>
            <p:ph type="subTitle" idx="4294967295"/>
          </p:nvPr>
        </p:nvSpPr>
        <p:spPr>
          <a:xfrm>
            <a:off x="309563" y="1312863"/>
            <a:ext cx="5500687"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114454"/>
              </a:buClr>
              <a:buSzPts val="3000"/>
              <a:buFont typeface="Arial"/>
              <a:buNone/>
            </a:pPr>
            <a:r>
              <a:rPr lang="cs-CZ" sz="2400" b="1" i="0" u="none" strike="noStrike" cap="none">
                <a:solidFill>
                  <a:schemeClr val="lt1"/>
                </a:solidFill>
                <a:latin typeface="Nixie One"/>
                <a:ea typeface="Nixie One"/>
                <a:cs typeface="Nixie One"/>
                <a:sym typeface="Nixie One"/>
              </a:rPr>
              <a:t>2020-1-SK01-KA226-SCH-094350	DIGI SCHOOL</a:t>
            </a:r>
            <a:endParaRPr/>
          </a:p>
        </p:txBody>
      </p:sp>
      <p:sp>
        <p:nvSpPr>
          <p:cNvPr id="610" name="Google Shape;610;p3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30</a:t>
            </a:fld>
            <a:endParaRPr sz="800">
              <a:solidFill>
                <a:srgbClr val="FFFFFF"/>
              </a:solidFill>
              <a:latin typeface="Roboto Slab"/>
              <a:ea typeface="Roboto Slab"/>
              <a:cs typeface="Roboto Slab"/>
              <a:sym typeface="Roboto Slab"/>
            </a:endParaRPr>
          </a:p>
        </p:txBody>
      </p:sp>
      <p:sp>
        <p:nvSpPr>
          <p:cNvPr id="611" name="Google Shape;611;p30"/>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cs-CZ" sz="10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Arial"/>
              <a:ea typeface="Arial"/>
              <a:cs typeface="Arial"/>
              <a:sym typeface="Arial"/>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Nixie One"/>
              <a:ea typeface="Nixie One"/>
              <a:cs typeface="Nixie One"/>
              <a:sym typeface="Nixie One"/>
            </a:endParaRPr>
          </a:p>
        </p:txBody>
      </p:sp>
      <p:pic>
        <p:nvPicPr>
          <p:cNvPr id="612" name="Google Shape;612;p30"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pic>
        <p:nvPicPr>
          <p:cNvPr id="613" name="Google Shape;613;p30"/>
          <p:cNvPicPr preferRelativeResize="0"/>
          <p:nvPr/>
        </p:nvPicPr>
        <p:blipFill rotWithShape="1">
          <a:blip r:embed="rId4">
            <a:alphaModFix/>
          </a:blip>
          <a:srcRect/>
          <a:stretch/>
        </p:blipFill>
        <p:spPr>
          <a:xfrm>
            <a:off x="3271080" y="142875"/>
            <a:ext cx="944491" cy="769938"/>
          </a:xfrm>
          <a:prstGeom prst="rect">
            <a:avLst/>
          </a:prstGeom>
          <a:noFill/>
          <a:ln>
            <a:noFill/>
          </a:ln>
        </p:spPr>
      </p:pic>
      <p:pic>
        <p:nvPicPr>
          <p:cNvPr id="614" name="Google Shape;614;p30"/>
          <p:cNvPicPr preferRelativeResize="0"/>
          <p:nvPr/>
        </p:nvPicPr>
        <p:blipFill rotWithShape="1">
          <a:blip r:embed="rId5">
            <a:alphaModFix/>
          </a:blip>
          <a:srcRect/>
          <a:stretch/>
        </p:blipFill>
        <p:spPr>
          <a:xfrm>
            <a:off x="8027988" y="-15875"/>
            <a:ext cx="841375" cy="1189038"/>
          </a:xfrm>
          <a:prstGeom prst="rect">
            <a:avLst/>
          </a:prstGeom>
          <a:noFill/>
          <a:ln>
            <a:noFill/>
          </a:ln>
        </p:spPr>
      </p:pic>
      <p:sp>
        <p:nvSpPr>
          <p:cNvPr id="615" name="Google Shape;615;p30"/>
          <p:cNvSpPr txBox="1"/>
          <p:nvPr/>
        </p:nvSpPr>
        <p:spPr>
          <a:xfrm>
            <a:off x="309563" y="2379663"/>
            <a:ext cx="8426450" cy="138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Arial"/>
              <a:buNone/>
            </a:pPr>
            <a:r>
              <a:rPr lang="cs-CZ" sz="1400">
                <a:solidFill>
                  <a:schemeClr val="lt1"/>
                </a:solidFill>
                <a:latin typeface="Roboto Slab"/>
                <a:ea typeface="Roboto Slab"/>
                <a:cs typeface="Roboto Slab"/>
                <a:sym typeface="Roboto Slab"/>
              </a:rPr>
              <a:t>Délka projektu:  01. 03. 2021 – 28. 02. 2023</a:t>
            </a:r>
            <a:endParaRPr/>
          </a:p>
          <a:p>
            <a:pPr marL="0" marR="0" lvl="0" indent="0" algn="l" rtl="0">
              <a:spcBef>
                <a:spcPts val="0"/>
              </a:spcBef>
              <a:spcAft>
                <a:spcPts val="0"/>
              </a:spcAft>
              <a:buClr>
                <a:schemeClr val="lt1"/>
              </a:buClr>
              <a:buSzPts val="1400"/>
              <a:buFont typeface="Arial"/>
              <a:buNone/>
            </a:pPr>
            <a:r>
              <a:rPr lang="cs-CZ" sz="1400">
                <a:solidFill>
                  <a:schemeClr val="lt1"/>
                </a:solidFill>
                <a:latin typeface="Roboto Slab"/>
                <a:ea typeface="Roboto Slab"/>
                <a:cs typeface="Roboto Slab"/>
                <a:sym typeface="Roboto Slab"/>
              </a:rPr>
              <a:t>Rozpočet partnerství: 101.092,-€ </a:t>
            </a:r>
            <a:endParaRPr/>
          </a:p>
          <a:p>
            <a:pPr marL="0" marR="0" lvl="0" indent="0" algn="l" rtl="0">
              <a:spcBef>
                <a:spcPts val="0"/>
              </a:spcBef>
              <a:spcAft>
                <a:spcPts val="0"/>
              </a:spcAft>
              <a:buClr>
                <a:schemeClr val="lt1"/>
              </a:buClr>
              <a:buSzPts val="1400"/>
              <a:buFont typeface="Arial"/>
              <a:buNone/>
            </a:pPr>
            <a:r>
              <a:rPr lang="cs-CZ" sz="1400">
                <a:solidFill>
                  <a:schemeClr val="lt1"/>
                </a:solidFill>
                <a:latin typeface="Roboto Slab"/>
                <a:ea typeface="Roboto Slab"/>
                <a:cs typeface="Roboto Slab"/>
                <a:sym typeface="Roboto Slab"/>
              </a:rPr>
              <a:t>Rozpočet GJŠ Zlín: 20.829,- €</a:t>
            </a:r>
            <a:endParaRPr/>
          </a:p>
          <a:p>
            <a:pPr marL="0" marR="0" lvl="0" indent="0" algn="l" rtl="0">
              <a:spcBef>
                <a:spcPts val="0"/>
              </a:spcBef>
              <a:spcAft>
                <a:spcPts val="0"/>
              </a:spcAft>
              <a:buClr>
                <a:schemeClr val="lt1"/>
              </a:buClr>
              <a:buSzPts val="1400"/>
              <a:buFont typeface="Arial"/>
              <a:buNone/>
            </a:pPr>
            <a:r>
              <a:rPr lang="cs-CZ" sz="1400">
                <a:solidFill>
                  <a:schemeClr val="lt1"/>
                </a:solidFill>
                <a:latin typeface="Roboto Slab"/>
                <a:ea typeface="Roboto Slab"/>
                <a:cs typeface="Roboto Slab"/>
                <a:sym typeface="Roboto Slab"/>
              </a:rPr>
              <a:t>Intelektuální výstupy všech partnerů: ANJ, NEJ, FRJ,SPJ, DEJ, OBN, CHE, GEO, MAT, BIO, EKN, ITK, </a:t>
            </a:r>
            <a:endParaRPr/>
          </a:p>
          <a:p>
            <a:pPr marL="0" marR="0" lvl="0" indent="0" algn="l" rtl="0">
              <a:spcBef>
                <a:spcPts val="0"/>
              </a:spcBef>
              <a:spcAft>
                <a:spcPts val="0"/>
              </a:spcAft>
              <a:buClr>
                <a:schemeClr val="lt1"/>
              </a:buClr>
              <a:buSzPts val="1400"/>
              <a:buFont typeface="Arial"/>
              <a:buNone/>
            </a:pPr>
            <a:r>
              <a:rPr lang="cs-CZ" sz="1400">
                <a:solidFill>
                  <a:schemeClr val="lt1"/>
                </a:solidFill>
                <a:latin typeface="Roboto Slab"/>
                <a:ea typeface="Roboto Slab"/>
                <a:cs typeface="Roboto Slab"/>
                <a:sym typeface="Roboto Slab"/>
              </a:rPr>
              <a:t>HUV, ETV</a:t>
            </a:r>
            <a:endParaRPr/>
          </a:p>
          <a:p>
            <a:pPr marL="0" marR="0" lvl="0" indent="0" algn="l" rtl="0">
              <a:spcBef>
                <a:spcPts val="0"/>
              </a:spcBef>
              <a:spcAft>
                <a:spcPts val="0"/>
              </a:spcAft>
              <a:buClr>
                <a:schemeClr val="lt1"/>
              </a:buClr>
              <a:buSzPts val="1400"/>
              <a:buFont typeface="Arial"/>
              <a:buNone/>
            </a:pPr>
            <a:r>
              <a:rPr lang="cs-CZ" sz="1400">
                <a:solidFill>
                  <a:schemeClr val="lt1"/>
                </a:solidFill>
                <a:latin typeface="Roboto Slab"/>
                <a:ea typeface="Roboto Slab"/>
                <a:cs typeface="Roboto Slab"/>
                <a:sym typeface="Roboto Slab"/>
              </a:rPr>
              <a:t>Intelektuální výstupy GJŠ Zlín v předmětech MAT, GEO, CHE, SPJ</a:t>
            </a:r>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31"/>
          <p:cNvSpPr txBox="1">
            <a:spLocks noGrp="1"/>
          </p:cNvSpPr>
          <p:nvPr>
            <p:ph type="subTitle" idx="4294967295"/>
          </p:nvPr>
        </p:nvSpPr>
        <p:spPr>
          <a:xfrm>
            <a:off x="214313" y="1428750"/>
            <a:ext cx="5500687"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114454"/>
              </a:buClr>
              <a:buSzPts val="3000"/>
              <a:buFont typeface="Arial"/>
              <a:buNone/>
            </a:pPr>
            <a:r>
              <a:rPr lang="cs-CZ" sz="1200" b="0" i="0" u="none" strike="noStrike" cap="non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sz="2400" b="1" i="0" u="none" strike="noStrike" cap="none">
              <a:solidFill>
                <a:schemeClr val="lt1"/>
              </a:solidFill>
              <a:latin typeface="Nixie One"/>
              <a:ea typeface="Nixie One"/>
              <a:cs typeface="Nixie One"/>
              <a:sym typeface="Nixie One"/>
            </a:endParaRPr>
          </a:p>
        </p:txBody>
      </p:sp>
      <p:sp>
        <p:nvSpPr>
          <p:cNvPr id="621" name="Google Shape;621;p3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31</a:t>
            </a:fld>
            <a:endParaRPr sz="800">
              <a:solidFill>
                <a:srgbClr val="FFFFFF"/>
              </a:solidFill>
              <a:latin typeface="Roboto Slab"/>
              <a:ea typeface="Roboto Slab"/>
              <a:cs typeface="Roboto Slab"/>
              <a:sym typeface="Roboto Slab"/>
            </a:endParaRPr>
          </a:p>
        </p:txBody>
      </p:sp>
      <p:sp>
        <p:nvSpPr>
          <p:cNvPr id="622" name="Google Shape;622;p31"/>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cs-CZ" sz="10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Arial"/>
              <a:ea typeface="Arial"/>
              <a:cs typeface="Arial"/>
              <a:sym typeface="Arial"/>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Nixie One"/>
              <a:ea typeface="Nixie One"/>
              <a:cs typeface="Nixie One"/>
              <a:sym typeface="Nixie One"/>
            </a:endParaRPr>
          </a:p>
        </p:txBody>
      </p:sp>
      <p:pic>
        <p:nvPicPr>
          <p:cNvPr id="623" name="Google Shape;623;p31"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624" name="Google Shape;624;p31"/>
          <p:cNvSpPr txBox="1"/>
          <p:nvPr/>
        </p:nvSpPr>
        <p:spPr>
          <a:xfrm>
            <a:off x="214313" y="2643188"/>
            <a:ext cx="5143500"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Arial"/>
              <a:buNone/>
            </a:pPr>
            <a:r>
              <a:rPr lang="cs-CZ" sz="1200">
                <a:solidFill>
                  <a:schemeClr val="lt1"/>
                </a:solidFill>
                <a:latin typeface="Arial"/>
                <a:ea typeface="Arial"/>
                <a:cs typeface="Arial"/>
                <a:sym typeface="Arial"/>
              </a:rPr>
              <a:t>ČR Podpora Evropské komise na zhotovení této práce nevyjadřuje názor Komise, obsah je názorem autora a Komise není zodpovědná za informace v práci obsažené. </a:t>
            </a:r>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
          <p:cNvSpPr txBox="1">
            <a:spLocks noGrp="1"/>
          </p:cNvSpPr>
          <p:nvPr>
            <p:ph type="title"/>
          </p:nvPr>
        </p:nvSpPr>
        <p:spPr>
          <a:xfrm>
            <a:off x="702653" y="523333"/>
            <a:ext cx="3950813"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2400" b="1" dirty="0">
                <a:solidFill>
                  <a:srgbClr val="FFFFFF"/>
                </a:solidFill>
                <a:latin typeface="Roboto Slab"/>
                <a:ea typeface="Roboto Slab"/>
                <a:cs typeface="Roboto Slab"/>
                <a:sym typeface="Roboto Slab"/>
              </a:rPr>
              <a:t>A few facts to think about</a:t>
            </a:r>
            <a:r>
              <a:rPr lang="cs-CZ" sz="2400" b="1" dirty="0">
                <a:solidFill>
                  <a:srgbClr val="FFFFFF"/>
                </a:solidFill>
                <a:latin typeface="Roboto Slab"/>
                <a:ea typeface="Roboto Slab"/>
                <a:cs typeface="Roboto Slab"/>
                <a:sym typeface="Roboto Slab"/>
              </a:rPr>
              <a:t> </a:t>
            </a:r>
            <a:endParaRPr dirty="0"/>
          </a:p>
        </p:txBody>
      </p:sp>
      <p:grpSp>
        <p:nvGrpSpPr>
          <p:cNvPr id="187" name="Google Shape;187;p4"/>
          <p:cNvGrpSpPr/>
          <p:nvPr/>
        </p:nvGrpSpPr>
        <p:grpSpPr>
          <a:xfrm>
            <a:off x="333375" y="862013"/>
            <a:ext cx="366713" cy="366712"/>
            <a:chOff x="1923675" y="1633650"/>
            <a:chExt cx="436000" cy="435975"/>
          </a:xfrm>
        </p:grpSpPr>
        <p:sp>
          <p:nvSpPr>
            <p:cNvPr id="188" name="Google Shape;188;p4"/>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89" name="Google Shape;189;p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90" name="Google Shape;190;p4"/>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91" name="Google Shape;191;p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92" name="Google Shape;192;p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93" name="Google Shape;193;p4"/>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194" name="Google Shape;194;p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4</a:t>
            </a:fld>
            <a:endParaRPr sz="800">
              <a:solidFill>
                <a:srgbClr val="FFFFFF"/>
              </a:solidFill>
              <a:latin typeface="Roboto Slab"/>
              <a:ea typeface="Roboto Slab"/>
              <a:cs typeface="Roboto Slab"/>
              <a:sym typeface="Roboto Slab"/>
            </a:endParaRPr>
          </a:p>
        </p:txBody>
      </p:sp>
      <p:sp>
        <p:nvSpPr>
          <p:cNvPr id="195" name="Google Shape;195;p4"/>
          <p:cNvSpPr txBox="1">
            <a:spLocks noGrp="1"/>
          </p:cNvSpPr>
          <p:nvPr>
            <p:ph type="body" idx="1"/>
          </p:nvPr>
        </p:nvSpPr>
        <p:spPr>
          <a:xfrm>
            <a:off x="755576" y="1558925"/>
            <a:ext cx="7848871" cy="3367075"/>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GB" dirty="0">
                <a:latin typeface="Roboto Slab"/>
                <a:ea typeface="Roboto Slab"/>
                <a:cs typeface="Roboto Slab"/>
                <a:sym typeface="Roboto Slab"/>
              </a:rPr>
              <a:t>To sweeten drinks and meals people have always used beet or cane sugar</a:t>
            </a:r>
            <a:endParaRPr dirty="0"/>
          </a:p>
          <a:p>
            <a:pPr marL="457200" lvl="0" indent="-342900" algn="l" rtl="0">
              <a:spcBef>
                <a:spcPts val="600"/>
              </a:spcBef>
              <a:spcAft>
                <a:spcPts val="0"/>
              </a:spcAft>
              <a:buSzPts val="1800"/>
              <a:buChar char="▪"/>
            </a:pPr>
            <a:r>
              <a:rPr lang="en-GB" dirty="0">
                <a:latin typeface="Roboto Slab"/>
                <a:ea typeface="Roboto Slab"/>
                <a:cs typeface="Roboto Slab"/>
                <a:sym typeface="Roboto Slab"/>
              </a:rPr>
              <a:t>Chemically it is sucrose</a:t>
            </a:r>
            <a:r>
              <a:rPr lang="cs-CZ" dirty="0">
                <a:latin typeface="Roboto Slab"/>
                <a:ea typeface="Roboto Slab"/>
                <a:cs typeface="Roboto Slab"/>
                <a:sym typeface="Roboto Slab"/>
              </a:rPr>
              <a:t> – </a:t>
            </a:r>
            <a:r>
              <a:rPr lang="en-GB" dirty="0">
                <a:latin typeface="Roboto Slab"/>
                <a:ea typeface="Roboto Slab"/>
                <a:cs typeface="Roboto Slab"/>
                <a:sym typeface="Roboto Slab"/>
              </a:rPr>
              <a:t>a disaccharide composing of glucose and fructose</a:t>
            </a:r>
            <a:endParaRPr dirty="0">
              <a:latin typeface="Roboto Slab"/>
              <a:ea typeface="Roboto Slab"/>
              <a:cs typeface="Roboto Slab"/>
              <a:sym typeface="Roboto Slab"/>
            </a:endParaRPr>
          </a:p>
        </p:txBody>
      </p:sp>
      <p:pic>
        <p:nvPicPr>
          <p:cNvPr id="196" name="Google Shape;196;p4"/>
          <p:cNvPicPr preferRelativeResize="0"/>
          <p:nvPr/>
        </p:nvPicPr>
        <p:blipFill rotWithShape="1">
          <a:blip r:embed="rId3">
            <a:alphaModFix/>
          </a:blip>
          <a:srcRect/>
          <a:stretch/>
        </p:blipFill>
        <p:spPr>
          <a:xfrm>
            <a:off x="3392413" y="2617162"/>
            <a:ext cx="5004048" cy="2364413"/>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11" name="Google Shape;211;p5"/>
          <p:cNvPicPr preferRelativeResize="0"/>
          <p:nvPr/>
        </p:nvPicPr>
        <p:blipFill rotWithShape="1">
          <a:blip r:embed="rId3">
            <a:alphaModFix/>
          </a:blip>
          <a:srcRect/>
          <a:stretch/>
        </p:blipFill>
        <p:spPr>
          <a:xfrm>
            <a:off x="5966961" y="3136992"/>
            <a:ext cx="2807309" cy="1682657"/>
          </a:xfrm>
          <a:prstGeom prst="rect">
            <a:avLst/>
          </a:prstGeom>
          <a:noFill/>
          <a:ln>
            <a:noFill/>
          </a:ln>
        </p:spPr>
      </p:pic>
      <p:sp>
        <p:nvSpPr>
          <p:cNvPr id="201" name="Google Shape;201;p5"/>
          <p:cNvSpPr txBox="1">
            <a:spLocks noGrp="1"/>
          </p:cNvSpPr>
          <p:nvPr>
            <p:ph type="title"/>
          </p:nvPr>
        </p:nvSpPr>
        <p:spPr>
          <a:xfrm>
            <a:off x="1053236" y="530225"/>
            <a:ext cx="3518764"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Glucose – a building unit of sucrose</a:t>
            </a:r>
            <a:r>
              <a:rPr lang="cs-CZ" sz="1800" b="1" dirty="0">
                <a:solidFill>
                  <a:srgbClr val="FFFFFF"/>
                </a:solidFill>
                <a:latin typeface="Roboto Slab"/>
                <a:ea typeface="Roboto Slab"/>
                <a:cs typeface="Roboto Slab"/>
                <a:sym typeface="Roboto Slab"/>
              </a:rPr>
              <a:t> </a:t>
            </a:r>
            <a:endParaRPr dirty="0"/>
          </a:p>
        </p:txBody>
      </p:sp>
      <p:grpSp>
        <p:nvGrpSpPr>
          <p:cNvPr id="202" name="Google Shape;202;p5"/>
          <p:cNvGrpSpPr/>
          <p:nvPr/>
        </p:nvGrpSpPr>
        <p:grpSpPr>
          <a:xfrm>
            <a:off x="333375" y="862013"/>
            <a:ext cx="366713" cy="366712"/>
            <a:chOff x="1923675" y="1633650"/>
            <a:chExt cx="436000" cy="435975"/>
          </a:xfrm>
        </p:grpSpPr>
        <p:sp>
          <p:nvSpPr>
            <p:cNvPr id="203" name="Google Shape;203;p5"/>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04" name="Google Shape;204;p5"/>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05" name="Google Shape;205;p5"/>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06" name="Google Shape;206;p5"/>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07" name="Google Shape;207;p5"/>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08" name="Google Shape;208;p5"/>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209" name="Google Shape;209;p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5</a:t>
            </a:fld>
            <a:endParaRPr sz="800">
              <a:solidFill>
                <a:srgbClr val="FFFFFF"/>
              </a:solidFill>
              <a:latin typeface="Roboto Slab"/>
              <a:ea typeface="Roboto Slab"/>
              <a:cs typeface="Roboto Slab"/>
              <a:sym typeface="Roboto Slab"/>
            </a:endParaRPr>
          </a:p>
        </p:txBody>
      </p:sp>
      <p:sp>
        <p:nvSpPr>
          <p:cNvPr id="210" name="Google Shape;210;p5"/>
          <p:cNvSpPr txBox="1">
            <a:spLocks noGrp="1"/>
          </p:cNvSpPr>
          <p:nvPr>
            <p:ph type="body" idx="1"/>
          </p:nvPr>
        </p:nvSpPr>
        <p:spPr>
          <a:xfrm>
            <a:off x="755576" y="1558925"/>
            <a:ext cx="7848871" cy="3367075"/>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GB" dirty="0">
                <a:latin typeface="Roboto Slab"/>
                <a:ea typeface="Roboto Slab"/>
                <a:cs typeface="Roboto Slab"/>
                <a:sym typeface="Roboto Slab"/>
              </a:rPr>
              <a:t>Glucose and fructose are formed by biological hydrolysis of sucrose</a:t>
            </a:r>
            <a:endParaRPr dirty="0">
              <a:latin typeface="Roboto Slab"/>
              <a:ea typeface="Roboto Slab"/>
              <a:cs typeface="Roboto Slab"/>
              <a:sym typeface="Roboto Slab"/>
            </a:endParaRPr>
          </a:p>
          <a:p>
            <a:pPr marL="457200" lvl="0" indent="-342900" algn="l" rtl="0">
              <a:spcBef>
                <a:spcPts val="600"/>
              </a:spcBef>
              <a:spcAft>
                <a:spcPts val="0"/>
              </a:spcAft>
              <a:buSzPts val="1800"/>
              <a:buChar char="▪"/>
            </a:pPr>
            <a:r>
              <a:rPr lang="en-GB" dirty="0">
                <a:latin typeface="Roboto Slab"/>
                <a:ea typeface="Roboto Slab"/>
                <a:cs typeface="Roboto Slab"/>
                <a:sym typeface="Roboto Slab"/>
              </a:rPr>
              <a:t>Glucose is found as blood sugar in human bodies. The blood sugar content of a healthy person in the short-term fasting state</a:t>
            </a:r>
            <a:r>
              <a:rPr lang="cs-CZ" dirty="0">
                <a:latin typeface="Roboto Slab"/>
                <a:ea typeface="Roboto Slab"/>
                <a:cs typeface="Roboto Slab"/>
                <a:sym typeface="Roboto Slab"/>
              </a:rPr>
              <a:t> </a:t>
            </a:r>
            <a:r>
              <a:rPr lang="en-GB" dirty="0">
                <a:latin typeface="Roboto Slab"/>
                <a:ea typeface="Roboto Slab"/>
                <a:cs typeface="Roboto Slab"/>
                <a:sym typeface="Roboto Slab"/>
              </a:rPr>
              <a:t>is from </a:t>
            </a:r>
            <a:r>
              <a:rPr lang="cs-CZ" dirty="0">
                <a:latin typeface="Roboto Slab"/>
                <a:ea typeface="Roboto Slab"/>
                <a:cs typeface="Roboto Slab"/>
                <a:sym typeface="Roboto Slab"/>
              </a:rPr>
              <a:t>3,9 </a:t>
            </a:r>
            <a:r>
              <a:rPr lang="en-GB" dirty="0">
                <a:latin typeface="Roboto Slab"/>
                <a:ea typeface="Roboto Slab"/>
                <a:cs typeface="Roboto Slab"/>
                <a:sym typeface="Roboto Slab"/>
              </a:rPr>
              <a:t>to</a:t>
            </a:r>
            <a:r>
              <a:rPr lang="cs-CZ" dirty="0">
                <a:latin typeface="Roboto Slab"/>
                <a:ea typeface="Roboto Slab"/>
                <a:cs typeface="Roboto Slab"/>
                <a:sym typeface="Roboto Slab"/>
              </a:rPr>
              <a:t> 5,6 </a:t>
            </a:r>
            <a:r>
              <a:rPr lang="cs-CZ" dirty="0" err="1">
                <a:latin typeface="Roboto Slab"/>
                <a:ea typeface="Roboto Slab"/>
                <a:cs typeface="Roboto Slab"/>
                <a:sym typeface="Roboto Slab"/>
              </a:rPr>
              <a:t>mmol</a:t>
            </a:r>
            <a:r>
              <a:rPr lang="cs-CZ" dirty="0">
                <a:latin typeface="Roboto Slab"/>
                <a:ea typeface="Roboto Slab"/>
                <a:cs typeface="Roboto Slab"/>
                <a:sym typeface="Roboto Slab"/>
              </a:rPr>
              <a:t>/l. </a:t>
            </a:r>
            <a:endParaRPr dirty="0"/>
          </a:p>
          <a:p>
            <a:pPr marL="457200" lvl="0" indent="-228600" algn="l" rtl="0">
              <a:spcBef>
                <a:spcPts val="600"/>
              </a:spcBef>
              <a:spcAft>
                <a:spcPts val="0"/>
              </a:spcAft>
              <a:buSzPts val="1800"/>
              <a:buNone/>
            </a:pPr>
            <a:endParaRPr dirty="0">
              <a:latin typeface="Roboto Slab"/>
              <a:ea typeface="Roboto Slab"/>
              <a:cs typeface="Roboto Slab"/>
              <a:sym typeface="Roboto Slab"/>
            </a:endParaRPr>
          </a:p>
          <a:p>
            <a:pPr marL="457200" lvl="0" indent="-342900" algn="l" rtl="0">
              <a:spcBef>
                <a:spcPts val="600"/>
              </a:spcBef>
              <a:spcAft>
                <a:spcPts val="0"/>
              </a:spcAft>
              <a:buSzPts val="1800"/>
              <a:buChar char="▪"/>
            </a:pPr>
            <a:r>
              <a:rPr lang="en-GB" dirty="0">
                <a:latin typeface="Roboto Slab"/>
                <a:ea typeface="Roboto Slab"/>
                <a:cs typeface="Roboto Slab"/>
                <a:sym typeface="Roboto Slab"/>
              </a:rPr>
              <a:t>The glucose content of the blood is regulated by hormones like insulin and glucagon</a:t>
            </a:r>
            <a:r>
              <a:rPr lang="cs-CZ" dirty="0">
                <a:latin typeface="Roboto Slab"/>
                <a:ea typeface="Roboto Slab"/>
                <a:cs typeface="Roboto Slab"/>
                <a:sym typeface="Roboto Slab"/>
              </a:rPr>
              <a:t>. </a:t>
            </a:r>
            <a:endParaRPr dirty="0"/>
          </a:p>
          <a:p>
            <a:pPr marL="457200" lvl="0" indent="-342900" algn="l" rtl="0">
              <a:spcBef>
                <a:spcPts val="600"/>
              </a:spcBef>
              <a:spcAft>
                <a:spcPts val="0"/>
              </a:spcAft>
              <a:buSzPts val="1800"/>
              <a:buChar char="▪"/>
            </a:pPr>
            <a:r>
              <a:rPr lang="en-GB" dirty="0">
                <a:latin typeface="Roboto Slab"/>
                <a:ea typeface="Roboto Slab"/>
                <a:cs typeface="Roboto Slab"/>
                <a:sym typeface="Roboto Slab"/>
              </a:rPr>
              <a:t>Glucagon is a peptide hormone, belongs to polypeptides (complex saccharides)</a:t>
            </a:r>
            <a:endParaRPr dirty="0"/>
          </a:p>
          <a:p>
            <a:pPr marL="114300" lvl="0" indent="0" algn="l" rtl="0">
              <a:spcBef>
                <a:spcPts val="600"/>
              </a:spcBef>
              <a:spcAft>
                <a:spcPts val="0"/>
              </a:spcAft>
              <a:buSzPts val="1800"/>
              <a:buNone/>
            </a:pPr>
            <a:r>
              <a:rPr lang="cs-CZ" dirty="0">
                <a:latin typeface="Roboto Slab"/>
                <a:ea typeface="Roboto Slab"/>
                <a:cs typeface="Roboto Slab"/>
                <a:sym typeface="Roboto Slab"/>
              </a:rPr>
              <a:t>       </a:t>
            </a:r>
            <a:endParaRPr dirty="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26" name="Google Shape;226;p6"/>
          <p:cNvPicPr preferRelativeResize="0"/>
          <p:nvPr/>
        </p:nvPicPr>
        <p:blipFill rotWithShape="1">
          <a:blip r:embed="rId3">
            <a:alphaModFix/>
          </a:blip>
          <a:srcRect l="18002" t="4515" r="18511"/>
          <a:stretch/>
        </p:blipFill>
        <p:spPr>
          <a:xfrm>
            <a:off x="7740352" y="3132033"/>
            <a:ext cx="1231800" cy="1849542"/>
          </a:xfrm>
          <a:prstGeom prst="rect">
            <a:avLst/>
          </a:prstGeom>
          <a:noFill/>
          <a:ln>
            <a:noFill/>
          </a:ln>
        </p:spPr>
      </p:pic>
      <p:sp>
        <p:nvSpPr>
          <p:cNvPr id="216" name="Google Shape;216;p6"/>
          <p:cNvSpPr txBox="1">
            <a:spLocks noGrp="1"/>
          </p:cNvSpPr>
          <p:nvPr>
            <p:ph type="title"/>
          </p:nvPr>
        </p:nvSpPr>
        <p:spPr>
          <a:xfrm>
            <a:off x="1146174" y="530225"/>
            <a:ext cx="3497833"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Fructose – a building unit of sucrose</a:t>
            </a:r>
            <a:endParaRPr sz="1800" b="1" dirty="0">
              <a:solidFill>
                <a:srgbClr val="FFFFFF"/>
              </a:solidFill>
              <a:latin typeface="Roboto Slab"/>
              <a:ea typeface="Roboto Slab"/>
              <a:cs typeface="Roboto Slab"/>
              <a:sym typeface="Roboto Slab"/>
            </a:endParaRPr>
          </a:p>
        </p:txBody>
      </p:sp>
      <p:grpSp>
        <p:nvGrpSpPr>
          <p:cNvPr id="217" name="Google Shape;217;p6"/>
          <p:cNvGrpSpPr/>
          <p:nvPr/>
        </p:nvGrpSpPr>
        <p:grpSpPr>
          <a:xfrm>
            <a:off x="333375" y="862013"/>
            <a:ext cx="366713" cy="366712"/>
            <a:chOff x="1923675" y="1633650"/>
            <a:chExt cx="436000" cy="435975"/>
          </a:xfrm>
        </p:grpSpPr>
        <p:sp>
          <p:nvSpPr>
            <p:cNvPr id="218" name="Google Shape;218;p6"/>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19" name="Google Shape;219;p6"/>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20" name="Google Shape;220;p6"/>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21" name="Google Shape;221;p6"/>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22" name="Google Shape;222;p6"/>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23" name="Google Shape;223;p6"/>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224" name="Google Shape;224;p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6</a:t>
            </a:fld>
            <a:endParaRPr sz="800">
              <a:solidFill>
                <a:srgbClr val="FFFFFF"/>
              </a:solidFill>
              <a:latin typeface="Roboto Slab"/>
              <a:ea typeface="Roboto Slab"/>
              <a:cs typeface="Roboto Slab"/>
              <a:sym typeface="Roboto Slab"/>
            </a:endParaRPr>
          </a:p>
        </p:txBody>
      </p:sp>
      <p:sp>
        <p:nvSpPr>
          <p:cNvPr id="225" name="Google Shape;225;p6"/>
          <p:cNvSpPr txBox="1">
            <a:spLocks noGrp="1"/>
          </p:cNvSpPr>
          <p:nvPr>
            <p:ph type="body" idx="1"/>
          </p:nvPr>
        </p:nvSpPr>
        <p:spPr>
          <a:xfrm>
            <a:off x="755576" y="1558925"/>
            <a:ext cx="8208912" cy="3367075"/>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GB" dirty="0">
                <a:latin typeface="Roboto Slab"/>
                <a:ea typeface="Roboto Slab"/>
                <a:cs typeface="Roboto Slab"/>
                <a:sym typeface="Roboto Slab"/>
              </a:rPr>
              <a:t>Fructose</a:t>
            </a:r>
            <a:r>
              <a:rPr lang="cs-CZ" dirty="0">
                <a:latin typeface="Roboto Slab"/>
                <a:ea typeface="Roboto Slab"/>
                <a:cs typeface="Roboto Slab"/>
                <a:sym typeface="Roboto Slab"/>
              </a:rPr>
              <a:t> – </a:t>
            </a:r>
            <a:r>
              <a:rPr lang="en-GB" dirty="0">
                <a:latin typeface="Roboto Slab"/>
                <a:ea typeface="Roboto Slab"/>
                <a:cs typeface="Roboto Slab"/>
                <a:sym typeface="Roboto Slab"/>
              </a:rPr>
              <a:t>also called fruit sugar </a:t>
            </a:r>
            <a:r>
              <a:rPr lang="cs-CZ" dirty="0">
                <a:latin typeface="Roboto Slab"/>
                <a:ea typeface="Roboto Slab"/>
                <a:cs typeface="Roboto Slab"/>
                <a:sym typeface="Roboto Slab"/>
              </a:rPr>
              <a:t>– </a:t>
            </a:r>
            <a:r>
              <a:rPr lang="en-GB" dirty="0">
                <a:latin typeface="Roboto Slab"/>
                <a:ea typeface="Roboto Slab"/>
                <a:cs typeface="Roboto Slab"/>
                <a:sym typeface="Roboto Slab"/>
              </a:rPr>
              <a:t>is found in honey, fruits and berries, and some vegetables (water melon, onion, sweet potatoes)</a:t>
            </a:r>
            <a:endParaRPr dirty="0"/>
          </a:p>
          <a:p>
            <a:pPr marL="457200" lvl="0" indent="-342900" algn="l" rtl="0">
              <a:spcBef>
                <a:spcPts val="600"/>
              </a:spcBef>
              <a:spcAft>
                <a:spcPts val="0"/>
              </a:spcAft>
              <a:buSzPts val="1800"/>
              <a:buChar char="▪"/>
            </a:pPr>
            <a:r>
              <a:rPr lang="en-GB" dirty="0">
                <a:latin typeface="Roboto Slab"/>
                <a:ea typeface="Roboto Slab"/>
                <a:cs typeface="Roboto Slab"/>
                <a:sym typeface="Roboto Slab"/>
              </a:rPr>
              <a:t>Commercially, fructose is derived from sugar beets, sugar cane, and maize</a:t>
            </a:r>
            <a:endParaRPr dirty="0"/>
          </a:p>
          <a:p>
            <a:pPr marL="457200" lvl="0" indent="-342900" algn="l" rtl="0">
              <a:spcBef>
                <a:spcPts val="600"/>
              </a:spcBef>
              <a:spcAft>
                <a:spcPts val="0"/>
              </a:spcAft>
              <a:buSzPts val="1800"/>
              <a:buChar char="▪"/>
            </a:pPr>
            <a:r>
              <a:rPr lang="en-GB" dirty="0">
                <a:latin typeface="Roboto Slab"/>
                <a:ea typeface="Roboto Slab"/>
                <a:cs typeface="Roboto Slab"/>
                <a:sym typeface="Roboto Slab"/>
              </a:rPr>
              <a:t>Fructose in honey is formed by converting sucrose to a mixture of glucose and fructose by the bee’s digestive enzymes </a:t>
            </a:r>
            <a:r>
              <a:rPr lang="en-GB" dirty="0" err="1">
                <a:latin typeface="Roboto Slab"/>
                <a:ea typeface="Roboto Slab"/>
                <a:cs typeface="Roboto Slab"/>
                <a:sym typeface="Roboto Slab"/>
              </a:rPr>
              <a:t>hydrolyze</a:t>
            </a:r>
            <a:r>
              <a:rPr lang="cs-CZ" dirty="0">
                <a:latin typeface="Roboto Slab"/>
                <a:ea typeface="Roboto Slab"/>
                <a:cs typeface="Roboto Slab"/>
                <a:sym typeface="Roboto Slab"/>
              </a:rPr>
              <a:t>                    </a:t>
            </a:r>
            <a:endParaRPr lang="cs-CZ" dirty="0"/>
          </a:p>
          <a:p>
            <a:pPr marL="457200" lvl="0" indent="-342900" algn="l" rtl="0">
              <a:spcBef>
                <a:spcPts val="600"/>
              </a:spcBef>
              <a:spcAft>
                <a:spcPts val="0"/>
              </a:spcAft>
              <a:buSzPts val="1800"/>
              <a:buChar char="▪"/>
            </a:pPr>
            <a:r>
              <a:rPr lang="en-GB" dirty="0">
                <a:latin typeface="Roboto Slab"/>
                <a:ea typeface="Roboto Slab"/>
                <a:cs typeface="Roboto Slab"/>
                <a:sym typeface="Roboto Slab"/>
              </a:rPr>
              <a:t>Fructose has the highest relative sweetness. It is used as a cheap sweetener. But its high consumption has a negative effect on humans in mainly in increasing weight gain and health problems related to it. </a:t>
            </a:r>
            <a:endParaRPr lang="cs-CZ" dirty="0"/>
          </a:p>
          <a:p>
            <a:pPr marL="457200" lvl="0" indent="-228600" algn="l" rtl="0">
              <a:spcBef>
                <a:spcPts val="600"/>
              </a:spcBef>
              <a:spcAft>
                <a:spcPts val="0"/>
              </a:spcAft>
              <a:buSzPts val="1800"/>
              <a:buNone/>
            </a:pPr>
            <a:endParaRPr dirty="0">
              <a:latin typeface="Roboto Slab"/>
              <a:ea typeface="Roboto Slab"/>
              <a:cs typeface="Roboto Slab"/>
              <a:sym typeface="Roboto Slab"/>
            </a:endParaRPr>
          </a:p>
          <a:p>
            <a:pPr marL="457200" lvl="0" indent="-228600" algn="l" rtl="0">
              <a:spcBef>
                <a:spcPts val="600"/>
              </a:spcBef>
              <a:spcAft>
                <a:spcPts val="0"/>
              </a:spcAft>
              <a:buSzPts val="1800"/>
              <a:buNone/>
            </a:pPr>
            <a:endParaRPr dirty="0">
              <a:latin typeface="Roboto Slab"/>
              <a:ea typeface="Roboto Slab"/>
              <a:cs typeface="Roboto Slab"/>
              <a:sym typeface="Roboto Slab"/>
            </a:endParaRPr>
          </a:p>
          <a:p>
            <a:pPr marL="457200" lvl="0" indent="-228600" algn="l" rtl="0">
              <a:spcBef>
                <a:spcPts val="600"/>
              </a:spcBef>
              <a:spcAft>
                <a:spcPts val="0"/>
              </a:spcAft>
              <a:buSzPts val="1800"/>
              <a:buNone/>
            </a:pPr>
            <a:endParaRPr dirty="0">
              <a:latin typeface="Roboto Slab"/>
              <a:ea typeface="Roboto Slab"/>
              <a:cs typeface="Roboto Slab"/>
              <a:sym typeface="Roboto Slab"/>
            </a:endParaRPr>
          </a:p>
          <a:p>
            <a:pPr marL="114300" lvl="0" indent="0" algn="l" rtl="0">
              <a:spcBef>
                <a:spcPts val="600"/>
              </a:spcBef>
              <a:spcAft>
                <a:spcPts val="0"/>
              </a:spcAft>
              <a:buSzPts val="1800"/>
              <a:buNone/>
            </a:pPr>
            <a:r>
              <a:rPr lang="cs-CZ" dirty="0">
                <a:latin typeface="Roboto Slab"/>
                <a:ea typeface="Roboto Slab"/>
                <a:cs typeface="Roboto Slab"/>
                <a:sym typeface="Roboto Slab"/>
              </a:rPr>
              <a:t>       </a:t>
            </a:r>
            <a:endParaRPr dirty="0"/>
          </a:p>
        </p:txBody>
      </p:sp>
      <p:pic>
        <p:nvPicPr>
          <p:cNvPr id="227" name="Google Shape;227;p6"/>
          <p:cNvPicPr preferRelativeResize="0"/>
          <p:nvPr/>
        </p:nvPicPr>
        <p:blipFill rotWithShape="1">
          <a:blip r:embed="rId4">
            <a:alphaModFix/>
          </a:blip>
          <a:srcRect/>
          <a:stretch/>
        </p:blipFill>
        <p:spPr>
          <a:xfrm>
            <a:off x="6688583" y="161925"/>
            <a:ext cx="2275905" cy="1578909"/>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7"/>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Sugar beet</a:t>
            </a:r>
            <a:endParaRPr sz="1800" b="1" dirty="0">
              <a:solidFill>
                <a:srgbClr val="FFFFFF"/>
              </a:solidFill>
              <a:latin typeface="Roboto Slab"/>
              <a:ea typeface="Roboto Slab"/>
              <a:cs typeface="Roboto Slab"/>
              <a:sym typeface="Roboto Slab"/>
            </a:endParaRPr>
          </a:p>
        </p:txBody>
      </p:sp>
      <p:grpSp>
        <p:nvGrpSpPr>
          <p:cNvPr id="233" name="Google Shape;233;p7"/>
          <p:cNvGrpSpPr/>
          <p:nvPr/>
        </p:nvGrpSpPr>
        <p:grpSpPr>
          <a:xfrm>
            <a:off x="371475" y="912813"/>
            <a:ext cx="315913" cy="263525"/>
            <a:chOff x="1247825" y="322750"/>
            <a:chExt cx="443300" cy="369000"/>
          </a:xfrm>
        </p:grpSpPr>
        <p:sp>
          <p:nvSpPr>
            <p:cNvPr id="234" name="Google Shape;234;p7"/>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1949" y="2071"/>
                  </a:lnTo>
                  <a:lnTo>
                    <a:pt x="1852" y="2119"/>
                  </a:lnTo>
                  <a:lnTo>
                    <a:pt x="1779" y="2144"/>
                  </a:lnTo>
                  <a:lnTo>
                    <a:pt x="1706" y="2217"/>
                  </a:lnTo>
                  <a:lnTo>
                    <a:pt x="1633" y="2290"/>
                  </a:lnTo>
                  <a:lnTo>
                    <a:pt x="1608" y="2363"/>
                  </a:lnTo>
                  <a:lnTo>
                    <a:pt x="1560" y="2460"/>
                  </a:lnTo>
                  <a:lnTo>
                    <a:pt x="156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07" y="3191"/>
                  </a:lnTo>
                  <a:lnTo>
                    <a:pt x="17658" y="3045"/>
                  </a:lnTo>
                  <a:lnTo>
                    <a:pt x="17610" y="2899"/>
                  </a:lnTo>
                  <a:lnTo>
                    <a:pt x="17512" y="2777"/>
                  </a:lnTo>
                  <a:lnTo>
                    <a:pt x="17390" y="2679"/>
                  </a:lnTo>
                  <a:lnTo>
                    <a:pt x="17244" y="2631"/>
                  </a:lnTo>
                  <a:lnTo>
                    <a:pt x="17098" y="2582"/>
                  </a:lnTo>
                  <a:lnTo>
                    <a:pt x="16952" y="255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35" name="Google Shape;235;p7"/>
            <p:cNvSpPr/>
            <p:nvPr/>
          </p:nvSpPr>
          <p:spPr>
            <a:xfrm>
              <a:off x="1398225" y="386675"/>
              <a:ext cx="142500" cy="25"/>
            </a:xfrm>
            <a:custGeom>
              <a:avLst/>
              <a:gdLst/>
              <a:ahLst/>
              <a:cxnLst/>
              <a:rect l="l" t="t" r="r" b="b"/>
              <a:pathLst>
                <a:path w="5700" h="1" fill="none" extrusionOk="0">
                  <a:moveTo>
                    <a:pt x="5700" y="1"/>
                  </a:move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36" name="Google Shape;236;p7"/>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37" name="Google Shape;237;p7"/>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38" name="Google Shape;238;p7"/>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390"/>
                  </a:lnTo>
                  <a:lnTo>
                    <a:pt x="49" y="292"/>
                  </a:lnTo>
                  <a:lnTo>
                    <a:pt x="74" y="219"/>
                  </a:lnTo>
                  <a:lnTo>
                    <a:pt x="147" y="146"/>
                  </a:lnTo>
                  <a:lnTo>
                    <a:pt x="220" y="73"/>
                  </a:lnTo>
                  <a:lnTo>
                    <a:pt x="293" y="49"/>
                  </a:lnTo>
                  <a:lnTo>
                    <a:pt x="390" y="0"/>
                  </a:lnTo>
                  <a:lnTo>
                    <a:pt x="48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239" name="Google Shape;239;p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7</a:t>
            </a:fld>
            <a:endParaRPr sz="800">
              <a:solidFill>
                <a:srgbClr val="FFFFFF"/>
              </a:solidFill>
              <a:latin typeface="Roboto Slab"/>
              <a:ea typeface="Roboto Slab"/>
              <a:cs typeface="Roboto Slab"/>
              <a:sym typeface="Roboto Slab"/>
            </a:endParaRPr>
          </a:p>
        </p:txBody>
      </p:sp>
      <p:pic>
        <p:nvPicPr>
          <p:cNvPr id="240" name="Google Shape;240;p7"/>
          <p:cNvPicPr preferRelativeResize="0"/>
          <p:nvPr/>
        </p:nvPicPr>
        <p:blipFill rotWithShape="1">
          <a:blip r:embed="rId3">
            <a:alphaModFix/>
          </a:blip>
          <a:srcRect t="11852" b="12331"/>
          <a:stretch/>
        </p:blipFill>
        <p:spPr>
          <a:xfrm>
            <a:off x="5824227" y="1716587"/>
            <a:ext cx="2389671" cy="2738707"/>
          </a:xfrm>
          <a:prstGeom prst="rect">
            <a:avLst/>
          </a:prstGeom>
          <a:noFill/>
          <a:ln>
            <a:noFill/>
          </a:ln>
        </p:spPr>
      </p:pic>
      <p:pic>
        <p:nvPicPr>
          <p:cNvPr id="241" name="Google Shape;241;p7"/>
          <p:cNvPicPr preferRelativeResize="0"/>
          <p:nvPr/>
        </p:nvPicPr>
        <p:blipFill rotWithShape="1">
          <a:blip r:embed="rId4">
            <a:alphaModFix/>
          </a:blip>
          <a:srcRect/>
          <a:stretch/>
        </p:blipFill>
        <p:spPr>
          <a:xfrm>
            <a:off x="930102" y="1716587"/>
            <a:ext cx="3641898" cy="2738707"/>
          </a:xfrm>
          <a:prstGeom prst="rect">
            <a:avLst/>
          </a:prstGeom>
          <a:noFill/>
          <a:ln>
            <a:noFill/>
          </a:ln>
        </p:spPr>
      </p:pic>
      <p:sp>
        <p:nvSpPr>
          <p:cNvPr id="242" name="Google Shape;242;p7"/>
          <p:cNvSpPr txBox="1"/>
          <p:nvPr/>
        </p:nvSpPr>
        <p:spPr>
          <a:xfrm>
            <a:off x="4966834" y="358637"/>
            <a:ext cx="4104456"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000000"/>
                </a:solidFill>
                <a:latin typeface="Roboto Slab"/>
                <a:ea typeface="Roboto Slab"/>
                <a:cs typeface="Roboto Slab"/>
                <a:sym typeface="Roboto Slab"/>
              </a:rPr>
              <a:t>Sugar content of a sugar beet is</a:t>
            </a:r>
            <a:r>
              <a:rPr lang="cs-CZ" sz="1800" b="1" dirty="0">
                <a:solidFill>
                  <a:srgbClr val="000000"/>
                </a:solidFill>
                <a:latin typeface="Roboto Slab"/>
                <a:ea typeface="Roboto Slab"/>
                <a:cs typeface="Roboto Slab"/>
                <a:sym typeface="Roboto Slab"/>
              </a:rPr>
              <a:t> </a:t>
            </a:r>
            <a:endParaRPr lang="en-GB" sz="1800" b="1" dirty="0">
              <a:solidFill>
                <a:srgbClr val="000000"/>
              </a:solidFill>
              <a:latin typeface="Roboto Slab"/>
              <a:ea typeface="Roboto Slab"/>
              <a:cs typeface="Roboto Slab"/>
              <a:sym typeface="Roboto Slab"/>
            </a:endParaRPr>
          </a:p>
          <a:p>
            <a:pPr marL="0" marR="0" lvl="0" indent="0" algn="l" rtl="0">
              <a:spcBef>
                <a:spcPts val="0"/>
              </a:spcBef>
              <a:spcAft>
                <a:spcPts val="0"/>
              </a:spcAft>
              <a:buNone/>
            </a:pPr>
            <a:r>
              <a:rPr lang="cs-CZ" sz="1800" b="1" dirty="0">
                <a:solidFill>
                  <a:srgbClr val="000000"/>
                </a:solidFill>
                <a:latin typeface="Roboto Slab"/>
                <a:ea typeface="Roboto Slab"/>
                <a:cs typeface="Roboto Slab"/>
                <a:sym typeface="Roboto Slab"/>
              </a:rPr>
              <a:t>16 – 18 %,</a:t>
            </a:r>
            <a:endParaRPr dirty="0"/>
          </a:p>
          <a:p>
            <a:pPr marL="0" marR="0" lvl="0" indent="0" algn="l" rtl="0">
              <a:spcBef>
                <a:spcPts val="0"/>
              </a:spcBef>
              <a:spcAft>
                <a:spcPts val="0"/>
              </a:spcAft>
              <a:buNone/>
            </a:pPr>
            <a:r>
              <a:rPr lang="en-GB" sz="1800" b="1" dirty="0">
                <a:latin typeface="Roboto Slab"/>
                <a:ea typeface="Roboto Slab"/>
                <a:cs typeface="Roboto Slab"/>
                <a:sym typeface="Roboto Slab"/>
              </a:rPr>
              <a:t>There is about </a:t>
            </a:r>
            <a:r>
              <a:rPr lang="cs-CZ" sz="1800" b="1" dirty="0">
                <a:solidFill>
                  <a:srgbClr val="000000"/>
                </a:solidFill>
                <a:latin typeface="Roboto Slab"/>
                <a:ea typeface="Roboto Slab"/>
                <a:cs typeface="Roboto Slab"/>
                <a:sym typeface="Roboto Slab"/>
              </a:rPr>
              <a:t>80 – 13 g </a:t>
            </a:r>
            <a:r>
              <a:rPr lang="en-GB" sz="1800" b="1" dirty="0">
                <a:solidFill>
                  <a:srgbClr val="000000"/>
                </a:solidFill>
                <a:latin typeface="Roboto Slab"/>
                <a:ea typeface="Roboto Slab"/>
                <a:cs typeface="Roboto Slab"/>
                <a:sym typeface="Roboto Slab"/>
              </a:rPr>
              <a:t>of sugar</a:t>
            </a:r>
            <a:r>
              <a:rPr lang="cs-CZ" sz="1800" b="1" dirty="0">
                <a:solidFill>
                  <a:srgbClr val="000000"/>
                </a:solidFill>
                <a:latin typeface="Roboto Slab"/>
                <a:ea typeface="Roboto Slab"/>
                <a:cs typeface="Roboto Slab"/>
                <a:sym typeface="Roboto Slab"/>
              </a:rPr>
              <a:t> (</a:t>
            </a:r>
            <a:r>
              <a:rPr lang="en-GB" sz="1800" b="1" dirty="0">
                <a:solidFill>
                  <a:srgbClr val="000000"/>
                </a:solidFill>
                <a:latin typeface="Roboto Slab"/>
                <a:ea typeface="Roboto Slab"/>
                <a:cs typeface="Roboto Slab"/>
                <a:sym typeface="Roboto Slab"/>
              </a:rPr>
              <a:t>sucrose</a:t>
            </a:r>
            <a:r>
              <a:rPr lang="cs-CZ" sz="1800" b="1" dirty="0">
                <a:solidFill>
                  <a:srgbClr val="000000"/>
                </a:solidFill>
                <a:latin typeface="Roboto Slab"/>
                <a:ea typeface="Roboto Slab"/>
                <a:cs typeface="Roboto Slab"/>
                <a:sym typeface="Roboto Slab"/>
              </a:rPr>
              <a:t>)</a:t>
            </a:r>
            <a:r>
              <a:rPr lang="en-GB" sz="1800" b="1" dirty="0">
                <a:solidFill>
                  <a:srgbClr val="000000"/>
                </a:solidFill>
                <a:latin typeface="Roboto Slab"/>
                <a:ea typeface="Roboto Slab"/>
                <a:cs typeface="Roboto Slab"/>
                <a:sym typeface="Roboto Slab"/>
              </a:rPr>
              <a:t> in a taproot</a:t>
            </a:r>
            <a:r>
              <a:rPr lang="cs-CZ" sz="1800" b="1" dirty="0">
                <a:solidFill>
                  <a:srgbClr val="000000"/>
                </a:solidFill>
                <a:latin typeface="Roboto Slab"/>
                <a:ea typeface="Roboto Slab"/>
                <a:cs typeface="Roboto Slab"/>
                <a:sym typeface="Roboto Slab"/>
              </a:rPr>
              <a:t>.</a:t>
            </a:r>
            <a:endParaRPr dirty="0"/>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8"/>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Sugar cane</a:t>
            </a:r>
            <a:endParaRPr sz="1800" b="1" dirty="0">
              <a:solidFill>
                <a:srgbClr val="FFFFFF"/>
              </a:solidFill>
              <a:latin typeface="Roboto Slab"/>
              <a:ea typeface="Roboto Slab"/>
              <a:cs typeface="Roboto Slab"/>
              <a:sym typeface="Roboto Slab"/>
            </a:endParaRPr>
          </a:p>
        </p:txBody>
      </p:sp>
      <p:grpSp>
        <p:nvGrpSpPr>
          <p:cNvPr id="248" name="Google Shape;248;p8"/>
          <p:cNvGrpSpPr/>
          <p:nvPr/>
        </p:nvGrpSpPr>
        <p:grpSpPr>
          <a:xfrm>
            <a:off x="371475" y="912813"/>
            <a:ext cx="315913" cy="263525"/>
            <a:chOff x="1247825" y="322750"/>
            <a:chExt cx="443300" cy="369000"/>
          </a:xfrm>
        </p:grpSpPr>
        <p:sp>
          <p:nvSpPr>
            <p:cNvPr id="249" name="Google Shape;249;p8"/>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1949" y="2071"/>
                  </a:lnTo>
                  <a:lnTo>
                    <a:pt x="1852" y="2119"/>
                  </a:lnTo>
                  <a:lnTo>
                    <a:pt x="1779" y="2144"/>
                  </a:lnTo>
                  <a:lnTo>
                    <a:pt x="1706" y="2217"/>
                  </a:lnTo>
                  <a:lnTo>
                    <a:pt x="1633" y="2290"/>
                  </a:lnTo>
                  <a:lnTo>
                    <a:pt x="1608" y="2363"/>
                  </a:lnTo>
                  <a:lnTo>
                    <a:pt x="1560" y="2460"/>
                  </a:lnTo>
                  <a:lnTo>
                    <a:pt x="156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07" y="3191"/>
                  </a:lnTo>
                  <a:lnTo>
                    <a:pt x="17658" y="3045"/>
                  </a:lnTo>
                  <a:lnTo>
                    <a:pt x="17610" y="2899"/>
                  </a:lnTo>
                  <a:lnTo>
                    <a:pt x="17512" y="2777"/>
                  </a:lnTo>
                  <a:lnTo>
                    <a:pt x="17390" y="2679"/>
                  </a:lnTo>
                  <a:lnTo>
                    <a:pt x="17244" y="2631"/>
                  </a:lnTo>
                  <a:lnTo>
                    <a:pt x="17098" y="2582"/>
                  </a:lnTo>
                  <a:lnTo>
                    <a:pt x="16952" y="255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50" name="Google Shape;250;p8"/>
            <p:cNvSpPr/>
            <p:nvPr/>
          </p:nvSpPr>
          <p:spPr>
            <a:xfrm>
              <a:off x="1398225" y="386675"/>
              <a:ext cx="142500" cy="25"/>
            </a:xfrm>
            <a:custGeom>
              <a:avLst/>
              <a:gdLst/>
              <a:ahLst/>
              <a:cxnLst/>
              <a:rect l="l" t="t" r="r" b="b"/>
              <a:pathLst>
                <a:path w="5700" h="1" fill="none" extrusionOk="0">
                  <a:moveTo>
                    <a:pt x="5700" y="1"/>
                  </a:move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51" name="Google Shape;251;p8"/>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52" name="Google Shape;252;p8"/>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53" name="Google Shape;253;p8"/>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390"/>
                  </a:lnTo>
                  <a:lnTo>
                    <a:pt x="49" y="292"/>
                  </a:lnTo>
                  <a:lnTo>
                    <a:pt x="74" y="219"/>
                  </a:lnTo>
                  <a:lnTo>
                    <a:pt x="147" y="146"/>
                  </a:lnTo>
                  <a:lnTo>
                    <a:pt x="220" y="73"/>
                  </a:lnTo>
                  <a:lnTo>
                    <a:pt x="293" y="49"/>
                  </a:lnTo>
                  <a:lnTo>
                    <a:pt x="390" y="0"/>
                  </a:lnTo>
                  <a:lnTo>
                    <a:pt x="48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254" name="Google Shape;254;p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8</a:t>
            </a:fld>
            <a:endParaRPr sz="800">
              <a:solidFill>
                <a:srgbClr val="FFFFFF"/>
              </a:solidFill>
              <a:latin typeface="Roboto Slab"/>
              <a:ea typeface="Roboto Slab"/>
              <a:cs typeface="Roboto Slab"/>
              <a:sym typeface="Roboto Slab"/>
            </a:endParaRPr>
          </a:p>
        </p:txBody>
      </p:sp>
      <p:sp>
        <p:nvSpPr>
          <p:cNvPr id="255" name="Google Shape;255;p8"/>
          <p:cNvSpPr txBox="1"/>
          <p:nvPr/>
        </p:nvSpPr>
        <p:spPr>
          <a:xfrm>
            <a:off x="4956101" y="444410"/>
            <a:ext cx="3816424"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000000"/>
                </a:solidFill>
                <a:latin typeface="Roboto Slab"/>
                <a:ea typeface="Roboto Slab"/>
                <a:cs typeface="Roboto Slab"/>
                <a:sym typeface="Roboto Slab"/>
              </a:rPr>
              <a:t>Sugar content of sugar cane is up to</a:t>
            </a:r>
            <a:r>
              <a:rPr lang="cs-CZ" sz="1800" b="1" dirty="0">
                <a:solidFill>
                  <a:srgbClr val="000000"/>
                </a:solidFill>
                <a:latin typeface="Roboto Slab"/>
                <a:ea typeface="Roboto Slab"/>
                <a:cs typeface="Roboto Slab"/>
                <a:sym typeface="Roboto Slab"/>
              </a:rPr>
              <a:t> 20 % </a:t>
            </a:r>
            <a:r>
              <a:rPr lang="en-GB" sz="1800" b="1" dirty="0">
                <a:solidFill>
                  <a:srgbClr val="000000"/>
                </a:solidFill>
                <a:latin typeface="Roboto Slab"/>
                <a:ea typeface="Roboto Slab"/>
                <a:cs typeface="Roboto Slab"/>
                <a:sym typeface="Roboto Slab"/>
              </a:rPr>
              <a:t>of sugar</a:t>
            </a:r>
            <a:r>
              <a:rPr lang="cs-CZ" sz="1800" b="1" dirty="0">
                <a:solidFill>
                  <a:srgbClr val="000000"/>
                </a:solidFill>
                <a:latin typeface="Roboto Slab"/>
                <a:ea typeface="Roboto Slab"/>
                <a:cs typeface="Roboto Slab"/>
                <a:sym typeface="Roboto Slab"/>
              </a:rPr>
              <a:t> (</a:t>
            </a:r>
            <a:r>
              <a:rPr lang="en-GB" sz="1800" b="1" dirty="0">
                <a:solidFill>
                  <a:srgbClr val="000000"/>
                </a:solidFill>
                <a:latin typeface="Roboto Slab"/>
                <a:ea typeface="Roboto Slab"/>
                <a:cs typeface="Roboto Slab"/>
                <a:sym typeface="Roboto Slab"/>
              </a:rPr>
              <a:t>sucrose</a:t>
            </a:r>
            <a:r>
              <a:rPr lang="cs-CZ" sz="1800" b="1" dirty="0">
                <a:solidFill>
                  <a:srgbClr val="000000"/>
                </a:solidFill>
                <a:latin typeface="Roboto Slab"/>
                <a:ea typeface="Roboto Slab"/>
                <a:cs typeface="Roboto Slab"/>
                <a:sym typeface="Roboto Slab"/>
              </a:rPr>
              <a:t>). </a:t>
            </a:r>
            <a:r>
              <a:rPr lang="en-GB" sz="1800" b="1" dirty="0">
                <a:solidFill>
                  <a:srgbClr val="000000"/>
                </a:solidFill>
                <a:latin typeface="Roboto Slab"/>
                <a:ea typeface="Roboto Slab"/>
                <a:cs typeface="Roboto Slab"/>
                <a:sym typeface="Roboto Slab"/>
              </a:rPr>
              <a:t>Except of sucrose it also includes glucose, fructose, and molasses</a:t>
            </a:r>
            <a:r>
              <a:rPr lang="cs-CZ" sz="1800" b="1" dirty="0">
                <a:solidFill>
                  <a:srgbClr val="000000"/>
                </a:solidFill>
                <a:latin typeface="Roboto Slab"/>
                <a:ea typeface="Roboto Slab"/>
                <a:cs typeface="Roboto Slab"/>
                <a:sym typeface="Roboto Slab"/>
              </a:rPr>
              <a:t>.</a:t>
            </a:r>
            <a:endParaRPr dirty="0"/>
          </a:p>
        </p:txBody>
      </p:sp>
      <p:pic>
        <p:nvPicPr>
          <p:cNvPr id="256" name="Google Shape;256;p8"/>
          <p:cNvPicPr preferRelativeResize="0"/>
          <p:nvPr/>
        </p:nvPicPr>
        <p:blipFill rotWithShape="1">
          <a:blip r:embed="rId3">
            <a:alphaModFix/>
          </a:blip>
          <a:srcRect/>
          <a:stretch/>
        </p:blipFill>
        <p:spPr>
          <a:xfrm>
            <a:off x="5940152" y="1853718"/>
            <a:ext cx="2272654" cy="3094803"/>
          </a:xfrm>
          <a:prstGeom prst="rect">
            <a:avLst/>
          </a:prstGeom>
          <a:noFill/>
          <a:ln>
            <a:noFill/>
          </a:ln>
        </p:spPr>
      </p:pic>
      <p:pic>
        <p:nvPicPr>
          <p:cNvPr id="257" name="Google Shape;257;p8"/>
          <p:cNvPicPr preferRelativeResize="0"/>
          <p:nvPr/>
        </p:nvPicPr>
        <p:blipFill rotWithShape="1">
          <a:blip r:embed="rId4">
            <a:alphaModFix/>
          </a:blip>
          <a:srcRect/>
          <a:stretch/>
        </p:blipFill>
        <p:spPr>
          <a:xfrm>
            <a:off x="827584" y="2427734"/>
            <a:ext cx="3048000" cy="203200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9"/>
          <p:cNvSpPr/>
          <p:nvPr/>
        </p:nvSpPr>
        <p:spPr>
          <a:xfrm>
            <a:off x="3801860" y="699542"/>
            <a:ext cx="5324678" cy="3364607"/>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0716" y="2659"/>
                </a:lnTo>
                <a:lnTo>
                  <a:pt x="181023" y="2659"/>
                </a:lnTo>
                <a:lnTo>
                  <a:pt x="180818" y="2250"/>
                </a:lnTo>
                <a:lnTo>
                  <a:pt x="178466" y="2045"/>
                </a:lnTo>
                <a:close/>
                <a:moveTo>
                  <a:pt x="75068" y="3170"/>
                </a:moveTo>
                <a:lnTo>
                  <a:pt x="74870" y="3225"/>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870" y="3225"/>
                </a:lnTo>
                <a:close/>
                <a:moveTo>
                  <a:pt x="74352" y="3375"/>
                </a:move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557" y="2659"/>
                </a:lnTo>
                <a:lnTo>
                  <a:pt x="182148" y="2557"/>
                </a:lnTo>
                <a:close/>
                <a:moveTo>
                  <a:pt x="64739" y="2557"/>
                </a:moveTo>
                <a:lnTo>
                  <a:pt x="63614" y="2864"/>
                </a:lnTo>
                <a:lnTo>
                  <a:pt x="64023" y="2864"/>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625" y="4500"/>
                </a:lnTo>
                <a:lnTo>
                  <a:pt x="66682" y="4398"/>
                </a:lnTo>
                <a:close/>
                <a:moveTo>
                  <a:pt x="68232" y="4795"/>
                </a:moveTo>
                <a:lnTo>
                  <a:pt x="68216" y="4807"/>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79159" y="716"/>
                </a:lnTo>
                <a:lnTo>
                  <a:pt x="77011" y="716"/>
                </a:lnTo>
                <a:lnTo>
                  <a:pt x="77727" y="818"/>
                </a:lnTo>
                <a:lnTo>
                  <a:pt x="73841" y="1023"/>
                </a:lnTo>
                <a:lnTo>
                  <a:pt x="73943" y="1125"/>
                </a:lnTo>
                <a:lnTo>
                  <a:pt x="74864" y="1023"/>
                </a:lnTo>
                <a:lnTo>
                  <a:pt x="74250" y="1125"/>
                </a:lnTo>
                <a:lnTo>
                  <a:pt x="75989" y="1125"/>
                </a:lnTo>
                <a:lnTo>
                  <a:pt x="74659" y="1227"/>
                </a:lnTo>
                <a:lnTo>
                  <a:pt x="74830" y="1313"/>
                </a:lnTo>
                <a:lnTo>
                  <a:pt x="77216" y="1227"/>
                </a:lnTo>
                <a:lnTo>
                  <a:pt x="74557" y="1534"/>
                </a:lnTo>
                <a:lnTo>
                  <a:pt x="78034" y="1330"/>
                </a:lnTo>
                <a:lnTo>
                  <a:pt x="75784" y="1739"/>
                </a:lnTo>
                <a:lnTo>
                  <a:pt x="78341" y="1636"/>
                </a:lnTo>
                <a:lnTo>
                  <a:pt x="77830" y="1739"/>
                </a:lnTo>
                <a:lnTo>
                  <a:pt x="81818" y="1125"/>
                </a:lnTo>
                <a:lnTo>
                  <a:pt x="80386" y="1534"/>
                </a:lnTo>
                <a:lnTo>
                  <a:pt x="81409" y="1534"/>
                </a:lnTo>
                <a:lnTo>
                  <a:pt x="77523" y="1943"/>
                </a:lnTo>
                <a:lnTo>
                  <a:pt x="78648" y="2352"/>
                </a:lnTo>
                <a:lnTo>
                  <a:pt x="75375" y="2045"/>
                </a:lnTo>
                <a:lnTo>
                  <a:pt x="75375" y="2352"/>
                </a:lnTo>
                <a:lnTo>
                  <a:pt x="76193" y="2761"/>
                </a:lnTo>
                <a:lnTo>
                  <a:pt x="75682" y="2761"/>
                </a:lnTo>
                <a:lnTo>
                  <a:pt x="77216" y="2864"/>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284" y="4807"/>
                </a:lnTo>
                <a:lnTo>
                  <a:pt x="71898" y="4705"/>
                </a:lnTo>
                <a:lnTo>
                  <a:pt x="71898" y="4807"/>
                </a:lnTo>
                <a:lnTo>
                  <a:pt x="75784" y="4807"/>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7136" y="409"/>
                </a:lnTo>
                <a:lnTo>
                  <a:pt x="88466" y="205"/>
                </a:lnTo>
                <a:lnTo>
                  <a:pt x="84682" y="205"/>
                </a:lnTo>
                <a:lnTo>
                  <a:pt x="84989" y="409"/>
                </a:lnTo>
                <a:lnTo>
                  <a:pt x="82739" y="205"/>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1545" y="5011"/>
                </a:lnTo>
                <a:lnTo>
                  <a:pt x="51443" y="5318"/>
                </a:lnTo>
                <a:lnTo>
                  <a:pt x="54102" y="4500"/>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2489" y="5216"/>
                </a:lnTo>
                <a:lnTo>
                  <a:pt x="61875" y="5420"/>
                </a:lnTo>
                <a:lnTo>
                  <a:pt x="64125" y="5420"/>
                </a:lnTo>
                <a:lnTo>
                  <a:pt x="62898" y="5625"/>
                </a:lnTo>
                <a:lnTo>
                  <a:pt x="63102" y="5727"/>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637" y="9901"/>
                </a:lnTo>
                <a:lnTo>
                  <a:pt x="18920" y="9818"/>
                </a:lnTo>
                <a:close/>
                <a:moveTo>
                  <a:pt x="137352" y="10125"/>
                </a:move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227" y="7875"/>
                </a:lnTo>
                <a:lnTo>
                  <a:pt x="54614" y="7773"/>
                </a:lnTo>
                <a:lnTo>
                  <a:pt x="53591" y="8080"/>
                </a:lnTo>
                <a:lnTo>
                  <a:pt x="53693" y="7977"/>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568" y="12784"/>
                </a:lnTo>
                <a:lnTo>
                  <a:pt x="6852" y="12886"/>
                </a:lnTo>
                <a:lnTo>
                  <a:pt x="7261" y="12682"/>
                </a:lnTo>
                <a:lnTo>
                  <a:pt x="6341" y="12682"/>
                </a:lnTo>
                <a:lnTo>
                  <a:pt x="6034" y="12989"/>
                </a:lnTo>
                <a:lnTo>
                  <a:pt x="6034" y="13193"/>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8341" y="8898"/>
                </a:lnTo>
                <a:lnTo>
                  <a:pt x="76500" y="8898"/>
                </a:lnTo>
                <a:lnTo>
                  <a:pt x="77011" y="8591"/>
                </a:lnTo>
                <a:lnTo>
                  <a:pt x="75886" y="9000"/>
                </a:lnTo>
                <a:lnTo>
                  <a:pt x="76398" y="8693"/>
                </a:lnTo>
                <a:lnTo>
                  <a:pt x="76091" y="8693"/>
                </a:lnTo>
                <a:lnTo>
                  <a:pt x="76807" y="8386"/>
                </a:lnTo>
                <a:lnTo>
                  <a:pt x="75580" y="8591"/>
                </a:lnTo>
                <a:lnTo>
                  <a:pt x="76500" y="8182"/>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2398" y="1125"/>
                </a:lnTo>
                <a:lnTo>
                  <a:pt x="107898" y="818"/>
                </a:lnTo>
                <a:lnTo>
                  <a:pt x="112500" y="409"/>
                </a:lnTo>
                <a:lnTo>
                  <a:pt x="106977" y="205"/>
                </a:lnTo>
                <a:lnTo>
                  <a:pt x="110352" y="0"/>
                </a:lnTo>
                <a:close/>
                <a:moveTo>
                  <a:pt x="5114" y="22807"/>
                </a:move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5" y="23625"/>
                </a:lnTo>
                <a:close/>
                <a:moveTo>
                  <a:pt x="102" y="24034"/>
                </a:move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205" y="30989"/>
                </a:lnTo>
                <a:close/>
                <a:moveTo>
                  <a:pt x="25568" y="31398"/>
                </a:moveTo>
                <a:lnTo>
                  <a:pt x="25364" y="31500"/>
                </a:lnTo>
                <a:lnTo>
                  <a:pt x="25466" y="31398"/>
                </a:lnTo>
                <a:close/>
                <a:moveTo>
                  <a:pt x="80386" y="31500"/>
                </a:move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409" y="32114"/>
                </a:lnTo>
                <a:lnTo>
                  <a:pt x="81920" y="31091"/>
                </a:lnTo>
                <a:lnTo>
                  <a:pt x="81511" y="31398"/>
                </a:lnTo>
                <a:lnTo>
                  <a:pt x="81920" y="30682"/>
                </a:lnTo>
                <a:lnTo>
                  <a:pt x="81205" y="31193"/>
                </a:lnTo>
                <a:lnTo>
                  <a:pt x="81307" y="30784"/>
                </a:lnTo>
                <a:lnTo>
                  <a:pt x="81102" y="30784"/>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375" y="38557"/>
                </a:lnTo>
                <a:lnTo>
                  <a:pt x="146761" y="38455"/>
                </a:lnTo>
                <a:lnTo>
                  <a:pt x="146045" y="38864"/>
                </a:lnTo>
                <a:lnTo>
                  <a:pt x="147580" y="37841"/>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5250" y="31602"/>
                </a:lnTo>
                <a:close/>
                <a:moveTo>
                  <a:pt x="144000" y="38864"/>
                </a:moveTo>
                <a:lnTo>
                  <a:pt x="144000" y="38864"/>
                </a:lnTo>
                <a:close/>
                <a:moveTo>
                  <a:pt x="144000" y="38864"/>
                </a:move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02" y="49398"/>
                </a:lnTo>
                <a:close/>
                <a:moveTo>
                  <a:pt x="53489" y="53386"/>
                </a:move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close/>
                <a:moveTo>
                  <a:pt x="52057" y="56250"/>
                </a:moveTo>
                <a:lnTo>
                  <a:pt x="49193" y="57170"/>
                </a:lnTo>
                <a:lnTo>
                  <a:pt x="49091" y="57375"/>
                </a:lnTo>
                <a:lnTo>
                  <a:pt x="48682" y="57580"/>
                </a:lnTo>
                <a:lnTo>
                  <a:pt x="48989" y="57477"/>
                </a:lnTo>
                <a:lnTo>
                  <a:pt x="48989" y="57682"/>
                </a:lnTo>
                <a:lnTo>
                  <a:pt x="51443" y="56761"/>
                </a:lnTo>
                <a:lnTo>
                  <a:pt x="51239" y="56966"/>
                </a:lnTo>
                <a:lnTo>
                  <a:pt x="54205" y="57886"/>
                </a:lnTo>
                <a:lnTo>
                  <a:pt x="54307" y="58500"/>
                </a:lnTo>
                <a:lnTo>
                  <a:pt x="55330" y="58807"/>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close/>
                <a:moveTo>
                  <a:pt x="48989" y="64227"/>
                </a:moveTo>
                <a:lnTo>
                  <a:pt x="48989" y="64330"/>
                </a:lnTo>
                <a:lnTo>
                  <a:pt x="49091" y="64432"/>
                </a:lnTo>
                <a:lnTo>
                  <a:pt x="48989" y="64227"/>
                </a:lnTo>
                <a:close/>
                <a:moveTo>
                  <a:pt x="44182" y="66375"/>
                </a:move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close/>
                <a:moveTo>
                  <a:pt x="232670" y="66170"/>
                </a:moveTo>
                <a:lnTo>
                  <a:pt x="233693" y="67398"/>
                </a:lnTo>
                <a:lnTo>
                  <a:pt x="233693" y="66580"/>
                </a:lnTo>
                <a:lnTo>
                  <a:pt x="233080" y="66170"/>
                </a:lnTo>
                <a:close/>
                <a:moveTo>
                  <a:pt x="222750" y="67705"/>
                </a:move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966" y="8489"/>
                </a:lnTo>
                <a:lnTo>
                  <a:pt x="172636" y="8489"/>
                </a:lnTo>
                <a:lnTo>
                  <a:pt x="175193" y="9205"/>
                </a:lnTo>
                <a:lnTo>
                  <a:pt x="172432" y="8898"/>
                </a:lnTo>
                <a:lnTo>
                  <a:pt x="172432" y="8693"/>
                </a:lnTo>
                <a:lnTo>
                  <a:pt x="172227" y="8591"/>
                </a:lnTo>
                <a:lnTo>
                  <a:pt x="172227" y="8182"/>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46455" y="10636"/>
                </a:lnTo>
                <a:lnTo>
                  <a:pt x="146045" y="10841"/>
                </a:lnTo>
                <a:lnTo>
                  <a:pt x="145841" y="10636"/>
                </a:lnTo>
                <a:lnTo>
                  <a:pt x="145841" y="10534"/>
                </a:lnTo>
                <a:lnTo>
                  <a:pt x="145227" y="10432"/>
                </a:lnTo>
                <a:lnTo>
                  <a:pt x="145739" y="10330"/>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227" y="66989"/>
                </a:lnTo>
                <a:lnTo>
                  <a:pt x="109739" y="67909"/>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295" y="58398"/>
                </a:lnTo>
                <a:lnTo>
                  <a:pt x="156375" y="56761"/>
                </a:lnTo>
                <a:lnTo>
                  <a:pt x="155966" y="56557"/>
                </a:lnTo>
                <a:lnTo>
                  <a:pt x="155659" y="56148"/>
                </a:lnTo>
                <a:lnTo>
                  <a:pt x="155864" y="55432"/>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4000" y="10330"/>
                </a:lnTo>
                <a:lnTo>
                  <a:pt x="233795" y="10432"/>
                </a:lnTo>
                <a:lnTo>
                  <a:pt x="230523" y="1043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989" y="5523"/>
                </a:lnTo>
                <a:lnTo>
                  <a:pt x="191966" y="4909"/>
                </a:lnTo>
                <a:lnTo>
                  <a:pt x="191966" y="5114"/>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659" y="115466"/>
                </a:lnTo>
                <a:close/>
                <a:moveTo>
                  <a:pt x="246959" y="123166"/>
                </a:moveTo>
                <a:lnTo>
                  <a:pt x="246901" y="123224"/>
                </a:lnTo>
                <a:lnTo>
                  <a:pt x="246959" y="123166"/>
                </a:lnTo>
                <a:close/>
                <a:moveTo>
                  <a:pt x="246901" y="123224"/>
                </a:moveTo>
                <a:lnTo>
                  <a:pt x="246886" y="123239"/>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4784" y="124159"/>
                </a:lnTo>
                <a:lnTo>
                  <a:pt x="264580" y="124261"/>
                </a:lnTo>
                <a:lnTo>
                  <a:pt x="264375" y="124261"/>
                </a:lnTo>
                <a:lnTo>
                  <a:pt x="264375" y="124364"/>
                </a:lnTo>
                <a:lnTo>
                  <a:pt x="260489" y="126102"/>
                </a:lnTo>
                <a:lnTo>
                  <a:pt x="260591" y="126000"/>
                </a:lnTo>
                <a:lnTo>
                  <a:pt x="259466" y="126818"/>
                </a:lnTo>
                <a:lnTo>
                  <a:pt x="259670" y="126818"/>
                </a:lnTo>
                <a:lnTo>
                  <a:pt x="259364" y="126920"/>
                </a:lnTo>
                <a:lnTo>
                  <a:pt x="259568" y="126920"/>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6114" y="124875"/>
                </a:lnTo>
                <a:lnTo>
                  <a:pt x="266011" y="124670"/>
                </a:lnTo>
                <a:lnTo>
                  <a:pt x="265909" y="124670"/>
                </a:lnTo>
                <a:lnTo>
                  <a:pt x="269284" y="122318"/>
                </a:lnTo>
                <a:lnTo>
                  <a:pt x="268875" y="122420"/>
                </a:lnTo>
                <a:lnTo>
                  <a:pt x="269080" y="122318"/>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1068" y="9409"/>
                </a:lnTo>
                <a:lnTo>
                  <a:pt x="21273" y="9307"/>
                </a:lnTo>
                <a:lnTo>
                  <a:pt x="20455" y="9511"/>
                </a:lnTo>
                <a:lnTo>
                  <a:pt x="20761" y="9614"/>
                </a:lnTo>
                <a:lnTo>
                  <a:pt x="20148" y="9818"/>
                </a:lnTo>
                <a:lnTo>
                  <a:pt x="20045" y="9818"/>
                </a:lnTo>
                <a:lnTo>
                  <a:pt x="20455" y="9614"/>
                </a:lnTo>
                <a:lnTo>
                  <a:pt x="18637" y="9901"/>
                </a:lnTo>
                <a:lnTo>
                  <a:pt x="13295" y="11455"/>
                </a:lnTo>
                <a:lnTo>
                  <a:pt x="13398" y="11455"/>
                </a:lnTo>
                <a:lnTo>
                  <a:pt x="13193" y="11557"/>
                </a:lnTo>
                <a:lnTo>
                  <a:pt x="14011" y="12273"/>
                </a:lnTo>
                <a:lnTo>
                  <a:pt x="13909" y="12682"/>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5727" y="17489"/>
                </a:lnTo>
                <a:lnTo>
                  <a:pt x="5830" y="17489"/>
                </a:lnTo>
                <a:lnTo>
                  <a:pt x="5420" y="17693"/>
                </a:lnTo>
                <a:lnTo>
                  <a:pt x="5625" y="17693"/>
                </a:lnTo>
                <a:lnTo>
                  <a:pt x="5318" y="17898"/>
                </a:lnTo>
                <a:lnTo>
                  <a:pt x="5420" y="17898"/>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136" y="18409"/>
                </a:lnTo>
                <a:lnTo>
                  <a:pt x="5625" y="18511"/>
                </a:lnTo>
                <a:lnTo>
                  <a:pt x="5625" y="18307"/>
                </a:lnTo>
                <a:lnTo>
                  <a:pt x="4807" y="18614"/>
                </a:lnTo>
                <a:lnTo>
                  <a:pt x="5011" y="18614"/>
                </a:lnTo>
                <a:lnTo>
                  <a:pt x="5011" y="19227"/>
                </a:lnTo>
                <a:lnTo>
                  <a:pt x="7466" y="18511"/>
                </a:lnTo>
                <a:lnTo>
                  <a:pt x="5727" y="19943"/>
                </a:lnTo>
                <a:lnTo>
                  <a:pt x="5932" y="19943"/>
                </a:lnTo>
                <a:lnTo>
                  <a:pt x="5011" y="20352"/>
                </a:lnTo>
                <a:lnTo>
                  <a:pt x="6750" y="20045"/>
                </a:lnTo>
                <a:lnTo>
                  <a:pt x="7159" y="20352"/>
                </a:lnTo>
                <a:lnTo>
                  <a:pt x="8386" y="20045"/>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3170" y="22909"/>
                </a:lnTo>
                <a:lnTo>
                  <a:pt x="2864" y="23011"/>
                </a:lnTo>
                <a:lnTo>
                  <a:pt x="2966" y="22909"/>
                </a:lnTo>
                <a:lnTo>
                  <a:pt x="1120" y="23634"/>
                </a:lnTo>
                <a:lnTo>
                  <a:pt x="1023" y="23830"/>
                </a:lnTo>
                <a:lnTo>
                  <a:pt x="2276" y="23472"/>
                </a:lnTo>
                <a:lnTo>
                  <a:pt x="3886" y="23114"/>
                </a:lnTo>
                <a:lnTo>
                  <a:pt x="3682" y="23318"/>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5568" y="23830"/>
                </a:lnTo>
                <a:lnTo>
                  <a:pt x="26182" y="23318"/>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227" y="127023"/>
                </a:lnTo>
                <a:lnTo>
                  <a:pt x="64023" y="126614"/>
                </a:lnTo>
                <a:lnTo>
                  <a:pt x="64023" y="127023"/>
                </a:lnTo>
                <a:lnTo>
                  <a:pt x="63409" y="127125"/>
                </a:lnTo>
                <a:lnTo>
                  <a:pt x="63614" y="127432"/>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70364" y="133466"/>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659" y="60852"/>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5920" y="49295"/>
                </a:lnTo>
                <a:lnTo>
                  <a:pt x="46023" y="48989"/>
                </a:lnTo>
                <a:lnTo>
                  <a:pt x="45307" y="49091"/>
                </a:lnTo>
                <a:lnTo>
                  <a:pt x="47557" y="48477"/>
                </a:lnTo>
                <a:lnTo>
                  <a:pt x="47455" y="48989"/>
                </a:lnTo>
                <a:lnTo>
                  <a:pt x="47966" y="48784"/>
                </a:lnTo>
                <a:lnTo>
                  <a:pt x="47966" y="48886"/>
                </a:lnTo>
                <a:lnTo>
                  <a:pt x="48477" y="48580"/>
                </a:lnTo>
                <a:lnTo>
                  <a:pt x="48170" y="48886"/>
                </a:lnTo>
                <a:lnTo>
                  <a:pt x="48886" y="48784"/>
                </a:lnTo>
                <a:lnTo>
                  <a:pt x="49602" y="48886"/>
                </a:lnTo>
                <a:lnTo>
                  <a:pt x="49500" y="4909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045" y="37432"/>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1795" y="31091"/>
                </a:lnTo>
                <a:lnTo>
                  <a:pt x="70875" y="30784"/>
                </a:lnTo>
                <a:lnTo>
                  <a:pt x="72102" y="30784"/>
                </a:lnTo>
                <a:lnTo>
                  <a:pt x="72818" y="29966"/>
                </a:lnTo>
                <a:lnTo>
                  <a:pt x="70568" y="29966"/>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8136" y="20557"/>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63" name="Google Shape;263;p9"/>
          <p:cNvSpPr txBox="1">
            <a:spLocks noGrp="1"/>
          </p:cNvSpPr>
          <p:nvPr>
            <p:ph type="title" idx="4294967295"/>
          </p:nvPr>
        </p:nvSpPr>
        <p:spPr>
          <a:xfrm>
            <a:off x="0" y="4595813"/>
            <a:ext cx="9144000" cy="51117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FFFFFF"/>
              </a:buClr>
              <a:buSzPts val="1800"/>
              <a:buFont typeface="Roboto Slab"/>
              <a:buNone/>
            </a:pPr>
            <a:r>
              <a:rPr lang="en-GB" sz="2000" b="1" dirty="0">
                <a:solidFill>
                  <a:srgbClr val="FFFFFF"/>
                </a:solidFill>
                <a:latin typeface="Roboto Slab"/>
                <a:ea typeface="Roboto Slab"/>
                <a:cs typeface="Roboto Slab"/>
                <a:sym typeface="Roboto Slab"/>
              </a:rPr>
              <a:t>Global sugar production</a:t>
            </a:r>
            <a:endParaRPr sz="2000" b="1" dirty="0">
              <a:solidFill>
                <a:srgbClr val="FFFFFF"/>
              </a:solidFill>
              <a:latin typeface="Roboto Slab"/>
              <a:ea typeface="Roboto Slab"/>
              <a:cs typeface="Roboto Slab"/>
              <a:sym typeface="Roboto Slab"/>
            </a:endParaRPr>
          </a:p>
        </p:txBody>
      </p:sp>
      <p:sp>
        <p:nvSpPr>
          <p:cNvPr id="264" name="Google Shape;264;p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cs-CZ" sz="800">
                <a:solidFill>
                  <a:srgbClr val="FFFFFF"/>
                </a:solidFill>
                <a:latin typeface="Roboto Slab"/>
                <a:ea typeface="Roboto Slab"/>
                <a:cs typeface="Roboto Slab"/>
                <a:sym typeface="Roboto Slab"/>
              </a:rPr>
              <a:t>9</a:t>
            </a:fld>
            <a:endParaRPr sz="800">
              <a:solidFill>
                <a:srgbClr val="FFFFFF"/>
              </a:solidFill>
              <a:latin typeface="Roboto Slab"/>
              <a:ea typeface="Roboto Slab"/>
              <a:cs typeface="Roboto Slab"/>
              <a:sym typeface="Roboto Slab"/>
            </a:endParaRPr>
          </a:p>
        </p:txBody>
      </p:sp>
      <p:pic>
        <p:nvPicPr>
          <p:cNvPr id="265" name="Google Shape;265;p9"/>
          <p:cNvPicPr preferRelativeResize="0"/>
          <p:nvPr/>
        </p:nvPicPr>
        <p:blipFill rotWithShape="1">
          <a:blip r:embed="rId3">
            <a:alphaModFix/>
          </a:blip>
          <a:srcRect/>
          <a:stretch/>
        </p:blipFill>
        <p:spPr>
          <a:xfrm>
            <a:off x="17463" y="771550"/>
            <a:ext cx="3784396" cy="3162448"/>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97F547D9E3A574E91F4AEF22F0A5902" ma:contentTypeVersion="14" ma:contentTypeDescription="Vytvoří nový dokument" ma:contentTypeScope="" ma:versionID="221dc1b845eb4edb3b7a8de6074378f6">
  <xsd:schema xmlns:xsd="http://www.w3.org/2001/XMLSchema" xmlns:xs="http://www.w3.org/2001/XMLSchema" xmlns:p="http://schemas.microsoft.com/office/2006/metadata/properties" xmlns:ns3="b3def9c5-cd0d-49d7-842c-aa8913a57bf5" xmlns:ns4="ccd6adb6-d71d-476c-b3f9-eb5a7ace5f19" targetNamespace="http://schemas.microsoft.com/office/2006/metadata/properties" ma:root="true" ma:fieldsID="84089e55d4a8dd4b391f1206536292bb" ns3:_="" ns4:_="">
    <xsd:import namespace="b3def9c5-cd0d-49d7-842c-aa8913a57bf5"/>
    <xsd:import namespace="ccd6adb6-d71d-476c-b3f9-eb5a7ace5f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ef9c5-cd0d-49d7-842c-aa8913a57bf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d6adb6-d71d-476c-b3f9-eb5a7ace5f19"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element name="SharingHintHash" ma:index="18"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C56B82-3587-4F22-9B87-AF2136401D7E}">
  <ds:schemaRefs>
    <ds:schemaRef ds:uri="http://schemas.microsoft.com/office/2006/metadata/properties"/>
    <ds:schemaRef ds:uri="b3def9c5-cd0d-49d7-842c-aa8913a57bf5"/>
    <ds:schemaRef ds:uri="http://www.w3.org/XML/1998/namespac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ccd6adb6-d71d-476c-b3f9-eb5a7ace5f19"/>
    <ds:schemaRef ds:uri="http://purl.org/dc/dcmitype/"/>
  </ds:schemaRefs>
</ds:datastoreItem>
</file>

<file path=customXml/itemProps2.xml><?xml version="1.0" encoding="utf-8"?>
<ds:datastoreItem xmlns:ds="http://schemas.openxmlformats.org/officeDocument/2006/customXml" ds:itemID="{301AEB39-EB96-4B9D-BA5C-4A2F7D30F3F7}">
  <ds:schemaRefs>
    <ds:schemaRef ds:uri="http://schemas.microsoft.com/sharepoint/v3/contenttype/forms"/>
  </ds:schemaRefs>
</ds:datastoreItem>
</file>

<file path=customXml/itemProps3.xml><?xml version="1.0" encoding="utf-8"?>
<ds:datastoreItem xmlns:ds="http://schemas.openxmlformats.org/officeDocument/2006/customXml" ds:itemID="{B0C6DF33-FA87-4534-8E84-CC8935F2D5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ef9c5-cd0d-49d7-842c-aa8913a57bf5"/>
    <ds:schemaRef ds:uri="ccd6adb6-d71d-476c-b3f9-eb5a7ace5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163</TotalTime>
  <Words>1523</Words>
  <Application>Microsoft Office PowerPoint</Application>
  <PresentationFormat>Předvádění na obrazovce (16:9)</PresentationFormat>
  <Paragraphs>265</Paragraphs>
  <Slides>31</Slides>
  <Notes>31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31</vt:i4>
      </vt:variant>
    </vt:vector>
  </HeadingPairs>
  <TitlesOfParts>
    <vt:vector size="36" baseType="lpstr">
      <vt:lpstr>Arial</vt:lpstr>
      <vt:lpstr>Roboto Slab</vt:lpstr>
      <vt:lpstr>Noto Sans Symbols</vt:lpstr>
      <vt:lpstr>Nixie One</vt:lpstr>
      <vt:lpstr>Warwick template</vt:lpstr>
      <vt:lpstr>Saccharides </vt:lpstr>
      <vt:lpstr>Saccharides </vt:lpstr>
      <vt:lpstr>C O N T E N T </vt:lpstr>
      <vt:lpstr>A few facts to think about </vt:lpstr>
      <vt:lpstr>Glucose – a building unit of sucrose </vt:lpstr>
      <vt:lpstr>Fructose – a building unit of sucrose</vt:lpstr>
      <vt:lpstr>Sugar beet</vt:lpstr>
      <vt:lpstr>Sugar cane</vt:lpstr>
      <vt:lpstr>Global sugar production</vt:lpstr>
      <vt:lpstr>Prezentace aplikace PowerPoint</vt:lpstr>
      <vt:lpstr>33 kg</vt:lpstr>
      <vt:lpstr>Prezentace aplikace PowerPoint</vt:lpstr>
      <vt:lpstr>Prezentace aplikace PowerPoint</vt:lpstr>
      <vt:lpstr>Prezentace aplikace PowerPoint</vt:lpstr>
      <vt:lpstr>Prezentace aplikace PowerPoint</vt:lpstr>
      <vt:lpstr>Monosaccharides </vt:lpstr>
      <vt:lpstr>Prezentace aplikace PowerPoint</vt:lpstr>
      <vt:lpstr>Glyceraldehyde </vt:lpstr>
      <vt:lpstr>Dihydroxyacetone </vt:lpstr>
      <vt:lpstr>Isomers </vt:lpstr>
      <vt:lpstr>Types of formulae</vt:lpstr>
      <vt:lpstr>Fisher projection</vt:lpstr>
      <vt:lpstr>A simplified Fisher projection</vt:lpstr>
      <vt:lpstr>The creation of a cyclic glucose</vt:lpstr>
      <vt:lpstr>Haworth projection</vt:lpstr>
      <vt:lpstr>Chiral centres</vt:lpstr>
      <vt:lpstr>Haworth projection</vt:lpstr>
      <vt:lpstr>Anomers</vt:lpstr>
      <vt:lpstr>Resources:</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Sacharidy</dc:title>
  <dc:creator>Vivien Bielikova</dc:creator>
  <cp:lastModifiedBy>Jiřina Juříčková</cp:lastModifiedBy>
  <cp:revision>13</cp:revision>
  <dcterms:modified xsi:type="dcterms:W3CDTF">2021-11-29T21:11:04Z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0x010100097F547D9E3A574E91F4AEF22F0A5902</vt:lpwstr>
  </property>
</Properties>
</file>