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9"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9" r:id="rId23"/>
    <p:sldId id="277" r:id="rId24"/>
    <p:sldId id="278"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Nixie One" panose="020B0604020202020204" charset="0"/>
      <p:regular r:id="rId31"/>
    </p:embeddedFont>
    <p:embeddedFont>
      <p:font typeface="Roboto Slab" panose="020B060402020202020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gHzu8jihWSzR0sIA6ChMFRT6Oz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C8A963-0E5F-4829-8431-10B7A9E97D41}">
  <a:tblStyle styleId="{B3C8A963-0E5F-4829-8431-10B7A9E97D41}" styleName="Table_0">
    <a:wholeTbl>
      <a:tcTxStyle b="off" i="off">
        <a:font>
          <a:latin typeface="Arial"/>
          <a:ea typeface="Arial"/>
          <a:cs typeface="Arial"/>
        </a:font>
        <a:schemeClr val="dk1"/>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chemeClr val="accent4"/>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4">
              <a:alpha val="40000"/>
            </a:schemeClr>
          </a:solidFill>
        </a:fill>
      </a:tcStyle>
    </a:band1H>
    <a:band2H>
      <a:tcTxStyle b="off" i="off"/>
      <a:tcStyle>
        <a:tcBdr/>
      </a:tcStyle>
    </a:band2H>
    <a:band1V>
      <a:tcTxStyle b="off" i="off"/>
      <a:tcStyle>
        <a:tcBdr>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tcBdr>
        <a:fill>
          <a:solidFill>
            <a:schemeClr val="accent4">
              <a:alpha val="40000"/>
            </a:schemeClr>
          </a:solidFill>
        </a:fill>
      </a:tcStyle>
    </a:band1V>
    <a:band2V>
      <a:tcTxStyle b="off" i="off"/>
      <a:tcStyle>
        <a:tcBdr/>
      </a:tcStyle>
    </a:band2V>
    <a:lastCol>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4"/>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37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 name="Google Shape;6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0" name="Google Shape;25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4" name="Google Shape;2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5" name="Google Shape;28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6" name="Google Shape;29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9" name="Google Shape;30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4" name="Google Shape;32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2" name="Google Shape;33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0" name="Google Shape;34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5" name="Google Shape;35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6" name="Google Shape;36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 name="Google Shape;16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2" name="Google Shape;17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5" name="Google Shape;20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1" name="Google Shape;22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5"/>
          <p:cNvSpPr/>
          <p:nvPr/>
        </p:nvSpPr>
        <p:spPr>
          <a:xfrm>
            <a:off x="0" y="4287838"/>
            <a:ext cx="9144000"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5"/>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12" name="Google Shape;12;p25"/>
          <p:cNvSpPr/>
          <p:nvPr/>
        </p:nvSpPr>
        <p:spPr>
          <a:xfrm>
            <a:off x="0" y="500063"/>
            <a:ext cx="9144000"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5"/>
          <p:cNvSpPr/>
          <p:nvPr/>
        </p:nvSpPr>
        <p:spPr>
          <a:xfrm>
            <a:off x="0" y="4494213"/>
            <a:ext cx="9144000"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5"/>
          <p:cNvSpPr/>
          <p:nvPr/>
        </p:nvSpPr>
        <p:spPr>
          <a:xfrm>
            <a:off x="0" y="4584700"/>
            <a:ext cx="9144000"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5"/>
          <p:cNvSpPr txBox="1">
            <a:spLocks noGrp="1"/>
          </p:cNvSpPr>
          <p:nvPr>
            <p:ph type="ctrTitle"/>
          </p:nvPr>
        </p:nvSpPr>
        <p:spPr>
          <a:xfrm>
            <a:off x="685800" y="2601425"/>
            <a:ext cx="5810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16"/>
        <p:cNvGrpSpPr/>
        <p:nvPr/>
      </p:nvGrpSpPr>
      <p:grpSpPr>
        <a:xfrm>
          <a:off x="0" y="0"/>
          <a:ext cx="0" cy="0"/>
          <a:chOff x="0" y="0"/>
          <a:chExt cx="0" cy="0"/>
        </a:xfrm>
      </p:grpSpPr>
      <p:sp>
        <p:nvSpPr>
          <p:cNvPr id="17" name="Google Shape;17;p26"/>
          <p:cNvSpPr/>
          <p:nvPr/>
        </p:nvSpPr>
        <p:spPr>
          <a:xfrm>
            <a:off x="0" y="1147763"/>
            <a:ext cx="9144000" cy="2847975"/>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6"/>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19" name="Google Shape;19;p26"/>
          <p:cNvSpPr/>
          <p:nvPr/>
        </p:nvSpPr>
        <p:spPr>
          <a:xfrm>
            <a:off x="0" y="500063"/>
            <a:ext cx="9144000" cy="73183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6"/>
          <p:cNvSpPr/>
          <p:nvPr/>
        </p:nvSpPr>
        <p:spPr>
          <a:xfrm>
            <a:off x="0" y="3962400"/>
            <a:ext cx="9144000" cy="36988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6"/>
          <p:cNvSpPr/>
          <p:nvPr/>
        </p:nvSpPr>
        <p:spPr>
          <a:xfrm>
            <a:off x="0" y="4333875"/>
            <a:ext cx="9144000" cy="809625"/>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27"/>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25" name="Google Shape;25;p27"/>
          <p:cNvSpPr/>
          <p:nvPr/>
        </p:nvSpPr>
        <p:spPr>
          <a:xfrm>
            <a:off x="0" y="500063"/>
            <a:ext cx="24765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7"/>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7"/>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7"/>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0"/>
        <p:cNvGrpSpPr/>
        <p:nvPr/>
      </p:nvGrpSpPr>
      <p:grpSpPr>
        <a:xfrm>
          <a:off x="0" y="0"/>
          <a:ext cx="0" cy="0"/>
          <a:chOff x="0" y="0"/>
          <a:chExt cx="0" cy="0"/>
        </a:xfrm>
      </p:grpSpPr>
      <p:sp>
        <p:nvSpPr>
          <p:cNvPr id="31" name="Google Shape;31;p28"/>
          <p:cNvSpPr/>
          <p:nvPr/>
        </p:nvSpPr>
        <p:spPr>
          <a:xfrm>
            <a:off x="0" y="4287838"/>
            <a:ext cx="3475038"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8"/>
          <p:cNvSpPr/>
          <p:nvPr/>
        </p:nvSpPr>
        <p:spPr>
          <a:xfrm>
            <a:off x="0" y="0"/>
            <a:ext cx="3475038"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33" name="Google Shape;33;p28"/>
          <p:cNvSpPr/>
          <p:nvPr/>
        </p:nvSpPr>
        <p:spPr>
          <a:xfrm>
            <a:off x="0" y="500063"/>
            <a:ext cx="3475038"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8"/>
          <p:cNvSpPr/>
          <p:nvPr/>
        </p:nvSpPr>
        <p:spPr>
          <a:xfrm>
            <a:off x="0" y="4494213"/>
            <a:ext cx="3475038"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8"/>
          <p:cNvSpPr/>
          <p:nvPr/>
        </p:nvSpPr>
        <p:spPr>
          <a:xfrm>
            <a:off x="0" y="4584700"/>
            <a:ext cx="3475038"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8"/>
          <p:cNvSpPr txBox="1">
            <a:spLocks noGrp="1"/>
          </p:cNvSpPr>
          <p:nvPr>
            <p:ph type="ctrTitle"/>
          </p:nvPr>
        </p:nvSpPr>
        <p:spPr>
          <a:xfrm>
            <a:off x="4113600" y="2878750"/>
            <a:ext cx="45057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114454"/>
              </a:buClr>
              <a:buSzPts val="4800"/>
              <a:buNone/>
              <a:defRPr sz="4800">
                <a:solidFill>
                  <a:srgbClr val="114454"/>
                </a:solidFill>
              </a:defRPr>
            </a:lvl1pPr>
            <a:lvl2pPr lvl="1" algn="l">
              <a:lnSpc>
                <a:spcPct val="100000"/>
              </a:lnSpc>
              <a:spcBef>
                <a:spcPts val="0"/>
              </a:spcBef>
              <a:spcAft>
                <a:spcPts val="0"/>
              </a:spcAft>
              <a:buClr>
                <a:srgbClr val="114454"/>
              </a:buClr>
              <a:buSzPts val="4800"/>
              <a:buNone/>
              <a:defRPr sz="4800">
                <a:solidFill>
                  <a:srgbClr val="114454"/>
                </a:solidFill>
              </a:defRPr>
            </a:lvl2pPr>
            <a:lvl3pPr lvl="2" algn="l">
              <a:lnSpc>
                <a:spcPct val="100000"/>
              </a:lnSpc>
              <a:spcBef>
                <a:spcPts val="0"/>
              </a:spcBef>
              <a:spcAft>
                <a:spcPts val="0"/>
              </a:spcAft>
              <a:buClr>
                <a:srgbClr val="114454"/>
              </a:buClr>
              <a:buSzPts val="4800"/>
              <a:buNone/>
              <a:defRPr sz="4800">
                <a:solidFill>
                  <a:srgbClr val="114454"/>
                </a:solidFill>
              </a:defRPr>
            </a:lvl3pPr>
            <a:lvl4pPr lvl="3" algn="l">
              <a:lnSpc>
                <a:spcPct val="100000"/>
              </a:lnSpc>
              <a:spcBef>
                <a:spcPts val="0"/>
              </a:spcBef>
              <a:spcAft>
                <a:spcPts val="0"/>
              </a:spcAft>
              <a:buClr>
                <a:srgbClr val="114454"/>
              </a:buClr>
              <a:buSzPts val="4800"/>
              <a:buNone/>
              <a:defRPr sz="4800">
                <a:solidFill>
                  <a:srgbClr val="114454"/>
                </a:solidFill>
              </a:defRPr>
            </a:lvl4pPr>
            <a:lvl5pPr lvl="4" algn="l">
              <a:lnSpc>
                <a:spcPct val="100000"/>
              </a:lnSpc>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a:endParaRPr/>
          </a:p>
        </p:txBody>
      </p:sp>
      <p:sp>
        <p:nvSpPr>
          <p:cNvPr id="37" name="Google Shape;37;p28"/>
          <p:cNvSpPr txBox="1">
            <a:spLocks noGrp="1"/>
          </p:cNvSpPr>
          <p:nvPr>
            <p:ph type="subTitle" idx="1"/>
          </p:nvPr>
        </p:nvSpPr>
        <p:spPr>
          <a:xfrm>
            <a:off x="4113600" y="3983050"/>
            <a:ext cx="45057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4BF6E"/>
              </a:buClr>
              <a:buSzPts val="1800"/>
              <a:buNone/>
              <a:defRPr sz="1800" b="1">
                <a:solidFill>
                  <a:srgbClr val="94BF6E"/>
                </a:solidFill>
              </a:defRPr>
            </a:lvl1pPr>
            <a:lvl2pPr lvl="1" algn="l">
              <a:lnSpc>
                <a:spcPct val="100000"/>
              </a:lnSpc>
              <a:spcBef>
                <a:spcPts val="0"/>
              </a:spcBef>
              <a:spcAft>
                <a:spcPts val="0"/>
              </a:spcAft>
              <a:buClr>
                <a:srgbClr val="94BF6E"/>
              </a:buClr>
              <a:buSzPts val="1800"/>
              <a:buNone/>
              <a:defRPr sz="1800" b="1">
                <a:solidFill>
                  <a:srgbClr val="94BF6E"/>
                </a:solidFill>
              </a:defRPr>
            </a:lvl2pPr>
            <a:lvl3pPr lvl="2" algn="l">
              <a:lnSpc>
                <a:spcPct val="100000"/>
              </a:lnSpc>
              <a:spcBef>
                <a:spcPts val="0"/>
              </a:spcBef>
              <a:spcAft>
                <a:spcPts val="0"/>
              </a:spcAft>
              <a:buClr>
                <a:srgbClr val="94BF6E"/>
              </a:buClr>
              <a:buSzPts val="1800"/>
              <a:buNone/>
              <a:defRPr sz="1800" b="1">
                <a:solidFill>
                  <a:srgbClr val="94BF6E"/>
                </a:solidFill>
              </a:defRPr>
            </a:lvl3pPr>
            <a:lvl4pPr lvl="3" algn="l">
              <a:lnSpc>
                <a:spcPct val="100000"/>
              </a:lnSpc>
              <a:spcBef>
                <a:spcPts val="0"/>
              </a:spcBef>
              <a:spcAft>
                <a:spcPts val="0"/>
              </a:spcAft>
              <a:buClr>
                <a:srgbClr val="94BF6E"/>
              </a:buClr>
              <a:buSzPts val="1800"/>
              <a:buNone/>
              <a:defRPr b="1">
                <a:solidFill>
                  <a:srgbClr val="94BF6E"/>
                </a:solidFill>
              </a:defRPr>
            </a:lvl4pPr>
            <a:lvl5pPr lvl="4" algn="l">
              <a:lnSpc>
                <a:spcPct val="100000"/>
              </a:lnSpc>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a:endParaRPr/>
          </a:p>
        </p:txBody>
      </p:sp>
      <p:sp>
        <p:nvSpPr>
          <p:cNvPr id="38" name="Google Shape;38;p2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9"/>
        <p:cNvGrpSpPr/>
        <p:nvPr/>
      </p:nvGrpSpPr>
      <p:grpSpPr>
        <a:xfrm>
          <a:off x="0" y="0"/>
          <a:ext cx="0" cy="0"/>
          <a:chOff x="0" y="0"/>
          <a:chExt cx="0" cy="0"/>
        </a:xfrm>
      </p:grpSpPr>
      <p:sp>
        <p:nvSpPr>
          <p:cNvPr id="40" name="Google Shape;40;p29"/>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41" name="Google Shape;41;p29"/>
          <p:cNvSpPr/>
          <p:nvPr/>
        </p:nvSpPr>
        <p:spPr>
          <a:xfrm>
            <a:off x="0" y="500063"/>
            <a:ext cx="457200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9"/>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9"/>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9"/>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5" name="Google Shape;45;p29"/>
          <p:cNvCxnSpPr/>
          <p:nvPr/>
        </p:nvCxnSpPr>
        <p:spPr>
          <a:xfrm>
            <a:off x="1038225" y="809625"/>
            <a:ext cx="0" cy="471488"/>
          </a:xfrm>
          <a:prstGeom prst="straightConnector1">
            <a:avLst/>
          </a:prstGeom>
          <a:noFill/>
          <a:ln w="9525" cap="flat" cmpd="sng">
            <a:solidFill>
              <a:srgbClr val="18637B"/>
            </a:solidFill>
            <a:prstDash val="solid"/>
            <a:round/>
            <a:headEnd type="none" w="sm" len="sm"/>
            <a:tailEnd type="none" w="sm" len="sm"/>
          </a:ln>
        </p:spPr>
      </p:cxnSp>
      <p:sp>
        <p:nvSpPr>
          <p:cNvPr id="46" name="Google Shape;46;p29"/>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47" name="Google Shape;47;p29"/>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06400" algn="l">
              <a:lnSpc>
                <a:spcPct val="100000"/>
              </a:lnSpc>
              <a:spcBef>
                <a:spcPts val="600"/>
              </a:spcBef>
              <a:spcAft>
                <a:spcPts val="0"/>
              </a:spcAft>
              <a:buSzPts val="2800"/>
              <a:buChar char="▪"/>
              <a:defRPr sz="2800"/>
            </a:lvl1pPr>
            <a:lvl2pPr marL="914400" lvl="1" indent="-406400" algn="l">
              <a:lnSpc>
                <a:spcPct val="100000"/>
              </a:lnSpc>
              <a:spcBef>
                <a:spcPts val="0"/>
              </a:spcBef>
              <a:spcAft>
                <a:spcPts val="0"/>
              </a:spcAft>
              <a:buSzPts val="2800"/>
              <a:buChar char="▫"/>
              <a:defRPr sz="2800"/>
            </a:lvl2pPr>
            <a:lvl3pPr marL="1371600" lvl="2" indent="-406400" algn="l">
              <a:lnSpc>
                <a:spcPct val="100000"/>
              </a:lnSpc>
              <a:spcBef>
                <a:spcPts val="0"/>
              </a:spcBef>
              <a:spcAft>
                <a:spcPts val="0"/>
              </a:spcAft>
              <a:buSzPts val="2800"/>
              <a:buChar char="■"/>
              <a:defRPr sz="2800"/>
            </a:lvl3pPr>
            <a:lvl4pPr marL="1828800" lvl="3" indent="-406400" algn="l">
              <a:lnSpc>
                <a:spcPct val="100000"/>
              </a:lnSpc>
              <a:spcBef>
                <a:spcPts val="0"/>
              </a:spcBef>
              <a:spcAft>
                <a:spcPts val="0"/>
              </a:spcAft>
              <a:buSzPts val="2800"/>
              <a:buChar char="●"/>
              <a:defRPr sz="2800"/>
            </a:lvl4pPr>
            <a:lvl5pPr marL="2286000" lvl="4" indent="-406400" algn="l">
              <a:lnSpc>
                <a:spcPct val="100000"/>
              </a:lnSpc>
              <a:spcBef>
                <a:spcPts val="0"/>
              </a:spcBef>
              <a:spcAft>
                <a:spcPts val="0"/>
              </a:spcAft>
              <a:buSzPts val="2800"/>
              <a:buChar char="○"/>
              <a:defRPr sz="2800"/>
            </a:lvl5pPr>
            <a:lvl6pPr marL="2743200" lvl="5" indent="-406400" algn="l">
              <a:lnSpc>
                <a:spcPct val="100000"/>
              </a:lnSpc>
              <a:spcBef>
                <a:spcPts val="0"/>
              </a:spcBef>
              <a:spcAft>
                <a:spcPts val="0"/>
              </a:spcAft>
              <a:buSzPts val="2800"/>
              <a:buChar char="■"/>
              <a:defRPr sz="2800"/>
            </a:lvl6pPr>
            <a:lvl7pPr marL="3200400" lvl="6" indent="-406400" algn="l">
              <a:lnSpc>
                <a:spcPct val="100000"/>
              </a:lnSpc>
              <a:spcBef>
                <a:spcPts val="0"/>
              </a:spcBef>
              <a:spcAft>
                <a:spcPts val="0"/>
              </a:spcAft>
              <a:buSzPts val="2800"/>
              <a:buChar char="●"/>
              <a:defRPr sz="2800"/>
            </a:lvl7pPr>
            <a:lvl8pPr marL="3657600" lvl="7" indent="-406400" algn="l">
              <a:lnSpc>
                <a:spcPct val="100000"/>
              </a:lnSpc>
              <a:spcBef>
                <a:spcPts val="0"/>
              </a:spcBef>
              <a:spcAft>
                <a:spcPts val="0"/>
              </a:spcAft>
              <a:buSzPts val="2800"/>
              <a:buChar char="○"/>
              <a:defRPr sz="2800"/>
            </a:lvl8pPr>
            <a:lvl9pPr marL="4114800" lvl="8" indent="-406400" algn="l">
              <a:lnSpc>
                <a:spcPct val="100000"/>
              </a:lnSpc>
              <a:spcBef>
                <a:spcPts val="0"/>
              </a:spcBef>
              <a:spcAft>
                <a:spcPts val="0"/>
              </a:spcAft>
              <a:buSzPts val="2800"/>
              <a:buChar char="■"/>
              <a:defRPr sz="2800"/>
            </a:lvl9pPr>
          </a:lstStyle>
          <a:p>
            <a:endParaRPr/>
          </a:p>
        </p:txBody>
      </p:sp>
      <p:sp>
        <p:nvSpPr>
          <p:cNvPr id="48" name="Google Shape;48;p2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4"/>
        <p:cNvGrpSpPr/>
        <p:nvPr/>
      </p:nvGrpSpPr>
      <p:grpSpPr>
        <a:xfrm>
          <a:off x="0" y="0"/>
          <a:ext cx="0" cy="0"/>
          <a:chOff x="0" y="0"/>
          <a:chExt cx="0" cy="0"/>
        </a:xfrm>
      </p:grpSpPr>
      <p:sp>
        <p:nvSpPr>
          <p:cNvPr id="5" name="Google Shape;45;p6">
            <a:extLst>
              <a:ext uri="{FF2B5EF4-FFF2-40B4-BE49-F238E27FC236}">
                <a16:creationId xmlns:a16="http://schemas.microsoft.com/office/drawing/2014/main" id="{2DFE778C-9B4C-4289-866B-DD10DA116D5F}"/>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46;p6">
            <a:extLst>
              <a:ext uri="{FF2B5EF4-FFF2-40B4-BE49-F238E27FC236}">
                <a16:creationId xmlns:a16="http://schemas.microsoft.com/office/drawing/2014/main" id="{A84643EE-C5E5-4E9D-A94E-3E566BC784E4}"/>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47;p6">
            <a:extLst>
              <a:ext uri="{FF2B5EF4-FFF2-40B4-BE49-F238E27FC236}">
                <a16:creationId xmlns:a16="http://schemas.microsoft.com/office/drawing/2014/main" id="{1667BB0D-94FD-47B4-A6F1-190587B7825E}"/>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48;p6">
            <a:extLst>
              <a:ext uri="{FF2B5EF4-FFF2-40B4-BE49-F238E27FC236}">
                <a16:creationId xmlns:a16="http://schemas.microsoft.com/office/drawing/2014/main" id="{9CE045E7-D54F-43D9-A473-D42EC1F2A716}"/>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9" name="Google Shape;49;p6">
            <a:extLst>
              <a:ext uri="{FF2B5EF4-FFF2-40B4-BE49-F238E27FC236}">
                <a16:creationId xmlns:a16="http://schemas.microsoft.com/office/drawing/2014/main" id="{DA0B4376-00DD-4FDF-B1FC-0933185B9ED3}"/>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10" name="Google Shape;50;p6">
            <a:extLst>
              <a:ext uri="{FF2B5EF4-FFF2-40B4-BE49-F238E27FC236}">
                <a16:creationId xmlns:a16="http://schemas.microsoft.com/office/drawing/2014/main" id="{1CC054F3-D4B1-4EDD-AB5E-2C2DEC7882C3}"/>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51" name="Google Shape;51;p6"/>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2" name="Google Shape;52;p6"/>
          <p:cNvSpPr txBox="1">
            <a:spLocks noGrp="1"/>
          </p:cNvSpPr>
          <p:nvPr>
            <p:ph type="body" idx="1"/>
          </p:nvPr>
        </p:nvSpPr>
        <p:spPr>
          <a:xfrm>
            <a:off x="1146025" y="1767275"/>
            <a:ext cx="3660300" cy="31587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3" name="Google Shape;53;p6"/>
          <p:cNvSpPr txBox="1">
            <a:spLocks noGrp="1"/>
          </p:cNvSpPr>
          <p:nvPr>
            <p:ph type="body" idx="2"/>
          </p:nvPr>
        </p:nvSpPr>
        <p:spPr>
          <a:xfrm>
            <a:off x="5026623" y="1767275"/>
            <a:ext cx="3660300" cy="31587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1" name="Google Shape;54;p6">
            <a:extLst>
              <a:ext uri="{FF2B5EF4-FFF2-40B4-BE49-F238E27FC236}">
                <a16:creationId xmlns:a16="http://schemas.microsoft.com/office/drawing/2014/main" id="{CFFB9017-2BCA-403A-BDE1-ED6E0BEFDACE}"/>
              </a:ext>
            </a:extLst>
          </p:cNvPr>
          <p:cNvSpPr txBox="1">
            <a:spLocks noGrp="1"/>
          </p:cNvSpPr>
          <p:nvPr>
            <p:ph type="sldNum" idx="10"/>
          </p:nvPr>
        </p:nvSpPr>
        <p:spPr/>
        <p:txBody>
          <a:bodyPr/>
          <a:lstStyle>
            <a:lvl1pPr>
              <a:defRPr/>
            </a:lvl1pPr>
          </a:lstStyle>
          <a:p>
            <a:fld id="{A75F0633-D2FE-4A75-9572-5C30AB7EA929}" type="slidenum">
              <a:rPr lang="sk-SK" altLang="cs-CZ"/>
              <a:pPr/>
              <a:t>‹#›</a:t>
            </a:fld>
            <a:endParaRPr lang="sk-SK" altLang="cs-CZ"/>
          </a:p>
        </p:txBody>
      </p:sp>
    </p:spTree>
    <p:extLst>
      <p:ext uri="{BB962C8B-B14F-4D97-AF65-F5344CB8AC3E}">
        <p14:creationId xmlns:p14="http://schemas.microsoft.com/office/powerpoint/2010/main" val="12412520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1146175" y="1766888"/>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3B9A0ED9-2030-422D-BA0A-B3D6467E9978}"/>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4D4CF4DF-3FAF-4B4B-9CA2-E25216DAAAED}"/>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5945BAAE-E744-4C09-9D7F-97A2DD124AAA}"/>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charset="0"/>
                <a:sym typeface="Roboto Slab" charset="0"/>
              </a:defRPr>
            </a:lvl1pPr>
          </a:lstStyle>
          <a:p>
            <a:fld id="{A0A6491F-F58A-4BA5-A686-72BDEF391595}"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7" r:id="rId1"/>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geomapa.lounovicepodblanikem.cz/horniny/6.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drive.google.com/drive/folders/1qkNsu0FPmQMhYolFULDeCrIsTZNqFPQS" TargetMode="External"/><Relationship Id="rId4" Type="http://schemas.openxmlformats.org/officeDocument/2006/relationships/hyperlink" Target="https://creativecommons.org/licenses/by-nc-sa/3.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
          <p:cNvSpPr txBox="1">
            <a:spLocks noGrp="1"/>
          </p:cNvSpPr>
          <p:nvPr>
            <p:ph type="ctrTitle"/>
          </p:nvPr>
        </p:nvSpPr>
        <p:spPr>
          <a:xfrm>
            <a:off x="685800" y="2170589"/>
            <a:ext cx="6838528" cy="1590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FFFFFF"/>
              </a:buClr>
              <a:buSzPts val="4800"/>
              <a:buFont typeface="Roboto Slab"/>
              <a:buNone/>
            </a:pPr>
            <a:r>
              <a:rPr lang="sk-SK" sz="4400" b="1" dirty="0" err="1">
                <a:solidFill>
                  <a:srgbClr val="FFFFFF"/>
                </a:solidFill>
                <a:latin typeface="Roboto Slab"/>
                <a:ea typeface="Roboto Slab"/>
                <a:cs typeface="Roboto Slab"/>
                <a:sym typeface="Roboto Slab"/>
              </a:rPr>
              <a:t>Separation</a:t>
            </a:r>
            <a:r>
              <a:rPr lang="sk-SK" sz="4400" b="1" dirty="0">
                <a:solidFill>
                  <a:srgbClr val="FFFFFF"/>
                </a:solidFill>
                <a:latin typeface="Roboto Slab"/>
                <a:ea typeface="Roboto Slab"/>
                <a:cs typeface="Roboto Slab"/>
                <a:sym typeface="Roboto Slab"/>
              </a:rPr>
              <a:t> </a:t>
            </a:r>
            <a:r>
              <a:rPr lang="sk-SK" sz="4400" b="1" dirty="0" err="1">
                <a:solidFill>
                  <a:srgbClr val="FFFFFF"/>
                </a:solidFill>
                <a:latin typeface="Roboto Slab"/>
                <a:ea typeface="Roboto Slab"/>
                <a:cs typeface="Roboto Slab"/>
                <a:sym typeface="Roboto Slab"/>
              </a:rPr>
              <a:t>processes</a:t>
            </a:r>
            <a:r>
              <a:rPr lang="sk-SK" sz="4400" b="1" dirty="0">
                <a:solidFill>
                  <a:srgbClr val="FFFFFF"/>
                </a:solidFill>
                <a:latin typeface="Roboto Slab"/>
                <a:ea typeface="Roboto Slab"/>
                <a:cs typeface="Roboto Slab"/>
                <a:sym typeface="Roboto Slab"/>
              </a:rPr>
              <a:t> I.  </a:t>
            </a:r>
            <a:r>
              <a:rPr lang="sk-SK" sz="4400" b="1" dirty="0" err="1">
                <a:solidFill>
                  <a:srgbClr val="FFFFFF"/>
                </a:solidFill>
                <a:latin typeface="Roboto Slab"/>
                <a:ea typeface="Roboto Slab"/>
                <a:cs typeface="Roboto Slab"/>
                <a:sym typeface="Roboto Slab"/>
              </a:rPr>
              <a:t>extraction</a:t>
            </a:r>
            <a:endParaRPr sz="4400" b="1" dirty="0">
              <a:solidFill>
                <a:srgbClr val="FFFFFF"/>
              </a:solidFill>
              <a:latin typeface="Roboto Slab"/>
              <a:ea typeface="Roboto Slab"/>
              <a:cs typeface="Roboto Slab"/>
              <a:sym typeface="Roboto Slab"/>
            </a:endParaRPr>
          </a:p>
        </p:txBody>
      </p:sp>
      <p:grpSp>
        <p:nvGrpSpPr>
          <p:cNvPr id="65" name="Google Shape;65;p1"/>
          <p:cNvGrpSpPr/>
          <p:nvPr/>
        </p:nvGrpSpPr>
        <p:grpSpPr>
          <a:xfrm>
            <a:off x="752475" y="1030288"/>
            <a:ext cx="965200" cy="1011237"/>
            <a:chOff x="5961125" y="1623900"/>
            <a:chExt cx="427450" cy="448175"/>
          </a:xfrm>
        </p:grpSpPr>
        <p:sp>
          <p:nvSpPr>
            <p:cNvPr id="66" name="Google Shape;66;p1"/>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
            <p:cNvSpPr/>
            <p:nvPr/>
          </p:nvSpPr>
          <p:spPr>
            <a:xfrm>
              <a:off x="5971475" y="2001400"/>
              <a:ext cx="74925" cy="70675"/>
            </a:xfrm>
            <a:custGeom>
              <a:avLst/>
              <a:gdLst/>
              <a:ahLst/>
              <a:cxnLst/>
              <a:rect l="l" t="t" r="r" b="b"/>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3" name="Google Shape;73;p1"/>
          <p:cNvPicPr preferRelativeResize="0"/>
          <p:nvPr/>
        </p:nvPicPr>
        <p:blipFill rotWithShape="1">
          <a:blip r:embed="rId3">
            <a:alphaModFix/>
          </a:blip>
          <a:srcRect/>
          <a:stretch/>
        </p:blipFill>
        <p:spPr>
          <a:xfrm>
            <a:off x="7121537" y="887218"/>
            <a:ext cx="1536435" cy="1252483"/>
          </a:xfrm>
          <a:prstGeom prst="rect">
            <a:avLst/>
          </a:prstGeom>
          <a:noFill/>
          <a:ln>
            <a:noFill/>
          </a:ln>
        </p:spPr>
      </p:pic>
      <p:sp>
        <p:nvSpPr>
          <p:cNvPr id="74" name="Google Shape;74;p1"/>
          <p:cNvSpPr txBox="1"/>
          <p:nvPr/>
        </p:nvSpPr>
        <p:spPr>
          <a:xfrm>
            <a:off x="395536" y="4587974"/>
            <a:ext cx="605486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k-SK" sz="1400" b="1" i="0" u="none" strike="noStrike" cap="none">
                <a:solidFill>
                  <a:srgbClr val="000000"/>
                </a:solidFill>
                <a:latin typeface="Roboto Slab"/>
                <a:ea typeface="Roboto Slab"/>
                <a:cs typeface="Roboto Slab"/>
                <a:sym typeface="Roboto Slab"/>
              </a:rPr>
              <a:t>Project number 2020-1-SK01-KA226-SCH-094350</a:t>
            </a:r>
            <a:r>
              <a:rPr lang="sk-SK"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sk-SK" sz="1400" b="1" i="0" u="none" strike="noStrike" cap="none">
                <a:solidFill>
                  <a:srgbClr val="000000"/>
                </a:solidFill>
                <a:latin typeface="Roboto Slab"/>
                <a:ea typeface="Roboto Slab"/>
                <a:cs typeface="Roboto Slab"/>
                <a:sym typeface="Roboto Slab"/>
              </a:rPr>
              <a:t>Gymnázium a Jazyková škola s právem státní jazykové zkoušky Zlín</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0"/>
          <p:cNvSpPr txBox="1">
            <a:spLocks noGrp="1"/>
          </p:cNvSpPr>
          <p:nvPr>
            <p:ph type="ctrTitle" idx="4294967295"/>
          </p:nvPr>
        </p:nvSpPr>
        <p:spPr>
          <a:xfrm>
            <a:off x="395536" y="226028"/>
            <a:ext cx="5328592" cy="711232"/>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FFFFFF"/>
              </a:buClr>
              <a:buSzPts val="1800"/>
              <a:buFont typeface="Arial"/>
              <a:buNone/>
            </a:pPr>
            <a:br>
              <a:rPr lang="sk-SK" sz="2800" b="1" i="0" u="none" strike="noStrike" cap="none">
                <a:solidFill>
                  <a:srgbClr val="94BF6E"/>
                </a:solidFill>
                <a:latin typeface="Roboto Slab"/>
                <a:ea typeface="Roboto Slab"/>
                <a:cs typeface="Roboto Slab"/>
                <a:sym typeface="Roboto Slab"/>
              </a:rPr>
            </a:br>
            <a:r>
              <a:rPr lang="sk-SK" sz="2800" b="1" i="0" u="none" strike="noStrike" cap="none">
                <a:solidFill>
                  <a:srgbClr val="94BF6E"/>
                </a:solidFill>
                <a:latin typeface="Roboto Slab"/>
                <a:ea typeface="Roboto Slab"/>
                <a:cs typeface="Roboto Slab"/>
                <a:sym typeface="Roboto Slab"/>
              </a:rPr>
              <a:t>Basic separation techniques</a:t>
            </a:r>
            <a:endParaRPr sz="2800" b="1" i="0" u="none" strike="noStrike" cap="none">
              <a:solidFill>
                <a:srgbClr val="94BF6E"/>
              </a:solidFill>
              <a:latin typeface="Roboto Slab"/>
              <a:ea typeface="Roboto Slab"/>
              <a:cs typeface="Roboto Slab"/>
              <a:sym typeface="Roboto Slab"/>
            </a:endParaRPr>
          </a:p>
        </p:txBody>
      </p:sp>
      <p:sp>
        <p:nvSpPr>
          <p:cNvPr id="238" name="Google Shape;238;p10"/>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10</a:t>
            </a:fld>
            <a:endParaRPr sz="800">
              <a:solidFill>
                <a:srgbClr val="FFFFFF"/>
              </a:solidFill>
              <a:latin typeface="Roboto Slab"/>
              <a:ea typeface="Roboto Slab"/>
              <a:cs typeface="Roboto Slab"/>
              <a:sym typeface="Roboto Slab"/>
            </a:endParaRPr>
          </a:p>
        </p:txBody>
      </p:sp>
      <p:graphicFrame>
        <p:nvGraphicFramePr>
          <p:cNvPr id="239" name="Google Shape;239;p10"/>
          <p:cNvGraphicFramePr/>
          <p:nvPr/>
        </p:nvGraphicFramePr>
        <p:xfrm>
          <a:off x="845587" y="1019954"/>
          <a:ext cx="7452825" cy="3700660"/>
        </p:xfrm>
        <a:graphic>
          <a:graphicData uri="http://schemas.openxmlformats.org/drawingml/2006/table">
            <a:tbl>
              <a:tblPr firstRow="1" bandRow="1">
                <a:gradFill>
                  <a:gsLst>
                    <a:gs pos="0">
                      <a:srgbClr val="B1D1BD"/>
                    </a:gs>
                    <a:gs pos="35000">
                      <a:srgbClr val="C9DDCF"/>
                    </a:gs>
                    <a:gs pos="100000">
                      <a:srgbClr val="E9F3EC"/>
                    </a:gs>
                  </a:gsLst>
                  <a:lin ang="16200000" scaled="0"/>
                </a:gradFill>
                <a:tableStyleId>{B3C8A963-0E5F-4829-8431-10B7A9E97D41}</a:tableStyleId>
              </a:tblPr>
              <a:tblGrid>
                <a:gridCol w="2775225">
                  <a:extLst>
                    <a:ext uri="{9D8B030D-6E8A-4147-A177-3AD203B41FA5}">
                      <a16:colId xmlns:a16="http://schemas.microsoft.com/office/drawing/2014/main" val="20000"/>
                    </a:ext>
                  </a:extLst>
                </a:gridCol>
                <a:gridCol w="4677600">
                  <a:extLst>
                    <a:ext uri="{9D8B030D-6E8A-4147-A177-3AD203B41FA5}">
                      <a16:colId xmlns:a16="http://schemas.microsoft.com/office/drawing/2014/main" val="20001"/>
                    </a:ext>
                  </a:extLst>
                </a:gridCol>
              </a:tblGrid>
              <a:tr h="498525">
                <a:tc>
                  <a:txBody>
                    <a:bodyPr/>
                    <a:lstStyle/>
                    <a:p>
                      <a:pPr marL="0" marR="0" lvl="0" indent="0" algn="ctr" rtl="0">
                        <a:lnSpc>
                          <a:spcPct val="100000"/>
                        </a:lnSpc>
                        <a:spcBef>
                          <a:spcPts val="0"/>
                        </a:spcBef>
                        <a:spcAft>
                          <a:spcPts val="0"/>
                        </a:spcAft>
                        <a:buClr>
                          <a:srgbClr val="000000"/>
                        </a:buClr>
                        <a:buSzPts val="1400"/>
                        <a:buFont typeface="Arial"/>
                        <a:buNone/>
                      </a:pPr>
                      <a:r>
                        <a:rPr lang="sk-SK" sz="1400" u="none" strike="noStrike" cap="none"/>
                        <a:t>TECHNIQUE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sk-SK" sz="1400" u="none" strike="noStrike" cap="none"/>
                        <a:t>PROPERTY THAT IS DIFFERENT FOR INDIVIDUAL SOLUTION CONSTITUENTS (THE SEPARATION IS BASED ON)</a:t>
                      </a:r>
                      <a:endParaRPr sz="1400" u="none" strike="noStrike" cap="none"/>
                    </a:p>
                  </a:txBody>
                  <a:tcPr marL="91450" marR="91450" marT="45725" marB="45725"/>
                </a:tc>
                <a:extLst>
                  <a:ext uri="{0D108BD9-81ED-4DB2-BD59-A6C34878D82A}">
                    <a16:rowId xmlns:a16="http://schemas.microsoft.com/office/drawing/2014/main" val="10000"/>
                  </a:ext>
                </a:extLst>
              </a:tr>
              <a:tr h="356775">
                <a:tc>
                  <a:txBody>
                    <a:bodyPr/>
                    <a:lstStyle/>
                    <a:p>
                      <a:pPr marL="0" marR="0" lvl="0" indent="0" algn="l" rtl="0">
                        <a:lnSpc>
                          <a:spcPct val="100000"/>
                        </a:lnSpc>
                        <a:spcBef>
                          <a:spcPts val="0"/>
                        </a:spcBef>
                        <a:spcAft>
                          <a:spcPts val="0"/>
                        </a:spcAft>
                        <a:buClr>
                          <a:srgbClr val="000000"/>
                        </a:buClr>
                        <a:buSzPts val="1400"/>
                        <a:buFont typeface="Arial"/>
                        <a:buNone/>
                      </a:pPr>
                      <a:r>
                        <a:rPr lang="sk-SK" sz="1400" b="1" u="none" strike="noStrike" cap="none"/>
                        <a:t>FILTRATION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sk-SK" sz="1400" b="1" u="none" strike="noStrike" cap="none"/>
                        <a:t>PARTICLES SIZE</a:t>
                      </a:r>
                      <a:endParaRPr sz="1400" u="none" strike="noStrike" cap="none"/>
                    </a:p>
                  </a:txBody>
                  <a:tcPr marL="91450" marR="91450" marT="45725" marB="45725"/>
                </a:tc>
                <a:extLst>
                  <a:ext uri="{0D108BD9-81ED-4DB2-BD59-A6C34878D82A}">
                    <a16:rowId xmlns:a16="http://schemas.microsoft.com/office/drawing/2014/main" val="10001"/>
                  </a:ext>
                </a:extLst>
              </a:tr>
              <a:tr h="293250">
                <a:tc>
                  <a:txBody>
                    <a:bodyPr/>
                    <a:lstStyle/>
                    <a:p>
                      <a:pPr marL="0" marR="0" lvl="0" indent="0" algn="l" rtl="0">
                        <a:lnSpc>
                          <a:spcPct val="100000"/>
                        </a:lnSpc>
                        <a:spcBef>
                          <a:spcPts val="0"/>
                        </a:spcBef>
                        <a:spcAft>
                          <a:spcPts val="0"/>
                        </a:spcAft>
                        <a:buClr>
                          <a:srgbClr val="000000"/>
                        </a:buClr>
                        <a:buSzPts val="1400"/>
                        <a:buFont typeface="Arial"/>
                        <a:buNone/>
                      </a:pPr>
                      <a:r>
                        <a:rPr lang="sk-SK" sz="1400" b="1" u="none" strike="noStrike" cap="none"/>
                        <a:t>DISTILLATION</a:t>
                      </a: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sk-SK" sz="1400" b="1" u="none" strike="noStrike" cap="none"/>
                        <a:t>BOILING POINT</a:t>
                      </a:r>
                      <a:endParaRPr sz="1400" u="none" strike="noStrike" cap="none"/>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93250">
                <a:tc>
                  <a:txBody>
                    <a:bodyPr/>
                    <a:lstStyle/>
                    <a:p>
                      <a:pPr marL="0" marR="0" lvl="0" indent="0" algn="l" rtl="0">
                        <a:lnSpc>
                          <a:spcPct val="100000"/>
                        </a:lnSpc>
                        <a:spcBef>
                          <a:spcPts val="0"/>
                        </a:spcBef>
                        <a:spcAft>
                          <a:spcPts val="0"/>
                        </a:spcAft>
                        <a:buClr>
                          <a:srgbClr val="000000"/>
                        </a:buClr>
                        <a:buSzPts val="1400"/>
                        <a:buFont typeface="Arial"/>
                        <a:buNone/>
                      </a:pPr>
                      <a:r>
                        <a:rPr lang="sk-SK" sz="1400" b="1" u="none" strike="noStrike" cap="none"/>
                        <a:t>CRYSTALLIZATION</a:t>
                      </a: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r>
                        <a:rPr lang="sk-SK" sz="1400" b="1" u="none" strike="noStrike" cap="none"/>
                        <a:t>DIFFERENT DISSOLUBILITY</a:t>
                      </a:r>
                      <a:endParaRPr sz="1400" u="none" strike="noStrike" cap="none"/>
                    </a:p>
                  </a:txBody>
                  <a:tcPr marL="91450" marR="91450" marT="45725" marB="45725">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3"/>
                  </a:ext>
                </a:extLst>
              </a:tr>
              <a:tr h="356775">
                <a:tc>
                  <a:txBody>
                    <a:bodyPr/>
                    <a:lstStyle/>
                    <a:p>
                      <a:pPr marL="0" marR="0" lvl="0" indent="0" algn="l" rtl="0">
                        <a:lnSpc>
                          <a:spcPct val="100000"/>
                        </a:lnSpc>
                        <a:spcBef>
                          <a:spcPts val="0"/>
                        </a:spcBef>
                        <a:spcAft>
                          <a:spcPts val="0"/>
                        </a:spcAft>
                        <a:buClr>
                          <a:srgbClr val="000000"/>
                        </a:buClr>
                        <a:buSzPts val="1400"/>
                        <a:buFont typeface="Arial"/>
                        <a:buNone/>
                      </a:pPr>
                      <a:r>
                        <a:rPr lang="sk-SK" sz="1400" b="1" u="none" strike="noStrike" cap="none"/>
                        <a:t>PHASE TRANSITION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sk-SK" sz="1400" b="1" u="none" strike="noStrike" cap="none"/>
                        <a:t>THE ABILITY OF A SUBSTANCE TO CHANGE DIRECTLY FROM THE SOLID TO THE LIQUID STATE</a:t>
                      </a:r>
                      <a:endParaRPr sz="1400" u="none" strike="noStrike" cap="none"/>
                    </a:p>
                  </a:txBody>
                  <a:tcPr marL="91450" marR="91450" marT="45725" marB="45725"/>
                </a:tc>
                <a:extLst>
                  <a:ext uri="{0D108BD9-81ED-4DB2-BD59-A6C34878D82A}">
                    <a16:rowId xmlns:a16="http://schemas.microsoft.com/office/drawing/2014/main" val="10004"/>
                  </a:ext>
                </a:extLst>
              </a:tr>
              <a:tr h="356775">
                <a:tc>
                  <a:txBody>
                    <a:bodyPr/>
                    <a:lstStyle/>
                    <a:p>
                      <a:pPr marL="0" marR="0" lvl="0" indent="0" algn="l" rtl="0">
                        <a:lnSpc>
                          <a:spcPct val="100000"/>
                        </a:lnSpc>
                        <a:spcBef>
                          <a:spcPts val="0"/>
                        </a:spcBef>
                        <a:spcAft>
                          <a:spcPts val="0"/>
                        </a:spcAft>
                        <a:buClr>
                          <a:srgbClr val="000000"/>
                        </a:buClr>
                        <a:buSzPts val="1400"/>
                        <a:buFont typeface="Arial"/>
                        <a:buNone/>
                      </a:pPr>
                      <a:r>
                        <a:rPr lang="sk-SK" sz="1400" b="1" u="none" strike="noStrike" cap="none"/>
                        <a:t>EXTRACTION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sk-SK" sz="1400" b="1" u="none" strike="noStrike" cap="none"/>
                        <a:t>DISSOLUBILITY</a:t>
                      </a:r>
                      <a:endParaRPr sz="1400" u="none" strike="noStrike" cap="none"/>
                    </a:p>
                  </a:txBody>
                  <a:tcPr marL="91450" marR="91450" marT="45725" marB="45725"/>
                </a:tc>
                <a:extLst>
                  <a:ext uri="{0D108BD9-81ED-4DB2-BD59-A6C34878D82A}">
                    <a16:rowId xmlns:a16="http://schemas.microsoft.com/office/drawing/2014/main" val="10005"/>
                  </a:ext>
                </a:extLst>
              </a:tr>
              <a:tr h="293250">
                <a:tc>
                  <a:txBody>
                    <a:bodyPr/>
                    <a:lstStyle/>
                    <a:p>
                      <a:pPr marL="0" marR="0" lvl="0" indent="0" algn="l" rtl="0">
                        <a:lnSpc>
                          <a:spcPct val="100000"/>
                        </a:lnSpc>
                        <a:spcBef>
                          <a:spcPts val="0"/>
                        </a:spcBef>
                        <a:spcAft>
                          <a:spcPts val="0"/>
                        </a:spcAft>
                        <a:buClr>
                          <a:srgbClr val="000000"/>
                        </a:buClr>
                        <a:buSzPts val="1400"/>
                        <a:buFont typeface="Arial"/>
                        <a:buNone/>
                      </a:pPr>
                      <a:r>
                        <a:rPr lang="sk-SK" sz="1400" b="1" u="none" strike="noStrike" cap="none"/>
                        <a:t>DEPOSITION</a:t>
                      </a: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sk-SK" sz="1400" b="1" u="none" strike="noStrike" cap="none"/>
                        <a:t>DENSITY</a:t>
                      </a:r>
                      <a:endParaRPr sz="1400" u="none" strike="noStrike" cap="none"/>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93250">
                <a:tc>
                  <a:txBody>
                    <a:bodyPr/>
                    <a:lstStyle/>
                    <a:p>
                      <a:pPr marL="0" marR="0" lvl="0" indent="0" algn="l" rtl="0">
                        <a:lnSpc>
                          <a:spcPct val="100000"/>
                        </a:lnSpc>
                        <a:spcBef>
                          <a:spcPts val="0"/>
                        </a:spcBef>
                        <a:spcAft>
                          <a:spcPts val="0"/>
                        </a:spcAft>
                        <a:buClr>
                          <a:srgbClr val="000000"/>
                        </a:buClr>
                        <a:buSzPts val="1400"/>
                        <a:buFont typeface="Arial"/>
                        <a:buNone/>
                      </a:pPr>
                      <a:r>
                        <a:rPr lang="sk-SK" sz="1400" b="1" u="none" strike="noStrike" cap="none"/>
                        <a:t>CHROMATOGTAPHY</a:t>
                      </a:r>
                      <a:endParaRPr sz="1400" u="none" strike="noStrike" cap="none"/>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sk-SK" sz="1400" b="1" u="none" strike="noStrike" cap="none"/>
                        <a:t>DIFFERENT INTERACTION WITH A MATERIAL</a:t>
                      </a:r>
                      <a:endParaRPr sz="1400" u="none" strike="noStrike" cap="none"/>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98525">
                <a:tc>
                  <a:txBody>
                    <a:bodyPr/>
                    <a:lstStyle/>
                    <a:p>
                      <a:pPr marL="0" marR="0" lvl="0" indent="0" algn="l" rtl="0">
                        <a:lnSpc>
                          <a:spcPct val="100000"/>
                        </a:lnSpc>
                        <a:spcBef>
                          <a:spcPts val="0"/>
                        </a:spcBef>
                        <a:spcAft>
                          <a:spcPts val="0"/>
                        </a:spcAft>
                        <a:buClr>
                          <a:srgbClr val="000000"/>
                        </a:buClr>
                        <a:buSzPts val="1400"/>
                        <a:buFont typeface="Arial"/>
                        <a:buNone/>
                      </a:pPr>
                      <a:r>
                        <a:rPr lang="sk-SK" sz="1400" b="1" u="none" strike="noStrike" cap="none"/>
                        <a:t>ELECTROPHORESIS</a:t>
                      </a: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r>
                        <a:rPr lang="sk-SK" sz="1400" b="1" u="none" strike="noStrike" cap="none"/>
                        <a:t>DIFFERENT INTERACTION OF MOLECULES UNDER AN ELECTRIC POTENTIAL</a:t>
                      </a:r>
                      <a:endParaRPr sz="1400" u="none" strike="noStrike" cap="none"/>
                    </a:p>
                  </a:txBody>
                  <a:tcPr marL="91450" marR="91450" marT="45725" marB="45725">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8"/>
                  </a:ext>
                </a:extLst>
              </a:tr>
            </a:tbl>
          </a:graphicData>
        </a:graphic>
      </p:graphicFrame>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1"/>
          <p:cNvSpPr txBox="1">
            <a:spLocks noGrp="1"/>
          </p:cNvSpPr>
          <p:nvPr>
            <p:ph type="ctrTitle"/>
          </p:nvPr>
        </p:nvSpPr>
        <p:spPr>
          <a:xfrm>
            <a:off x="4113213" y="2571750"/>
            <a:ext cx="4635251" cy="146685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Font typeface="Roboto Slab"/>
              <a:buNone/>
            </a:pPr>
            <a:r>
              <a:rPr lang="sk-SK" b="1">
                <a:latin typeface="Roboto Slab"/>
                <a:ea typeface="Roboto Slab"/>
                <a:cs typeface="Roboto Slab"/>
                <a:sym typeface="Roboto Slab"/>
              </a:rPr>
              <a:t>Extraction</a:t>
            </a:r>
            <a:endParaRPr b="1">
              <a:latin typeface="Roboto Slab"/>
              <a:ea typeface="Roboto Slab"/>
              <a:cs typeface="Roboto Slab"/>
              <a:sym typeface="Roboto Slab"/>
            </a:endParaRPr>
          </a:p>
        </p:txBody>
      </p:sp>
      <p:sp>
        <p:nvSpPr>
          <p:cNvPr id="245" name="Google Shape;245;p11"/>
          <p:cNvSpPr txBox="1">
            <a:spLocks noGrp="1"/>
          </p:cNvSpPr>
          <p:nvPr>
            <p:ph type="subTitle" idx="1"/>
          </p:nvPr>
        </p:nvSpPr>
        <p:spPr>
          <a:xfrm>
            <a:off x="4113213" y="3983038"/>
            <a:ext cx="4505325" cy="7842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Font typeface="Nixie One"/>
              <a:buNone/>
            </a:pPr>
            <a:r>
              <a:rPr lang="sk-SK">
                <a:latin typeface="Roboto Slab"/>
                <a:ea typeface="Roboto Slab"/>
                <a:cs typeface="Roboto Slab"/>
                <a:sym typeface="Roboto Slab"/>
              </a:rPr>
              <a:t>Theory. Practical use</a:t>
            </a:r>
            <a:endParaRPr>
              <a:latin typeface="Roboto Slab"/>
              <a:ea typeface="Roboto Slab"/>
              <a:cs typeface="Roboto Slab"/>
              <a:sym typeface="Roboto Slab"/>
            </a:endParaRPr>
          </a:p>
        </p:txBody>
      </p:sp>
      <p:sp>
        <p:nvSpPr>
          <p:cNvPr id="246" name="Google Shape;246;p11"/>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0"/>
              <a:buFont typeface="Arial"/>
              <a:buNone/>
            </a:pPr>
            <a:r>
              <a:rPr lang="sk-SK" sz="20000" b="0" i="0" u="none" strike="noStrike" cap="none">
                <a:solidFill>
                  <a:srgbClr val="18637B"/>
                </a:solidFill>
                <a:latin typeface="Roboto Slab"/>
                <a:ea typeface="Roboto Slab"/>
                <a:cs typeface="Roboto Slab"/>
                <a:sym typeface="Roboto Slab"/>
              </a:rPr>
              <a:t>2</a:t>
            </a:r>
            <a:endParaRPr sz="1400" b="0" i="0" u="none" strike="noStrike" cap="none">
              <a:solidFill>
                <a:srgbClr val="000000"/>
              </a:solidFill>
              <a:latin typeface="Arial"/>
              <a:ea typeface="Arial"/>
              <a:cs typeface="Arial"/>
              <a:sym typeface="Arial"/>
            </a:endParaRPr>
          </a:p>
        </p:txBody>
      </p:sp>
      <p:sp>
        <p:nvSpPr>
          <p:cNvPr id="247" name="Google Shape;247;p11"/>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11</a:t>
            </a:fld>
            <a:endParaRPr sz="800">
              <a:solidFill>
                <a:srgbClr val="FFFFFF"/>
              </a:solidFill>
              <a:latin typeface="Roboto Slab"/>
              <a:ea typeface="Roboto Slab"/>
              <a:cs typeface="Roboto Slab"/>
              <a:sym typeface="Roboto Slab"/>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2"/>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FFFFFF"/>
              </a:buClr>
              <a:buSzPts val="1800"/>
              <a:buFont typeface="Roboto Slab"/>
              <a:buNone/>
            </a:pPr>
            <a:r>
              <a:rPr lang="sk-SK" sz="1800" b="1">
                <a:solidFill>
                  <a:srgbClr val="FFFFFF"/>
                </a:solidFill>
                <a:latin typeface="Roboto Slab"/>
                <a:ea typeface="Roboto Slab"/>
                <a:cs typeface="Roboto Slab"/>
                <a:sym typeface="Roboto Slab"/>
              </a:rPr>
              <a:t>Extraction</a:t>
            </a:r>
            <a:endParaRPr sz="1800" b="1">
              <a:solidFill>
                <a:srgbClr val="FFFFFF"/>
              </a:solidFill>
              <a:latin typeface="Roboto Slab"/>
              <a:ea typeface="Roboto Slab"/>
              <a:cs typeface="Roboto Slab"/>
              <a:sym typeface="Roboto Slab"/>
            </a:endParaRPr>
          </a:p>
        </p:txBody>
      </p:sp>
      <p:sp>
        <p:nvSpPr>
          <p:cNvPr id="253" name="Google Shape;253;p12"/>
          <p:cNvSpPr txBox="1">
            <a:spLocks noGrp="1"/>
          </p:cNvSpPr>
          <p:nvPr>
            <p:ph type="body" idx="1"/>
          </p:nvPr>
        </p:nvSpPr>
        <p:spPr>
          <a:xfrm>
            <a:off x="801750" y="1469275"/>
            <a:ext cx="8040900" cy="3528300"/>
          </a:xfrm>
          <a:prstGeom prst="rect">
            <a:avLst/>
          </a:prstGeom>
          <a:noFill/>
          <a:ln>
            <a:noFill/>
          </a:ln>
        </p:spPr>
        <p:txBody>
          <a:bodyPr spcFirstLastPara="1" wrap="square" lIns="91425" tIns="91425" rIns="91425" bIns="91425" anchor="t" anchorCtr="0">
            <a:noAutofit/>
          </a:bodyPr>
          <a:lstStyle/>
          <a:p>
            <a:pPr marL="457200" lvl="0" indent="-406400" algn="l" rtl="0">
              <a:lnSpc>
                <a:spcPct val="100000"/>
              </a:lnSpc>
              <a:spcBef>
                <a:spcPts val="600"/>
              </a:spcBef>
              <a:spcAft>
                <a:spcPts val="0"/>
              </a:spcAft>
              <a:buClr>
                <a:srgbClr val="114454"/>
              </a:buClr>
              <a:buSzPts val="2800"/>
              <a:buFont typeface="Nixie One"/>
              <a:buChar char="▪"/>
            </a:pPr>
            <a:r>
              <a:rPr lang="sk-SK" sz="2000" b="1">
                <a:latin typeface="Roboto Slab"/>
                <a:ea typeface="Roboto Slab"/>
                <a:cs typeface="Roboto Slab"/>
                <a:sym typeface="Roboto Slab"/>
              </a:rPr>
              <a:t>extraction</a:t>
            </a:r>
            <a:r>
              <a:rPr lang="sk-SK" sz="2000">
                <a:latin typeface="Roboto Slab"/>
                <a:ea typeface="Roboto Slab"/>
                <a:cs typeface="Roboto Slab"/>
                <a:sym typeface="Roboto Slab"/>
              </a:rPr>
              <a:t> (or leaching</a:t>
            </a:r>
            <a:r>
              <a:rPr lang="sk-SK" sz="2000" b="1">
                <a:latin typeface="Roboto Slab"/>
                <a:ea typeface="Roboto Slab"/>
                <a:cs typeface="Roboto Slab"/>
                <a:sym typeface="Roboto Slab"/>
              </a:rPr>
              <a:t>)</a:t>
            </a:r>
            <a:r>
              <a:rPr lang="sk-SK" sz="2000">
                <a:latin typeface="Roboto Slab"/>
                <a:ea typeface="Roboto Slab"/>
                <a:cs typeface="Roboto Slab"/>
                <a:sym typeface="Roboto Slab"/>
              </a:rPr>
              <a:t> is a separation process consisting of the separation of a substance from a matrix (often natural)</a:t>
            </a:r>
            <a:endParaRPr/>
          </a:p>
          <a:p>
            <a:pPr marL="457200" lvl="0" indent="-406400" algn="l" rtl="0">
              <a:lnSpc>
                <a:spcPct val="100000"/>
              </a:lnSpc>
              <a:spcBef>
                <a:spcPts val="600"/>
              </a:spcBef>
              <a:spcAft>
                <a:spcPts val="0"/>
              </a:spcAft>
              <a:buClr>
                <a:srgbClr val="114454"/>
              </a:buClr>
              <a:buSzPts val="2800"/>
              <a:buFont typeface="Nixie One"/>
              <a:buChar char="▪"/>
            </a:pPr>
            <a:r>
              <a:rPr lang="sk-SK" sz="2000">
                <a:latin typeface="Roboto Slab"/>
                <a:ea typeface="Roboto Slab"/>
                <a:cs typeface="Roboto Slab"/>
                <a:sym typeface="Roboto Slab"/>
              </a:rPr>
              <a:t>the extracted substance get to the solvent (during either hot or cold extraction); the extracted substance can be further extracted from the solvent through evaporation or distillation (to thicken the extract) </a:t>
            </a:r>
            <a:endParaRPr/>
          </a:p>
          <a:p>
            <a:pPr marL="457200" lvl="0" indent="-406400" algn="l" rtl="0">
              <a:lnSpc>
                <a:spcPct val="100000"/>
              </a:lnSpc>
              <a:spcBef>
                <a:spcPts val="600"/>
              </a:spcBef>
              <a:spcAft>
                <a:spcPts val="0"/>
              </a:spcAft>
              <a:buClr>
                <a:srgbClr val="114454"/>
              </a:buClr>
              <a:buSzPts val="2800"/>
              <a:buFont typeface="Nixie One"/>
              <a:buChar char="▪"/>
            </a:pPr>
            <a:r>
              <a:rPr lang="sk-SK" sz="2000">
                <a:latin typeface="Roboto Slab"/>
                <a:ea typeface="Roboto Slab"/>
                <a:cs typeface="Roboto Slab"/>
                <a:sym typeface="Roboto Slab"/>
              </a:rPr>
              <a:t>this technique is used to get fats (soluble in gasoline, benzene, toluene), natural dyes and so on </a:t>
            </a:r>
            <a:endParaRPr/>
          </a:p>
          <a:p>
            <a:pPr marL="457200" lvl="0" indent="-406400" algn="l" rtl="0">
              <a:lnSpc>
                <a:spcPct val="100000"/>
              </a:lnSpc>
              <a:spcBef>
                <a:spcPts val="600"/>
              </a:spcBef>
              <a:spcAft>
                <a:spcPts val="0"/>
              </a:spcAft>
              <a:buClr>
                <a:srgbClr val="114454"/>
              </a:buClr>
              <a:buSzPts val="2800"/>
              <a:buFont typeface="Nixie One"/>
              <a:buChar char="▪"/>
            </a:pPr>
            <a:r>
              <a:rPr lang="sk-SK" sz="2000">
                <a:latin typeface="Roboto Slab"/>
                <a:ea typeface="Roboto Slab"/>
                <a:cs typeface="Roboto Slab"/>
                <a:sym typeface="Roboto Slab"/>
              </a:rPr>
              <a:t>it is possible to extract a solute from a solid as well as liquid compound</a:t>
            </a:r>
            <a:endParaRPr sz="2000">
              <a:solidFill>
                <a:srgbClr val="114454"/>
              </a:solidFill>
              <a:latin typeface="Roboto Slab"/>
              <a:ea typeface="Roboto Slab"/>
              <a:cs typeface="Roboto Slab"/>
              <a:sym typeface="Roboto Slab"/>
            </a:endParaRPr>
          </a:p>
        </p:txBody>
      </p:sp>
      <p:grpSp>
        <p:nvGrpSpPr>
          <p:cNvPr id="254" name="Google Shape;254;p12"/>
          <p:cNvGrpSpPr/>
          <p:nvPr/>
        </p:nvGrpSpPr>
        <p:grpSpPr>
          <a:xfrm>
            <a:off x="333375" y="862013"/>
            <a:ext cx="366713" cy="366712"/>
            <a:chOff x="1923675" y="1633650"/>
            <a:chExt cx="436000" cy="435975"/>
          </a:xfrm>
        </p:grpSpPr>
        <p:sp>
          <p:nvSpPr>
            <p:cNvPr id="255" name="Google Shape;255;p12"/>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2"/>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2"/>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2"/>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2"/>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2"/>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1" name="Google Shape;261;p1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12</a:t>
            </a:fld>
            <a:endParaRPr sz="800">
              <a:solidFill>
                <a:srgbClr val="FFFFFF"/>
              </a:solidFill>
              <a:latin typeface="Roboto Slab"/>
              <a:ea typeface="Roboto Slab"/>
              <a:cs typeface="Roboto Slab"/>
              <a:sym typeface="Roboto Slab"/>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3"/>
          <p:cNvSpPr txBox="1">
            <a:spLocks noGrp="1"/>
          </p:cNvSpPr>
          <p:nvPr>
            <p:ph type="ctrTitle" idx="4294967295"/>
          </p:nvPr>
        </p:nvSpPr>
        <p:spPr>
          <a:xfrm>
            <a:off x="545544" y="195485"/>
            <a:ext cx="8490951" cy="872807"/>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FFFFFF"/>
              </a:buClr>
              <a:buSzPts val="1800"/>
              <a:buFont typeface="Roboto Slab"/>
              <a:buNone/>
            </a:pPr>
            <a:r>
              <a:rPr lang="sk-SK" sz="2800" b="1" i="0" u="none" strike="noStrike" cap="none">
                <a:solidFill>
                  <a:srgbClr val="94BF6E"/>
                </a:solidFill>
                <a:latin typeface="Roboto Slab"/>
                <a:ea typeface="Roboto Slab"/>
                <a:cs typeface="Roboto Slab"/>
                <a:sym typeface="Roboto Slab"/>
              </a:rPr>
              <a:t>Extraction in daily life</a:t>
            </a:r>
            <a:endParaRPr sz="2800" b="1" i="0" u="none" strike="noStrike" cap="none">
              <a:solidFill>
                <a:srgbClr val="94BF6E"/>
              </a:solidFill>
              <a:latin typeface="Roboto Slab"/>
              <a:ea typeface="Roboto Slab"/>
              <a:cs typeface="Roboto Slab"/>
              <a:sym typeface="Roboto Slab"/>
            </a:endParaRPr>
          </a:p>
        </p:txBody>
      </p:sp>
      <p:sp>
        <p:nvSpPr>
          <p:cNvPr id="267" name="Google Shape;267;p1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13</a:t>
            </a:fld>
            <a:endParaRPr sz="800">
              <a:solidFill>
                <a:srgbClr val="FFFFFF"/>
              </a:solidFill>
              <a:latin typeface="Roboto Slab"/>
              <a:ea typeface="Roboto Slab"/>
              <a:cs typeface="Roboto Slab"/>
              <a:sym typeface="Roboto Slab"/>
            </a:endParaRPr>
          </a:p>
        </p:txBody>
      </p:sp>
      <p:pic>
        <p:nvPicPr>
          <p:cNvPr id="268" name="Google Shape;268;p13"/>
          <p:cNvPicPr preferRelativeResize="0"/>
          <p:nvPr/>
        </p:nvPicPr>
        <p:blipFill rotWithShape="1">
          <a:blip r:embed="rId3">
            <a:alphaModFix/>
          </a:blip>
          <a:srcRect b="18114"/>
          <a:stretch/>
        </p:blipFill>
        <p:spPr>
          <a:xfrm>
            <a:off x="827584" y="1992798"/>
            <a:ext cx="2946335" cy="2183443"/>
          </a:xfrm>
          <a:prstGeom prst="rect">
            <a:avLst/>
          </a:prstGeom>
          <a:noFill/>
          <a:ln>
            <a:noFill/>
          </a:ln>
        </p:spPr>
      </p:pic>
      <p:pic>
        <p:nvPicPr>
          <p:cNvPr id="269" name="Google Shape;269;p13"/>
          <p:cNvPicPr preferRelativeResize="0"/>
          <p:nvPr/>
        </p:nvPicPr>
        <p:blipFill rotWithShape="1">
          <a:blip r:embed="rId4">
            <a:alphaModFix/>
          </a:blip>
          <a:srcRect l="38029"/>
          <a:stretch/>
        </p:blipFill>
        <p:spPr>
          <a:xfrm>
            <a:off x="4932040" y="1987628"/>
            <a:ext cx="2740278" cy="2184007"/>
          </a:xfrm>
          <a:prstGeom prst="rect">
            <a:avLst/>
          </a:prstGeom>
          <a:noFill/>
          <a:ln>
            <a:noFill/>
          </a:ln>
        </p:spPr>
      </p:pic>
      <p:sp>
        <p:nvSpPr>
          <p:cNvPr id="270" name="Google Shape;270;p13"/>
          <p:cNvSpPr txBox="1"/>
          <p:nvPr/>
        </p:nvSpPr>
        <p:spPr>
          <a:xfrm>
            <a:off x="467544" y="1131590"/>
            <a:ext cx="805890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sk-SK" sz="1600" b="0" i="0" u="none" strike="noStrike" cap="none">
                <a:solidFill>
                  <a:srgbClr val="000000"/>
                </a:solidFill>
                <a:latin typeface="Roboto Slab"/>
                <a:ea typeface="Roboto Slab"/>
                <a:cs typeface="Roboto Slab"/>
                <a:sym typeface="Roboto Slab"/>
              </a:rPr>
              <a:t>Extraction is used on a daily basis. It may be making tea or preparing herbal infusions. </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4"/>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FFFFFF"/>
              </a:buClr>
              <a:buSzPts val="1800"/>
              <a:buFont typeface="Roboto Slab"/>
              <a:buNone/>
            </a:pPr>
            <a:r>
              <a:rPr lang="sk-SK" sz="1800" b="1">
                <a:solidFill>
                  <a:srgbClr val="FFFFFF"/>
                </a:solidFill>
                <a:latin typeface="Roboto Slab"/>
                <a:ea typeface="Roboto Slab"/>
                <a:cs typeface="Roboto Slab"/>
                <a:sym typeface="Roboto Slab"/>
              </a:rPr>
              <a:t>Beta-Carotene</a:t>
            </a:r>
            <a:endParaRPr sz="1800" b="1">
              <a:solidFill>
                <a:srgbClr val="FFFFFF"/>
              </a:solidFill>
              <a:latin typeface="Roboto Slab"/>
              <a:ea typeface="Roboto Slab"/>
              <a:cs typeface="Roboto Slab"/>
              <a:sym typeface="Roboto Slab"/>
            </a:endParaRPr>
          </a:p>
        </p:txBody>
      </p:sp>
      <p:sp>
        <p:nvSpPr>
          <p:cNvPr id="276" name="Google Shape;276;p14"/>
          <p:cNvSpPr txBox="1">
            <a:spLocks noGrp="1"/>
          </p:cNvSpPr>
          <p:nvPr>
            <p:ph type="body" idx="1"/>
          </p:nvPr>
        </p:nvSpPr>
        <p:spPr>
          <a:xfrm>
            <a:off x="4766370" y="530726"/>
            <a:ext cx="4198117" cy="4395250"/>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600"/>
              </a:spcBef>
              <a:spcAft>
                <a:spcPts val="0"/>
              </a:spcAft>
              <a:buClr>
                <a:srgbClr val="114454"/>
              </a:buClr>
              <a:buSzPts val="2800"/>
              <a:buNone/>
            </a:pPr>
            <a:r>
              <a:rPr lang="sk-SK" sz="2000">
                <a:solidFill>
                  <a:srgbClr val="114454"/>
                </a:solidFill>
                <a:latin typeface="Roboto Slab"/>
                <a:ea typeface="Roboto Slab"/>
                <a:cs typeface="Roboto Slab"/>
                <a:sym typeface="Roboto Slab"/>
              </a:rPr>
              <a:t>Beta-Carotene is a member of the </a:t>
            </a:r>
            <a:r>
              <a:rPr lang="sk-SK" sz="2000" b="1">
                <a:solidFill>
                  <a:srgbClr val="114454"/>
                </a:solidFill>
                <a:latin typeface="Roboto Slab"/>
                <a:ea typeface="Roboto Slab"/>
                <a:cs typeface="Roboto Slab"/>
                <a:sym typeface="Roboto Slab"/>
              </a:rPr>
              <a:t>carotenes</a:t>
            </a:r>
            <a:r>
              <a:rPr lang="sk-SK" sz="2000">
                <a:solidFill>
                  <a:srgbClr val="114454"/>
                </a:solidFill>
                <a:latin typeface="Roboto Slab"/>
                <a:ea typeface="Roboto Slab"/>
                <a:cs typeface="Roboto Slab"/>
                <a:sym typeface="Roboto Slab"/>
              </a:rPr>
              <a:t> which are organic, strongly coloured red-orange pigment abundant in fungi, fruits, and vegetable (see the picture).</a:t>
            </a:r>
            <a:endParaRPr/>
          </a:p>
          <a:p>
            <a:pPr marL="50800" lvl="0" indent="0" algn="l" rtl="0">
              <a:lnSpc>
                <a:spcPct val="100000"/>
              </a:lnSpc>
              <a:spcBef>
                <a:spcPts val="600"/>
              </a:spcBef>
              <a:spcAft>
                <a:spcPts val="0"/>
              </a:spcAft>
              <a:buClr>
                <a:srgbClr val="114454"/>
              </a:buClr>
              <a:buSzPts val="2800"/>
              <a:buNone/>
            </a:pPr>
            <a:endParaRPr sz="2000">
              <a:solidFill>
                <a:srgbClr val="114454"/>
              </a:solidFill>
              <a:latin typeface="Roboto Slab"/>
              <a:ea typeface="Roboto Slab"/>
              <a:cs typeface="Roboto Slab"/>
              <a:sym typeface="Roboto Slab"/>
            </a:endParaRPr>
          </a:p>
          <a:p>
            <a:pPr marL="50800" lvl="0" indent="0" algn="l" rtl="0">
              <a:lnSpc>
                <a:spcPct val="100000"/>
              </a:lnSpc>
              <a:spcBef>
                <a:spcPts val="600"/>
              </a:spcBef>
              <a:spcAft>
                <a:spcPts val="0"/>
              </a:spcAft>
              <a:buClr>
                <a:srgbClr val="114454"/>
              </a:buClr>
              <a:buSzPts val="2800"/>
              <a:buNone/>
            </a:pPr>
            <a:r>
              <a:rPr lang="sk-SK" sz="2000">
                <a:solidFill>
                  <a:srgbClr val="114454"/>
                </a:solidFill>
                <a:latin typeface="Roboto Slab"/>
                <a:ea typeface="Roboto Slab"/>
                <a:cs typeface="Roboto Slab"/>
                <a:sym typeface="Roboto Slab"/>
              </a:rPr>
              <a:t>There are two more types of carotene in a carrot (alpha and gamma). However, these two do not influence the provitamin A production that much.</a:t>
            </a:r>
            <a:endParaRPr/>
          </a:p>
          <a:p>
            <a:pPr marL="50800" lvl="0" indent="0" algn="l" rtl="0">
              <a:lnSpc>
                <a:spcPct val="100000"/>
              </a:lnSpc>
              <a:spcBef>
                <a:spcPts val="600"/>
              </a:spcBef>
              <a:spcAft>
                <a:spcPts val="0"/>
              </a:spcAft>
              <a:buClr>
                <a:srgbClr val="114454"/>
              </a:buClr>
              <a:buSzPts val="2800"/>
              <a:buNone/>
            </a:pPr>
            <a:r>
              <a:rPr lang="sk-SK" sz="2000">
                <a:solidFill>
                  <a:srgbClr val="114454"/>
                </a:solidFill>
                <a:latin typeface="Roboto Slab"/>
                <a:ea typeface="Roboto Slab"/>
                <a:cs typeface="Roboto Slab"/>
                <a:sym typeface="Roboto Slab"/>
              </a:rPr>
              <a:t> </a:t>
            </a:r>
            <a:endParaRPr sz="2000">
              <a:solidFill>
                <a:srgbClr val="114454"/>
              </a:solidFill>
              <a:latin typeface="Roboto Slab"/>
              <a:ea typeface="Roboto Slab"/>
              <a:cs typeface="Roboto Slab"/>
              <a:sym typeface="Roboto Slab"/>
            </a:endParaRPr>
          </a:p>
        </p:txBody>
      </p:sp>
      <p:sp>
        <p:nvSpPr>
          <p:cNvPr id="277" name="Google Shape;277;p1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14</a:t>
            </a:fld>
            <a:endParaRPr sz="800">
              <a:solidFill>
                <a:srgbClr val="FFFFFF"/>
              </a:solidFill>
              <a:latin typeface="Roboto Slab"/>
              <a:ea typeface="Roboto Slab"/>
              <a:cs typeface="Roboto Slab"/>
              <a:sym typeface="Roboto Slab"/>
            </a:endParaRPr>
          </a:p>
        </p:txBody>
      </p:sp>
      <p:grpSp>
        <p:nvGrpSpPr>
          <p:cNvPr id="278" name="Google Shape;278;p14"/>
          <p:cNvGrpSpPr/>
          <p:nvPr/>
        </p:nvGrpSpPr>
        <p:grpSpPr>
          <a:xfrm>
            <a:off x="298450" y="846577"/>
            <a:ext cx="576064" cy="396996"/>
            <a:chOff x="3269900" y="3064500"/>
            <a:chExt cx="432325" cy="263075"/>
          </a:xfrm>
        </p:grpSpPr>
        <p:sp>
          <p:nvSpPr>
            <p:cNvPr id="279" name="Google Shape;279;p14"/>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5198" y="3021"/>
                  </a:lnTo>
                  <a:lnTo>
                    <a:pt x="15637" y="3435"/>
                  </a:lnTo>
                  <a:lnTo>
                    <a:pt x="16026" y="3824"/>
                  </a:lnTo>
                  <a:lnTo>
                    <a:pt x="16367" y="4190"/>
                  </a:lnTo>
                  <a:lnTo>
                    <a:pt x="16927" y="4823"/>
                  </a:lnTo>
                  <a:lnTo>
                    <a:pt x="17293" y="5261"/>
                  </a:lnTo>
                  <a:lnTo>
                    <a:pt x="16927" y="5700"/>
                  </a:lnTo>
                  <a:lnTo>
                    <a:pt x="16367" y="6333"/>
                  </a:lnTo>
                  <a:lnTo>
                    <a:pt x="16026" y="6698"/>
                  </a:lnTo>
                  <a:lnTo>
                    <a:pt x="15637" y="7088"/>
                  </a:lnTo>
                  <a:lnTo>
                    <a:pt x="15198" y="7502"/>
                  </a:lnTo>
                  <a:lnTo>
                    <a:pt x="14711" y="791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4"/>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4"/>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82" name="Google Shape;282;p14"/>
          <p:cNvPicPr preferRelativeResize="0"/>
          <p:nvPr/>
        </p:nvPicPr>
        <p:blipFill rotWithShape="1">
          <a:blip r:embed="rId3">
            <a:alphaModFix/>
          </a:blip>
          <a:srcRect/>
          <a:stretch/>
        </p:blipFill>
        <p:spPr>
          <a:xfrm>
            <a:off x="325583" y="2003535"/>
            <a:ext cx="4291516" cy="2600919"/>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5"/>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FFFFFF"/>
              </a:buClr>
              <a:buSzPts val="1800"/>
              <a:buFont typeface="Roboto Slab"/>
              <a:buNone/>
            </a:pPr>
            <a:r>
              <a:rPr lang="sk-SK" sz="1800" b="1">
                <a:solidFill>
                  <a:srgbClr val="FFFFFF"/>
                </a:solidFill>
                <a:latin typeface="Roboto Slab"/>
                <a:ea typeface="Roboto Slab"/>
                <a:cs typeface="Roboto Slab"/>
                <a:sym typeface="Roboto Slab"/>
              </a:rPr>
              <a:t>Beta-Carotene molecule</a:t>
            </a:r>
            <a:endParaRPr sz="1800" b="1">
              <a:solidFill>
                <a:srgbClr val="FFFFFF"/>
              </a:solidFill>
              <a:latin typeface="Roboto Slab"/>
              <a:ea typeface="Roboto Slab"/>
              <a:cs typeface="Roboto Slab"/>
              <a:sym typeface="Roboto Slab"/>
            </a:endParaRPr>
          </a:p>
        </p:txBody>
      </p:sp>
      <p:sp>
        <p:nvSpPr>
          <p:cNvPr id="288" name="Google Shape;288;p1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15</a:t>
            </a:fld>
            <a:endParaRPr sz="800">
              <a:solidFill>
                <a:srgbClr val="FFFFFF"/>
              </a:solidFill>
              <a:latin typeface="Roboto Slab"/>
              <a:ea typeface="Roboto Slab"/>
              <a:cs typeface="Roboto Slab"/>
              <a:sym typeface="Roboto Slab"/>
            </a:endParaRPr>
          </a:p>
        </p:txBody>
      </p:sp>
      <p:grpSp>
        <p:nvGrpSpPr>
          <p:cNvPr id="289" name="Google Shape;289;p15"/>
          <p:cNvGrpSpPr/>
          <p:nvPr/>
        </p:nvGrpSpPr>
        <p:grpSpPr>
          <a:xfrm>
            <a:off x="298450" y="846577"/>
            <a:ext cx="576064" cy="396996"/>
            <a:chOff x="3269900" y="3064500"/>
            <a:chExt cx="432325" cy="263075"/>
          </a:xfrm>
        </p:grpSpPr>
        <p:sp>
          <p:nvSpPr>
            <p:cNvPr id="290" name="Google Shape;290;p15"/>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5198" y="3021"/>
                  </a:lnTo>
                  <a:lnTo>
                    <a:pt x="15637" y="3435"/>
                  </a:lnTo>
                  <a:lnTo>
                    <a:pt x="16026" y="3824"/>
                  </a:lnTo>
                  <a:lnTo>
                    <a:pt x="16367" y="4190"/>
                  </a:lnTo>
                  <a:lnTo>
                    <a:pt x="16927" y="4823"/>
                  </a:lnTo>
                  <a:lnTo>
                    <a:pt x="17293" y="5261"/>
                  </a:lnTo>
                  <a:lnTo>
                    <a:pt x="16927" y="5700"/>
                  </a:lnTo>
                  <a:lnTo>
                    <a:pt x="16367" y="6333"/>
                  </a:lnTo>
                  <a:lnTo>
                    <a:pt x="16026" y="6698"/>
                  </a:lnTo>
                  <a:lnTo>
                    <a:pt x="15637" y="7088"/>
                  </a:lnTo>
                  <a:lnTo>
                    <a:pt x="15198" y="7502"/>
                  </a:lnTo>
                  <a:lnTo>
                    <a:pt x="14711" y="791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5"/>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5"/>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93" name="Google Shape;293;p15"/>
          <p:cNvPicPr preferRelativeResize="0"/>
          <p:nvPr/>
        </p:nvPicPr>
        <p:blipFill rotWithShape="1">
          <a:blip r:embed="rId3">
            <a:alphaModFix/>
          </a:blip>
          <a:srcRect/>
          <a:stretch/>
        </p:blipFill>
        <p:spPr>
          <a:xfrm>
            <a:off x="624487" y="1779662"/>
            <a:ext cx="8106323" cy="2232248"/>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6"/>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FFFFFF"/>
              </a:buClr>
              <a:buSzPts val="1800"/>
              <a:buFont typeface="Roboto Slab"/>
              <a:buNone/>
            </a:pPr>
            <a:r>
              <a:rPr lang="sk-SK" sz="1800" b="1">
                <a:solidFill>
                  <a:srgbClr val="FFFFFF"/>
                </a:solidFill>
                <a:latin typeface="Roboto Slab"/>
                <a:ea typeface="Roboto Slab"/>
                <a:cs typeface="Roboto Slab"/>
                <a:sym typeface="Roboto Slab"/>
              </a:rPr>
              <a:t>The importance of beta-carotene</a:t>
            </a:r>
            <a:endParaRPr sz="1800" b="1">
              <a:solidFill>
                <a:srgbClr val="FFFFFF"/>
              </a:solidFill>
              <a:latin typeface="Roboto Slab"/>
              <a:ea typeface="Roboto Slab"/>
              <a:cs typeface="Roboto Slab"/>
              <a:sym typeface="Roboto Slab"/>
            </a:endParaRPr>
          </a:p>
        </p:txBody>
      </p:sp>
      <p:sp>
        <p:nvSpPr>
          <p:cNvPr id="299" name="Google Shape;299;p16"/>
          <p:cNvSpPr txBox="1">
            <a:spLocks noGrp="1"/>
          </p:cNvSpPr>
          <p:nvPr>
            <p:ph type="body" idx="1"/>
          </p:nvPr>
        </p:nvSpPr>
        <p:spPr>
          <a:xfrm>
            <a:off x="1146025" y="1635646"/>
            <a:ext cx="7540800" cy="3290329"/>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600"/>
              </a:spcBef>
              <a:spcAft>
                <a:spcPts val="0"/>
              </a:spcAft>
              <a:buClr>
                <a:srgbClr val="114454"/>
              </a:buClr>
              <a:buSzPts val="2800"/>
              <a:buNone/>
            </a:pPr>
            <a:r>
              <a:rPr lang="sk-SK" sz="2000" b="1">
                <a:solidFill>
                  <a:srgbClr val="114454"/>
                </a:solidFill>
                <a:latin typeface="Roboto Slab"/>
                <a:ea typeface="Roboto Slab"/>
                <a:cs typeface="Roboto Slab"/>
                <a:sym typeface="Roboto Slab"/>
              </a:rPr>
              <a:t>one molecule of beta-carotene can be cleaved into two molecules of A vitamin</a:t>
            </a:r>
            <a:endParaRPr sz="2000" b="1">
              <a:solidFill>
                <a:srgbClr val="114454"/>
              </a:solidFill>
              <a:latin typeface="Roboto Slab"/>
              <a:ea typeface="Roboto Slab"/>
              <a:cs typeface="Roboto Slab"/>
              <a:sym typeface="Roboto Slab"/>
            </a:endParaRPr>
          </a:p>
        </p:txBody>
      </p:sp>
      <p:sp>
        <p:nvSpPr>
          <p:cNvPr id="300" name="Google Shape;300;p1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16</a:t>
            </a:fld>
            <a:endParaRPr sz="800">
              <a:solidFill>
                <a:srgbClr val="FFFFFF"/>
              </a:solidFill>
              <a:latin typeface="Roboto Slab"/>
              <a:ea typeface="Roboto Slab"/>
              <a:cs typeface="Roboto Slab"/>
              <a:sym typeface="Roboto Slab"/>
            </a:endParaRPr>
          </a:p>
        </p:txBody>
      </p:sp>
      <p:grpSp>
        <p:nvGrpSpPr>
          <p:cNvPr id="301" name="Google Shape;301;p16"/>
          <p:cNvGrpSpPr/>
          <p:nvPr/>
        </p:nvGrpSpPr>
        <p:grpSpPr>
          <a:xfrm>
            <a:off x="298450" y="846577"/>
            <a:ext cx="576064" cy="396996"/>
            <a:chOff x="3269900" y="3064500"/>
            <a:chExt cx="432325" cy="263075"/>
          </a:xfrm>
        </p:grpSpPr>
        <p:sp>
          <p:nvSpPr>
            <p:cNvPr id="302" name="Google Shape;302;p16"/>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5198" y="3021"/>
                  </a:lnTo>
                  <a:lnTo>
                    <a:pt x="15637" y="3435"/>
                  </a:lnTo>
                  <a:lnTo>
                    <a:pt x="16026" y="3824"/>
                  </a:lnTo>
                  <a:lnTo>
                    <a:pt x="16367" y="4190"/>
                  </a:lnTo>
                  <a:lnTo>
                    <a:pt x="16927" y="4823"/>
                  </a:lnTo>
                  <a:lnTo>
                    <a:pt x="17293" y="5261"/>
                  </a:lnTo>
                  <a:lnTo>
                    <a:pt x="16927" y="5700"/>
                  </a:lnTo>
                  <a:lnTo>
                    <a:pt x="16367" y="6333"/>
                  </a:lnTo>
                  <a:lnTo>
                    <a:pt x="16026" y="6698"/>
                  </a:lnTo>
                  <a:lnTo>
                    <a:pt x="15637" y="7088"/>
                  </a:lnTo>
                  <a:lnTo>
                    <a:pt x="15198" y="7502"/>
                  </a:lnTo>
                  <a:lnTo>
                    <a:pt x="14711" y="791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6"/>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6"/>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05" name="Google Shape;305;p16"/>
          <p:cNvPicPr preferRelativeResize="0"/>
          <p:nvPr/>
        </p:nvPicPr>
        <p:blipFill rotWithShape="1">
          <a:blip r:embed="rId3">
            <a:alphaModFix/>
          </a:blip>
          <a:srcRect/>
          <a:stretch/>
        </p:blipFill>
        <p:spPr>
          <a:xfrm>
            <a:off x="725243" y="2590224"/>
            <a:ext cx="7344816" cy="2022551"/>
          </a:xfrm>
          <a:prstGeom prst="rect">
            <a:avLst/>
          </a:prstGeom>
          <a:noFill/>
          <a:ln>
            <a:noFill/>
          </a:ln>
        </p:spPr>
      </p:pic>
      <p:sp>
        <p:nvSpPr>
          <p:cNvPr id="306" name="Google Shape;306;p16"/>
          <p:cNvSpPr/>
          <p:nvPr/>
        </p:nvSpPr>
        <p:spPr>
          <a:xfrm rot="2648748">
            <a:off x="4556698" y="2885526"/>
            <a:ext cx="176149" cy="720080"/>
          </a:xfrm>
          <a:prstGeom prst="downArrow">
            <a:avLst>
              <a:gd name="adj1" fmla="val 50000"/>
              <a:gd name="adj2" fmla="val 50000"/>
            </a:avLst>
          </a:prstGeom>
          <a:solidFill>
            <a:schemeClr val="accent6"/>
          </a:solidFill>
          <a:ln w="25400" cap="flat" cmpd="sng">
            <a:solidFill>
              <a:srgbClr val="6C8B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7"/>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FFFFFF"/>
              </a:buClr>
              <a:buSzPts val="1800"/>
              <a:buFont typeface="Roboto Slab"/>
              <a:buNone/>
            </a:pPr>
            <a:r>
              <a:rPr lang="sk-SK" sz="1800" b="1">
                <a:solidFill>
                  <a:srgbClr val="FFFFFF"/>
                </a:solidFill>
                <a:latin typeface="Roboto Slab"/>
                <a:ea typeface="Roboto Slab"/>
                <a:cs typeface="Roboto Slab"/>
                <a:sym typeface="Roboto Slab"/>
              </a:rPr>
              <a:t>Practical part– beta-carotene extraction:</a:t>
            </a:r>
            <a:endParaRPr/>
          </a:p>
        </p:txBody>
      </p:sp>
      <p:sp>
        <p:nvSpPr>
          <p:cNvPr id="312" name="Google Shape;312;p17"/>
          <p:cNvSpPr txBox="1">
            <a:spLocks noGrp="1"/>
          </p:cNvSpPr>
          <p:nvPr>
            <p:ph type="body" idx="1"/>
          </p:nvPr>
        </p:nvSpPr>
        <p:spPr>
          <a:xfrm>
            <a:off x="600700" y="1660950"/>
            <a:ext cx="8219772" cy="3158700"/>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600"/>
              </a:spcBef>
              <a:spcAft>
                <a:spcPts val="0"/>
              </a:spcAft>
              <a:buClr>
                <a:srgbClr val="114454"/>
              </a:buClr>
              <a:buSzPts val="2800"/>
              <a:buNone/>
            </a:pPr>
            <a:r>
              <a:rPr lang="sk-SK" sz="1600" b="1">
                <a:solidFill>
                  <a:srgbClr val="121617"/>
                </a:solidFill>
                <a:latin typeface="Roboto Slab"/>
                <a:ea typeface="Roboto Slab"/>
                <a:cs typeface="Roboto Slab"/>
                <a:sym typeface="Roboto Slab"/>
              </a:rPr>
              <a:t>We need: </a:t>
            </a:r>
            <a:r>
              <a:rPr lang="sk-SK" sz="1600">
                <a:solidFill>
                  <a:srgbClr val="121617"/>
                </a:solidFill>
                <a:latin typeface="Roboto Slab"/>
                <a:ea typeface="Roboto Slab"/>
                <a:cs typeface="Roboto Slab"/>
                <a:sym typeface="Roboto Slab"/>
              </a:rPr>
              <a:t>carrot, water, oil, grater, a glass (or a cylinder), sieve, glass stirring rod or a teaspoon</a:t>
            </a:r>
            <a:endParaRPr sz="1600">
              <a:solidFill>
                <a:srgbClr val="121617"/>
              </a:solidFill>
              <a:latin typeface="Roboto Slab"/>
              <a:ea typeface="Roboto Slab"/>
              <a:cs typeface="Roboto Slab"/>
              <a:sym typeface="Roboto Slab"/>
            </a:endParaRPr>
          </a:p>
          <a:p>
            <a:pPr marL="50800" lvl="0" indent="0" algn="l" rtl="0">
              <a:lnSpc>
                <a:spcPct val="100000"/>
              </a:lnSpc>
              <a:spcBef>
                <a:spcPts val="600"/>
              </a:spcBef>
              <a:spcAft>
                <a:spcPts val="0"/>
              </a:spcAft>
              <a:buClr>
                <a:srgbClr val="114454"/>
              </a:buClr>
              <a:buSzPts val="2800"/>
              <a:buNone/>
            </a:pPr>
            <a:r>
              <a:rPr lang="sk-SK" sz="1600" b="1">
                <a:solidFill>
                  <a:srgbClr val="121617"/>
                </a:solidFill>
                <a:latin typeface="Roboto Slab"/>
                <a:ea typeface="Roboto Slab"/>
                <a:cs typeface="Roboto Slab"/>
                <a:sym typeface="Roboto Slab"/>
              </a:rPr>
              <a:t>Procedure: </a:t>
            </a:r>
            <a:endParaRPr/>
          </a:p>
          <a:p>
            <a:pPr marL="457200" lvl="0" indent="-406400" algn="l" rtl="0">
              <a:lnSpc>
                <a:spcPct val="100000"/>
              </a:lnSpc>
              <a:spcBef>
                <a:spcPts val="600"/>
              </a:spcBef>
              <a:spcAft>
                <a:spcPts val="0"/>
              </a:spcAft>
              <a:buClr>
                <a:srgbClr val="114454"/>
              </a:buClr>
              <a:buSzPts val="2800"/>
              <a:buChar char="▪"/>
            </a:pPr>
            <a:r>
              <a:rPr lang="sk-SK" sz="1600">
                <a:solidFill>
                  <a:srgbClr val="121617"/>
                </a:solidFill>
                <a:latin typeface="Roboto Slab"/>
                <a:ea typeface="Roboto Slab"/>
                <a:cs typeface="Roboto Slab"/>
                <a:sym typeface="Roboto Slab"/>
              </a:rPr>
              <a:t>scrape the carrot, grater it on a grater and pour water on it (to cover the carrot) in the glass or cylinder; a</a:t>
            </a:r>
            <a:r>
              <a:rPr lang="sk-SK" sz="1600" i="1">
                <a:solidFill>
                  <a:srgbClr val="121617"/>
                </a:solidFill>
                <a:latin typeface="Roboto Slab"/>
                <a:ea typeface="Roboto Slab"/>
                <a:cs typeface="Roboto Slab"/>
                <a:sym typeface="Roboto Slab"/>
              </a:rPr>
              <a:t> note: a larger graduated cylinder was used in our lab;</a:t>
            </a:r>
            <a:endParaRPr/>
          </a:p>
          <a:p>
            <a:pPr marL="457200" lvl="0" indent="-406400" algn="l" rtl="0">
              <a:lnSpc>
                <a:spcPct val="100000"/>
              </a:lnSpc>
              <a:spcBef>
                <a:spcPts val="600"/>
              </a:spcBef>
              <a:spcAft>
                <a:spcPts val="0"/>
              </a:spcAft>
              <a:buClr>
                <a:srgbClr val="114454"/>
              </a:buClr>
              <a:buSzPts val="2800"/>
              <a:buChar char="▪"/>
            </a:pPr>
            <a:r>
              <a:rPr lang="sk-SK" sz="1600">
                <a:solidFill>
                  <a:srgbClr val="121617"/>
                </a:solidFill>
                <a:latin typeface="Roboto Slab"/>
                <a:ea typeface="Roboto Slab"/>
                <a:cs typeface="Roboto Slab"/>
                <a:sym typeface="Roboto Slab"/>
              </a:rPr>
              <a:t>leave to leach for a few minutes and pour some oil into the glass and mix both phases well; leave to settle (oil and water phases separate again)</a:t>
            </a:r>
            <a:endParaRPr/>
          </a:p>
          <a:p>
            <a:pPr marL="457200" lvl="0" indent="-406400" algn="l" rtl="0">
              <a:lnSpc>
                <a:spcPct val="100000"/>
              </a:lnSpc>
              <a:spcBef>
                <a:spcPts val="600"/>
              </a:spcBef>
              <a:spcAft>
                <a:spcPts val="0"/>
              </a:spcAft>
              <a:buClr>
                <a:srgbClr val="114454"/>
              </a:buClr>
              <a:buSzPts val="2800"/>
              <a:buChar char="▪"/>
            </a:pPr>
            <a:r>
              <a:rPr lang="sk-SK" sz="1600">
                <a:solidFill>
                  <a:srgbClr val="121617"/>
                </a:solidFill>
                <a:latin typeface="Roboto Slab"/>
                <a:ea typeface="Roboto Slab"/>
                <a:cs typeface="Roboto Slab"/>
                <a:sym typeface="Roboto Slab"/>
              </a:rPr>
              <a:t>separate both phases and compare their colouring</a:t>
            </a:r>
            <a:endParaRPr/>
          </a:p>
        </p:txBody>
      </p:sp>
      <p:sp>
        <p:nvSpPr>
          <p:cNvPr id="313" name="Google Shape;313;p1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17</a:t>
            </a:fld>
            <a:endParaRPr sz="800">
              <a:solidFill>
                <a:srgbClr val="FFFFFF"/>
              </a:solidFill>
              <a:latin typeface="Roboto Slab"/>
              <a:ea typeface="Roboto Slab"/>
              <a:cs typeface="Roboto Slab"/>
              <a:sym typeface="Roboto Slab"/>
            </a:endParaRPr>
          </a:p>
        </p:txBody>
      </p:sp>
      <p:grpSp>
        <p:nvGrpSpPr>
          <p:cNvPr id="314" name="Google Shape;314;p17"/>
          <p:cNvGrpSpPr/>
          <p:nvPr/>
        </p:nvGrpSpPr>
        <p:grpSpPr>
          <a:xfrm>
            <a:off x="333375" y="862013"/>
            <a:ext cx="366713" cy="366712"/>
            <a:chOff x="1923675" y="1633650"/>
            <a:chExt cx="436000" cy="435975"/>
          </a:xfrm>
        </p:grpSpPr>
        <p:sp>
          <p:nvSpPr>
            <p:cNvPr id="315" name="Google Shape;315;p17"/>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7"/>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7"/>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7"/>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7"/>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7"/>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21" name="Google Shape;321;p17"/>
          <p:cNvPicPr preferRelativeResize="0"/>
          <p:nvPr/>
        </p:nvPicPr>
        <p:blipFill rotWithShape="1">
          <a:blip r:embed="rId3">
            <a:alphaModFix/>
          </a:blip>
          <a:srcRect/>
          <a:stretch/>
        </p:blipFill>
        <p:spPr>
          <a:xfrm>
            <a:off x="6444208" y="91924"/>
            <a:ext cx="1527621" cy="1569026"/>
          </a:xfrm>
          <a:prstGeom prst="rect">
            <a:avLst/>
          </a:prstGeom>
          <a:noFill/>
          <a:ln>
            <a:noFill/>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8"/>
          <p:cNvSpPr txBox="1">
            <a:spLocks noGrp="1"/>
          </p:cNvSpPr>
          <p:nvPr>
            <p:ph type="ctrTitle" idx="4294967295"/>
          </p:nvPr>
        </p:nvSpPr>
        <p:spPr>
          <a:xfrm>
            <a:off x="395536" y="195486"/>
            <a:ext cx="8352928" cy="648072"/>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FFFFFF"/>
              </a:buClr>
              <a:buSzPts val="1800"/>
              <a:buFont typeface="Roboto Slab"/>
              <a:buNone/>
            </a:pPr>
            <a:r>
              <a:rPr lang="sk-SK" sz="2800" b="1" i="0" u="none" strike="noStrike" cap="none">
                <a:solidFill>
                  <a:srgbClr val="94BF6E"/>
                </a:solidFill>
                <a:latin typeface="Roboto Slab"/>
                <a:ea typeface="Roboto Slab"/>
                <a:cs typeface="Roboto Slab"/>
                <a:sym typeface="Roboto Slab"/>
              </a:rPr>
              <a:t>Carotene extraction– practice:</a:t>
            </a:r>
            <a:endParaRPr sz="1400" b="0" i="0" u="none" strike="noStrike" cap="none">
              <a:solidFill>
                <a:srgbClr val="000000"/>
              </a:solidFill>
              <a:latin typeface="Arial"/>
              <a:ea typeface="Arial"/>
              <a:cs typeface="Arial"/>
              <a:sym typeface="Arial"/>
            </a:endParaRPr>
          </a:p>
        </p:txBody>
      </p:sp>
      <p:sp>
        <p:nvSpPr>
          <p:cNvPr id="327" name="Google Shape;327;p1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18</a:t>
            </a:fld>
            <a:endParaRPr sz="800">
              <a:solidFill>
                <a:srgbClr val="FFFFFF"/>
              </a:solidFill>
              <a:latin typeface="Roboto Slab"/>
              <a:ea typeface="Roboto Slab"/>
              <a:cs typeface="Roboto Slab"/>
              <a:sym typeface="Roboto Slab"/>
            </a:endParaRPr>
          </a:p>
        </p:txBody>
      </p:sp>
      <p:sp>
        <p:nvSpPr>
          <p:cNvPr id="328" name="Google Shape;328;p18"/>
          <p:cNvSpPr txBox="1"/>
          <p:nvPr/>
        </p:nvSpPr>
        <p:spPr>
          <a:xfrm>
            <a:off x="884439" y="5981074"/>
            <a:ext cx="6876337"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sk-SK" sz="9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Tato fotka</a:t>
            </a:r>
            <a:r>
              <a:rPr lang="sk-SK" sz="900" b="0" i="0" u="none" strike="noStrike" cap="none">
                <a:solidFill>
                  <a:srgbClr val="000000"/>
                </a:solidFill>
                <a:latin typeface="Arial"/>
                <a:ea typeface="Arial"/>
                <a:cs typeface="Arial"/>
                <a:sym typeface="Arial"/>
              </a:rPr>
              <a:t> od autora Neznámý autor s licencí </a:t>
            </a:r>
            <a:r>
              <a:rPr lang="sk-SK" sz="9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CC BY-SA-NC</a:t>
            </a:r>
            <a:endParaRPr sz="900" b="0" i="0" u="none" strike="noStrike" cap="none">
              <a:solidFill>
                <a:srgbClr val="000000"/>
              </a:solidFill>
              <a:latin typeface="Arial"/>
              <a:ea typeface="Arial"/>
              <a:cs typeface="Arial"/>
              <a:sym typeface="Arial"/>
            </a:endParaRPr>
          </a:p>
        </p:txBody>
      </p:sp>
      <p:sp>
        <p:nvSpPr>
          <p:cNvPr id="2" name="TextovéPole 1">
            <a:extLst>
              <a:ext uri="{FF2B5EF4-FFF2-40B4-BE49-F238E27FC236}">
                <a16:creationId xmlns:a16="http://schemas.microsoft.com/office/drawing/2014/main" id="{7478266D-E435-49BA-8FAD-27B9330128F1}"/>
              </a:ext>
            </a:extLst>
          </p:cNvPr>
          <p:cNvSpPr txBox="1"/>
          <p:nvPr/>
        </p:nvSpPr>
        <p:spPr>
          <a:xfrm>
            <a:off x="395536" y="1150144"/>
            <a:ext cx="2543175" cy="307777"/>
          </a:xfrm>
          <a:prstGeom prst="rect">
            <a:avLst/>
          </a:prstGeom>
          <a:noFill/>
        </p:spPr>
        <p:txBody>
          <a:bodyPr wrap="square" rtlCol="0">
            <a:spAutoFit/>
          </a:bodyPr>
          <a:lstStyle/>
          <a:p>
            <a:r>
              <a:rPr lang="cs-CZ" dirty="0"/>
              <a:t>Link </a:t>
            </a:r>
            <a:r>
              <a:rPr lang="cs-CZ" dirty="0" err="1"/>
              <a:t>for</a:t>
            </a:r>
            <a:r>
              <a:rPr lang="cs-CZ" dirty="0"/>
              <a:t> a video</a:t>
            </a:r>
            <a:endParaRPr lang="en-GB" dirty="0"/>
          </a:p>
        </p:txBody>
      </p:sp>
      <p:sp>
        <p:nvSpPr>
          <p:cNvPr id="8" name="TextovéPole 7">
            <a:extLst>
              <a:ext uri="{FF2B5EF4-FFF2-40B4-BE49-F238E27FC236}">
                <a16:creationId xmlns:a16="http://schemas.microsoft.com/office/drawing/2014/main" id="{1A992BAE-E85C-4B80-913F-6C5708653614}"/>
              </a:ext>
            </a:extLst>
          </p:cNvPr>
          <p:cNvSpPr txBox="1"/>
          <p:nvPr/>
        </p:nvSpPr>
        <p:spPr>
          <a:xfrm>
            <a:off x="395536" y="1764507"/>
            <a:ext cx="4597002" cy="523220"/>
          </a:xfrm>
          <a:prstGeom prst="rect">
            <a:avLst/>
          </a:prstGeom>
          <a:noFill/>
        </p:spPr>
        <p:txBody>
          <a:bodyPr wrap="square">
            <a:spAutoFit/>
          </a:bodyPr>
          <a:lstStyle/>
          <a:p>
            <a:r>
              <a:rPr lang="en-GB" dirty="0">
                <a:hlinkClick r:id="rId5"/>
              </a:rPr>
              <a:t>https://drive.google.com/drive/folders/1qkNsu0FPmQMhYolFULDeCrIsTZNqFPQS</a:t>
            </a:r>
            <a:endParaRPr lang="en-GB" dirty="0"/>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19</a:t>
            </a:fld>
            <a:endParaRPr sz="800">
              <a:solidFill>
                <a:srgbClr val="FFFFFF"/>
              </a:solidFill>
              <a:latin typeface="Roboto Slab"/>
              <a:ea typeface="Roboto Slab"/>
              <a:cs typeface="Roboto Slab"/>
              <a:sym typeface="Roboto Slab"/>
            </a:endParaRPr>
          </a:p>
        </p:txBody>
      </p:sp>
      <p:pic>
        <p:nvPicPr>
          <p:cNvPr id="335" name="Google Shape;335;p19"/>
          <p:cNvPicPr preferRelativeResize="0"/>
          <p:nvPr/>
        </p:nvPicPr>
        <p:blipFill rotWithShape="1">
          <a:blip r:embed="rId3">
            <a:alphaModFix/>
          </a:blip>
          <a:srcRect/>
          <a:stretch/>
        </p:blipFill>
        <p:spPr>
          <a:xfrm>
            <a:off x="755576" y="1523616"/>
            <a:ext cx="2592288" cy="3456383"/>
          </a:xfrm>
          <a:prstGeom prst="rect">
            <a:avLst/>
          </a:prstGeom>
          <a:noFill/>
          <a:ln>
            <a:noFill/>
          </a:ln>
        </p:spPr>
      </p:pic>
      <p:sp>
        <p:nvSpPr>
          <p:cNvPr id="336" name="Google Shape;336;p19"/>
          <p:cNvSpPr txBox="1"/>
          <p:nvPr/>
        </p:nvSpPr>
        <p:spPr>
          <a:xfrm>
            <a:off x="251520" y="228599"/>
            <a:ext cx="8640960" cy="1295017"/>
          </a:xfrm>
          <a:prstGeom prst="rect">
            <a:avLst/>
          </a:prstGeom>
          <a:noFill/>
          <a:ln>
            <a:noFill/>
          </a:ln>
        </p:spPr>
        <p:txBody>
          <a:bodyPr spcFirstLastPara="1" wrap="square" lIns="91425" tIns="91425" rIns="91425" bIns="91425" anchor="b" anchorCtr="0">
            <a:noAutofit/>
          </a:bodyPr>
          <a:lstStyle/>
          <a:p>
            <a:pPr marL="50800" marR="0" lvl="0" indent="0" algn="l" rtl="0">
              <a:lnSpc>
                <a:spcPct val="100000"/>
              </a:lnSpc>
              <a:spcBef>
                <a:spcPts val="0"/>
              </a:spcBef>
              <a:spcAft>
                <a:spcPts val="0"/>
              </a:spcAft>
              <a:buClr>
                <a:srgbClr val="000000"/>
              </a:buClr>
              <a:buSzPts val="2400"/>
              <a:buFont typeface="Arial"/>
              <a:buNone/>
            </a:pPr>
            <a:r>
              <a:rPr lang="sk-SK" sz="2400" b="1" i="0" u="none" strike="noStrike" cap="none">
                <a:solidFill>
                  <a:srgbClr val="114454"/>
                </a:solidFill>
                <a:latin typeface="Roboto Slab"/>
                <a:ea typeface="Roboto Slab"/>
                <a:cs typeface="Roboto Slab"/>
                <a:sym typeface="Roboto Slab"/>
              </a:rPr>
              <a:t>Separation of beta-carotene from a carrot by extraction</a:t>
            </a:r>
            <a:br>
              <a:rPr lang="sk-SK" sz="2800" b="0" i="0" u="none" strike="noStrike" cap="none">
                <a:solidFill>
                  <a:srgbClr val="114454"/>
                </a:solidFill>
                <a:latin typeface="Roboto Slab"/>
                <a:ea typeface="Roboto Slab"/>
                <a:cs typeface="Roboto Slab"/>
                <a:sym typeface="Roboto Slab"/>
              </a:rPr>
            </a:br>
            <a:r>
              <a:rPr lang="sk-SK" sz="2000" b="0" i="0" u="none" strike="noStrike" cap="none">
                <a:solidFill>
                  <a:srgbClr val="000000"/>
                </a:solidFill>
                <a:latin typeface="Roboto Slab"/>
                <a:ea typeface="Roboto Slab"/>
                <a:cs typeface="Roboto Slab"/>
                <a:sym typeface="Roboto Slab"/>
              </a:rPr>
              <a:t>is based of the fact that beta-carotene does not dissolve in water well but dissolves in fats. Water and fat (oil respectively) cannot be blended.</a:t>
            </a:r>
            <a:endParaRPr sz="2000" b="1" i="0" u="none" strike="noStrike" cap="none">
              <a:solidFill>
                <a:srgbClr val="94BF6E"/>
              </a:solidFill>
              <a:latin typeface="Roboto Slab"/>
              <a:ea typeface="Roboto Slab"/>
              <a:cs typeface="Roboto Slab"/>
              <a:sym typeface="Roboto Slab"/>
            </a:endParaRPr>
          </a:p>
        </p:txBody>
      </p:sp>
      <p:sp>
        <p:nvSpPr>
          <p:cNvPr id="337" name="Google Shape;337;p19"/>
          <p:cNvSpPr txBox="1"/>
          <p:nvPr/>
        </p:nvSpPr>
        <p:spPr>
          <a:xfrm>
            <a:off x="3795996" y="1851423"/>
            <a:ext cx="4824536" cy="28007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sk-SK" sz="1600" b="0" i="0" u="none" strike="noStrike" cap="none">
                <a:solidFill>
                  <a:srgbClr val="000000"/>
                </a:solidFill>
                <a:latin typeface="Roboto Slab"/>
                <a:ea typeface="Roboto Slab"/>
                <a:cs typeface="Roboto Slab"/>
                <a:sym typeface="Roboto Slab"/>
              </a:rPr>
              <a:t>We can see two layers in the graduated cylinder in the picture: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sk-SK" sz="1600" b="0" i="0" u="none" strike="noStrike" cap="none">
                <a:solidFill>
                  <a:srgbClr val="000000"/>
                </a:solidFill>
                <a:latin typeface="Roboto Slab"/>
                <a:ea typeface="Roboto Slab"/>
                <a:cs typeface="Roboto Slab"/>
                <a:sym typeface="Roboto Slab"/>
              </a:rPr>
              <a:t>lower layer = water with the grated carrot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sk-SK" sz="1600" b="0" i="0" u="none" strike="noStrike" cap="none">
                <a:solidFill>
                  <a:srgbClr val="000000"/>
                </a:solidFill>
                <a:latin typeface="Roboto Slab"/>
                <a:ea typeface="Roboto Slab"/>
                <a:cs typeface="Roboto Slab"/>
                <a:sym typeface="Roboto Slab"/>
              </a:rPr>
              <a:t>upper layer = oil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600"/>
              <a:buFont typeface="Arial"/>
              <a:buNone/>
            </a:pPr>
            <a:r>
              <a:rPr lang="sk-SK" sz="1600" b="0" i="0" u="none" strike="noStrike" cap="none">
                <a:solidFill>
                  <a:srgbClr val="000000"/>
                </a:solidFill>
                <a:latin typeface="Roboto Slab"/>
                <a:ea typeface="Roboto Slab"/>
                <a:cs typeface="Roboto Slab"/>
                <a:sym typeface="Roboto Slab"/>
              </a:rPr>
              <a:t>Both layers were mixed, but they are separated again in the picture (the lighter oil phase is the upper one). Beta-carotene got to the oil, which is coloured in orange thanks to this.  </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idx="4294967295"/>
          </p:nvPr>
        </p:nvSpPr>
        <p:spPr>
          <a:xfrm>
            <a:off x="3000374" y="571500"/>
            <a:ext cx="5172025" cy="68738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1800"/>
              <a:buFont typeface="Roboto Slab"/>
              <a:buNone/>
            </a:pPr>
            <a:r>
              <a:rPr lang="sk-SK" sz="2400" b="1" dirty="0" err="1">
                <a:solidFill>
                  <a:srgbClr val="FFFFFF"/>
                </a:solidFill>
                <a:latin typeface="Roboto Slab"/>
                <a:ea typeface="Roboto Slab"/>
                <a:cs typeface="Roboto Slab"/>
                <a:sym typeface="Roboto Slab"/>
              </a:rPr>
              <a:t>Separation</a:t>
            </a:r>
            <a:r>
              <a:rPr lang="sk-SK" sz="2400" b="1" dirty="0">
                <a:solidFill>
                  <a:srgbClr val="FFFFFF"/>
                </a:solidFill>
                <a:latin typeface="Roboto Slab"/>
                <a:ea typeface="Roboto Slab"/>
                <a:cs typeface="Roboto Slab"/>
                <a:sym typeface="Roboto Slab"/>
              </a:rPr>
              <a:t> </a:t>
            </a:r>
            <a:r>
              <a:rPr lang="sk-SK" sz="2400" b="1" dirty="0" err="1">
                <a:solidFill>
                  <a:srgbClr val="FFFFFF"/>
                </a:solidFill>
                <a:latin typeface="Roboto Slab"/>
                <a:ea typeface="Roboto Slab"/>
                <a:cs typeface="Roboto Slab"/>
                <a:sym typeface="Roboto Slab"/>
              </a:rPr>
              <a:t>processes</a:t>
            </a:r>
            <a:r>
              <a:rPr lang="sk-SK" sz="2400" b="1" dirty="0">
                <a:solidFill>
                  <a:srgbClr val="FFFFFF"/>
                </a:solidFill>
                <a:latin typeface="Roboto Slab"/>
                <a:ea typeface="Roboto Slab"/>
                <a:cs typeface="Roboto Slab"/>
                <a:sym typeface="Roboto Slab"/>
              </a:rPr>
              <a:t> I.  </a:t>
            </a:r>
            <a:r>
              <a:rPr lang="sk-SK" sz="2400" b="1" dirty="0" err="1">
                <a:solidFill>
                  <a:srgbClr val="FFFFFF"/>
                </a:solidFill>
                <a:latin typeface="Roboto Slab"/>
                <a:ea typeface="Roboto Slab"/>
                <a:cs typeface="Roboto Slab"/>
                <a:sym typeface="Roboto Slab"/>
              </a:rPr>
              <a:t>extraction</a:t>
            </a:r>
            <a:endParaRPr sz="2400" b="1" i="0" u="none" strike="noStrike" cap="none" dirty="0">
              <a:solidFill>
                <a:srgbClr val="FFFFFF"/>
              </a:solidFill>
              <a:latin typeface="Roboto Slab"/>
              <a:ea typeface="Roboto Slab"/>
              <a:cs typeface="Roboto Slab"/>
              <a:sym typeface="Roboto Slab"/>
            </a:endParaRPr>
          </a:p>
        </p:txBody>
      </p:sp>
      <p:sp>
        <p:nvSpPr>
          <p:cNvPr id="80" name="Google Shape;80;p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2</a:t>
            </a:fld>
            <a:endParaRPr sz="800">
              <a:solidFill>
                <a:srgbClr val="FFFFFF"/>
              </a:solidFill>
              <a:latin typeface="Roboto Slab"/>
              <a:ea typeface="Roboto Slab"/>
              <a:cs typeface="Roboto Slab"/>
              <a:sym typeface="Roboto Slab"/>
            </a:endParaRPr>
          </a:p>
        </p:txBody>
      </p:sp>
      <p:sp>
        <p:nvSpPr>
          <p:cNvPr id="81" name="Google Shape;81;p2"/>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sk-SK"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82" name="Google Shape;82;p2"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83" name="Google Shape;83;p2"/>
          <p:cNvSpPr txBox="1"/>
          <p:nvPr/>
        </p:nvSpPr>
        <p:spPr>
          <a:xfrm>
            <a:off x="298450" y="1491630"/>
            <a:ext cx="8143875" cy="203200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chemeClr val="lt1"/>
              </a:buClr>
              <a:buSzPts val="1400"/>
              <a:buFont typeface="Noto Sans Symbols"/>
              <a:buChar char="⮚"/>
            </a:pPr>
            <a:r>
              <a:rPr lang="sk-SK" sz="1400" b="0" i="0" u="none" strike="noStrike" cap="none" dirty="0">
                <a:solidFill>
                  <a:schemeClr val="lt1"/>
                </a:solidFill>
                <a:latin typeface="Roboto Slab"/>
                <a:ea typeface="Roboto Slab"/>
                <a:cs typeface="Roboto Slab"/>
                <a:sym typeface="Roboto Slab"/>
              </a:rPr>
              <a:t>SUBJECT: CHEMISTRY </a:t>
            </a:r>
            <a:endParaRPr sz="1400" b="0" i="0" u="none" strike="noStrike" cap="none" dirty="0">
              <a:solidFill>
                <a:srgbClr val="000000"/>
              </a:solidFill>
              <a:latin typeface="Arial"/>
              <a:ea typeface="Arial"/>
              <a:cs typeface="Arial"/>
              <a:sym typeface="Arial"/>
            </a:endParaRPr>
          </a:p>
          <a:p>
            <a:pPr marL="0" marR="0" lvl="0" indent="0" algn="l" rtl="0">
              <a:lnSpc>
                <a:spcPct val="200000"/>
              </a:lnSpc>
              <a:spcBef>
                <a:spcPts val="0"/>
              </a:spcBef>
              <a:spcAft>
                <a:spcPts val="0"/>
              </a:spcAft>
              <a:buClr>
                <a:schemeClr val="lt1"/>
              </a:buClr>
              <a:buSzPts val="1400"/>
              <a:buFont typeface="Noto Sans Symbols"/>
              <a:buChar char="⮚"/>
            </a:pPr>
            <a:r>
              <a:rPr lang="sk-SK" sz="1400" b="0" i="0" u="none" strike="noStrike" cap="none" dirty="0">
                <a:solidFill>
                  <a:schemeClr val="lt1"/>
                </a:solidFill>
                <a:latin typeface="Roboto Slab"/>
                <a:ea typeface="Roboto Slab"/>
                <a:cs typeface="Roboto Slab"/>
                <a:sym typeface="Roboto Slab"/>
              </a:rPr>
              <a:t>SPECIFICATION: </a:t>
            </a:r>
            <a:r>
              <a:rPr lang="sk-SK" sz="1400" b="0" i="0" u="none" strike="noStrike" cap="none" dirty="0" err="1">
                <a:solidFill>
                  <a:schemeClr val="lt1"/>
                </a:solidFill>
                <a:latin typeface="Roboto Slab"/>
                <a:ea typeface="Roboto Slab"/>
                <a:cs typeface="Roboto Slab"/>
                <a:sym typeface="Roboto Slab"/>
              </a:rPr>
              <a:t>Chemistry</a:t>
            </a:r>
            <a:r>
              <a:rPr lang="sk-SK" sz="1400" b="0" i="0" u="none" strike="noStrike" cap="none" dirty="0">
                <a:solidFill>
                  <a:schemeClr val="lt1"/>
                </a:solidFill>
                <a:latin typeface="Roboto Slab"/>
                <a:ea typeface="Roboto Slab"/>
                <a:cs typeface="Roboto Slab"/>
                <a:sym typeface="Roboto Slab"/>
              </a:rPr>
              <a:t>, </a:t>
            </a:r>
            <a:r>
              <a:rPr lang="sk-SK" sz="1400" b="0" i="0" u="none" strike="noStrike" cap="none" dirty="0" err="1">
                <a:solidFill>
                  <a:schemeClr val="lt1"/>
                </a:solidFill>
                <a:latin typeface="Roboto Slab"/>
                <a:ea typeface="Roboto Slab"/>
                <a:cs typeface="Roboto Slab"/>
                <a:sym typeface="Roboto Slab"/>
              </a:rPr>
              <a:t>laboratory</a:t>
            </a:r>
            <a:r>
              <a:rPr lang="sk-SK" sz="1400" b="0" i="0" u="none" strike="noStrike" cap="none" dirty="0">
                <a:solidFill>
                  <a:schemeClr val="lt1"/>
                </a:solidFill>
                <a:latin typeface="Roboto Slab"/>
                <a:ea typeface="Roboto Slab"/>
                <a:cs typeface="Roboto Slab"/>
                <a:sym typeface="Roboto Slab"/>
              </a:rPr>
              <a:t> </a:t>
            </a:r>
            <a:r>
              <a:rPr lang="sk-SK" sz="1400" b="0" i="0" u="none" strike="noStrike" cap="none" dirty="0" err="1">
                <a:solidFill>
                  <a:schemeClr val="lt1"/>
                </a:solidFill>
                <a:latin typeface="Roboto Slab"/>
                <a:ea typeface="Roboto Slab"/>
                <a:cs typeface="Roboto Slab"/>
                <a:sym typeface="Roboto Slab"/>
              </a:rPr>
              <a:t>exercises</a:t>
            </a:r>
            <a:r>
              <a:rPr lang="sk-SK" sz="1400" b="0" i="0" u="none" strike="noStrike" cap="none" dirty="0">
                <a:solidFill>
                  <a:schemeClr val="lt1"/>
                </a:solidFill>
                <a:latin typeface="Roboto Slab"/>
                <a:ea typeface="Roboto Slab"/>
                <a:cs typeface="Roboto Slab"/>
                <a:sym typeface="Roboto Slab"/>
              </a:rPr>
              <a:t>- </a:t>
            </a:r>
            <a:r>
              <a:rPr lang="sk-SK" sz="1400" b="0" i="0" u="none" strike="noStrike" cap="none" dirty="0" err="1">
                <a:solidFill>
                  <a:schemeClr val="lt1"/>
                </a:solidFill>
                <a:latin typeface="Roboto Slab"/>
                <a:ea typeface="Roboto Slab"/>
                <a:cs typeface="Roboto Slab"/>
                <a:sym typeface="Roboto Slab"/>
              </a:rPr>
              <a:t>second</a:t>
            </a:r>
            <a:r>
              <a:rPr lang="sk-SK" sz="1400" b="0" i="0" u="none" strike="noStrike" cap="none" dirty="0">
                <a:solidFill>
                  <a:schemeClr val="lt1"/>
                </a:solidFill>
                <a:latin typeface="Roboto Slab"/>
                <a:ea typeface="Roboto Slab"/>
                <a:cs typeface="Roboto Slab"/>
                <a:sym typeface="Roboto Slab"/>
              </a:rPr>
              <a:t>, </a:t>
            </a:r>
            <a:r>
              <a:rPr lang="sk-SK" sz="1400" b="0" i="0" u="none" strike="noStrike" cap="none" dirty="0" err="1">
                <a:solidFill>
                  <a:schemeClr val="lt1"/>
                </a:solidFill>
                <a:latin typeface="Roboto Slab"/>
                <a:ea typeface="Roboto Slab"/>
                <a:cs typeface="Roboto Slab"/>
                <a:sym typeface="Roboto Slab"/>
              </a:rPr>
              <a:t>third</a:t>
            </a:r>
            <a:r>
              <a:rPr lang="sk-SK" sz="1400" b="0" i="0" u="none" strike="noStrike" cap="none" dirty="0">
                <a:solidFill>
                  <a:schemeClr val="lt1"/>
                </a:solidFill>
                <a:latin typeface="Roboto Slab"/>
                <a:ea typeface="Roboto Slab"/>
                <a:cs typeface="Roboto Slab"/>
                <a:sym typeface="Roboto Slab"/>
              </a:rPr>
              <a:t> </a:t>
            </a:r>
            <a:r>
              <a:rPr lang="sk-SK" sz="1400" b="0" i="0" u="none" strike="noStrike" cap="none" dirty="0" err="1">
                <a:solidFill>
                  <a:schemeClr val="lt1"/>
                </a:solidFill>
                <a:latin typeface="Roboto Slab"/>
                <a:ea typeface="Roboto Slab"/>
                <a:cs typeface="Roboto Slab"/>
                <a:sym typeface="Roboto Slab"/>
              </a:rPr>
              <a:t>grade</a:t>
            </a:r>
            <a:endParaRPr sz="1400" b="0" i="0" u="none" strike="noStrike" cap="none" dirty="0">
              <a:solidFill>
                <a:srgbClr val="000000"/>
              </a:solidFill>
              <a:latin typeface="Arial"/>
              <a:ea typeface="Arial"/>
              <a:cs typeface="Arial"/>
              <a:sym typeface="Arial"/>
            </a:endParaRPr>
          </a:p>
          <a:p>
            <a:pPr marL="0" marR="0" lvl="0" indent="0" algn="l" rtl="0">
              <a:lnSpc>
                <a:spcPct val="200000"/>
              </a:lnSpc>
              <a:spcBef>
                <a:spcPts val="0"/>
              </a:spcBef>
              <a:spcAft>
                <a:spcPts val="0"/>
              </a:spcAft>
              <a:buClr>
                <a:schemeClr val="lt1"/>
              </a:buClr>
              <a:buSzPts val="1400"/>
              <a:buFont typeface="Noto Sans Symbols"/>
              <a:buChar char="⮚"/>
            </a:pPr>
            <a:r>
              <a:rPr lang="sk-SK" sz="1400" b="0" i="0" u="none" strike="noStrike" cap="none" dirty="0">
                <a:solidFill>
                  <a:schemeClr val="lt1"/>
                </a:solidFill>
                <a:latin typeface="Roboto Slab"/>
                <a:ea typeface="Roboto Slab"/>
                <a:cs typeface="Roboto Slab"/>
                <a:sym typeface="Roboto Slab"/>
              </a:rPr>
              <a:t>AGE OF STUDENTS: 11 - 13</a:t>
            </a:r>
            <a:endParaRPr sz="1400" b="0" i="0" u="none" strike="noStrike" cap="none" dirty="0">
              <a:solidFill>
                <a:srgbClr val="000000"/>
              </a:solidFill>
              <a:latin typeface="Arial"/>
              <a:ea typeface="Arial"/>
              <a:cs typeface="Arial"/>
              <a:sym typeface="Arial"/>
            </a:endParaRPr>
          </a:p>
          <a:p>
            <a:pPr marL="0" marR="0" lvl="0" indent="0" algn="l" rtl="0">
              <a:lnSpc>
                <a:spcPct val="200000"/>
              </a:lnSpc>
              <a:spcBef>
                <a:spcPts val="0"/>
              </a:spcBef>
              <a:spcAft>
                <a:spcPts val="0"/>
              </a:spcAft>
              <a:buClr>
                <a:schemeClr val="lt1"/>
              </a:buClr>
              <a:buSzPts val="1400"/>
              <a:buFont typeface="Noto Sans Symbols"/>
              <a:buChar char="⮚"/>
            </a:pPr>
            <a:r>
              <a:rPr lang="sk-SK" sz="1400" b="0" i="0" u="none" strike="noStrike" cap="none" dirty="0">
                <a:solidFill>
                  <a:schemeClr val="lt1"/>
                </a:solidFill>
                <a:latin typeface="Roboto Slab"/>
                <a:ea typeface="Roboto Slab"/>
                <a:cs typeface="Roboto Slab"/>
                <a:sym typeface="Roboto Slab"/>
              </a:rPr>
              <a:t>1 LESSON : 45 min.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0"/>
          <p:cNvSpPr txBox="1">
            <a:spLocks noGrp="1"/>
          </p:cNvSpPr>
          <p:nvPr>
            <p:ph type="ctrTitle" idx="4294967295"/>
          </p:nvPr>
        </p:nvSpPr>
        <p:spPr>
          <a:xfrm>
            <a:off x="467544" y="-92546"/>
            <a:ext cx="8424936" cy="1224136"/>
          </a:xfrm>
          <a:prstGeom prst="rect">
            <a:avLst/>
          </a:prstGeom>
          <a:noFill/>
          <a:ln>
            <a:noFill/>
          </a:ln>
        </p:spPr>
        <p:txBody>
          <a:bodyPr spcFirstLastPara="1" wrap="square" lIns="91425" tIns="91425" rIns="91425" bIns="91425" anchor="b" anchorCtr="0">
            <a:noAutofit/>
          </a:bodyPr>
          <a:lstStyle/>
          <a:p>
            <a:pPr marL="50800" marR="0" lvl="0" indent="0" algn="l" rtl="0">
              <a:lnSpc>
                <a:spcPct val="100000"/>
              </a:lnSpc>
              <a:spcBef>
                <a:spcPts val="0"/>
              </a:spcBef>
              <a:spcAft>
                <a:spcPts val="0"/>
              </a:spcAft>
              <a:buClr>
                <a:srgbClr val="000000"/>
              </a:buClr>
              <a:buSzPts val="1400"/>
              <a:buFont typeface="Arial"/>
              <a:buNone/>
            </a:pPr>
            <a:r>
              <a:rPr lang="sk-SK" sz="2800" b="1" i="0" u="none" strike="noStrike" cap="none">
                <a:solidFill>
                  <a:srgbClr val="114454"/>
                </a:solidFill>
                <a:latin typeface="Roboto Slab"/>
                <a:ea typeface="Roboto Slab"/>
                <a:cs typeface="Roboto Slab"/>
                <a:sym typeface="Roboto Slab"/>
              </a:rPr>
              <a:t>Oil colours comparison – oil and oil with beta-carotene</a:t>
            </a:r>
            <a:endParaRPr sz="2800" b="1" i="0" u="none" strike="noStrike" cap="none">
              <a:solidFill>
                <a:srgbClr val="94BF6E"/>
              </a:solidFill>
              <a:latin typeface="Roboto Slab"/>
              <a:ea typeface="Roboto Slab"/>
              <a:cs typeface="Roboto Slab"/>
              <a:sym typeface="Roboto Slab"/>
            </a:endParaRPr>
          </a:p>
        </p:txBody>
      </p:sp>
      <p:sp>
        <p:nvSpPr>
          <p:cNvPr id="343" name="Google Shape;343;p20"/>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20</a:t>
            </a:fld>
            <a:endParaRPr sz="800">
              <a:solidFill>
                <a:srgbClr val="FFFFFF"/>
              </a:solidFill>
              <a:latin typeface="Roboto Slab"/>
              <a:ea typeface="Roboto Slab"/>
              <a:cs typeface="Roboto Slab"/>
              <a:sym typeface="Roboto Slab"/>
            </a:endParaRPr>
          </a:p>
        </p:txBody>
      </p:sp>
      <p:pic>
        <p:nvPicPr>
          <p:cNvPr id="344" name="Google Shape;344;p20"/>
          <p:cNvPicPr preferRelativeResize="0"/>
          <p:nvPr/>
        </p:nvPicPr>
        <p:blipFill rotWithShape="1">
          <a:blip r:embed="rId3">
            <a:alphaModFix/>
          </a:blip>
          <a:srcRect r="17006" b="8760"/>
          <a:stretch/>
        </p:blipFill>
        <p:spPr>
          <a:xfrm>
            <a:off x="4788024" y="935957"/>
            <a:ext cx="2736304" cy="4010753"/>
          </a:xfrm>
          <a:prstGeom prst="rect">
            <a:avLst/>
          </a:prstGeom>
          <a:noFill/>
          <a:ln>
            <a:noFill/>
          </a:ln>
        </p:spPr>
      </p:pic>
      <p:sp>
        <p:nvSpPr>
          <p:cNvPr id="345" name="Google Shape;345;p20"/>
          <p:cNvSpPr txBox="1"/>
          <p:nvPr/>
        </p:nvSpPr>
        <p:spPr>
          <a:xfrm>
            <a:off x="935596" y="1318270"/>
            <a:ext cx="3384376"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sk-SK" sz="1600" b="0" i="0" u="none" strike="noStrike" cap="none">
                <a:solidFill>
                  <a:srgbClr val="000000"/>
                </a:solidFill>
                <a:latin typeface="Roboto Slab"/>
                <a:ea typeface="Roboto Slab"/>
                <a:cs typeface="Roboto Slab"/>
                <a:sym typeface="Roboto Slab"/>
              </a:rPr>
              <a:t>Left test tube: pure oil (the original one)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sk-SK" sz="1600" b="0" i="0" u="none" strike="noStrike" cap="none">
                <a:solidFill>
                  <a:srgbClr val="000000"/>
                </a:solidFill>
                <a:latin typeface="Roboto Slab"/>
                <a:ea typeface="Roboto Slab"/>
                <a:cs typeface="Roboto Slab"/>
                <a:sym typeface="Roboto Slab"/>
              </a:rPr>
              <a:t>Right test tube: the separated oil after the beta-carotene extraction.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600"/>
              <a:buFont typeface="Arial"/>
              <a:buNone/>
            </a:pPr>
            <a:r>
              <a:rPr lang="sk-SK" sz="1600" b="0" i="0" u="none" strike="noStrike" cap="none">
                <a:solidFill>
                  <a:srgbClr val="000000"/>
                </a:solidFill>
                <a:latin typeface="Roboto Slab"/>
                <a:ea typeface="Roboto Slab"/>
                <a:cs typeface="Roboto Slab"/>
                <a:sym typeface="Roboto Slab"/>
              </a:rPr>
              <a:t>There is a visible difference in colours: </a:t>
            </a:r>
            <a:r>
              <a:rPr lang="sk-SK" sz="1600" b="1" i="0" u="none" strike="noStrike" cap="none">
                <a:solidFill>
                  <a:srgbClr val="000000"/>
                </a:solidFill>
                <a:latin typeface="Roboto Slab"/>
                <a:ea typeface="Roboto Slab"/>
                <a:cs typeface="Roboto Slab"/>
                <a:sym typeface="Roboto Slab"/>
              </a:rPr>
              <a:t>there is coloured oil with dissolved beta-carotene in the right test tube.</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1C2BFD-844B-4926-A70B-F99DFE201584}"/>
              </a:ext>
            </a:extLst>
          </p:cNvPr>
          <p:cNvSpPr>
            <a:spLocks noGrp="1"/>
          </p:cNvSpPr>
          <p:nvPr>
            <p:ph type="title"/>
          </p:nvPr>
        </p:nvSpPr>
        <p:spPr/>
        <p:txBody>
          <a:bodyPr/>
          <a:lstStyle/>
          <a:p>
            <a:r>
              <a:rPr lang="cs-CZ" sz="2000" b="1" dirty="0">
                <a:solidFill>
                  <a:schemeClr val="bg1"/>
                </a:solidFill>
                <a:latin typeface="Roboto Slab" pitchFamily="2" charset="0"/>
                <a:ea typeface="Roboto Slab" pitchFamily="2" charset="0"/>
              </a:rPr>
              <a:t>Zdroje:</a:t>
            </a:r>
          </a:p>
        </p:txBody>
      </p:sp>
      <p:sp>
        <p:nvSpPr>
          <p:cNvPr id="3" name="Zástupný symbol pro text 2">
            <a:extLst>
              <a:ext uri="{FF2B5EF4-FFF2-40B4-BE49-F238E27FC236}">
                <a16:creationId xmlns:a16="http://schemas.microsoft.com/office/drawing/2014/main" id="{302F99C9-5B5D-4EF0-99C8-DA4010FE5E45}"/>
              </a:ext>
            </a:extLst>
          </p:cNvPr>
          <p:cNvSpPr>
            <a:spLocks noGrp="1"/>
          </p:cNvSpPr>
          <p:nvPr>
            <p:ph type="body" idx="1"/>
          </p:nvPr>
        </p:nvSpPr>
        <p:spPr>
          <a:xfrm>
            <a:off x="539552" y="1767275"/>
            <a:ext cx="8280920" cy="3158700"/>
          </a:xfrm>
        </p:spPr>
        <p:txBody>
          <a:bodyPr/>
          <a:lstStyle/>
          <a:p>
            <a:pPr marL="101600" indent="0">
              <a:buNone/>
            </a:pPr>
            <a:r>
              <a:rPr lang="cs-CZ" dirty="0"/>
              <a:t>1) Mareček A., Honza J.: Chemie pro čtyřletá gymnázia, 1. díl a 2. díl</a:t>
            </a:r>
          </a:p>
          <a:p>
            <a:pPr marL="101600" indent="0">
              <a:buNone/>
            </a:pPr>
            <a:r>
              <a:rPr lang="cs-CZ" dirty="0"/>
              <a:t>2) Benešová M., Pfeiferová E., Satrapová H.: Odmaturuj z chemie</a:t>
            </a:r>
          </a:p>
          <a:p>
            <a:pPr marL="101600" indent="0">
              <a:buNone/>
            </a:pPr>
            <a:r>
              <a:rPr lang="cs-CZ" dirty="0"/>
              <a:t>3) Foto – </a:t>
            </a:r>
            <a:r>
              <a:rPr lang="cs-CZ" dirty="0" err="1"/>
              <a:t>the</a:t>
            </a:r>
            <a:r>
              <a:rPr lang="cs-CZ" dirty="0"/>
              <a:t> </a:t>
            </a:r>
            <a:r>
              <a:rPr lang="cs-CZ" dirty="0" err="1"/>
              <a:t>author</a:t>
            </a:r>
            <a:endParaRPr lang="cs-CZ" dirty="0"/>
          </a:p>
          <a:p>
            <a:pPr marL="101600" indent="0">
              <a:buNone/>
            </a:pPr>
            <a:r>
              <a:rPr lang="cs-CZ" dirty="0"/>
              <a:t>4) Video – </a:t>
            </a:r>
            <a:r>
              <a:rPr lang="cs-CZ" dirty="0" err="1"/>
              <a:t>the</a:t>
            </a:r>
            <a:r>
              <a:rPr lang="cs-CZ" dirty="0"/>
              <a:t> </a:t>
            </a:r>
            <a:r>
              <a:rPr lang="cs-CZ" dirty="0" err="1"/>
              <a:t>author</a:t>
            </a:r>
            <a:endParaRPr lang="cs-CZ" dirty="0"/>
          </a:p>
          <a:p>
            <a:pPr marL="101600" indent="0">
              <a:buNone/>
            </a:pPr>
            <a:r>
              <a:rPr lang="cs-CZ" dirty="0"/>
              <a:t>5) </a:t>
            </a:r>
            <a:r>
              <a:rPr lang="en-GB" dirty="0"/>
              <a:t>Pictures used have the licence of </a:t>
            </a:r>
            <a:r>
              <a:rPr lang="cs-CZ" dirty="0" err="1"/>
              <a:t>Creative</a:t>
            </a:r>
            <a:r>
              <a:rPr lang="cs-CZ" dirty="0"/>
              <a:t> </a:t>
            </a:r>
            <a:r>
              <a:rPr lang="cs-CZ" dirty="0" err="1"/>
              <a:t>Commons</a:t>
            </a:r>
            <a:endParaRPr lang="cs-CZ" dirty="0"/>
          </a:p>
        </p:txBody>
      </p:sp>
      <p:sp>
        <p:nvSpPr>
          <p:cNvPr id="5" name="Zástupný symbol pro číslo snímku 4">
            <a:extLst>
              <a:ext uri="{FF2B5EF4-FFF2-40B4-BE49-F238E27FC236}">
                <a16:creationId xmlns:a16="http://schemas.microsoft.com/office/drawing/2014/main" id="{F2299CE6-1F69-46CA-9F06-7F51579F4CCB}"/>
              </a:ext>
            </a:extLst>
          </p:cNvPr>
          <p:cNvSpPr>
            <a:spLocks noGrp="1"/>
          </p:cNvSpPr>
          <p:nvPr>
            <p:ph type="sldNum" idx="10"/>
          </p:nvPr>
        </p:nvSpPr>
        <p:spPr/>
        <p:txBody>
          <a:bodyPr/>
          <a:lstStyle/>
          <a:p>
            <a:fld id="{A75F0633-D2FE-4A75-9572-5C30AB7EA929}" type="slidenum">
              <a:rPr lang="sk-SK" altLang="cs-CZ" smtClean="0"/>
              <a:pPr/>
              <a:t>21</a:t>
            </a:fld>
            <a:endParaRPr lang="sk-SK" altLang="cs-CZ"/>
          </a:p>
        </p:txBody>
      </p:sp>
    </p:spTree>
    <p:extLst>
      <p:ext uri="{BB962C8B-B14F-4D97-AF65-F5344CB8AC3E}">
        <p14:creationId xmlns:p14="http://schemas.microsoft.com/office/powerpoint/2010/main" val="241599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2"/>
          <p:cNvSpPr txBox="1">
            <a:spLocks noGrp="1"/>
          </p:cNvSpPr>
          <p:nvPr>
            <p:ph type="subTitle" idx="4294967295"/>
          </p:nvPr>
        </p:nvSpPr>
        <p:spPr>
          <a:xfrm>
            <a:off x="309563" y="1312863"/>
            <a:ext cx="5500687"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114454"/>
              </a:buClr>
              <a:buSzPts val="3000"/>
              <a:buFont typeface="Arial"/>
              <a:buNone/>
            </a:pPr>
            <a:r>
              <a:rPr lang="sk-SK" sz="2400" b="1" i="0" u="none" strike="noStrike" cap="none">
                <a:solidFill>
                  <a:schemeClr val="lt1"/>
                </a:solidFill>
                <a:latin typeface="Nixie One"/>
                <a:ea typeface="Nixie One"/>
                <a:cs typeface="Nixie One"/>
                <a:sym typeface="Nixie One"/>
              </a:rPr>
              <a:t>2020-1-SK01-KA226-SCH-094350	DIGI SCHOOL</a:t>
            </a:r>
            <a:endParaRPr sz="1400" b="0" i="0" u="none" strike="noStrike" cap="none">
              <a:solidFill>
                <a:srgbClr val="000000"/>
              </a:solidFill>
              <a:latin typeface="Arial"/>
              <a:ea typeface="Arial"/>
              <a:cs typeface="Arial"/>
              <a:sym typeface="Arial"/>
            </a:endParaRPr>
          </a:p>
        </p:txBody>
      </p:sp>
      <p:sp>
        <p:nvSpPr>
          <p:cNvPr id="358" name="Google Shape;358;p2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22</a:t>
            </a:fld>
            <a:endParaRPr sz="800">
              <a:solidFill>
                <a:srgbClr val="FFFFFF"/>
              </a:solidFill>
              <a:latin typeface="Roboto Slab"/>
              <a:ea typeface="Roboto Slab"/>
              <a:cs typeface="Roboto Slab"/>
              <a:sym typeface="Roboto Slab"/>
            </a:endParaRPr>
          </a:p>
        </p:txBody>
      </p:sp>
      <p:sp>
        <p:nvSpPr>
          <p:cNvPr id="359" name="Google Shape;359;p22"/>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sk-SK" sz="10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000"/>
              <a:buFont typeface="Arial"/>
              <a:buNone/>
            </a:pPr>
            <a:endParaRPr sz="1000" b="1" i="0" u="none" strike="noStrike" cap="none">
              <a:solidFill>
                <a:srgbClr val="114454"/>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000"/>
              <a:buFont typeface="Arial"/>
              <a:buNone/>
            </a:pPr>
            <a:endParaRPr sz="1000" b="1" i="0" u="none" strike="noStrike" cap="none">
              <a:solidFill>
                <a:srgbClr val="114454"/>
              </a:solidFill>
              <a:latin typeface="Nixie One"/>
              <a:ea typeface="Nixie One"/>
              <a:cs typeface="Nixie One"/>
              <a:sym typeface="Nixie One"/>
            </a:endParaRPr>
          </a:p>
        </p:txBody>
      </p:sp>
      <p:pic>
        <p:nvPicPr>
          <p:cNvPr id="360" name="Google Shape;360;p22"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pic>
        <p:nvPicPr>
          <p:cNvPr id="361" name="Google Shape;361;p22"/>
          <p:cNvPicPr preferRelativeResize="0"/>
          <p:nvPr/>
        </p:nvPicPr>
        <p:blipFill rotWithShape="1">
          <a:blip r:embed="rId4">
            <a:alphaModFix/>
          </a:blip>
          <a:srcRect/>
          <a:stretch/>
        </p:blipFill>
        <p:spPr>
          <a:xfrm>
            <a:off x="3271080" y="142875"/>
            <a:ext cx="944491" cy="769938"/>
          </a:xfrm>
          <a:prstGeom prst="rect">
            <a:avLst/>
          </a:prstGeom>
          <a:noFill/>
          <a:ln>
            <a:noFill/>
          </a:ln>
        </p:spPr>
      </p:pic>
      <p:pic>
        <p:nvPicPr>
          <p:cNvPr id="362" name="Google Shape;362;p22"/>
          <p:cNvPicPr preferRelativeResize="0"/>
          <p:nvPr/>
        </p:nvPicPr>
        <p:blipFill rotWithShape="1">
          <a:blip r:embed="rId5">
            <a:alphaModFix/>
          </a:blip>
          <a:srcRect/>
          <a:stretch/>
        </p:blipFill>
        <p:spPr>
          <a:xfrm>
            <a:off x="8027988" y="-15875"/>
            <a:ext cx="841375" cy="1189038"/>
          </a:xfrm>
          <a:prstGeom prst="rect">
            <a:avLst/>
          </a:prstGeom>
          <a:noFill/>
          <a:ln>
            <a:noFill/>
          </a:ln>
        </p:spPr>
      </p:pic>
      <p:sp>
        <p:nvSpPr>
          <p:cNvPr id="363" name="Google Shape;363;p22"/>
          <p:cNvSpPr txBox="1"/>
          <p:nvPr/>
        </p:nvSpPr>
        <p:spPr>
          <a:xfrm>
            <a:off x="309563" y="2379663"/>
            <a:ext cx="8426450" cy="138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sk-SK" sz="1400" b="0" i="0" u="none" strike="noStrike" cap="none">
                <a:solidFill>
                  <a:schemeClr val="lt1"/>
                </a:solidFill>
                <a:latin typeface="Roboto Slab"/>
                <a:ea typeface="Roboto Slab"/>
                <a:cs typeface="Roboto Slab"/>
                <a:sym typeface="Roboto Slab"/>
              </a:rPr>
              <a:t>Délka projektu:  01. 03. 2021 – 28. 02. 2023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Arial"/>
              <a:buNone/>
            </a:pPr>
            <a:r>
              <a:rPr lang="sk-SK" sz="1400" b="0" i="0" u="none" strike="noStrike" cap="none">
                <a:solidFill>
                  <a:schemeClr val="lt1"/>
                </a:solidFill>
                <a:latin typeface="Roboto Slab"/>
                <a:ea typeface="Roboto Slab"/>
                <a:cs typeface="Roboto Slab"/>
                <a:sym typeface="Roboto Slab"/>
              </a:rPr>
              <a:t>Rozpočet partnerství: 101.092,-€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Arial"/>
              <a:buNone/>
            </a:pPr>
            <a:r>
              <a:rPr lang="sk-SK" sz="1400" b="0" i="0" u="none" strike="noStrike" cap="none">
                <a:solidFill>
                  <a:schemeClr val="lt1"/>
                </a:solidFill>
                <a:latin typeface="Roboto Slab"/>
                <a:ea typeface="Roboto Slab"/>
                <a:cs typeface="Roboto Slab"/>
                <a:sym typeface="Roboto Slab"/>
              </a:rPr>
              <a:t>Rozpočet GJŠ Zlín: 20.829,-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Arial"/>
              <a:buNone/>
            </a:pPr>
            <a:r>
              <a:rPr lang="sk-SK" sz="1400" b="0" i="0" u="none" strike="noStrike" cap="none">
                <a:solidFill>
                  <a:schemeClr val="lt1"/>
                </a:solidFill>
                <a:latin typeface="Roboto Slab"/>
                <a:ea typeface="Roboto Slab"/>
                <a:cs typeface="Roboto Slab"/>
                <a:sym typeface="Roboto Slab"/>
              </a:rPr>
              <a:t>Intelektuální výstupy všech partnerů: ANJ, NEJ, FRJ,SPJ, DEJ, OBN, CHE, GEO, MAT, BIO, EKN, ITK,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Arial"/>
              <a:buNone/>
            </a:pPr>
            <a:r>
              <a:rPr lang="sk-SK" sz="1400" b="0" i="0" u="none" strike="noStrike" cap="none">
                <a:solidFill>
                  <a:schemeClr val="lt1"/>
                </a:solidFill>
                <a:latin typeface="Roboto Slab"/>
                <a:ea typeface="Roboto Slab"/>
                <a:cs typeface="Roboto Slab"/>
                <a:sym typeface="Roboto Slab"/>
              </a:rPr>
              <a:t>HUV, ETV</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Arial"/>
              <a:buNone/>
            </a:pPr>
            <a:r>
              <a:rPr lang="sk-SK" sz="1400" b="0" i="0" u="none" strike="noStrike" cap="none">
                <a:solidFill>
                  <a:schemeClr val="lt1"/>
                </a:solidFill>
                <a:latin typeface="Roboto Slab"/>
                <a:ea typeface="Roboto Slab"/>
                <a:cs typeface="Roboto Slab"/>
                <a:sym typeface="Roboto Slab"/>
              </a:rPr>
              <a:t>Intelektuální výstupy GJŠ Zlín v předmětech MAT, GEO, CHE, SPJ</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3"/>
          <p:cNvSpPr txBox="1">
            <a:spLocks noGrp="1"/>
          </p:cNvSpPr>
          <p:nvPr>
            <p:ph type="subTitle" idx="4294967295"/>
          </p:nvPr>
        </p:nvSpPr>
        <p:spPr>
          <a:xfrm>
            <a:off x="214313" y="1428750"/>
            <a:ext cx="5500687"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114454"/>
              </a:buClr>
              <a:buSzPts val="3000"/>
              <a:buFont typeface="Arial"/>
              <a:buNone/>
            </a:pPr>
            <a:r>
              <a:rPr lang="sk-SK" sz="1200" b="0" i="0" u="none" strike="noStrike" cap="non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sz="2400" b="1" i="0" u="none" strike="noStrike" cap="none">
              <a:solidFill>
                <a:schemeClr val="lt1"/>
              </a:solidFill>
              <a:latin typeface="Nixie One"/>
              <a:ea typeface="Nixie One"/>
              <a:cs typeface="Nixie One"/>
              <a:sym typeface="Nixie One"/>
            </a:endParaRPr>
          </a:p>
        </p:txBody>
      </p:sp>
      <p:sp>
        <p:nvSpPr>
          <p:cNvPr id="369" name="Google Shape;369;p2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23</a:t>
            </a:fld>
            <a:endParaRPr sz="800">
              <a:solidFill>
                <a:srgbClr val="FFFFFF"/>
              </a:solidFill>
              <a:latin typeface="Roboto Slab"/>
              <a:ea typeface="Roboto Slab"/>
              <a:cs typeface="Roboto Slab"/>
              <a:sym typeface="Roboto Slab"/>
            </a:endParaRPr>
          </a:p>
        </p:txBody>
      </p:sp>
      <p:sp>
        <p:nvSpPr>
          <p:cNvPr id="370" name="Google Shape;370;p23"/>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sk-SK" sz="10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000"/>
              <a:buFont typeface="Arial"/>
              <a:buNone/>
            </a:pPr>
            <a:endParaRPr sz="1000" b="1" i="0" u="none" strike="noStrike" cap="none">
              <a:solidFill>
                <a:srgbClr val="114454"/>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000"/>
              <a:buFont typeface="Arial"/>
              <a:buNone/>
            </a:pPr>
            <a:endParaRPr sz="1000" b="1" i="0" u="none" strike="noStrike" cap="none">
              <a:solidFill>
                <a:srgbClr val="114454"/>
              </a:solidFill>
              <a:latin typeface="Nixie One"/>
              <a:ea typeface="Nixie One"/>
              <a:cs typeface="Nixie One"/>
              <a:sym typeface="Nixie One"/>
            </a:endParaRPr>
          </a:p>
        </p:txBody>
      </p:sp>
      <p:pic>
        <p:nvPicPr>
          <p:cNvPr id="371" name="Google Shape;371;p23"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372" name="Google Shape;372;p23"/>
          <p:cNvSpPr txBox="1"/>
          <p:nvPr/>
        </p:nvSpPr>
        <p:spPr>
          <a:xfrm>
            <a:off x="214313" y="2643188"/>
            <a:ext cx="5143500"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sk-SK" sz="1200" b="0" i="0" u="none" strike="noStrike" cap="none">
                <a:solidFill>
                  <a:schemeClr val="lt1"/>
                </a:solidFill>
                <a:latin typeface="Arial"/>
                <a:ea typeface="Arial"/>
                <a:cs typeface="Arial"/>
                <a:sym typeface="Arial"/>
              </a:rPr>
              <a:t>ČR Podpora Evropské komise na zhotovení této práce nevyjadřuje názor Komise, obsah je názorem autora a Komise není zodpovědná za informace v práci obsažené. </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3"/>
          <p:cNvSpPr txBox="1">
            <a:spLocks noGrp="1"/>
          </p:cNvSpPr>
          <p:nvPr>
            <p:ph type="title" idx="4294967295"/>
          </p:nvPr>
        </p:nvSpPr>
        <p:spPr>
          <a:xfrm>
            <a:off x="500063" y="785813"/>
            <a:ext cx="2071687" cy="50006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1800"/>
              <a:buFont typeface="Roboto Slab"/>
              <a:buNone/>
            </a:pPr>
            <a:r>
              <a:rPr lang="sk-SK" sz="1800" b="1">
                <a:solidFill>
                  <a:srgbClr val="124057"/>
                </a:solidFill>
                <a:latin typeface="Roboto Slab"/>
                <a:ea typeface="Roboto Slab"/>
                <a:cs typeface="Roboto Slab"/>
                <a:sym typeface="Roboto Slab"/>
              </a:rPr>
              <a:t>C O N T E N T </a:t>
            </a:r>
            <a:endParaRPr/>
          </a:p>
        </p:txBody>
      </p:sp>
      <p:sp>
        <p:nvSpPr>
          <p:cNvPr id="89" name="Google Shape;89;p3"/>
          <p:cNvSpPr/>
          <p:nvPr/>
        </p:nvSpPr>
        <p:spPr>
          <a:xfrm>
            <a:off x="3759199" y="3738563"/>
            <a:ext cx="3711567" cy="749300"/>
          </a:xfrm>
          <a:prstGeom prst="homePlate">
            <a:avLst>
              <a:gd name="adj" fmla="val 35448"/>
            </a:avLst>
          </a:prstGeom>
          <a:solidFill>
            <a:srgbClr val="1240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
          <p:cNvSpPr/>
          <p:nvPr/>
        </p:nvSpPr>
        <p:spPr>
          <a:xfrm>
            <a:off x="3759200" y="3003550"/>
            <a:ext cx="3487738" cy="749300"/>
          </a:xfrm>
          <a:prstGeom prst="homePlate">
            <a:avLst>
              <a:gd name="adj" fmla="val 35449"/>
            </a:avLst>
          </a:prstGeom>
          <a:solidFill>
            <a:srgbClr val="3B8D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91" name="Google Shape;91;p3"/>
          <p:cNvSpPr/>
          <p:nvPr/>
        </p:nvSpPr>
        <p:spPr>
          <a:xfrm>
            <a:off x="3801859" y="2265363"/>
            <a:ext cx="4302324" cy="749300"/>
          </a:xfrm>
          <a:prstGeom prst="homePlate">
            <a:avLst>
              <a:gd name="adj" fmla="val 35449"/>
            </a:avLst>
          </a:prstGeom>
          <a:solidFill>
            <a:srgbClr val="1657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92" name="Google Shape;92;p3"/>
          <p:cNvSpPr/>
          <p:nvPr/>
        </p:nvSpPr>
        <p:spPr>
          <a:xfrm>
            <a:off x="3759199" y="1508125"/>
            <a:ext cx="4773223" cy="750888"/>
          </a:xfrm>
          <a:prstGeom prst="homePlate">
            <a:avLst>
              <a:gd name="adj" fmla="val 35371"/>
            </a:avLst>
          </a:prstGeom>
          <a:solidFill>
            <a:srgbClr val="94BF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93" name="Google Shape;93;p3"/>
          <p:cNvSpPr/>
          <p:nvPr/>
        </p:nvSpPr>
        <p:spPr>
          <a:xfrm>
            <a:off x="2898775" y="1312863"/>
            <a:ext cx="882650" cy="954087"/>
          </a:xfrm>
          <a:custGeom>
            <a:avLst/>
            <a:gdLst/>
            <a:ahLst/>
            <a:cxnLst/>
            <a:rect l="l" t="t" r="r" b="b"/>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3"/>
          <p:cNvSpPr/>
          <p:nvPr/>
        </p:nvSpPr>
        <p:spPr>
          <a:xfrm>
            <a:off x="2892425" y="2132013"/>
            <a:ext cx="889000" cy="879475"/>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3"/>
          <p:cNvSpPr/>
          <p:nvPr/>
        </p:nvSpPr>
        <p:spPr>
          <a:xfrm rot="10800000" flipH="1">
            <a:off x="2892425" y="3008313"/>
            <a:ext cx="889000" cy="874712"/>
          </a:xfrm>
          <a:custGeom>
            <a:avLst/>
            <a:gdLst/>
            <a:ahLst/>
            <a:cxnLst/>
            <a:rect l="l" t="t" r="r" b="b"/>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
          <p:cNvSpPr/>
          <p:nvPr/>
        </p:nvSpPr>
        <p:spPr>
          <a:xfrm rot="10800000" flipH="1">
            <a:off x="2894013" y="3751263"/>
            <a:ext cx="887412" cy="939800"/>
          </a:xfrm>
          <a:custGeom>
            <a:avLst/>
            <a:gdLst/>
            <a:ahLst/>
            <a:cxnLst/>
            <a:rect l="l" t="t" r="r" b="b"/>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
          <p:cNvSpPr/>
          <p:nvPr/>
        </p:nvSpPr>
        <p:spPr>
          <a:xfrm rot="10800000">
            <a:off x="2022475" y="3748088"/>
            <a:ext cx="877888" cy="941387"/>
          </a:xfrm>
          <a:custGeom>
            <a:avLst/>
            <a:gdLst/>
            <a:ahLst/>
            <a:cxnLst/>
            <a:rect l="l" t="t" r="r" b="b"/>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3"/>
          <p:cNvSpPr/>
          <p:nvPr/>
        </p:nvSpPr>
        <p:spPr>
          <a:xfrm flipH="1">
            <a:off x="2017713" y="2127250"/>
            <a:ext cx="884237" cy="876300"/>
          </a:xfrm>
          <a:custGeom>
            <a:avLst/>
            <a:gdLst/>
            <a:ahLst/>
            <a:cxnLst/>
            <a:rect l="l" t="t" r="r" b="b"/>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3"/>
          <p:cNvSpPr/>
          <p:nvPr/>
        </p:nvSpPr>
        <p:spPr>
          <a:xfrm flipH="1">
            <a:off x="2016125" y="1314450"/>
            <a:ext cx="887413" cy="939800"/>
          </a:xfrm>
          <a:custGeom>
            <a:avLst/>
            <a:gdLst/>
            <a:ahLst/>
            <a:cxnLst/>
            <a:rect l="l" t="t" r="r" b="b"/>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3"/>
          <p:cNvSpPr/>
          <p:nvPr/>
        </p:nvSpPr>
        <p:spPr>
          <a:xfrm rot="10800000">
            <a:off x="2020888" y="3003550"/>
            <a:ext cx="877887" cy="871538"/>
          </a:xfrm>
          <a:custGeom>
            <a:avLst/>
            <a:gdLst/>
            <a:ahLst/>
            <a:cxnLst/>
            <a:rect l="l" t="t" r="r" b="b"/>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
          <p:cNvSpPr/>
          <p:nvPr/>
        </p:nvSpPr>
        <p:spPr>
          <a:xfrm>
            <a:off x="1985963" y="1412875"/>
            <a:ext cx="477837" cy="3290888"/>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019"/>
                </a:srgbClr>
              </a:gs>
              <a:gs pos="100000">
                <a:srgbClr val="FFFFFF">
                  <a:alpha val="23921"/>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
          <p:cNvSpPr txBox="1"/>
          <p:nvPr/>
        </p:nvSpPr>
        <p:spPr>
          <a:xfrm>
            <a:off x="3878263" y="1654175"/>
            <a:ext cx="596900" cy="44926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sk-SK" sz="2400" b="1" i="0" u="none" strike="noStrike" cap="none">
                <a:solidFill>
                  <a:srgbClr val="FFFFFF"/>
                </a:solidFill>
                <a:latin typeface="Nixie One"/>
                <a:ea typeface="Nixie One"/>
                <a:cs typeface="Nixie One"/>
                <a:sym typeface="Nixie One"/>
              </a:rPr>
              <a:t>01</a:t>
            </a:r>
            <a:endParaRPr sz="1400" b="0" i="0" u="none" strike="noStrike" cap="none">
              <a:solidFill>
                <a:srgbClr val="000000"/>
              </a:solidFill>
              <a:latin typeface="Arial"/>
              <a:ea typeface="Arial"/>
              <a:cs typeface="Arial"/>
              <a:sym typeface="Arial"/>
            </a:endParaRPr>
          </a:p>
        </p:txBody>
      </p:sp>
      <p:cxnSp>
        <p:nvCxnSpPr>
          <p:cNvPr id="103" name="Google Shape;103;p3"/>
          <p:cNvCxnSpPr/>
          <p:nvPr/>
        </p:nvCxnSpPr>
        <p:spPr>
          <a:xfrm>
            <a:off x="4476750" y="1682750"/>
            <a:ext cx="0" cy="392113"/>
          </a:xfrm>
          <a:prstGeom prst="straightConnector1">
            <a:avLst/>
          </a:prstGeom>
          <a:noFill/>
          <a:ln w="9525" cap="rnd" cmpd="sng">
            <a:solidFill>
              <a:srgbClr val="FFFFFF"/>
            </a:solidFill>
            <a:prstDash val="solid"/>
            <a:round/>
            <a:headEnd type="none" w="sm" len="sm"/>
            <a:tailEnd type="none" w="sm" len="sm"/>
          </a:ln>
        </p:spPr>
      </p:cxnSp>
      <p:sp>
        <p:nvSpPr>
          <p:cNvPr id="104" name="Google Shape;104;p3"/>
          <p:cNvSpPr txBox="1"/>
          <p:nvPr/>
        </p:nvSpPr>
        <p:spPr>
          <a:xfrm>
            <a:off x="4532312" y="1666875"/>
            <a:ext cx="3712096" cy="44608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sk-SK" sz="1400" b="1" i="0" u="none" strike="noStrike" cap="none">
                <a:solidFill>
                  <a:schemeClr val="lt1"/>
                </a:solidFill>
                <a:latin typeface="Roboto Slab"/>
                <a:ea typeface="Roboto Slab"/>
                <a:cs typeface="Roboto Slab"/>
                <a:sym typeface="Roboto Slab"/>
              </a:rPr>
              <a:t>Separation process– theory</a:t>
            </a:r>
            <a:endParaRPr sz="1400" b="0" i="0" u="none" strike="noStrike" cap="none">
              <a:solidFill>
                <a:srgbClr val="000000"/>
              </a:solidFill>
              <a:latin typeface="Arial"/>
              <a:ea typeface="Arial"/>
              <a:cs typeface="Arial"/>
              <a:sym typeface="Arial"/>
            </a:endParaRPr>
          </a:p>
        </p:txBody>
      </p:sp>
      <p:sp>
        <p:nvSpPr>
          <p:cNvPr id="105" name="Google Shape;105;p3"/>
          <p:cNvSpPr txBox="1"/>
          <p:nvPr/>
        </p:nvSpPr>
        <p:spPr>
          <a:xfrm>
            <a:off x="3878263" y="2392363"/>
            <a:ext cx="596900" cy="4492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sk-SK" sz="2400" b="1" i="0" u="none" strike="noStrike" cap="none">
                <a:solidFill>
                  <a:srgbClr val="FFFFFF"/>
                </a:solidFill>
                <a:latin typeface="Nixie One"/>
                <a:ea typeface="Nixie One"/>
                <a:cs typeface="Nixie One"/>
                <a:sym typeface="Nixie One"/>
              </a:rPr>
              <a:t>02</a:t>
            </a:r>
            <a:endParaRPr sz="2400" b="1" i="0" u="none" strike="noStrike" cap="none">
              <a:solidFill>
                <a:srgbClr val="000000"/>
              </a:solidFill>
              <a:latin typeface="Nixie One"/>
              <a:ea typeface="Nixie One"/>
              <a:cs typeface="Nixie One"/>
              <a:sym typeface="Nixie One"/>
            </a:endParaRPr>
          </a:p>
        </p:txBody>
      </p:sp>
      <p:cxnSp>
        <p:nvCxnSpPr>
          <p:cNvPr id="106" name="Google Shape;106;p3"/>
          <p:cNvCxnSpPr/>
          <p:nvPr/>
        </p:nvCxnSpPr>
        <p:spPr>
          <a:xfrm>
            <a:off x="4476750" y="2420938"/>
            <a:ext cx="0" cy="392112"/>
          </a:xfrm>
          <a:prstGeom prst="straightConnector1">
            <a:avLst/>
          </a:prstGeom>
          <a:noFill/>
          <a:ln w="9525" cap="rnd" cmpd="sng">
            <a:solidFill>
              <a:srgbClr val="FFFFFF"/>
            </a:solidFill>
            <a:prstDash val="solid"/>
            <a:round/>
            <a:headEnd type="none" w="sm" len="sm"/>
            <a:tailEnd type="none" w="sm" len="sm"/>
          </a:ln>
        </p:spPr>
      </p:cxnSp>
      <p:sp>
        <p:nvSpPr>
          <p:cNvPr id="107" name="Google Shape;107;p3"/>
          <p:cNvSpPr txBox="1"/>
          <p:nvPr/>
        </p:nvSpPr>
        <p:spPr>
          <a:xfrm>
            <a:off x="4532312" y="2409825"/>
            <a:ext cx="3487734" cy="4603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400"/>
              <a:buFont typeface="Arial"/>
              <a:buNone/>
            </a:pPr>
            <a:r>
              <a:rPr lang="sk-SK" sz="1400" b="1" i="0" u="none" strike="noStrike" cap="none">
                <a:solidFill>
                  <a:srgbClr val="FFFFFF"/>
                </a:solidFill>
                <a:latin typeface="Roboto Slab"/>
                <a:ea typeface="Roboto Slab"/>
                <a:cs typeface="Roboto Slab"/>
                <a:sym typeface="Roboto Slab"/>
              </a:rPr>
              <a:t>Basic separation techniques</a:t>
            </a:r>
            <a:endParaRPr sz="1400" b="0" i="0" u="none" strike="noStrike" cap="none">
              <a:solidFill>
                <a:srgbClr val="000000"/>
              </a:solidFill>
              <a:latin typeface="Roboto Slab"/>
              <a:ea typeface="Roboto Slab"/>
              <a:cs typeface="Roboto Slab"/>
              <a:sym typeface="Roboto Slab"/>
            </a:endParaRPr>
          </a:p>
        </p:txBody>
      </p:sp>
      <p:sp>
        <p:nvSpPr>
          <p:cNvPr id="108" name="Google Shape;108;p3"/>
          <p:cNvSpPr txBox="1"/>
          <p:nvPr/>
        </p:nvSpPr>
        <p:spPr>
          <a:xfrm>
            <a:off x="3878263" y="3151188"/>
            <a:ext cx="596900" cy="4492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sk-SK" sz="2400" b="1" i="0" u="none" strike="noStrike" cap="none">
                <a:solidFill>
                  <a:srgbClr val="FFFFFF"/>
                </a:solidFill>
                <a:latin typeface="Nixie One"/>
                <a:ea typeface="Nixie One"/>
                <a:cs typeface="Nixie One"/>
                <a:sym typeface="Nixie One"/>
              </a:rPr>
              <a:t>03</a:t>
            </a:r>
            <a:endParaRPr sz="1400" b="0" i="0" u="none" strike="noStrike" cap="none">
              <a:solidFill>
                <a:srgbClr val="000000"/>
              </a:solidFill>
              <a:latin typeface="Arial"/>
              <a:ea typeface="Arial"/>
              <a:cs typeface="Arial"/>
              <a:sym typeface="Arial"/>
            </a:endParaRPr>
          </a:p>
        </p:txBody>
      </p:sp>
      <p:cxnSp>
        <p:nvCxnSpPr>
          <p:cNvPr id="109" name="Google Shape;109;p3"/>
          <p:cNvCxnSpPr/>
          <p:nvPr/>
        </p:nvCxnSpPr>
        <p:spPr>
          <a:xfrm>
            <a:off x="4476750" y="3179763"/>
            <a:ext cx="0" cy="392112"/>
          </a:xfrm>
          <a:prstGeom prst="straightConnector1">
            <a:avLst/>
          </a:prstGeom>
          <a:noFill/>
          <a:ln w="9525" cap="rnd" cmpd="sng">
            <a:solidFill>
              <a:srgbClr val="FFFFFF"/>
            </a:solidFill>
            <a:prstDash val="solid"/>
            <a:round/>
            <a:headEnd type="none" w="sm" len="sm"/>
            <a:tailEnd type="none" w="sm" len="sm"/>
          </a:ln>
        </p:spPr>
      </p:cxnSp>
      <p:sp>
        <p:nvSpPr>
          <p:cNvPr id="110" name="Google Shape;110;p3"/>
          <p:cNvSpPr txBox="1"/>
          <p:nvPr/>
        </p:nvSpPr>
        <p:spPr>
          <a:xfrm>
            <a:off x="4487464" y="3094831"/>
            <a:ext cx="2316779" cy="5746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400"/>
              <a:buFont typeface="Arial"/>
              <a:buNone/>
            </a:pPr>
            <a:r>
              <a:rPr lang="sk-SK" sz="1400" b="1" i="0" u="none" strike="noStrike" cap="none">
                <a:solidFill>
                  <a:srgbClr val="FFFFFF"/>
                </a:solidFill>
                <a:latin typeface="Roboto Slab"/>
                <a:ea typeface="Roboto Slab"/>
                <a:cs typeface="Roboto Slab"/>
                <a:sym typeface="Roboto Slab"/>
              </a:rPr>
              <a:t>Extraction - principles </a:t>
            </a:r>
            <a:endParaRPr sz="1400" b="0" i="0" u="none" strike="noStrike" cap="none">
              <a:solidFill>
                <a:srgbClr val="000000"/>
              </a:solidFill>
              <a:latin typeface="Arial"/>
              <a:ea typeface="Arial"/>
              <a:cs typeface="Arial"/>
              <a:sym typeface="Arial"/>
            </a:endParaRPr>
          </a:p>
        </p:txBody>
      </p:sp>
      <p:sp>
        <p:nvSpPr>
          <p:cNvPr id="111" name="Google Shape;111;p3"/>
          <p:cNvSpPr txBox="1"/>
          <p:nvPr/>
        </p:nvSpPr>
        <p:spPr>
          <a:xfrm>
            <a:off x="3878263" y="3881438"/>
            <a:ext cx="596900" cy="4492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sk-SK" sz="2400" b="1" i="0" u="none" strike="noStrike" cap="none">
                <a:solidFill>
                  <a:srgbClr val="FFFFFF"/>
                </a:solidFill>
                <a:latin typeface="Nixie One"/>
                <a:ea typeface="Nixie One"/>
                <a:cs typeface="Nixie One"/>
                <a:sym typeface="Nixie One"/>
              </a:rPr>
              <a:t>04</a:t>
            </a:r>
            <a:endParaRPr sz="1400" b="0" i="0" u="none" strike="noStrike" cap="none">
              <a:solidFill>
                <a:srgbClr val="000000"/>
              </a:solidFill>
              <a:latin typeface="Arial"/>
              <a:ea typeface="Arial"/>
              <a:cs typeface="Arial"/>
              <a:sym typeface="Arial"/>
            </a:endParaRPr>
          </a:p>
        </p:txBody>
      </p:sp>
      <p:cxnSp>
        <p:nvCxnSpPr>
          <p:cNvPr id="112" name="Google Shape;112;p3"/>
          <p:cNvCxnSpPr/>
          <p:nvPr/>
        </p:nvCxnSpPr>
        <p:spPr>
          <a:xfrm>
            <a:off x="4476750" y="3910013"/>
            <a:ext cx="0" cy="393700"/>
          </a:xfrm>
          <a:prstGeom prst="straightConnector1">
            <a:avLst/>
          </a:prstGeom>
          <a:noFill/>
          <a:ln w="9525" cap="rnd" cmpd="sng">
            <a:solidFill>
              <a:srgbClr val="FFFFFF"/>
            </a:solidFill>
            <a:prstDash val="solid"/>
            <a:round/>
            <a:headEnd type="none" w="sm" len="sm"/>
            <a:tailEnd type="none" w="sm" len="sm"/>
          </a:ln>
        </p:spPr>
      </p:cxnSp>
      <p:sp>
        <p:nvSpPr>
          <p:cNvPr id="113" name="Google Shape;113;p3"/>
          <p:cNvSpPr txBox="1"/>
          <p:nvPr/>
        </p:nvSpPr>
        <p:spPr>
          <a:xfrm>
            <a:off x="4532312" y="3825875"/>
            <a:ext cx="2343935" cy="5746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400"/>
              <a:buFont typeface="Arial"/>
              <a:buNone/>
            </a:pPr>
            <a:r>
              <a:rPr lang="sk-SK" sz="1400" b="1" i="0" u="none" strike="noStrike" cap="none">
                <a:solidFill>
                  <a:srgbClr val="FFFFFF"/>
                </a:solidFill>
                <a:latin typeface="Roboto Slab"/>
                <a:ea typeface="Roboto Slab"/>
                <a:cs typeface="Roboto Slab"/>
                <a:sym typeface="Roboto Slab"/>
              </a:rPr>
              <a:t>Practical part– beta-carotene extraction  </a:t>
            </a:r>
            <a:endParaRPr sz="1400" b="0" i="0" u="none" strike="noStrike" cap="none">
              <a:solidFill>
                <a:srgbClr val="000000"/>
              </a:solidFill>
              <a:latin typeface="Arial"/>
              <a:ea typeface="Arial"/>
              <a:cs typeface="Arial"/>
              <a:sym typeface="Arial"/>
            </a:endParaRPr>
          </a:p>
          <a:p>
            <a:pPr marL="0" marR="0" lvl="0" indent="0" algn="l" rtl="0">
              <a:lnSpc>
                <a:spcPct val="83000"/>
              </a:lnSpc>
              <a:spcBef>
                <a:spcPts val="0"/>
              </a:spcBef>
              <a:spcAft>
                <a:spcPts val="0"/>
              </a:spcAft>
              <a:buClr>
                <a:srgbClr val="000000"/>
              </a:buClr>
              <a:buSzPts val="1400"/>
              <a:buFont typeface="Arial"/>
              <a:buNone/>
            </a:pPr>
            <a:r>
              <a:rPr lang="sk-SK" sz="1400" b="1" i="0" u="none" strike="noStrike" cap="none">
                <a:solidFill>
                  <a:srgbClr val="FFFFFF"/>
                </a:solidFill>
                <a:latin typeface="Roboto Slab"/>
                <a:ea typeface="Roboto Slab"/>
                <a:cs typeface="Roboto Slab"/>
                <a:sym typeface="Roboto Slab"/>
              </a:rPr>
              <a:t> </a:t>
            </a:r>
            <a:endParaRPr sz="1400" b="0" i="0" u="none" strike="noStrike" cap="none">
              <a:solidFill>
                <a:srgbClr val="000000"/>
              </a:solidFill>
              <a:latin typeface="Arial"/>
              <a:ea typeface="Arial"/>
              <a:cs typeface="Arial"/>
              <a:sym typeface="Arial"/>
            </a:endParaRPr>
          </a:p>
        </p:txBody>
      </p:sp>
      <p:sp>
        <p:nvSpPr>
          <p:cNvPr id="114" name="Google Shape;114;p3"/>
          <p:cNvSpPr/>
          <p:nvPr/>
        </p:nvSpPr>
        <p:spPr>
          <a:xfrm flipH="1">
            <a:off x="3787775" y="1509713"/>
            <a:ext cx="90488" cy="2978150"/>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019"/>
                </a:srgbClr>
              </a:gs>
              <a:gs pos="100000">
                <a:srgbClr val="FFFFFF">
                  <a:alpha val="23921"/>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
          <p:cNvSpPr txBox="1"/>
          <p:nvPr/>
        </p:nvSpPr>
        <p:spPr>
          <a:xfrm>
            <a:off x="5362575" y="4487863"/>
            <a:ext cx="3711575" cy="517525"/>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1" i="0" u="none" strike="noStrike" cap="none">
              <a:solidFill>
                <a:srgbClr val="18637B"/>
              </a:solidFill>
              <a:latin typeface="Nixie One"/>
              <a:ea typeface="Nixie One"/>
              <a:cs typeface="Nixie One"/>
              <a:sym typeface="Nixie One"/>
            </a:endParaRPr>
          </a:p>
        </p:txBody>
      </p:sp>
      <p:sp>
        <p:nvSpPr>
          <p:cNvPr id="116" name="Google Shape;116;p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3</a:t>
            </a:fld>
            <a:endParaRPr sz="800">
              <a:solidFill>
                <a:srgbClr val="FFFFFF"/>
              </a:solidFill>
              <a:latin typeface="Roboto Slab"/>
              <a:ea typeface="Roboto Slab"/>
              <a:cs typeface="Roboto Slab"/>
              <a:sym typeface="Roboto Slab"/>
            </a:endParaRPr>
          </a:p>
        </p:txBody>
      </p:sp>
      <p:sp>
        <p:nvSpPr>
          <p:cNvPr id="117" name="Google Shape;117;p3"/>
          <p:cNvSpPr txBox="1"/>
          <p:nvPr/>
        </p:nvSpPr>
        <p:spPr>
          <a:xfrm>
            <a:off x="500063" y="4717017"/>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sk-SK"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118" name="Google Shape;118;p3" descr="Erasmus+ logo EN.jpg"/>
          <p:cNvPicPr preferRelativeResize="0"/>
          <p:nvPr/>
        </p:nvPicPr>
        <p:blipFill rotWithShape="1">
          <a:blip r:embed="rId3">
            <a:alphaModFix/>
          </a:blip>
          <a:srcRect/>
          <a:stretch/>
        </p:blipFill>
        <p:spPr>
          <a:xfrm>
            <a:off x="285750" y="142875"/>
            <a:ext cx="2593975" cy="571500"/>
          </a:xfrm>
          <a:prstGeom prst="rect">
            <a:avLst/>
          </a:prstGeom>
          <a:noFill/>
          <a:ln>
            <a:noFill/>
          </a:ln>
        </p:spPr>
      </p:pic>
      <p:grpSp>
        <p:nvGrpSpPr>
          <p:cNvPr id="119" name="Google Shape;119;p3"/>
          <p:cNvGrpSpPr/>
          <p:nvPr/>
        </p:nvGrpSpPr>
        <p:grpSpPr>
          <a:xfrm>
            <a:off x="3182222" y="1734343"/>
            <a:ext cx="257175" cy="277813"/>
            <a:chOff x="616425" y="2329600"/>
            <a:chExt cx="361700" cy="388475"/>
          </a:xfrm>
        </p:grpSpPr>
        <p:sp>
          <p:nvSpPr>
            <p:cNvPr id="120" name="Google Shape;120;p3"/>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3"/>
            <p:cNvSpPr/>
            <p:nvPr/>
          </p:nvSpPr>
          <p:spPr>
            <a:xfrm>
              <a:off x="704725" y="2545750"/>
              <a:ext cx="185125" cy="25"/>
            </a:xfrm>
            <a:custGeom>
              <a:avLst/>
              <a:gdLst/>
              <a:ahLst/>
              <a:cxnLst/>
              <a:rect l="l" t="t" r="r" b="b"/>
              <a:pathLst>
                <a:path w="7405" h="1" fill="none" extrusionOk="0">
                  <a:moveTo>
                    <a:pt x="7404"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3"/>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3"/>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
            <p:cNvSpPr/>
            <p:nvPr/>
          </p:nvSpPr>
          <p:spPr>
            <a:xfrm>
              <a:off x="766825" y="2388050"/>
              <a:ext cx="60925" cy="25"/>
            </a:xfrm>
            <a:custGeom>
              <a:avLst/>
              <a:gdLst/>
              <a:ahLst/>
              <a:cxnLst/>
              <a:rect l="l" t="t" r="r" b="b"/>
              <a:pathLst>
                <a:path w="2437" h="1" fill="none" extrusionOk="0">
                  <a:moveTo>
                    <a:pt x="2436"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8" name="Google Shape;128;p3"/>
          <p:cNvGrpSpPr/>
          <p:nvPr/>
        </p:nvGrpSpPr>
        <p:grpSpPr>
          <a:xfrm>
            <a:off x="3183545" y="2483109"/>
            <a:ext cx="257175" cy="277813"/>
            <a:chOff x="616425" y="2329600"/>
            <a:chExt cx="361700" cy="388475"/>
          </a:xfrm>
        </p:grpSpPr>
        <p:sp>
          <p:nvSpPr>
            <p:cNvPr id="129" name="Google Shape;129;p3"/>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
            <p:cNvSpPr/>
            <p:nvPr/>
          </p:nvSpPr>
          <p:spPr>
            <a:xfrm>
              <a:off x="704725" y="2545750"/>
              <a:ext cx="185125" cy="25"/>
            </a:xfrm>
            <a:custGeom>
              <a:avLst/>
              <a:gdLst/>
              <a:ahLst/>
              <a:cxnLst/>
              <a:rect l="l" t="t" r="r" b="b"/>
              <a:pathLst>
                <a:path w="7405" h="1" fill="none" extrusionOk="0">
                  <a:moveTo>
                    <a:pt x="7404"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3"/>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3"/>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3"/>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3"/>
            <p:cNvSpPr/>
            <p:nvPr/>
          </p:nvSpPr>
          <p:spPr>
            <a:xfrm>
              <a:off x="766825" y="2388050"/>
              <a:ext cx="60925" cy="25"/>
            </a:xfrm>
            <a:custGeom>
              <a:avLst/>
              <a:gdLst/>
              <a:ahLst/>
              <a:cxnLst/>
              <a:rect l="l" t="t" r="r" b="b"/>
              <a:pathLst>
                <a:path w="2437" h="1" fill="none" extrusionOk="0">
                  <a:moveTo>
                    <a:pt x="2436"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3"/>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 name="Google Shape;137;p3"/>
          <p:cNvGrpSpPr/>
          <p:nvPr/>
        </p:nvGrpSpPr>
        <p:grpSpPr>
          <a:xfrm>
            <a:off x="3211513" y="3265209"/>
            <a:ext cx="257175" cy="277813"/>
            <a:chOff x="616425" y="2329600"/>
            <a:chExt cx="361700" cy="388475"/>
          </a:xfrm>
        </p:grpSpPr>
        <p:sp>
          <p:nvSpPr>
            <p:cNvPr id="138" name="Google Shape;138;p3"/>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3"/>
            <p:cNvSpPr/>
            <p:nvPr/>
          </p:nvSpPr>
          <p:spPr>
            <a:xfrm>
              <a:off x="704725" y="2545750"/>
              <a:ext cx="185125" cy="25"/>
            </a:xfrm>
            <a:custGeom>
              <a:avLst/>
              <a:gdLst/>
              <a:ahLst/>
              <a:cxnLst/>
              <a:rect l="l" t="t" r="r" b="b"/>
              <a:pathLst>
                <a:path w="7405" h="1" fill="none" extrusionOk="0">
                  <a:moveTo>
                    <a:pt x="7404"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
            <p:cNvSpPr/>
            <p:nvPr/>
          </p:nvSpPr>
          <p:spPr>
            <a:xfrm>
              <a:off x="766825" y="2388050"/>
              <a:ext cx="60925" cy="25"/>
            </a:xfrm>
            <a:custGeom>
              <a:avLst/>
              <a:gdLst/>
              <a:ahLst/>
              <a:cxnLst/>
              <a:rect l="l" t="t" r="r" b="b"/>
              <a:pathLst>
                <a:path w="2437" h="1" fill="none" extrusionOk="0">
                  <a:moveTo>
                    <a:pt x="2436"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3"/>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6" name="Google Shape;146;p3"/>
          <p:cNvGrpSpPr/>
          <p:nvPr/>
        </p:nvGrpSpPr>
        <p:grpSpPr>
          <a:xfrm>
            <a:off x="3227388" y="4054474"/>
            <a:ext cx="257175" cy="277813"/>
            <a:chOff x="616425" y="2329600"/>
            <a:chExt cx="361700" cy="388475"/>
          </a:xfrm>
        </p:grpSpPr>
        <p:sp>
          <p:nvSpPr>
            <p:cNvPr id="147" name="Google Shape;147;p3"/>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3"/>
            <p:cNvSpPr/>
            <p:nvPr/>
          </p:nvSpPr>
          <p:spPr>
            <a:xfrm>
              <a:off x="704725" y="2545750"/>
              <a:ext cx="185125" cy="25"/>
            </a:xfrm>
            <a:custGeom>
              <a:avLst/>
              <a:gdLst/>
              <a:ahLst/>
              <a:cxnLst/>
              <a:rect l="l" t="t" r="r" b="b"/>
              <a:pathLst>
                <a:path w="7405" h="1" fill="none" extrusionOk="0">
                  <a:moveTo>
                    <a:pt x="7404" y="0"/>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3"/>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3"/>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3"/>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
            <p:cNvSpPr/>
            <p:nvPr/>
          </p:nvSpPr>
          <p:spPr>
            <a:xfrm>
              <a:off x="766825" y="2388050"/>
              <a:ext cx="60925" cy="25"/>
            </a:xfrm>
            <a:custGeom>
              <a:avLst/>
              <a:gdLst/>
              <a:ahLst/>
              <a:cxnLst/>
              <a:rect l="l" t="t" r="r" b="b"/>
              <a:pathLst>
                <a:path w="2437" h="1" fill="none" extrusionOk="0">
                  <a:moveTo>
                    <a:pt x="2436"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a:spLocks noGrp="1"/>
          </p:cNvSpPr>
          <p:nvPr>
            <p:ph type="ctrTitle" idx="4294967295"/>
          </p:nvPr>
        </p:nvSpPr>
        <p:spPr>
          <a:xfrm>
            <a:off x="685800" y="498475"/>
            <a:ext cx="6594475" cy="76041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1800"/>
              <a:buFont typeface="Roboto Slab"/>
              <a:buNone/>
            </a:pPr>
            <a:r>
              <a:rPr lang="sk-SK" sz="1800" b="1" i="0" u="none" strike="noStrike" cap="none" dirty="0" err="1">
                <a:solidFill>
                  <a:srgbClr val="FFFFFF"/>
                </a:solidFill>
                <a:latin typeface="Roboto Slab"/>
                <a:ea typeface="Roboto Slab"/>
                <a:cs typeface="Roboto Slab"/>
                <a:sym typeface="Roboto Slab"/>
              </a:rPr>
              <a:t>Use</a:t>
            </a:r>
            <a:r>
              <a:rPr lang="sk-SK" sz="1800" b="1" i="0" u="none" strike="noStrike" cap="none" dirty="0">
                <a:solidFill>
                  <a:srgbClr val="FFFFFF"/>
                </a:solidFill>
                <a:latin typeface="Roboto Slab"/>
                <a:ea typeface="Roboto Slab"/>
                <a:cs typeface="Roboto Slab"/>
                <a:sym typeface="Roboto Slab"/>
              </a:rPr>
              <a:t> of study </a:t>
            </a:r>
            <a:r>
              <a:rPr lang="sk-SK" sz="1800" b="1" i="0" u="none" strike="noStrike" cap="none" dirty="0" err="1">
                <a:solidFill>
                  <a:srgbClr val="FFFFFF"/>
                </a:solidFill>
                <a:latin typeface="Roboto Slab"/>
                <a:ea typeface="Roboto Slab"/>
                <a:cs typeface="Roboto Slab"/>
                <a:sym typeface="Roboto Slab"/>
              </a:rPr>
              <a:t>materials</a:t>
            </a:r>
            <a:endParaRPr sz="1400" b="0" i="0" u="none" strike="noStrike" cap="none" dirty="0">
              <a:solidFill>
                <a:srgbClr val="000000"/>
              </a:solidFill>
              <a:latin typeface="Arial"/>
              <a:ea typeface="Arial"/>
              <a:cs typeface="Arial"/>
              <a:sym typeface="Arial"/>
            </a:endParaRPr>
          </a:p>
        </p:txBody>
      </p:sp>
      <p:sp>
        <p:nvSpPr>
          <p:cNvPr id="160" name="Google Shape;160;p4"/>
          <p:cNvSpPr txBox="1">
            <a:spLocks noGrp="1"/>
          </p:cNvSpPr>
          <p:nvPr>
            <p:ph type="subTitle" idx="4294967295"/>
          </p:nvPr>
        </p:nvSpPr>
        <p:spPr>
          <a:xfrm>
            <a:off x="685800" y="1258888"/>
            <a:ext cx="7054552" cy="2703512"/>
          </a:xfrm>
          <a:prstGeom prst="rect">
            <a:avLst/>
          </a:prstGeom>
          <a:noFill/>
          <a:ln>
            <a:noFill/>
          </a:ln>
        </p:spPr>
        <p:txBody>
          <a:bodyPr spcFirstLastPara="1" wrap="square" lIns="91425" tIns="91425" rIns="91425" bIns="91425" anchor="ctr" anchorCtr="0">
            <a:noAutofit/>
          </a:bodyPr>
          <a:lstStyle/>
          <a:p>
            <a:pPr marL="342900" marR="0" lvl="0" indent="-342900" algn="l" rtl="0">
              <a:lnSpc>
                <a:spcPct val="100000"/>
              </a:lnSpc>
              <a:spcBef>
                <a:spcPts val="0"/>
              </a:spcBef>
              <a:spcAft>
                <a:spcPts val="0"/>
              </a:spcAft>
              <a:buClr>
                <a:srgbClr val="114454"/>
              </a:buClr>
              <a:buSzPts val="3000"/>
              <a:buFont typeface="Arial"/>
              <a:buChar char="•"/>
            </a:pPr>
            <a:r>
              <a:rPr lang="en-GB" sz="2400" b="0" i="0" u="none" strike="noStrike" cap="none" dirty="0" err="1">
                <a:solidFill>
                  <a:schemeClr val="lt1"/>
                </a:solidFill>
                <a:latin typeface="Roboto Slab"/>
                <a:ea typeface="Roboto Slab"/>
                <a:cs typeface="Roboto Slab"/>
                <a:sym typeface="Roboto Slab"/>
              </a:rPr>
              <a:t>Teoretical</a:t>
            </a:r>
            <a:r>
              <a:rPr lang="en-GB" sz="2400" b="0" i="0" u="none" strike="noStrike" cap="none" dirty="0">
                <a:solidFill>
                  <a:schemeClr val="lt1"/>
                </a:solidFill>
                <a:latin typeface="Roboto Slab"/>
                <a:ea typeface="Roboto Slab"/>
                <a:cs typeface="Roboto Slab"/>
                <a:sym typeface="Roboto Slab"/>
              </a:rPr>
              <a:t> lessons in the lower classes of a Gymnasium. Materials contain photos and video, that shows the separation processes - extraction.</a:t>
            </a:r>
            <a:endParaRPr lang="cs-CZ" sz="2400" b="0" i="0" u="none" strike="noStrike" cap="none" dirty="0">
              <a:solidFill>
                <a:schemeClr val="lt1"/>
              </a:solidFill>
              <a:latin typeface="Roboto Slab"/>
              <a:ea typeface="Roboto Slab"/>
              <a:cs typeface="Roboto Slab"/>
              <a:sym typeface="Roboto Slab"/>
            </a:endParaRPr>
          </a:p>
          <a:p>
            <a:pPr marL="342900" marR="0" lvl="0" indent="-342900" algn="l" rtl="0">
              <a:lnSpc>
                <a:spcPct val="100000"/>
              </a:lnSpc>
              <a:spcBef>
                <a:spcPts val="0"/>
              </a:spcBef>
              <a:spcAft>
                <a:spcPts val="0"/>
              </a:spcAft>
              <a:buClr>
                <a:srgbClr val="114454"/>
              </a:buClr>
              <a:buSzPts val="3000"/>
              <a:buFont typeface="Arial"/>
              <a:buChar char="•"/>
            </a:pPr>
            <a:r>
              <a:rPr lang="en-GB" sz="2400" b="0" i="0" u="none" strike="noStrike" cap="none" dirty="0">
                <a:solidFill>
                  <a:schemeClr val="lt1"/>
                </a:solidFill>
                <a:latin typeface="Roboto Slab"/>
                <a:ea typeface="Roboto Slab"/>
                <a:cs typeface="Roboto Slab"/>
                <a:sym typeface="Roboto Slab"/>
              </a:rPr>
              <a:t>It is a manual for a practical laboratory classes.</a:t>
            </a:r>
            <a:endParaRPr sz="1400" b="0" i="0" u="none" strike="noStrike" cap="none" dirty="0">
              <a:solidFill>
                <a:srgbClr val="000000"/>
              </a:solidFill>
              <a:latin typeface="Arial"/>
              <a:ea typeface="Arial"/>
              <a:cs typeface="Arial"/>
              <a:sym typeface="Arial"/>
            </a:endParaRPr>
          </a:p>
        </p:txBody>
      </p:sp>
      <p:sp>
        <p:nvSpPr>
          <p:cNvPr id="161" name="Google Shape;161;p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4</a:t>
            </a:fld>
            <a:endParaRPr sz="800">
              <a:solidFill>
                <a:srgbClr val="FFFFFF"/>
              </a:solidFill>
              <a:latin typeface="Roboto Slab"/>
              <a:ea typeface="Roboto Slab"/>
              <a:cs typeface="Roboto Slab"/>
              <a:sym typeface="Roboto Slab"/>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p:cNvSpPr txBox="1">
            <a:spLocks noGrp="1"/>
          </p:cNvSpPr>
          <p:nvPr>
            <p:ph type="ctrTitle"/>
          </p:nvPr>
        </p:nvSpPr>
        <p:spPr>
          <a:xfrm>
            <a:off x="4113213" y="2571750"/>
            <a:ext cx="4635251" cy="146685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Font typeface="Roboto Slab"/>
              <a:buNone/>
            </a:pPr>
            <a:r>
              <a:rPr lang="sk-SK" b="1">
                <a:latin typeface="Roboto Slab"/>
                <a:ea typeface="Roboto Slab"/>
                <a:cs typeface="Roboto Slab"/>
                <a:sym typeface="Roboto Slab"/>
              </a:rPr>
              <a:t>Separation process</a:t>
            </a:r>
            <a:endParaRPr b="1">
              <a:latin typeface="Roboto Slab"/>
              <a:ea typeface="Roboto Slab"/>
              <a:cs typeface="Roboto Slab"/>
              <a:sym typeface="Roboto Slab"/>
            </a:endParaRPr>
          </a:p>
        </p:txBody>
      </p:sp>
      <p:sp>
        <p:nvSpPr>
          <p:cNvPr id="167" name="Google Shape;167;p5"/>
          <p:cNvSpPr txBox="1">
            <a:spLocks noGrp="1"/>
          </p:cNvSpPr>
          <p:nvPr>
            <p:ph type="subTitle" idx="1"/>
          </p:nvPr>
        </p:nvSpPr>
        <p:spPr>
          <a:xfrm>
            <a:off x="4113213" y="3983038"/>
            <a:ext cx="4505325" cy="7842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Font typeface="Nixie One"/>
              <a:buNone/>
            </a:pPr>
            <a:r>
              <a:rPr lang="sk-SK">
                <a:latin typeface="Roboto Slab"/>
                <a:ea typeface="Roboto Slab"/>
                <a:cs typeface="Roboto Slab"/>
                <a:sym typeface="Roboto Slab"/>
              </a:rPr>
              <a:t>Definition, basic separation techniques</a:t>
            </a:r>
            <a:endParaRPr>
              <a:latin typeface="Roboto Slab"/>
              <a:ea typeface="Roboto Slab"/>
              <a:cs typeface="Roboto Slab"/>
              <a:sym typeface="Roboto Slab"/>
            </a:endParaRPr>
          </a:p>
        </p:txBody>
      </p:sp>
      <p:sp>
        <p:nvSpPr>
          <p:cNvPr id="168" name="Google Shape;168;p5"/>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0"/>
              <a:buFont typeface="Arial"/>
              <a:buNone/>
            </a:pPr>
            <a:r>
              <a:rPr lang="sk-SK" sz="20000" b="0" i="0" u="none" strike="noStrike" cap="none">
                <a:solidFill>
                  <a:srgbClr val="18637B"/>
                </a:solidFill>
                <a:latin typeface="Roboto Slab"/>
                <a:ea typeface="Roboto Slab"/>
                <a:cs typeface="Roboto Slab"/>
                <a:sym typeface="Roboto Slab"/>
              </a:rPr>
              <a:t>1</a:t>
            </a:r>
            <a:endParaRPr sz="1400" b="0" i="0" u="none" strike="noStrike" cap="none">
              <a:solidFill>
                <a:srgbClr val="000000"/>
              </a:solidFill>
              <a:latin typeface="Arial"/>
              <a:ea typeface="Arial"/>
              <a:cs typeface="Arial"/>
              <a:sym typeface="Arial"/>
            </a:endParaRPr>
          </a:p>
        </p:txBody>
      </p:sp>
      <p:sp>
        <p:nvSpPr>
          <p:cNvPr id="169" name="Google Shape;169;p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5</a:t>
            </a:fld>
            <a:endParaRPr sz="800">
              <a:solidFill>
                <a:srgbClr val="FFFFFF"/>
              </a:solidFill>
              <a:latin typeface="Roboto Slab"/>
              <a:ea typeface="Roboto Slab"/>
              <a:cs typeface="Roboto Slab"/>
              <a:sym typeface="Roboto Slab"/>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a:spLocks noGrp="1"/>
          </p:cNvSpPr>
          <p:nvPr>
            <p:ph type="ctrTitle" idx="4294967295"/>
          </p:nvPr>
        </p:nvSpPr>
        <p:spPr>
          <a:xfrm>
            <a:off x="395536" y="195486"/>
            <a:ext cx="7560840" cy="1008112"/>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FFFFFF"/>
              </a:buClr>
              <a:buSzPts val="1800"/>
              <a:buFont typeface="Roboto Slab"/>
              <a:buNone/>
            </a:pPr>
            <a:r>
              <a:rPr lang="sk-SK" sz="2800" b="1" i="0" u="none" strike="noStrike" cap="none">
                <a:solidFill>
                  <a:srgbClr val="94BF6E"/>
                </a:solidFill>
                <a:latin typeface="Roboto Slab"/>
                <a:ea typeface="Roboto Slab"/>
                <a:cs typeface="Roboto Slab"/>
                <a:sym typeface="Roboto Slab"/>
              </a:rPr>
              <a:t>Separation techniques </a:t>
            </a:r>
            <a:br>
              <a:rPr lang="sk-SK" sz="2800" b="1" i="0" u="none" strike="noStrike" cap="none">
                <a:solidFill>
                  <a:srgbClr val="94BF6E"/>
                </a:solidFill>
                <a:latin typeface="Roboto Slab"/>
                <a:ea typeface="Roboto Slab"/>
                <a:cs typeface="Roboto Slab"/>
                <a:sym typeface="Roboto Slab"/>
              </a:rPr>
            </a:br>
            <a:endParaRPr sz="2800" b="1" i="0" u="none" strike="noStrike" cap="none">
              <a:solidFill>
                <a:srgbClr val="94BF6E"/>
              </a:solidFill>
              <a:latin typeface="Roboto Slab"/>
              <a:ea typeface="Roboto Slab"/>
              <a:cs typeface="Roboto Slab"/>
              <a:sym typeface="Roboto Slab"/>
            </a:endParaRPr>
          </a:p>
        </p:txBody>
      </p:sp>
      <p:sp>
        <p:nvSpPr>
          <p:cNvPr id="175" name="Google Shape;175;p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6</a:t>
            </a:fld>
            <a:endParaRPr sz="800">
              <a:solidFill>
                <a:srgbClr val="FFFFFF"/>
              </a:solidFill>
              <a:latin typeface="Roboto Slab"/>
              <a:ea typeface="Roboto Slab"/>
              <a:cs typeface="Roboto Slab"/>
              <a:sym typeface="Roboto Slab"/>
            </a:endParaRPr>
          </a:p>
        </p:txBody>
      </p:sp>
      <p:sp>
        <p:nvSpPr>
          <p:cNvPr id="176" name="Google Shape;176;p6"/>
          <p:cNvSpPr txBox="1"/>
          <p:nvPr/>
        </p:nvSpPr>
        <p:spPr>
          <a:xfrm>
            <a:off x="432673" y="1034039"/>
            <a:ext cx="7018090" cy="378561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Char char="•"/>
            </a:pPr>
            <a:r>
              <a:rPr lang="sk-SK" sz="2000" b="0" i="0" u="none" strike="noStrike" cap="none">
                <a:solidFill>
                  <a:srgbClr val="000000"/>
                </a:solidFill>
                <a:latin typeface="Roboto Slab"/>
                <a:ea typeface="Roboto Slab"/>
                <a:cs typeface="Roboto Slab"/>
                <a:sym typeface="Roboto Slab"/>
              </a:rPr>
              <a:t>used to convert a mixture or solution of chemical substances into two or more constituents </a:t>
            </a:r>
            <a:r>
              <a:rPr lang="sk-SK" sz="2000" b="0" i="1" u="none" strike="noStrike" cap="none">
                <a:solidFill>
                  <a:srgbClr val="000000"/>
                </a:solidFill>
                <a:latin typeface="Roboto Slab"/>
                <a:ea typeface="Roboto Slab"/>
                <a:cs typeface="Roboto Slab"/>
                <a:sym typeface="Roboto Slab"/>
              </a:rPr>
              <a:t>     separation = division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sk-SK" sz="2000" b="0" i="0" u="none" strike="noStrike" cap="none">
                <a:solidFill>
                  <a:srgbClr val="000000"/>
                </a:solidFill>
                <a:latin typeface="Roboto Slab"/>
                <a:ea typeface="Roboto Slab"/>
                <a:cs typeface="Roboto Slab"/>
                <a:sym typeface="Roboto Slab"/>
              </a:rPr>
              <a:t>they are used</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000"/>
              <a:buFont typeface="Roboto Slab"/>
              <a:buAutoNum type="alphaLcParenR"/>
            </a:pPr>
            <a:r>
              <a:rPr lang="sk-SK" sz="2000" b="0" i="0" u="none" strike="noStrike" cap="none">
                <a:solidFill>
                  <a:srgbClr val="000000"/>
                </a:solidFill>
                <a:latin typeface="Roboto Slab"/>
                <a:ea typeface="Roboto Slab"/>
                <a:cs typeface="Roboto Slab"/>
                <a:sym typeface="Roboto Slab"/>
              </a:rPr>
              <a:t>in quantitative as well as qualitative chemistry – to prove the presence of a substance in a mixture, to purify a substance (separation of two or more constituents), separation of a mixture before further use.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000"/>
              <a:buFont typeface="Roboto Slab"/>
              <a:buAutoNum type="alphaLcParenR"/>
            </a:pPr>
            <a:r>
              <a:rPr lang="sk-SK" sz="2000" b="0" i="0" u="none" strike="noStrike" cap="none">
                <a:solidFill>
                  <a:srgbClr val="000000"/>
                </a:solidFill>
                <a:latin typeface="Roboto Slab"/>
                <a:ea typeface="Roboto Slab"/>
                <a:cs typeface="Roboto Slab"/>
                <a:sym typeface="Roboto Slab"/>
              </a:rPr>
              <a:t>in our daily life– filters to purify water (in the picture), settling, filter coffee, separation of metals particles using a magnet…</a:t>
            </a:r>
            <a:endParaRPr sz="1400" b="0" i="0" u="none" strike="noStrike" cap="none">
              <a:solidFill>
                <a:srgbClr val="000000"/>
              </a:solidFill>
              <a:latin typeface="Arial"/>
              <a:ea typeface="Arial"/>
              <a:cs typeface="Arial"/>
              <a:sym typeface="Arial"/>
            </a:endParaRPr>
          </a:p>
        </p:txBody>
      </p:sp>
      <p:grpSp>
        <p:nvGrpSpPr>
          <p:cNvPr id="177" name="Google Shape;177;p6"/>
          <p:cNvGrpSpPr/>
          <p:nvPr/>
        </p:nvGrpSpPr>
        <p:grpSpPr>
          <a:xfrm>
            <a:off x="7884368" y="852110"/>
            <a:ext cx="792088" cy="711528"/>
            <a:chOff x="8338678" y="5506443"/>
            <a:chExt cx="720227" cy="686988"/>
          </a:xfrm>
        </p:grpSpPr>
        <p:sp>
          <p:nvSpPr>
            <p:cNvPr id="178" name="Google Shape;178;p6"/>
            <p:cNvSpPr/>
            <p:nvPr/>
          </p:nvSpPr>
          <p:spPr>
            <a:xfrm>
              <a:off x="8706181" y="5506443"/>
              <a:ext cx="230803" cy="263259"/>
            </a:xfrm>
            <a:custGeom>
              <a:avLst/>
              <a:gdLst/>
              <a:ahLst/>
              <a:cxnLst/>
              <a:rect l="l" t="t" r="r" b="b"/>
              <a:pathLst>
                <a:path w="378" h="432" extrusionOk="0">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114454"/>
                </a:buClr>
                <a:buSzPts val="1400"/>
                <a:buFont typeface="Calibri"/>
                <a:buNone/>
              </a:pPr>
              <a:endParaRPr sz="1400" b="0" i="0" u="none" strike="noStrike" cap="none">
                <a:solidFill>
                  <a:srgbClr val="114454"/>
                </a:solidFill>
                <a:latin typeface="Calibri"/>
                <a:ea typeface="Calibri"/>
                <a:cs typeface="Calibri"/>
                <a:sym typeface="Calibri"/>
              </a:endParaRPr>
            </a:p>
          </p:txBody>
        </p:sp>
        <p:sp>
          <p:nvSpPr>
            <p:cNvPr id="179" name="Google Shape;179;p6"/>
            <p:cNvSpPr/>
            <p:nvPr/>
          </p:nvSpPr>
          <p:spPr>
            <a:xfrm>
              <a:off x="8460817" y="5506443"/>
              <a:ext cx="230586" cy="263259"/>
            </a:xfrm>
            <a:custGeom>
              <a:avLst/>
              <a:gdLst/>
              <a:ahLst/>
              <a:cxnLst/>
              <a:rect l="l" t="t" r="r" b="b"/>
              <a:pathLst>
                <a:path w="378" h="432" extrusionOk="0">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114454"/>
                </a:buClr>
                <a:buSzPts val="1400"/>
                <a:buFont typeface="Calibri"/>
                <a:buNone/>
              </a:pPr>
              <a:endParaRPr sz="1400" b="0" i="0" u="none" strike="noStrike" cap="none">
                <a:solidFill>
                  <a:srgbClr val="114454"/>
                </a:solidFill>
                <a:latin typeface="Calibri"/>
                <a:ea typeface="Calibri"/>
                <a:cs typeface="Calibri"/>
                <a:sym typeface="Calibri"/>
              </a:endParaRPr>
            </a:p>
          </p:txBody>
        </p:sp>
        <p:sp>
          <p:nvSpPr>
            <p:cNvPr id="180" name="Google Shape;180;p6"/>
            <p:cNvSpPr/>
            <p:nvPr/>
          </p:nvSpPr>
          <p:spPr>
            <a:xfrm>
              <a:off x="8338678" y="5719203"/>
              <a:ext cx="230678" cy="261466"/>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1" name="Google Shape;181;p6"/>
            <p:cNvSpPr/>
            <p:nvPr/>
          </p:nvSpPr>
          <p:spPr>
            <a:xfrm>
              <a:off x="8828227" y="5719203"/>
              <a:ext cx="230678" cy="261466"/>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2" name="Google Shape;182;p6"/>
            <p:cNvSpPr/>
            <p:nvPr/>
          </p:nvSpPr>
          <p:spPr>
            <a:xfrm>
              <a:off x="8705199" y="5929401"/>
              <a:ext cx="230678" cy="264030"/>
            </a:xfrm>
            <a:custGeom>
              <a:avLst/>
              <a:gdLst/>
              <a:ahLst/>
              <a:cxnLst/>
              <a:rect l="l" t="t" r="r" b="b"/>
              <a:pathLst>
                <a:path w="378" h="431" extrusionOk="0">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3" name="Google Shape;183;p6"/>
            <p:cNvSpPr/>
            <p:nvPr/>
          </p:nvSpPr>
          <p:spPr>
            <a:xfrm>
              <a:off x="8461706" y="5929401"/>
              <a:ext cx="230678" cy="264030"/>
            </a:xfrm>
            <a:custGeom>
              <a:avLst/>
              <a:gdLst/>
              <a:ahLst/>
              <a:cxnLst/>
              <a:rect l="l" t="t" r="r" b="b"/>
              <a:pathLst>
                <a:path w="378" h="431" extrusionOk="0">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pic>
        <p:nvPicPr>
          <p:cNvPr id="184" name="Google Shape;184;p6"/>
          <p:cNvPicPr preferRelativeResize="0"/>
          <p:nvPr/>
        </p:nvPicPr>
        <p:blipFill rotWithShape="1">
          <a:blip r:embed="rId3">
            <a:alphaModFix/>
          </a:blip>
          <a:srcRect l="48742"/>
          <a:stretch/>
        </p:blipFill>
        <p:spPr>
          <a:xfrm>
            <a:off x="7413626" y="2787774"/>
            <a:ext cx="1515733" cy="1902857"/>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7"/>
          <p:cNvSpPr txBox="1">
            <a:spLocks noGrp="1"/>
          </p:cNvSpPr>
          <p:nvPr>
            <p:ph type="ctrTitle" idx="4294967295"/>
          </p:nvPr>
        </p:nvSpPr>
        <p:spPr>
          <a:xfrm>
            <a:off x="395536" y="339502"/>
            <a:ext cx="7560840" cy="108012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FFFFFF"/>
              </a:buClr>
              <a:buSzPts val="1800"/>
              <a:buFont typeface="Arial"/>
              <a:buNone/>
            </a:pPr>
            <a:r>
              <a:rPr lang="sk-SK" sz="2800" b="1" i="0" u="none" strike="noStrike" cap="none">
                <a:solidFill>
                  <a:srgbClr val="94BF6E"/>
                </a:solidFill>
                <a:latin typeface="Roboto Slab"/>
                <a:ea typeface="Roboto Slab"/>
                <a:cs typeface="Roboto Slab"/>
                <a:sym typeface="Roboto Slab"/>
              </a:rPr>
              <a:t>Separation techniques</a:t>
            </a:r>
            <a:br>
              <a:rPr lang="sk-SK" sz="2800" b="1" i="0" u="none" strike="noStrike" cap="none">
                <a:solidFill>
                  <a:srgbClr val="94BF6E"/>
                </a:solidFill>
                <a:latin typeface="Roboto Slab"/>
                <a:ea typeface="Roboto Slab"/>
                <a:cs typeface="Roboto Slab"/>
                <a:sym typeface="Roboto Slab"/>
              </a:rPr>
            </a:br>
            <a:endParaRPr sz="2800" b="1" i="0" u="none" strike="noStrike" cap="none">
              <a:solidFill>
                <a:srgbClr val="94BF6E"/>
              </a:solidFill>
              <a:latin typeface="Roboto Slab"/>
              <a:ea typeface="Roboto Slab"/>
              <a:cs typeface="Roboto Slab"/>
              <a:sym typeface="Roboto Slab"/>
            </a:endParaRPr>
          </a:p>
        </p:txBody>
      </p:sp>
      <p:sp>
        <p:nvSpPr>
          <p:cNvPr id="190" name="Google Shape;190;p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7</a:t>
            </a:fld>
            <a:endParaRPr sz="800">
              <a:solidFill>
                <a:srgbClr val="FFFFFF"/>
              </a:solidFill>
              <a:latin typeface="Roboto Slab"/>
              <a:ea typeface="Roboto Slab"/>
              <a:cs typeface="Roboto Slab"/>
              <a:sym typeface="Roboto Slab"/>
            </a:endParaRPr>
          </a:p>
        </p:txBody>
      </p:sp>
      <p:sp>
        <p:nvSpPr>
          <p:cNvPr id="191" name="Google Shape;191;p7"/>
          <p:cNvSpPr txBox="1"/>
          <p:nvPr/>
        </p:nvSpPr>
        <p:spPr>
          <a:xfrm>
            <a:off x="395536" y="1096816"/>
            <a:ext cx="8568952" cy="317005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Char char="•"/>
            </a:pPr>
            <a:r>
              <a:rPr lang="sk-SK" sz="2000" b="0" i="0" u="none" strike="noStrike" cap="none">
                <a:solidFill>
                  <a:srgbClr val="000000"/>
                </a:solidFill>
                <a:latin typeface="Roboto Slab"/>
                <a:ea typeface="Roboto Slab"/>
                <a:cs typeface="Roboto Slab"/>
                <a:sym typeface="Roboto Slab"/>
              </a:rPr>
              <a:t>Can be done by the use of simple equipment (pouring through a sieve, separation of metal particles using a magnet, etc.) or more complex laboratory equipment – chemical production, sample analyses in a laboratory.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Roboto Slab"/>
              <a:ea typeface="Roboto Slab"/>
              <a:cs typeface="Roboto Slab"/>
              <a:sym typeface="Roboto Slab"/>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0000"/>
              </a:solidFill>
              <a:latin typeface="Roboto Slab"/>
              <a:ea typeface="Roboto Slab"/>
              <a:cs typeface="Roboto Slab"/>
              <a:sym typeface="Roboto Slab"/>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Roboto Slab"/>
              <a:ea typeface="Roboto Slab"/>
              <a:cs typeface="Roboto Slab"/>
              <a:sym typeface="Roboto Slab"/>
            </a:endParaRPr>
          </a:p>
        </p:txBody>
      </p:sp>
      <p:grpSp>
        <p:nvGrpSpPr>
          <p:cNvPr id="192" name="Google Shape;192;p7"/>
          <p:cNvGrpSpPr/>
          <p:nvPr/>
        </p:nvGrpSpPr>
        <p:grpSpPr>
          <a:xfrm>
            <a:off x="7956376" y="310651"/>
            <a:ext cx="792088" cy="771737"/>
            <a:chOff x="8338678" y="5506443"/>
            <a:chExt cx="720227" cy="686988"/>
          </a:xfrm>
        </p:grpSpPr>
        <p:sp>
          <p:nvSpPr>
            <p:cNvPr id="193" name="Google Shape;193;p7"/>
            <p:cNvSpPr/>
            <p:nvPr/>
          </p:nvSpPr>
          <p:spPr>
            <a:xfrm>
              <a:off x="8706181" y="5506443"/>
              <a:ext cx="230803" cy="263259"/>
            </a:xfrm>
            <a:custGeom>
              <a:avLst/>
              <a:gdLst/>
              <a:ahLst/>
              <a:cxnLst/>
              <a:rect l="l" t="t" r="r" b="b"/>
              <a:pathLst>
                <a:path w="378" h="432" extrusionOk="0">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114454"/>
                </a:buClr>
                <a:buSzPts val="1400"/>
                <a:buFont typeface="Calibri"/>
                <a:buNone/>
              </a:pPr>
              <a:endParaRPr sz="1400" b="0" i="0" u="none" strike="noStrike" cap="none">
                <a:solidFill>
                  <a:srgbClr val="114454"/>
                </a:solidFill>
                <a:latin typeface="Calibri"/>
                <a:ea typeface="Calibri"/>
                <a:cs typeface="Calibri"/>
                <a:sym typeface="Calibri"/>
              </a:endParaRPr>
            </a:p>
          </p:txBody>
        </p:sp>
        <p:sp>
          <p:nvSpPr>
            <p:cNvPr id="194" name="Google Shape;194;p7"/>
            <p:cNvSpPr/>
            <p:nvPr/>
          </p:nvSpPr>
          <p:spPr>
            <a:xfrm>
              <a:off x="8460817" y="5506443"/>
              <a:ext cx="230586" cy="263259"/>
            </a:xfrm>
            <a:custGeom>
              <a:avLst/>
              <a:gdLst/>
              <a:ahLst/>
              <a:cxnLst/>
              <a:rect l="l" t="t" r="r" b="b"/>
              <a:pathLst>
                <a:path w="378" h="432" extrusionOk="0">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114454"/>
                </a:buClr>
                <a:buSzPts val="1400"/>
                <a:buFont typeface="Calibri"/>
                <a:buNone/>
              </a:pPr>
              <a:endParaRPr sz="1400" b="0" i="0" u="none" strike="noStrike" cap="none">
                <a:solidFill>
                  <a:srgbClr val="114454"/>
                </a:solidFill>
                <a:latin typeface="Calibri"/>
                <a:ea typeface="Calibri"/>
                <a:cs typeface="Calibri"/>
                <a:sym typeface="Calibri"/>
              </a:endParaRPr>
            </a:p>
          </p:txBody>
        </p:sp>
        <p:sp>
          <p:nvSpPr>
            <p:cNvPr id="195" name="Google Shape;195;p7"/>
            <p:cNvSpPr/>
            <p:nvPr/>
          </p:nvSpPr>
          <p:spPr>
            <a:xfrm>
              <a:off x="8338678" y="5719203"/>
              <a:ext cx="230678" cy="261466"/>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6" name="Google Shape;196;p7"/>
            <p:cNvSpPr/>
            <p:nvPr/>
          </p:nvSpPr>
          <p:spPr>
            <a:xfrm>
              <a:off x="8828227" y="5719203"/>
              <a:ext cx="230678" cy="261466"/>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7" name="Google Shape;197;p7"/>
            <p:cNvSpPr/>
            <p:nvPr/>
          </p:nvSpPr>
          <p:spPr>
            <a:xfrm>
              <a:off x="8705199" y="5929401"/>
              <a:ext cx="230678" cy="264030"/>
            </a:xfrm>
            <a:custGeom>
              <a:avLst/>
              <a:gdLst/>
              <a:ahLst/>
              <a:cxnLst/>
              <a:rect l="l" t="t" r="r" b="b"/>
              <a:pathLst>
                <a:path w="378" h="431" extrusionOk="0">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8" name="Google Shape;198;p7"/>
            <p:cNvSpPr/>
            <p:nvPr/>
          </p:nvSpPr>
          <p:spPr>
            <a:xfrm>
              <a:off x="8461706" y="5929401"/>
              <a:ext cx="230678" cy="264030"/>
            </a:xfrm>
            <a:custGeom>
              <a:avLst/>
              <a:gdLst/>
              <a:ahLst/>
              <a:cxnLst/>
              <a:rect l="l" t="t" r="r" b="b"/>
              <a:pathLst>
                <a:path w="378" h="431" extrusionOk="0">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pic>
        <p:nvPicPr>
          <p:cNvPr id="199" name="Google Shape;199;p7"/>
          <p:cNvPicPr preferRelativeResize="0"/>
          <p:nvPr/>
        </p:nvPicPr>
        <p:blipFill rotWithShape="1">
          <a:blip r:embed="rId3">
            <a:alphaModFix/>
          </a:blip>
          <a:srcRect/>
          <a:stretch/>
        </p:blipFill>
        <p:spPr>
          <a:xfrm>
            <a:off x="1081708" y="2526990"/>
            <a:ext cx="1296144" cy="1728192"/>
          </a:xfrm>
          <a:prstGeom prst="rect">
            <a:avLst/>
          </a:prstGeom>
          <a:noFill/>
          <a:ln>
            <a:noFill/>
          </a:ln>
        </p:spPr>
      </p:pic>
      <p:pic>
        <p:nvPicPr>
          <p:cNvPr id="200" name="Google Shape;200;p7"/>
          <p:cNvPicPr preferRelativeResize="0"/>
          <p:nvPr/>
        </p:nvPicPr>
        <p:blipFill rotWithShape="1">
          <a:blip r:embed="rId4">
            <a:alphaModFix/>
          </a:blip>
          <a:srcRect/>
          <a:stretch/>
        </p:blipFill>
        <p:spPr>
          <a:xfrm>
            <a:off x="3827061" y="2640902"/>
            <a:ext cx="1905266" cy="1705213"/>
          </a:xfrm>
          <a:prstGeom prst="rect">
            <a:avLst/>
          </a:prstGeom>
          <a:noFill/>
          <a:ln>
            <a:noFill/>
          </a:ln>
        </p:spPr>
      </p:pic>
      <p:pic>
        <p:nvPicPr>
          <p:cNvPr id="201" name="Google Shape;201;p7"/>
          <p:cNvPicPr preferRelativeResize="0"/>
          <p:nvPr/>
        </p:nvPicPr>
        <p:blipFill rotWithShape="1">
          <a:blip r:embed="rId5">
            <a:alphaModFix/>
          </a:blip>
          <a:srcRect l="4051" t="6812"/>
          <a:stretch/>
        </p:blipFill>
        <p:spPr>
          <a:xfrm>
            <a:off x="6685539" y="2507746"/>
            <a:ext cx="1524531" cy="1747436"/>
          </a:xfrm>
          <a:prstGeom prst="rect">
            <a:avLst/>
          </a:prstGeom>
          <a:noFill/>
          <a:ln>
            <a:noFill/>
          </a:ln>
        </p:spPr>
      </p:pic>
      <p:sp>
        <p:nvSpPr>
          <p:cNvPr id="202" name="Google Shape;202;p7"/>
          <p:cNvSpPr txBox="1"/>
          <p:nvPr/>
        </p:nvSpPr>
        <p:spPr>
          <a:xfrm>
            <a:off x="971600" y="4402789"/>
            <a:ext cx="761618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k-SK" sz="1400" b="0" i="0" u="none" strike="noStrike" cap="none">
                <a:solidFill>
                  <a:srgbClr val="000000"/>
                </a:solidFill>
                <a:latin typeface="Roboto Slab"/>
                <a:ea typeface="Roboto Slab"/>
                <a:cs typeface="Roboto Slab"/>
                <a:sym typeface="Roboto Slab"/>
              </a:rPr>
              <a:t>paper filtration</a:t>
            </a:r>
            <a:endParaRPr/>
          </a:p>
          <a:p>
            <a:pPr marL="0" marR="0" lvl="0" indent="0" algn="l" rtl="0">
              <a:lnSpc>
                <a:spcPct val="100000"/>
              </a:lnSpc>
              <a:spcBef>
                <a:spcPts val="0"/>
              </a:spcBef>
              <a:spcAft>
                <a:spcPts val="0"/>
              </a:spcAft>
              <a:buClr>
                <a:srgbClr val="000000"/>
              </a:buClr>
              <a:buSzPts val="1400"/>
              <a:buFont typeface="Arial"/>
              <a:buNone/>
            </a:pPr>
            <a:r>
              <a:rPr lang="sk-SK" sz="1400" b="0" i="0" u="none" strike="noStrike" cap="none">
                <a:solidFill>
                  <a:srgbClr val="000000"/>
                </a:solidFill>
                <a:latin typeface="Roboto Slab"/>
                <a:ea typeface="Roboto Slab"/>
                <a:cs typeface="Roboto Slab"/>
                <a:sym typeface="Roboto Slab"/>
              </a:rPr>
              <a:t>chromatography                          simple distillation		gas chromatography</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p:nvPr/>
        </p:nvSpPr>
        <p:spPr>
          <a:xfrm rot="2516753">
            <a:off x="5975095" y="1594703"/>
            <a:ext cx="2717523" cy="3300784"/>
          </a:xfrm>
          <a:prstGeom prst="wedgeEllipseCallout">
            <a:avLst>
              <a:gd name="adj1" fmla="val -84054"/>
              <a:gd name="adj2" fmla="val 103214"/>
            </a:avLst>
          </a:prstGeom>
          <a:gradFill>
            <a:gsLst>
              <a:gs pos="0">
                <a:srgbClr val="CDFDAC"/>
              </a:gs>
              <a:gs pos="35000">
                <a:srgbClr val="DCFDC4"/>
              </a:gs>
              <a:gs pos="100000">
                <a:srgbClr val="F1FFE7"/>
              </a:gs>
            </a:gsLst>
            <a:lin ang="16200000" scaled="0"/>
          </a:gradFill>
          <a:ln w="9525" cap="flat" cmpd="sng">
            <a:solidFill>
              <a:srgbClr val="8FBB69"/>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08" name="Google Shape;208;p8"/>
          <p:cNvSpPr txBox="1">
            <a:spLocks noGrp="1"/>
          </p:cNvSpPr>
          <p:nvPr>
            <p:ph type="ctrTitle" idx="4294967295"/>
          </p:nvPr>
        </p:nvSpPr>
        <p:spPr>
          <a:xfrm>
            <a:off x="388292" y="177645"/>
            <a:ext cx="7560840" cy="611783"/>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FFFFFF"/>
              </a:buClr>
              <a:buSzPts val="1800"/>
              <a:buFont typeface="Arial"/>
              <a:buNone/>
            </a:pPr>
            <a:br>
              <a:rPr lang="sk-SK" sz="2800" b="1" i="0" u="none" strike="noStrike" cap="none">
                <a:solidFill>
                  <a:srgbClr val="94BF6E"/>
                </a:solidFill>
                <a:latin typeface="Roboto Slab"/>
                <a:ea typeface="Roboto Slab"/>
                <a:cs typeface="Roboto Slab"/>
                <a:sym typeface="Roboto Slab"/>
              </a:rPr>
            </a:br>
            <a:r>
              <a:rPr lang="sk-SK" sz="2800" b="1" i="0" u="none" strike="noStrike" cap="none">
                <a:solidFill>
                  <a:srgbClr val="94BF6E"/>
                </a:solidFill>
                <a:latin typeface="Roboto Slab"/>
                <a:ea typeface="Roboto Slab"/>
                <a:cs typeface="Roboto Slab"/>
                <a:sym typeface="Roboto Slab"/>
              </a:rPr>
              <a:t>Separation techniques</a:t>
            </a:r>
            <a:endParaRPr sz="2800" b="1" i="0" u="none" strike="noStrike" cap="none">
              <a:solidFill>
                <a:srgbClr val="94BF6E"/>
              </a:solidFill>
              <a:latin typeface="Roboto Slab"/>
              <a:ea typeface="Roboto Slab"/>
              <a:cs typeface="Roboto Slab"/>
              <a:sym typeface="Roboto Slab"/>
            </a:endParaRPr>
          </a:p>
        </p:txBody>
      </p:sp>
      <p:sp>
        <p:nvSpPr>
          <p:cNvPr id="209" name="Google Shape;209;p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8</a:t>
            </a:fld>
            <a:endParaRPr sz="800">
              <a:solidFill>
                <a:srgbClr val="FFFFFF"/>
              </a:solidFill>
              <a:latin typeface="Roboto Slab"/>
              <a:ea typeface="Roboto Slab"/>
              <a:cs typeface="Roboto Slab"/>
              <a:sym typeface="Roboto Slab"/>
            </a:endParaRPr>
          </a:p>
        </p:txBody>
      </p:sp>
      <p:grpSp>
        <p:nvGrpSpPr>
          <p:cNvPr id="210" name="Google Shape;210;p8"/>
          <p:cNvGrpSpPr/>
          <p:nvPr/>
        </p:nvGrpSpPr>
        <p:grpSpPr>
          <a:xfrm>
            <a:off x="7963620" y="493693"/>
            <a:ext cx="792088" cy="771737"/>
            <a:chOff x="8338678" y="5506443"/>
            <a:chExt cx="720227" cy="686988"/>
          </a:xfrm>
        </p:grpSpPr>
        <p:sp>
          <p:nvSpPr>
            <p:cNvPr id="211" name="Google Shape;211;p8"/>
            <p:cNvSpPr/>
            <p:nvPr/>
          </p:nvSpPr>
          <p:spPr>
            <a:xfrm>
              <a:off x="8706181" y="5506443"/>
              <a:ext cx="230803" cy="263259"/>
            </a:xfrm>
            <a:custGeom>
              <a:avLst/>
              <a:gdLst/>
              <a:ahLst/>
              <a:cxnLst/>
              <a:rect l="l" t="t" r="r" b="b"/>
              <a:pathLst>
                <a:path w="378" h="432" extrusionOk="0">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114454"/>
                </a:buClr>
                <a:buSzPts val="1400"/>
                <a:buFont typeface="Calibri"/>
                <a:buNone/>
              </a:pPr>
              <a:endParaRPr sz="1400" b="0" i="0" u="none" strike="noStrike" cap="none">
                <a:solidFill>
                  <a:srgbClr val="114454"/>
                </a:solidFill>
                <a:latin typeface="Calibri"/>
                <a:ea typeface="Calibri"/>
                <a:cs typeface="Calibri"/>
                <a:sym typeface="Calibri"/>
              </a:endParaRPr>
            </a:p>
          </p:txBody>
        </p:sp>
        <p:sp>
          <p:nvSpPr>
            <p:cNvPr id="212" name="Google Shape;212;p8"/>
            <p:cNvSpPr/>
            <p:nvPr/>
          </p:nvSpPr>
          <p:spPr>
            <a:xfrm>
              <a:off x="8460817" y="5506443"/>
              <a:ext cx="230586" cy="263259"/>
            </a:xfrm>
            <a:custGeom>
              <a:avLst/>
              <a:gdLst/>
              <a:ahLst/>
              <a:cxnLst/>
              <a:rect l="l" t="t" r="r" b="b"/>
              <a:pathLst>
                <a:path w="378" h="432" extrusionOk="0">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114454"/>
                </a:buClr>
                <a:buSzPts val="1400"/>
                <a:buFont typeface="Calibri"/>
                <a:buNone/>
              </a:pPr>
              <a:endParaRPr sz="1400" b="0" i="0" u="none" strike="noStrike" cap="none">
                <a:solidFill>
                  <a:srgbClr val="114454"/>
                </a:solidFill>
                <a:latin typeface="Calibri"/>
                <a:ea typeface="Calibri"/>
                <a:cs typeface="Calibri"/>
                <a:sym typeface="Calibri"/>
              </a:endParaRPr>
            </a:p>
          </p:txBody>
        </p:sp>
        <p:sp>
          <p:nvSpPr>
            <p:cNvPr id="213" name="Google Shape;213;p8"/>
            <p:cNvSpPr/>
            <p:nvPr/>
          </p:nvSpPr>
          <p:spPr>
            <a:xfrm>
              <a:off x="8338678" y="5719203"/>
              <a:ext cx="230678" cy="261466"/>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4" name="Google Shape;214;p8"/>
            <p:cNvSpPr/>
            <p:nvPr/>
          </p:nvSpPr>
          <p:spPr>
            <a:xfrm>
              <a:off x="8828227" y="5719203"/>
              <a:ext cx="230678" cy="261466"/>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5" name="Google Shape;215;p8"/>
            <p:cNvSpPr/>
            <p:nvPr/>
          </p:nvSpPr>
          <p:spPr>
            <a:xfrm>
              <a:off x="8705199" y="5929401"/>
              <a:ext cx="230678" cy="264030"/>
            </a:xfrm>
            <a:custGeom>
              <a:avLst/>
              <a:gdLst/>
              <a:ahLst/>
              <a:cxnLst/>
              <a:rect l="l" t="t" r="r" b="b"/>
              <a:pathLst>
                <a:path w="378" h="431" extrusionOk="0">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6" name="Google Shape;216;p8"/>
            <p:cNvSpPr/>
            <p:nvPr/>
          </p:nvSpPr>
          <p:spPr>
            <a:xfrm>
              <a:off x="8461706" y="5929401"/>
              <a:ext cx="230678" cy="264030"/>
            </a:xfrm>
            <a:custGeom>
              <a:avLst/>
              <a:gdLst/>
              <a:ahLst/>
              <a:cxnLst/>
              <a:rect l="l" t="t" r="r" b="b"/>
              <a:pathLst>
                <a:path w="378" h="431" extrusionOk="0">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217" name="Google Shape;217;p8"/>
          <p:cNvSpPr txBox="1"/>
          <p:nvPr/>
        </p:nvSpPr>
        <p:spPr>
          <a:xfrm>
            <a:off x="522378" y="726168"/>
            <a:ext cx="6500417" cy="5324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k-SK" sz="2000" b="1" i="0" u="none" strike="noStrike" cap="none">
                <a:solidFill>
                  <a:srgbClr val="000000"/>
                </a:solidFill>
                <a:latin typeface="Roboto Slab"/>
                <a:ea typeface="Roboto Slab"/>
                <a:cs typeface="Roboto Slab"/>
                <a:sym typeface="Roboto Slab"/>
              </a:rPr>
              <a:t>To separate mixtures different physical and chemical properties of individual constituents are used: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Roboto Slab"/>
              <a:ea typeface="Roboto Slab"/>
              <a:cs typeface="Roboto Slab"/>
              <a:sym typeface="Roboto Slab"/>
            </a:endParaRPr>
          </a:p>
          <a:p>
            <a:pPr marL="342900" marR="0" lvl="0" indent="-342900" algn="l" rtl="0">
              <a:lnSpc>
                <a:spcPct val="100000"/>
              </a:lnSpc>
              <a:spcBef>
                <a:spcPts val="0"/>
              </a:spcBef>
              <a:spcAft>
                <a:spcPts val="0"/>
              </a:spcAft>
              <a:buClr>
                <a:srgbClr val="000000"/>
              </a:buClr>
              <a:buSzPts val="2000"/>
              <a:buFont typeface="Arial"/>
              <a:buChar char="•"/>
            </a:pPr>
            <a:r>
              <a:rPr lang="sk-SK" sz="2000" b="0" i="0" u="none" strike="noStrike" cap="none">
                <a:solidFill>
                  <a:srgbClr val="000000"/>
                </a:solidFill>
                <a:latin typeface="Roboto Slab"/>
                <a:ea typeface="Roboto Slab"/>
                <a:cs typeface="Roboto Slab"/>
                <a:sym typeface="Roboto Slab"/>
              </a:rPr>
              <a:t>state (gas, liquid, solid)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sk-SK" sz="2000" b="0" i="0" u="none" strike="noStrike" cap="none">
                <a:solidFill>
                  <a:srgbClr val="000000"/>
                </a:solidFill>
                <a:latin typeface="Roboto Slab"/>
                <a:ea typeface="Roboto Slab"/>
                <a:cs typeface="Roboto Slab"/>
                <a:sym typeface="Roboto Slab"/>
              </a:rPr>
              <a:t>boiling point (freezing point)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sk-SK" sz="2000" b="0" i="0" u="none" strike="noStrike" cap="none">
                <a:solidFill>
                  <a:srgbClr val="000000"/>
                </a:solidFill>
                <a:latin typeface="Roboto Slab"/>
                <a:ea typeface="Roboto Slab"/>
                <a:cs typeface="Roboto Slab"/>
                <a:sym typeface="Roboto Slab"/>
              </a:rPr>
              <a:t>solubility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sk-SK" sz="2000" b="0" i="0" u="none" strike="noStrike" cap="none">
                <a:solidFill>
                  <a:srgbClr val="000000"/>
                </a:solidFill>
                <a:latin typeface="Roboto Slab"/>
                <a:ea typeface="Roboto Slab"/>
                <a:cs typeface="Roboto Slab"/>
                <a:sym typeface="Roboto Slab"/>
              </a:rPr>
              <a:t>sublimation properties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sk-SK" sz="2000" b="0" i="0" u="none" strike="noStrike" cap="none">
                <a:solidFill>
                  <a:srgbClr val="000000"/>
                </a:solidFill>
                <a:latin typeface="Roboto Slab"/>
                <a:ea typeface="Roboto Slab"/>
                <a:cs typeface="Roboto Slab"/>
                <a:sym typeface="Roboto Slab"/>
              </a:rPr>
              <a:t>size of particles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sk-SK" sz="2000" b="0" i="0" u="none" strike="noStrike" cap="none">
                <a:solidFill>
                  <a:srgbClr val="000000"/>
                </a:solidFill>
                <a:latin typeface="Roboto Slab"/>
                <a:ea typeface="Roboto Slab"/>
                <a:cs typeface="Roboto Slab"/>
                <a:sym typeface="Roboto Slab"/>
              </a:rPr>
              <a:t>density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sk-SK" sz="2000" b="0" i="0" u="none" strike="noStrike" cap="none">
                <a:solidFill>
                  <a:srgbClr val="000000"/>
                </a:solidFill>
                <a:latin typeface="Roboto Slab"/>
                <a:ea typeface="Roboto Slab"/>
                <a:cs typeface="Roboto Slab"/>
                <a:sym typeface="Roboto Slab"/>
              </a:rPr>
              <a:t>adsorption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sk-SK" sz="2000" b="0" i="0" u="none" strike="noStrike" cap="none">
                <a:solidFill>
                  <a:srgbClr val="000000"/>
                </a:solidFill>
                <a:latin typeface="Roboto Slab"/>
                <a:ea typeface="Roboto Slab"/>
                <a:cs typeface="Roboto Slab"/>
                <a:sym typeface="Roboto Slab"/>
              </a:rPr>
              <a:t>magnetic properties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sk-SK" sz="2000" b="0" i="0" u="none" strike="noStrike" cap="none">
                <a:solidFill>
                  <a:srgbClr val="000000"/>
                </a:solidFill>
                <a:latin typeface="Roboto Slab"/>
                <a:ea typeface="Roboto Slab"/>
                <a:cs typeface="Roboto Slab"/>
                <a:sym typeface="Roboto Slab"/>
              </a:rPr>
              <a:t>electrophoresis</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Roboto Slab"/>
              <a:ea typeface="Roboto Slab"/>
              <a:cs typeface="Roboto Slab"/>
              <a:sym typeface="Roboto Slab"/>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0000"/>
              </a:solidFill>
              <a:latin typeface="Roboto Slab"/>
              <a:ea typeface="Roboto Slab"/>
              <a:cs typeface="Roboto Slab"/>
              <a:sym typeface="Roboto Slab"/>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Roboto Slab"/>
              <a:ea typeface="Roboto Slab"/>
              <a:cs typeface="Roboto Slab"/>
              <a:sym typeface="Roboto Slab"/>
            </a:endParaRPr>
          </a:p>
        </p:txBody>
      </p:sp>
      <p:sp>
        <p:nvSpPr>
          <p:cNvPr id="218" name="Google Shape;218;p8"/>
          <p:cNvSpPr txBox="1"/>
          <p:nvPr/>
        </p:nvSpPr>
        <p:spPr>
          <a:xfrm>
            <a:off x="6480783" y="2816410"/>
            <a:ext cx="1706146"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sk-SK" sz="1400" b="1" i="0" u="none" strike="noStrike" cap="none">
                <a:solidFill>
                  <a:srgbClr val="000000"/>
                </a:solidFill>
                <a:latin typeface="Roboto Slab"/>
                <a:ea typeface="Roboto Slab"/>
                <a:cs typeface="Roboto Slab"/>
                <a:sym typeface="Roboto Slab"/>
              </a:rPr>
              <a:t>What is the difference between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sk-SK" sz="1400" b="1" i="0" u="none" strike="noStrike" cap="none">
                <a:solidFill>
                  <a:srgbClr val="000000"/>
                </a:solidFill>
                <a:latin typeface="Roboto Slab"/>
                <a:ea typeface="Roboto Slab"/>
                <a:cs typeface="Roboto Slab"/>
                <a:sym typeface="Roboto Slab"/>
              </a:rPr>
              <a:t>ABSORPTION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sk-SK" sz="1400" b="1" i="0" u="none" strike="noStrike" cap="none">
                <a:solidFill>
                  <a:srgbClr val="000000"/>
                </a:solidFill>
                <a:latin typeface="Roboto Slab"/>
                <a:ea typeface="Roboto Slab"/>
                <a:cs typeface="Roboto Slab"/>
                <a:sym typeface="Roboto Slab"/>
              </a:rPr>
              <a:t>and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sk-SK" sz="1400" b="1" i="0" u="none" strike="noStrike" cap="none">
                <a:solidFill>
                  <a:srgbClr val="000000"/>
                </a:solidFill>
                <a:latin typeface="Roboto Slab"/>
                <a:ea typeface="Roboto Slab"/>
                <a:cs typeface="Roboto Slab"/>
                <a:sym typeface="Roboto Slab"/>
              </a:rPr>
              <a:t>ADSORPTION?</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9"/>
          <p:cNvSpPr txBox="1">
            <a:spLocks noGrp="1"/>
          </p:cNvSpPr>
          <p:nvPr>
            <p:ph type="ctrTitle" idx="4294967295"/>
          </p:nvPr>
        </p:nvSpPr>
        <p:spPr>
          <a:xfrm>
            <a:off x="420549" y="249368"/>
            <a:ext cx="7560840" cy="108012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FFFFFF"/>
              </a:buClr>
              <a:buSzPts val="1800"/>
              <a:buFont typeface="Arial"/>
              <a:buNone/>
            </a:pPr>
            <a:br>
              <a:rPr lang="sk-SK" sz="2800" b="1" i="0" u="none" strike="noStrike" cap="none">
                <a:solidFill>
                  <a:srgbClr val="94BF6E"/>
                </a:solidFill>
                <a:latin typeface="Roboto Slab"/>
                <a:ea typeface="Roboto Slab"/>
                <a:cs typeface="Roboto Slab"/>
                <a:sym typeface="Roboto Slab"/>
              </a:rPr>
            </a:br>
            <a:r>
              <a:rPr lang="sk-SK" sz="2800" b="1" i="0" u="none" strike="noStrike" cap="none">
                <a:solidFill>
                  <a:srgbClr val="94BF6E"/>
                </a:solidFill>
                <a:latin typeface="Roboto Slab"/>
                <a:ea typeface="Roboto Slab"/>
                <a:cs typeface="Roboto Slab"/>
                <a:sym typeface="Roboto Slab"/>
              </a:rPr>
              <a:t>Choosing an appropriate separation technique</a:t>
            </a:r>
            <a:endParaRPr sz="2800" b="1" i="0" u="none" strike="noStrike" cap="none">
              <a:solidFill>
                <a:srgbClr val="94BF6E"/>
              </a:solidFill>
              <a:latin typeface="Roboto Slab"/>
              <a:ea typeface="Roboto Slab"/>
              <a:cs typeface="Roboto Slab"/>
              <a:sym typeface="Roboto Slab"/>
            </a:endParaRPr>
          </a:p>
        </p:txBody>
      </p:sp>
      <p:sp>
        <p:nvSpPr>
          <p:cNvPr id="224" name="Google Shape;224;p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9</a:t>
            </a:fld>
            <a:endParaRPr sz="800">
              <a:solidFill>
                <a:srgbClr val="FFFFFF"/>
              </a:solidFill>
              <a:latin typeface="Roboto Slab"/>
              <a:ea typeface="Roboto Slab"/>
              <a:cs typeface="Roboto Slab"/>
              <a:sym typeface="Roboto Slab"/>
            </a:endParaRPr>
          </a:p>
        </p:txBody>
      </p:sp>
      <p:sp>
        <p:nvSpPr>
          <p:cNvPr id="225" name="Google Shape;225;p9"/>
          <p:cNvSpPr txBox="1"/>
          <p:nvPr/>
        </p:nvSpPr>
        <p:spPr>
          <a:xfrm>
            <a:off x="599337" y="1444830"/>
            <a:ext cx="8568952" cy="47089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k-SK" sz="2000" b="1" i="0" u="none" strike="noStrike" cap="none">
                <a:solidFill>
                  <a:srgbClr val="000000"/>
                </a:solidFill>
                <a:latin typeface="Roboto Slab"/>
                <a:ea typeface="Roboto Slab"/>
                <a:cs typeface="Roboto Slab"/>
                <a:sym typeface="Roboto Slab"/>
              </a:rPr>
              <a:t>The appropriate technique is chosen according to:</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sk-SK" sz="2000" b="0" i="0" u="none" strike="noStrike" cap="none">
                <a:solidFill>
                  <a:srgbClr val="000000"/>
                </a:solidFill>
                <a:latin typeface="Roboto Slab"/>
                <a:ea typeface="Roboto Slab"/>
                <a:cs typeface="Roboto Slab"/>
                <a:sym typeface="Roboto Slab"/>
              </a:rPr>
              <a:t>solution and individual constituent properties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sk-SK" sz="2000" b="0" i="0" u="none" strike="noStrike" cap="none">
                <a:solidFill>
                  <a:srgbClr val="000000"/>
                </a:solidFill>
                <a:latin typeface="Roboto Slab"/>
                <a:ea typeface="Roboto Slab"/>
                <a:cs typeface="Roboto Slab"/>
                <a:sym typeface="Roboto Slab"/>
              </a:rPr>
              <a:t>required purity of separated constituents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sk-SK" sz="2000" b="0" i="0" u="none" strike="noStrike" cap="none">
                <a:solidFill>
                  <a:srgbClr val="000000"/>
                </a:solidFill>
                <a:latin typeface="Roboto Slab"/>
                <a:ea typeface="Roboto Slab"/>
                <a:cs typeface="Roboto Slab"/>
                <a:sym typeface="Roboto Slab"/>
              </a:rPr>
              <a:t>whether we need to get all constituents or just some of them.  E. g. if we vaporise a dissolving agent  from a solution of salt, we get just one constituent (salt). If we need to get the other constituent (dissolving agent) as well, we have to use e.g. distillation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sk-SK" sz="2000" b="0" i="0" u="none" strike="noStrike" cap="none">
                <a:solidFill>
                  <a:srgbClr val="000000"/>
                </a:solidFill>
                <a:latin typeface="Roboto Slab"/>
                <a:ea typeface="Roboto Slab"/>
                <a:cs typeface="Roboto Slab"/>
                <a:sym typeface="Roboto Slab"/>
              </a:rPr>
              <a:t>the tools and equipment we have – there are different possibilities at home or in a well-equipped laboratory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Roboto Slab"/>
              <a:ea typeface="Roboto Slab"/>
              <a:cs typeface="Roboto Slab"/>
              <a:sym typeface="Roboto Slab"/>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Roboto Slab"/>
              <a:ea typeface="Roboto Slab"/>
              <a:cs typeface="Roboto Slab"/>
              <a:sym typeface="Roboto Slab"/>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0000"/>
              </a:solidFill>
              <a:latin typeface="Roboto Slab"/>
              <a:ea typeface="Roboto Slab"/>
              <a:cs typeface="Roboto Slab"/>
              <a:sym typeface="Roboto Slab"/>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Roboto Slab"/>
              <a:ea typeface="Roboto Slab"/>
              <a:cs typeface="Roboto Slab"/>
              <a:sym typeface="Roboto Slab"/>
            </a:endParaRPr>
          </a:p>
        </p:txBody>
      </p:sp>
      <p:grpSp>
        <p:nvGrpSpPr>
          <p:cNvPr id="226" name="Google Shape;226;p9"/>
          <p:cNvGrpSpPr/>
          <p:nvPr/>
        </p:nvGrpSpPr>
        <p:grpSpPr>
          <a:xfrm>
            <a:off x="7963620" y="493693"/>
            <a:ext cx="792088" cy="771737"/>
            <a:chOff x="8338678" y="5506443"/>
            <a:chExt cx="720227" cy="686988"/>
          </a:xfrm>
        </p:grpSpPr>
        <p:sp>
          <p:nvSpPr>
            <p:cNvPr id="227" name="Google Shape;227;p9"/>
            <p:cNvSpPr/>
            <p:nvPr/>
          </p:nvSpPr>
          <p:spPr>
            <a:xfrm>
              <a:off x="8706181" y="5506443"/>
              <a:ext cx="230803" cy="263259"/>
            </a:xfrm>
            <a:custGeom>
              <a:avLst/>
              <a:gdLst/>
              <a:ahLst/>
              <a:cxnLst/>
              <a:rect l="l" t="t" r="r" b="b"/>
              <a:pathLst>
                <a:path w="378" h="432" extrusionOk="0">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114454"/>
                </a:buClr>
                <a:buSzPts val="1400"/>
                <a:buFont typeface="Calibri"/>
                <a:buNone/>
              </a:pPr>
              <a:endParaRPr sz="1400" b="0" i="0" u="none" strike="noStrike" cap="none">
                <a:solidFill>
                  <a:srgbClr val="114454"/>
                </a:solidFill>
                <a:latin typeface="Calibri"/>
                <a:ea typeface="Calibri"/>
                <a:cs typeface="Calibri"/>
                <a:sym typeface="Calibri"/>
              </a:endParaRPr>
            </a:p>
          </p:txBody>
        </p:sp>
        <p:sp>
          <p:nvSpPr>
            <p:cNvPr id="228" name="Google Shape;228;p9"/>
            <p:cNvSpPr/>
            <p:nvPr/>
          </p:nvSpPr>
          <p:spPr>
            <a:xfrm>
              <a:off x="8460817" y="5506443"/>
              <a:ext cx="230586" cy="263259"/>
            </a:xfrm>
            <a:custGeom>
              <a:avLst/>
              <a:gdLst/>
              <a:ahLst/>
              <a:cxnLst/>
              <a:rect l="l" t="t" r="r" b="b"/>
              <a:pathLst>
                <a:path w="378" h="432" extrusionOk="0">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114454"/>
                </a:buClr>
                <a:buSzPts val="1400"/>
                <a:buFont typeface="Calibri"/>
                <a:buNone/>
              </a:pPr>
              <a:endParaRPr sz="1400" b="0" i="0" u="none" strike="noStrike" cap="none">
                <a:solidFill>
                  <a:srgbClr val="114454"/>
                </a:solidFill>
                <a:latin typeface="Calibri"/>
                <a:ea typeface="Calibri"/>
                <a:cs typeface="Calibri"/>
                <a:sym typeface="Calibri"/>
              </a:endParaRPr>
            </a:p>
          </p:txBody>
        </p:sp>
        <p:sp>
          <p:nvSpPr>
            <p:cNvPr id="229" name="Google Shape;229;p9"/>
            <p:cNvSpPr/>
            <p:nvPr/>
          </p:nvSpPr>
          <p:spPr>
            <a:xfrm>
              <a:off x="8338678" y="5719203"/>
              <a:ext cx="230678" cy="261466"/>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0" name="Google Shape;230;p9"/>
            <p:cNvSpPr/>
            <p:nvPr/>
          </p:nvSpPr>
          <p:spPr>
            <a:xfrm>
              <a:off x="8828227" y="5719203"/>
              <a:ext cx="230678" cy="261466"/>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1" name="Google Shape;231;p9"/>
            <p:cNvSpPr/>
            <p:nvPr/>
          </p:nvSpPr>
          <p:spPr>
            <a:xfrm>
              <a:off x="8705199" y="5929401"/>
              <a:ext cx="230678" cy="264030"/>
            </a:xfrm>
            <a:custGeom>
              <a:avLst/>
              <a:gdLst/>
              <a:ahLst/>
              <a:cxnLst/>
              <a:rect l="l" t="t" r="r" b="b"/>
              <a:pathLst>
                <a:path w="378" h="431" extrusionOk="0">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2" name="Google Shape;232;p9"/>
            <p:cNvSpPr/>
            <p:nvPr/>
          </p:nvSpPr>
          <p:spPr>
            <a:xfrm>
              <a:off x="8461706" y="5929401"/>
              <a:ext cx="230678" cy="264030"/>
            </a:xfrm>
            <a:custGeom>
              <a:avLst/>
              <a:gdLst/>
              <a:ahLst/>
              <a:cxnLst/>
              <a:rect l="l" t="t" r="r" b="b"/>
              <a:pathLst>
                <a:path w="378" h="431" extrusionOk="0">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1216</Words>
  <Application>Microsoft Office PowerPoint</Application>
  <PresentationFormat>Předvádění na obrazovce (16:9)</PresentationFormat>
  <Paragraphs>166</Paragraphs>
  <Slides>23</Slides>
  <Notes>22</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23</vt:i4>
      </vt:variant>
    </vt:vector>
  </HeadingPairs>
  <TitlesOfParts>
    <vt:vector size="30" baseType="lpstr">
      <vt:lpstr>Nixie One</vt:lpstr>
      <vt:lpstr>Calibri</vt:lpstr>
      <vt:lpstr>Roboto Slab</vt:lpstr>
      <vt:lpstr>Noto Sans Symbols</vt:lpstr>
      <vt:lpstr>Arial</vt:lpstr>
      <vt:lpstr>Warwick template</vt:lpstr>
      <vt:lpstr>Warwick template</vt:lpstr>
      <vt:lpstr>Separation processes I.  extraction</vt:lpstr>
      <vt:lpstr>Separation processes I.  extraction</vt:lpstr>
      <vt:lpstr>C O N T E N T </vt:lpstr>
      <vt:lpstr>Use of study materials</vt:lpstr>
      <vt:lpstr>Separation process</vt:lpstr>
      <vt:lpstr>Separation techniques  </vt:lpstr>
      <vt:lpstr>Separation techniques </vt:lpstr>
      <vt:lpstr> Separation techniques</vt:lpstr>
      <vt:lpstr> Choosing an appropriate separation technique</vt:lpstr>
      <vt:lpstr> Basic separation techniques</vt:lpstr>
      <vt:lpstr>Extraction</vt:lpstr>
      <vt:lpstr>Extraction</vt:lpstr>
      <vt:lpstr>Extraction in daily life</vt:lpstr>
      <vt:lpstr>Beta-Carotene</vt:lpstr>
      <vt:lpstr>Beta-Carotene molecule</vt:lpstr>
      <vt:lpstr>The importance of beta-carotene</vt:lpstr>
      <vt:lpstr>Practical part– beta-carotene extraction:</vt:lpstr>
      <vt:lpstr>Carotene extraction– practice:</vt:lpstr>
      <vt:lpstr>Prezentace aplikace PowerPoint</vt:lpstr>
      <vt:lpstr>Oil colours comparison – oil and oil with beta-carotene</vt:lpstr>
      <vt:lpstr>Zdroje:</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Separation processes I.  extraction</dc:title>
  <dc:creator>Vivien Bielikova</dc:creator>
  <cp:lastModifiedBy>Jiřina Juříčková</cp:lastModifiedBy>
  <cp:revision>2</cp:revision>
  <dcterms:modified xsi:type="dcterms:W3CDTF">2022-01-14T14:52:40Z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0x010100097F547D9E3A574E91F4AEF22F0A5902</vt:lpwstr>
  </property>
</Properties>
</file>