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56" r:id="rId5"/>
    <p:sldMasterId id="2147483659" r:id="rId6"/>
  </p:sldMasterIdLst>
  <p:notesMasterIdLst>
    <p:notesMasterId r:id="rId26"/>
  </p:notesMasterIdLst>
  <p:sldIdLst>
    <p:sldId id="256" r:id="rId7"/>
    <p:sldId id="257" r:id="rId8"/>
    <p:sldId id="258" r:id="rId9"/>
    <p:sldId id="259" r:id="rId10"/>
    <p:sldId id="275" r:id="rId11"/>
    <p:sldId id="261" r:id="rId12"/>
    <p:sldId id="262" r:id="rId13"/>
    <p:sldId id="263" r:id="rId14"/>
    <p:sldId id="264" r:id="rId15"/>
    <p:sldId id="265" r:id="rId16"/>
    <p:sldId id="266" r:id="rId17"/>
    <p:sldId id="267" r:id="rId18"/>
    <p:sldId id="268" r:id="rId19"/>
    <p:sldId id="269" r:id="rId20"/>
    <p:sldId id="270" r:id="rId21"/>
    <p:sldId id="271" r:id="rId22"/>
    <p:sldId id="276" r:id="rId23"/>
    <p:sldId id="273" r:id="rId24"/>
    <p:sldId id="274" r:id="rId25"/>
  </p:sldIdLst>
  <p:sldSz cx="9144000" cy="5143500" type="screen16x9"/>
  <p:notesSz cx="6858000" cy="9144000"/>
  <p:embeddedFontLst>
    <p:embeddedFont>
      <p:font typeface="Nixie One" panose="020B0604020202020204" charset="0"/>
      <p:regular r:id="rId27"/>
    </p:embeddedFont>
    <p:embeddedFont>
      <p:font typeface="Roboto Slab"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eaM8EB6SO6XjuQ8apKt3/NNB8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490"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customschemas.google.com/relationships/presentationmetadata" Target="metadata"/><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8" name="Google Shape;24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7" name="Google Shape;27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5" name="Google Shape;2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1" name="Google Shape;31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6" name="Google Shape;3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1"/>
          <p:cNvSpPr/>
          <p:nvPr/>
        </p:nvSpPr>
        <p:spPr>
          <a:xfrm>
            <a:off x="0" y="4287838"/>
            <a:ext cx="9144000"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1"/>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2" name="Google Shape;12;p21"/>
          <p:cNvSpPr/>
          <p:nvPr/>
        </p:nvSpPr>
        <p:spPr>
          <a:xfrm>
            <a:off x="0" y="500063"/>
            <a:ext cx="9144000"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1"/>
          <p:cNvSpPr/>
          <p:nvPr/>
        </p:nvSpPr>
        <p:spPr>
          <a:xfrm>
            <a:off x="0" y="4494213"/>
            <a:ext cx="9144000"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1"/>
          <p:cNvSpPr/>
          <p:nvPr/>
        </p:nvSpPr>
        <p:spPr>
          <a:xfrm>
            <a:off x="0" y="4584700"/>
            <a:ext cx="9144000"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1"/>
          <p:cNvSpPr txBox="1">
            <a:spLocks noGrp="1"/>
          </p:cNvSpPr>
          <p:nvPr>
            <p:ph type="ctrTitle"/>
          </p:nvPr>
        </p:nvSpPr>
        <p:spPr>
          <a:xfrm>
            <a:off x="685800" y="2601425"/>
            <a:ext cx="58104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16"/>
        <p:cNvGrpSpPr/>
        <p:nvPr/>
      </p:nvGrpSpPr>
      <p:grpSpPr>
        <a:xfrm>
          <a:off x="0" y="0"/>
          <a:ext cx="0" cy="0"/>
          <a:chOff x="0" y="0"/>
          <a:chExt cx="0" cy="0"/>
        </a:xfrm>
      </p:grpSpPr>
      <p:sp>
        <p:nvSpPr>
          <p:cNvPr id="17" name="Google Shape;17;p22"/>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8" name="Google Shape;18;p22"/>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19" name="Google Shape;19;p22"/>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0" name="Google Shape;20;p22"/>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1" name="Google Shape;21;p22"/>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2" name="Google Shape;22;p2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3"/>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25" name="Google Shape;25;p23"/>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6" name="Google Shape;26;p23"/>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7" name="Google Shape;27;p23"/>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8" name="Google Shape;28;p23"/>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9" name="Google Shape;29;p2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sp>
        <p:nvSpPr>
          <p:cNvPr id="31" name="Google Shape;31;p24"/>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32" name="Google Shape;32;p24"/>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3" name="Google Shape;33;p24"/>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 name="Google Shape;34;p24"/>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5" name="Google Shape;35;p24"/>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cxnSp>
        <p:nvCxnSpPr>
          <p:cNvPr id="36" name="Google Shape;36;p24"/>
          <p:cNvCxnSpPr/>
          <p:nvPr/>
        </p:nvCxnSpPr>
        <p:spPr>
          <a:xfrm>
            <a:off x="1038225" y="809625"/>
            <a:ext cx="0" cy="471488"/>
          </a:xfrm>
          <a:prstGeom prst="straightConnector1">
            <a:avLst/>
          </a:prstGeom>
          <a:noFill/>
          <a:ln w="9525" cap="flat" cmpd="sng">
            <a:solidFill>
              <a:srgbClr val="18637B"/>
            </a:solidFill>
            <a:prstDash val="solid"/>
            <a:round/>
            <a:headEnd type="none" w="med" len="med"/>
            <a:tailEnd type="none" w="med" len="med"/>
          </a:ln>
        </p:spPr>
      </p:cxnSp>
      <p:sp>
        <p:nvSpPr>
          <p:cNvPr id="37" name="Google Shape;37;p24"/>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8" name="Google Shape;38;p24"/>
          <p:cNvSpPr txBox="1">
            <a:spLocks noGrp="1"/>
          </p:cNvSpPr>
          <p:nvPr>
            <p:ph type="body" idx="1"/>
          </p:nvPr>
        </p:nvSpPr>
        <p:spPr>
          <a:xfrm>
            <a:off x="1146025" y="1767275"/>
            <a:ext cx="3660300" cy="3158700"/>
          </a:xfrm>
          <a:prstGeom prst="rect">
            <a:avLst/>
          </a:prstGeom>
          <a:noFill/>
          <a:ln>
            <a:noFill/>
          </a:ln>
        </p:spPr>
        <p:txBody>
          <a:bodyPr spcFirstLastPara="1" wrap="square" lIns="91425" tIns="91425" rIns="91425" bIns="91425" anchor="t" anchorCtr="0">
            <a:noAutofit/>
          </a:bodyPr>
          <a:lstStyle>
            <a:lvl1pPr marL="457200" lvl="0" indent="-355600" algn="l">
              <a:spcBef>
                <a:spcPts val="600"/>
              </a:spcBef>
              <a:spcAft>
                <a:spcPts val="0"/>
              </a:spcAft>
              <a:buSzPts val="2000"/>
              <a:buChar char="▪"/>
              <a:defRPr sz="2000"/>
            </a:lvl1pPr>
            <a:lvl2pPr marL="914400" lvl="1" indent="-355600" algn="l">
              <a:spcBef>
                <a:spcPts val="0"/>
              </a:spcBef>
              <a:spcAft>
                <a:spcPts val="0"/>
              </a:spcAft>
              <a:buSzPts val="2000"/>
              <a:buChar char="▫"/>
              <a:defRPr sz="2000"/>
            </a:lvl2pPr>
            <a:lvl3pPr marL="1371600" lvl="2" indent="-355600" algn="l">
              <a:spcBef>
                <a:spcPts val="0"/>
              </a:spcBef>
              <a:spcAft>
                <a:spcPts val="0"/>
              </a:spcAft>
              <a:buSzPts val="2000"/>
              <a:buChar char="■"/>
              <a:defRPr sz="2000"/>
            </a:lvl3pPr>
            <a:lvl4pPr marL="1828800" lvl="3" indent="-355600" algn="l">
              <a:spcBef>
                <a:spcPts val="0"/>
              </a:spcBef>
              <a:spcAft>
                <a:spcPts val="0"/>
              </a:spcAft>
              <a:buSzPts val="2000"/>
              <a:buChar char="●"/>
              <a:defRPr sz="2000"/>
            </a:lvl4pPr>
            <a:lvl5pPr marL="2286000" lvl="4" indent="-355600" algn="l">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39" name="Google Shape;39;p24"/>
          <p:cNvSpPr txBox="1">
            <a:spLocks noGrp="1"/>
          </p:cNvSpPr>
          <p:nvPr>
            <p:ph type="body" idx="2"/>
          </p:nvPr>
        </p:nvSpPr>
        <p:spPr>
          <a:xfrm>
            <a:off x="5026623" y="1767275"/>
            <a:ext cx="3660300" cy="3158700"/>
          </a:xfrm>
          <a:prstGeom prst="rect">
            <a:avLst/>
          </a:prstGeom>
          <a:noFill/>
          <a:ln>
            <a:noFill/>
          </a:ln>
        </p:spPr>
        <p:txBody>
          <a:bodyPr spcFirstLastPara="1" wrap="square" lIns="91425" tIns="91425" rIns="91425" bIns="91425" anchor="t" anchorCtr="0">
            <a:noAutofit/>
          </a:bodyPr>
          <a:lstStyle>
            <a:lvl1pPr marL="457200" lvl="0" indent="-355600" algn="l">
              <a:spcBef>
                <a:spcPts val="600"/>
              </a:spcBef>
              <a:spcAft>
                <a:spcPts val="0"/>
              </a:spcAft>
              <a:buSzPts val="2000"/>
              <a:buChar char="▪"/>
              <a:defRPr sz="2000"/>
            </a:lvl1pPr>
            <a:lvl2pPr marL="914400" lvl="1" indent="-355600" algn="l">
              <a:spcBef>
                <a:spcPts val="0"/>
              </a:spcBef>
              <a:spcAft>
                <a:spcPts val="0"/>
              </a:spcAft>
              <a:buSzPts val="2000"/>
              <a:buChar char="▫"/>
              <a:defRPr sz="2000"/>
            </a:lvl2pPr>
            <a:lvl3pPr marL="1371600" lvl="2" indent="-355600" algn="l">
              <a:spcBef>
                <a:spcPts val="0"/>
              </a:spcBef>
              <a:spcAft>
                <a:spcPts val="0"/>
              </a:spcAft>
              <a:buSzPts val="2000"/>
              <a:buChar char="■"/>
              <a:defRPr sz="2000"/>
            </a:lvl3pPr>
            <a:lvl4pPr marL="1828800" lvl="3" indent="-355600" algn="l">
              <a:spcBef>
                <a:spcPts val="0"/>
              </a:spcBef>
              <a:spcAft>
                <a:spcPts val="0"/>
              </a:spcAft>
              <a:buSzPts val="2000"/>
              <a:buChar char="●"/>
              <a:defRPr sz="2000"/>
            </a:lvl4pPr>
            <a:lvl5pPr marL="2286000" lvl="4" indent="-355600" algn="l">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40" name="Google Shape;40;p2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1"/>
        <p:cNvGrpSpPr/>
        <p:nvPr/>
      </p:nvGrpSpPr>
      <p:grpSpPr>
        <a:xfrm>
          <a:off x="0" y="0"/>
          <a:ext cx="0" cy="0"/>
          <a:chOff x="0" y="0"/>
          <a:chExt cx="0" cy="0"/>
        </a:xfrm>
      </p:grpSpPr>
      <p:sp>
        <p:nvSpPr>
          <p:cNvPr id="42" name="Google Shape;42;p25"/>
          <p:cNvSpPr/>
          <p:nvPr/>
        </p:nvSpPr>
        <p:spPr>
          <a:xfrm>
            <a:off x="0" y="4287838"/>
            <a:ext cx="3475038"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3" name="Google Shape;43;p25"/>
          <p:cNvSpPr/>
          <p:nvPr/>
        </p:nvSpPr>
        <p:spPr>
          <a:xfrm>
            <a:off x="0" y="0"/>
            <a:ext cx="3475038"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44" name="Google Shape;44;p25"/>
          <p:cNvSpPr/>
          <p:nvPr/>
        </p:nvSpPr>
        <p:spPr>
          <a:xfrm>
            <a:off x="0" y="500063"/>
            <a:ext cx="3475038"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5" name="Google Shape;45;p25"/>
          <p:cNvSpPr/>
          <p:nvPr/>
        </p:nvSpPr>
        <p:spPr>
          <a:xfrm>
            <a:off x="0" y="4494213"/>
            <a:ext cx="3475038"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6" name="Google Shape;46;p25"/>
          <p:cNvSpPr/>
          <p:nvPr/>
        </p:nvSpPr>
        <p:spPr>
          <a:xfrm>
            <a:off x="0" y="4584700"/>
            <a:ext cx="3475038"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7" name="Google Shape;47;p25"/>
          <p:cNvSpPr txBox="1">
            <a:spLocks noGrp="1"/>
          </p:cNvSpPr>
          <p:nvPr>
            <p:ph type="ctrTitle"/>
          </p:nvPr>
        </p:nvSpPr>
        <p:spPr>
          <a:xfrm>
            <a:off x="4113600" y="2878750"/>
            <a:ext cx="45057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a:endParaRPr/>
          </a:p>
        </p:txBody>
      </p:sp>
      <p:sp>
        <p:nvSpPr>
          <p:cNvPr id="48" name="Google Shape;48;p25"/>
          <p:cNvSpPr txBox="1">
            <a:spLocks noGrp="1"/>
          </p:cNvSpPr>
          <p:nvPr>
            <p:ph type="subTitle" idx="1"/>
          </p:nvPr>
        </p:nvSpPr>
        <p:spPr>
          <a:xfrm>
            <a:off x="4113600" y="3983050"/>
            <a:ext cx="4505700" cy="7848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4BF6E"/>
              </a:buClr>
              <a:buSzPts val="1800"/>
              <a:buNone/>
              <a:defRPr sz="1800" b="1">
                <a:solidFill>
                  <a:srgbClr val="94BF6E"/>
                </a:solidFill>
              </a:defRPr>
            </a:lvl1pPr>
            <a:lvl2pPr lvl="1" algn="l">
              <a:spcBef>
                <a:spcPts val="0"/>
              </a:spcBef>
              <a:spcAft>
                <a:spcPts val="0"/>
              </a:spcAft>
              <a:buClr>
                <a:srgbClr val="94BF6E"/>
              </a:buClr>
              <a:buSzPts val="1800"/>
              <a:buNone/>
              <a:defRPr sz="1800" b="1">
                <a:solidFill>
                  <a:srgbClr val="94BF6E"/>
                </a:solidFill>
              </a:defRPr>
            </a:lvl2pPr>
            <a:lvl3pPr lvl="2" algn="l">
              <a:spcBef>
                <a:spcPts val="0"/>
              </a:spcBef>
              <a:spcAft>
                <a:spcPts val="0"/>
              </a:spcAft>
              <a:buClr>
                <a:srgbClr val="94BF6E"/>
              </a:buClr>
              <a:buSzPts val="1800"/>
              <a:buNone/>
              <a:defRPr sz="1800" b="1">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a:endParaRPr/>
          </a:p>
        </p:txBody>
      </p:sp>
      <p:sp>
        <p:nvSpPr>
          <p:cNvPr id="49" name="Google Shape;49;p2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0"/>
        <p:cNvGrpSpPr/>
        <p:nvPr/>
      </p:nvGrpSpPr>
      <p:grpSpPr>
        <a:xfrm>
          <a:off x="0" y="0"/>
          <a:ext cx="0" cy="0"/>
          <a:chOff x="0" y="0"/>
          <a:chExt cx="0" cy="0"/>
        </a:xfrm>
      </p:grpSpPr>
      <p:sp>
        <p:nvSpPr>
          <p:cNvPr id="51" name="Google Shape;51;p26"/>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52" name="Google Shape;52;p26"/>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3" name="Google Shape;53;p26"/>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4" name="Google Shape;54;p26"/>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55" name="Google Shape;55;p26"/>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cxnSp>
        <p:nvCxnSpPr>
          <p:cNvPr id="56" name="Google Shape;56;p26"/>
          <p:cNvCxnSpPr/>
          <p:nvPr/>
        </p:nvCxnSpPr>
        <p:spPr>
          <a:xfrm>
            <a:off x="1038225" y="809625"/>
            <a:ext cx="0" cy="471488"/>
          </a:xfrm>
          <a:prstGeom prst="straightConnector1">
            <a:avLst/>
          </a:prstGeom>
          <a:noFill/>
          <a:ln w="9525" cap="flat" cmpd="sng">
            <a:solidFill>
              <a:srgbClr val="18637B"/>
            </a:solidFill>
            <a:prstDash val="solid"/>
            <a:round/>
            <a:headEnd type="none" w="med" len="med"/>
            <a:tailEnd type="none" w="med" len="med"/>
          </a:ln>
        </p:spPr>
      </p:cxnSp>
      <p:sp>
        <p:nvSpPr>
          <p:cNvPr id="57" name="Google Shape;57;p26"/>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8" name="Google Shape;58;p26"/>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06400" algn="l">
              <a:spcBef>
                <a:spcPts val="600"/>
              </a:spcBef>
              <a:spcAft>
                <a:spcPts val="0"/>
              </a:spcAft>
              <a:buSzPts val="2800"/>
              <a:buChar char="▪"/>
              <a:defRPr sz="2800"/>
            </a:lvl1pPr>
            <a:lvl2pPr marL="914400" lvl="1" indent="-406400" algn="l">
              <a:spcBef>
                <a:spcPts val="0"/>
              </a:spcBef>
              <a:spcAft>
                <a:spcPts val="0"/>
              </a:spcAft>
              <a:buSzPts val="2800"/>
              <a:buChar char="▫"/>
              <a:defRPr sz="2800"/>
            </a:lvl2pPr>
            <a:lvl3pPr marL="1371600" lvl="2" indent="-406400" algn="l">
              <a:spcBef>
                <a:spcPts val="0"/>
              </a:spcBef>
              <a:spcAft>
                <a:spcPts val="0"/>
              </a:spcAft>
              <a:buSzPts val="2800"/>
              <a:buChar char="■"/>
              <a:defRPr sz="2800"/>
            </a:lvl3pPr>
            <a:lvl4pPr marL="1828800" lvl="3" indent="-406400" algn="l">
              <a:spcBef>
                <a:spcPts val="0"/>
              </a:spcBef>
              <a:spcAft>
                <a:spcPts val="0"/>
              </a:spcAft>
              <a:buSzPts val="2800"/>
              <a:buChar char="●"/>
              <a:defRPr sz="2800"/>
            </a:lvl4pPr>
            <a:lvl5pPr marL="2286000" lvl="4" indent="-406400" algn="l">
              <a:spcBef>
                <a:spcPts val="0"/>
              </a:spcBef>
              <a:spcAft>
                <a:spcPts val="0"/>
              </a:spcAft>
              <a:buSzPts val="2800"/>
              <a:buChar char="○"/>
              <a:defRPr sz="2800"/>
            </a:lvl5pPr>
            <a:lvl6pPr marL="2743200" lvl="5" indent="-406400" algn="l">
              <a:lnSpc>
                <a:spcPct val="100000"/>
              </a:lnSpc>
              <a:spcBef>
                <a:spcPts val="0"/>
              </a:spcBef>
              <a:spcAft>
                <a:spcPts val="0"/>
              </a:spcAft>
              <a:buSzPts val="2800"/>
              <a:buChar char="■"/>
              <a:defRPr sz="2800"/>
            </a:lvl6pPr>
            <a:lvl7pPr marL="3200400" lvl="6" indent="-406400" algn="l">
              <a:lnSpc>
                <a:spcPct val="100000"/>
              </a:lnSpc>
              <a:spcBef>
                <a:spcPts val="0"/>
              </a:spcBef>
              <a:spcAft>
                <a:spcPts val="0"/>
              </a:spcAft>
              <a:buSzPts val="2800"/>
              <a:buChar char="●"/>
              <a:defRPr sz="2800"/>
            </a:lvl7pPr>
            <a:lvl8pPr marL="3657600" lvl="7" indent="-406400" algn="l">
              <a:lnSpc>
                <a:spcPct val="100000"/>
              </a:lnSpc>
              <a:spcBef>
                <a:spcPts val="0"/>
              </a:spcBef>
              <a:spcAft>
                <a:spcPts val="0"/>
              </a:spcAft>
              <a:buSzPts val="2800"/>
              <a:buChar char="○"/>
              <a:defRPr sz="2800"/>
            </a:lvl8pPr>
            <a:lvl9pPr marL="4114800" lvl="8" indent="-406400" algn="l">
              <a:lnSpc>
                <a:spcPct val="100000"/>
              </a:lnSpc>
              <a:spcBef>
                <a:spcPts val="0"/>
              </a:spcBef>
              <a:spcAft>
                <a:spcPts val="0"/>
              </a:spcAft>
              <a:buSzPts val="2800"/>
              <a:buChar char="■"/>
              <a:defRPr sz="2800"/>
            </a:lvl9pPr>
          </a:lstStyle>
          <a:p>
            <a:endParaRPr/>
          </a:p>
        </p:txBody>
      </p:sp>
      <p:sp>
        <p:nvSpPr>
          <p:cNvPr id="59" name="Google Shape;59;p2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27"/>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62" name="Google Shape;62;p27"/>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63" name="Google Shape;63;p27"/>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64" name="Google Shape;64;p27"/>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65" name="Google Shape;65;p27"/>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cxnSp>
        <p:nvCxnSpPr>
          <p:cNvPr id="66" name="Google Shape;66;p27"/>
          <p:cNvCxnSpPr/>
          <p:nvPr/>
        </p:nvCxnSpPr>
        <p:spPr>
          <a:xfrm>
            <a:off x="1038225" y="809625"/>
            <a:ext cx="0" cy="471488"/>
          </a:xfrm>
          <a:prstGeom prst="straightConnector1">
            <a:avLst/>
          </a:prstGeom>
          <a:noFill/>
          <a:ln w="9525" cap="flat" cmpd="sng">
            <a:solidFill>
              <a:srgbClr val="18637B"/>
            </a:solidFill>
            <a:prstDash val="solid"/>
            <a:round/>
            <a:headEnd type="none" w="med" len="med"/>
            <a:tailEnd type="none" w="med" len="med"/>
          </a:ln>
        </p:spPr>
      </p:cxnSp>
      <p:sp>
        <p:nvSpPr>
          <p:cNvPr id="67" name="Google Shape;67;p27"/>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68" name="Google Shape;68;p2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lvl="0" indent="0" algn="ctr">
              <a:spcBef>
                <a:spcPts val="0"/>
              </a:spcBef>
              <a:spcAft>
                <a:spcPts val="0"/>
              </a:spcAft>
              <a:buSzPts val="800"/>
              <a:buNone/>
              <a:defRPr sz="800">
                <a:solidFill>
                  <a:srgbClr val="FFFFFF"/>
                </a:solidFill>
                <a:latin typeface="Roboto Slab"/>
                <a:ea typeface="Roboto Slab"/>
                <a:cs typeface="Roboto Slab"/>
                <a:sym typeface="Roboto Slab"/>
              </a:defRPr>
            </a:lvl1pPr>
            <a:lvl2pPr marL="0" lvl="1" indent="0" algn="ctr">
              <a:spcBef>
                <a:spcPts val="0"/>
              </a:spcBef>
              <a:spcAft>
                <a:spcPts val="0"/>
              </a:spcAft>
              <a:buSzPts val="800"/>
              <a:buNone/>
              <a:defRPr sz="800">
                <a:solidFill>
                  <a:srgbClr val="FFFFFF"/>
                </a:solidFill>
                <a:latin typeface="Roboto Slab"/>
                <a:ea typeface="Roboto Slab"/>
                <a:cs typeface="Roboto Slab"/>
                <a:sym typeface="Roboto Slab"/>
              </a:defRPr>
            </a:lvl2pPr>
            <a:lvl3pPr marL="0" lvl="2" indent="0" algn="ctr">
              <a:spcBef>
                <a:spcPts val="0"/>
              </a:spcBef>
              <a:spcAft>
                <a:spcPts val="0"/>
              </a:spcAft>
              <a:buSzPts val="800"/>
              <a:buNone/>
              <a:defRPr sz="800">
                <a:solidFill>
                  <a:srgbClr val="FFFFFF"/>
                </a:solidFill>
                <a:latin typeface="Roboto Slab"/>
                <a:ea typeface="Roboto Slab"/>
                <a:cs typeface="Roboto Slab"/>
                <a:sym typeface="Roboto Slab"/>
              </a:defRPr>
            </a:lvl3pPr>
            <a:lvl4pPr marL="0" lvl="3" indent="0" algn="ctr">
              <a:spcBef>
                <a:spcPts val="0"/>
              </a:spcBef>
              <a:spcAft>
                <a:spcPts val="0"/>
              </a:spcAft>
              <a:buSzPts val="800"/>
              <a:buNone/>
              <a:defRPr sz="800">
                <a:solidFill>
                  <a:srgbClr val="FFFFFF"/>
                </a:solidFill>
                <a:latin typeface="Roboto Slab"/>
                <a:ea typeface="Roboto Slab"/>
                <a:cs typeface="Roboto Slab"/>
                <a:sym typeface="Roboto Slab"/>
              </a:defRPr>
            </a:lvl4pPr>
            <a:lvl5pPr marL="0" lvl="4" indent="0" algn="ctr">
              <a:spcBef>
                <a:spcPts val="0"/>
              </a:spcBef>
              <a:spcAft>
                <a:spcPts val="0"/>
              </a:spcAft>
              <a:buSzPts val="800"/>
              <a:buNone/>
              <a:defRPr sz="800">
                <a:solidFill>
                  <a:srgbClr val="FFFFFF"/>
                </a:solidFill>
                <a:latin typeface="Roboto Slab"/>
                <a:ea typeface="Roboto Slab"/>
                <a:cs typeface="Roboto Slab"/>
                <a:sym typeface="Roboto Slab"/>
              </a:defRPr>
            </a:lvl5pPr>
            <a:lvl6pPr marL="0" lvl="5" indent="0" algn="ctr">
              <a:spcBef>
                <a:spcPts val="0"/>
              </a:spcBef>
              <a:spcAft>
                <a:spcPts val="0"/>
              </a:spcAft>
              <a:buSzPts val="800"/>
              <a:buNone/>
              <a:defRPr sz="800">
                <a:solidFill>
                  <a:srgbClr val="FFFFFF"/>
                </a:solidFill>
                <a:latin typeface="Roboto Slab"/>
                <a:ea typeface="Roboto Slab"/>
                <a:cs typeface="Roboto Slab"/>
                <a:sym typeface="Roboto Slab"/>
              </a:defRPr>
            </a:lvl6pPr>
            <a:lvl7pPr marL="0" lvl="6" indent="0" algn="ctr">
              <a:spcBef>
                <a:spcPts val="0"/>
              </a:spcBef>
              <a:spcAft>
                <a:spcPts val="0"/>
              </a:spcAft>
              <a:buSzPts val="800"/>
              <a:buNone/>
              <a:defRPr sz="800">
                <a:solidFill>
                  <a:srgbClr val="FFFFFF"/>
                </a:solidFill>
                <a:latin typeface="Roboto Slab"/>
                <a:ea typeface="Roboto Slab"/>
                <a:cs typeface="Roboto Slab"/>
                <a:sym typeface="Roboto Slab"/>
              </a:defRPr>
            </a:lvl7pPr>
            <a:lvl8pPr marL="0" lvl="7" indent="0" algn="ctr">
              <a:spcBef>
                <a:spcPts val="0"/>
              </a:spcBef>
              <a:spcAft>
                <a:spcPts val="0"/>
              </a:spcAft>
              <a:buSzPts val="800"/>
              <a:buNone/>
              <a:defRPr sz="800">
                <a:solidFill>
                  <a:srgbClr val="FFFFFF"/>
                </a:solidFill>
                <a:latin typeface="Roboto Slab"/>
                <a:ea typeface="Roboto Slab"/>
                <a:cs typeface="Roboto Slab"/>
                <a:sym typeface="Roboto Slab"/>
              </a:defRPr>
            </a:lvl8pPr>
            <a:lvl9pPr marL="0" lvl="8" indent="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16"/>
        <p:cNvGrpSpPr/>
        <p:nvPr/>
      </p:nvGrpSpPr>
      <p:grpSpPr>
        <a:xfrm>
          <a:off x="0" y="0"/>
          <a:ext cx="0" cy="0"/>
          <a:chOff x="0" y="0"/>
          <a:chExt cx="0" cy="0"/>
        </a:xfrm>
      </p:grpSpPr>
      <p:sp>
        <p:nvSpPr>
          <p:cNvPr id="17" name="Google Shape;17;p26"/>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6"/>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9" name="Google Shape;19;p26"/>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6"/>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6"/>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5" name="Google Shape;45;p6">
            <a:extLst>
              <a:ext uri="{FF2B5EF4-FFF2-40B4-BE49-F238E27FC236}">
                <a16:creationId xmlns:a16="http://schemas.microsoft.com/office/drawing/2014/main" id="{2DFE778C-9B4C-4289-866B-DD10DA116D5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46;p6">
            <a:extLst>
              <a:ext uri="{FF2B5EF4-FFF2-40B4-BE49-F238E27FC236}">
                <a16:creationId xmlns:a16="http://schemas.microsoft.com/office/drawing/2014/main" id="{A84643EE-C5E5-4E9D-A94E-3E566BC784E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47;p6">
            <a:extLst>
              <a:ext uri="{FF2B5EF4-FFF2-40B4-BE49-F238E27FC236}">
                <a16:creationId xmlns:a16="http://schemas.microsoft.com/office/drawing/2014/main" id="{1667BB0D-94FD-47B4-A6F1-190587B7825E}"/>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48;p6">
            <a:extLst>
              <a:ext uri="{FF2B5EF4-FFF2-40B4-BE49-F238E27FC236}">
                <a16:creationId xmlns:a16="http://schemas.microsoft.com/office/drawing/2014/main" id="{9CE045E7-D54F-43D9-A473-D42EC1F2A716}"/>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9" name="Google Shape;49;p6">
            <a:extLst>
              <a:ext uri="{FF2B5EF4-FFF2-40B4-BE49-F238E27FC236}">
                <a16:creationId xmlns:a16="http://schemas.microsoft.com/office/drawing/2014/main" id="{DA0B4376-00DD-4FDF-B1FC-0933185B9ED3}"/>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10" name="Google Shape;50;p6">
            <a:extLst>
              <a:ext uri="{FF2B5EF4-FFF2-40B4-BE49-F238E27FC236}">
                <a16:creationId xmlns:a16="http://schemas.microsoft.com/office/drawing/2014/main" id="{1CC054F3-D4B1-4EDD-AB5E-2C2DEC7882C3}"/>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51" name="Google Shape;51;p6"/>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1" name="Google Shape;54;p6">
            <a:extLst>
              <a:ext uri="{FF2B5EF4-FFF2-40B4-BE49-F238E27FC236}">
                <a16:creationId xmlns:a16="http://schemas.microsoft.com/office/drawing/2014/main" id="{CFFB9017-2BCA-403A-BDE1-ED6E0BEFDACE}"/>
              </a:ext>
            </a:extLst>
          </p:cNvPr>
          <p:cNvSpPr txBox="1">
            <a:spLocks noGrp="1"/>
          </p:cNvSpPr>
          <p:nvPr>
            <p:ph type="sldNum" idx="10"/>
          </p:nvPr>
        </p:nvSpPr>
        <p:spPr/>
        <p:txBody>
          <a:bodyPr/>
          <a:lstStyle>
            <a:lvl1pPr>
              <a:defRPr/>
            </a:lvl1pPr>
          </a:lstStyle>
          <a:p>
            <a:fld id="{A75F0633-D2FE-4A75-9572-5C30AB7EA929}" type="slidenum">
              <a:rPr lang="sk-SK" altLang="cs-CZ"/>
              <a:pPr/>
              <a:t>‹N›</a:t>
            </a:fld>
            <a:endParaRPr lang="sk-SK" altLang="cs-CZ"/>
          </a:p>
        </p:txBody>
      </p:sp>
    </p:spTree>
    <p:extLst>
      <p:ext uri="{BB962C8B-B14F-4D97-AF65-F5344CB8AC3E}">
        <p14:creationId xmlns:p14="http://schemas.microsoft.com/office/powerpoint/2010/main" val="1241252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1146175" y="1766888"/>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p2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1146175" y="1766888"/>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 bg1="lt1" tx1="dk1" bg2="dk2" tx2="lt2" accent1="accent1" accent2="accent2" accent3="accent3" accent4="accent4" accent5="accent5" accent6="accent6" hlink="hlink" folHlink="folHlink"/>
  <p:sldLayoutIdLst>
    <p:sldLayoutId id="2147483657"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3B9A0ED9-2030-422D-BA0A-B3D6467E9978}"/>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4D4CF4DF-3FAF-4B4B-9CA2-E25216DAAAED}"/>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5945BAAE-E744-4C09-9D7F-97A2DD124AAA}"/>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charset="0"/>
                <a:sym typeface="Roboto Slab" charset="0"/>
              </a:defRPr>
            </a:lvl1pPr>
          </a:lstStyle>
          <a:p>
            <a:fld id="{A0A6491F-F58A-4BA5-A686-72BDEF391595}" type="slidenum">
              <a:rPr lang="sk-SK" altLang="cs-CZ"/>
              <a:pPr/>
              <a:t>‹N›</a:t>
            </a:fld>
            <a:endParaRPr lang="sk-SK" altLang="cs-CZ"/>
          </a:p>
        </p:txBody>
      </p:sp>
    </p:spTree>
  </p:cSld>
  <p:clrMap bg1="lt1" tx1="dk1" bg2="dk2" tx2="lt2" accent1="accent1" accent2="accent2" accent3="accent3" accent4="accent4" accent5="accent5" accent6="accent6" hlink="hlink" folHlink="folHlink"/>
  <p:sldLayoutIdLst>
    <p:sldLayoutId id="2147483697" r:id="rId1"/>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e.kahoot.it/share/duplicate-of-metody-deleni-smesi-extrakce-a-sublimace/6645ad5f-f20a-41ec-8a27-2c29277ecdc1"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creativecommons.org/licenses/by-sa/3.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sk.wikipedia.org/wiki/J%C3%B3d" TargetMode="Externa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685800" y="2170589"/>
            <a:ext cx="6982544" cy="159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FFFFFF"/>
              </a:buClr>
              <a:buSzPts val="4800"/>
              <a:buFont typeface="Roboto Slab"/>
              <a:buNone/>
            </a:pPr>
            <a:r>
              <a:rPr lang="en-GB" sz="4400" b="1" dirty="0">
                <a:solidFill>
                  <a:srgbClr val="FFFFFF"/>
                </a:solidFill>
                <a:latin typeface="Roboto Slab"/>
                <a:ea typeface="Roboto Slab"/>
                <a:cs typeface="Roboto Slab"/>
                <a:sym typeface="Roboto Slab"/>
              </a:rPr>
              <a:t>Separation techniques </a:t>
            </a:r>
            <a:r>
              <a:rPr lang="sk-SK" sz="4400" b="1" dirty="0">
                <a:solidFill>
                  <a:srgbClr val="FFFFFF"/>
                </a:solidFill>
                <a:latin typeface="Roboto Slab"/>
                <a:ea typeface="Roboto Slab"/>
                <a:cs typeface="Roboto Slab"/>
                <a:sym typeface="Roboto Slab"/>
              </a:rPr>
              <a:t>II </a:t>
            </a:r>
            <a:r>
              <a:rPr lang="en-GB" b="1" dirty="0">
                <a:solidFill>
                  <a:srgbClr val="FFFFFF"/>
                </a:solidFill>
                <a:latin typeface="Roboto Slab"/>
                <a:ea typeface="Roboto Slab"/>
                <a:cs typeface="Roboto Slab"/>
                <a:sym typeface="Roboto Slab"/>
              </a:rPr>
              <a:t>sublimation</a:t>
            </a:r>
            <a:endParaRPr b="1" dirty="0">
              <a:solidFill>
                <a:srgbClr val="FFFFFF"/>
              </a:solidFill>
              <a:latin typeface="Roboto Slab"/>
              <a:ea typeface="Roboto Slab"/>
              <a:cs typeface="Roboto Slab"/>
              <a:sym typeface="Roboto Slab"/>
            </a:endParaRPr>
          </a:p>
        </p:txBody>
      </p:sp>
      <p:grpSp>
        <p:nvGrpSpPr>
          <p:cNvPr id="74" name="Google Shape;74;p1"/>
          <p:cNvGrpSpPr/>
          <p:nvPr/>
        </p:nvGrpSpPr>
        <p:grpSpPr>
          <a:xfrm>
            <a:off x="752475" y="1030288"/>
            <a:ext cx="965200" cy="1011237"/>
            <a:chOff x="5961125" y="1623900"/>
            <a:chExt cx="427450" cy="448175"/>
          </a:xfrm>
        </p:grpSpPr>
        <p:sp>
          <p:nvSpPr>
            <p:cNvPr id="75" name="Google Shape;75;p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a:off x="5971475" y="2001400"/>
              <a:ext cx="74925" cy="70675"/>
            </a:xfrm>
            <a:custGeom>
              <a:avLst/>
              <a:gdLst/>
              <a:ahLst/>
              <a:cxnLst/>
              <a:rect l="l" t="t" r="r" b="b"/>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2" name="Google Shape;82;p1"/>
          <p:cNvPicPr preferRelativeResize="0"/>
          <p:nvPr/>
        </p:nvPicPr>
        <p:blipFill rotWithShape="1">
          <a:blip r:embed="rId3">
            <a:alphaModFix/>
          </a:blip>
          <a:srcRect/>
          <a:stretch/>
        </p:blipFill>
        <p:spPr>
          <a:xfrm>
            <a:off x="7121537" y="887218"/>
            <a:ext cx="1536435" cy="1252483"/>
          </a:xfrm>
          <a:prstGeom prst="rect">
            <a:avLst/>
          </a:prstGeom>
          <a:noFill/>
          <a:ln>
            <a:noFill/>
          </a:ln>
        </p:spPr>
      </p:pic>
      <p:sp>
        <p:nvSpPr>
          <p:cNvPr id="83" name="Google Shape;83;p1"/>
          <p:cNvSpPr txBox="1"/>
          <p:nvPr/>
        </p:nvSpPr>
        <p:spPr>
          <a:xfrm>
            <a:off x="395536" y="4587974"/>
            <a:ext cx="60548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400" b="1" i="0" u="none" strike="noStrike" cap="none">
                <a:solidFill>
                  <a:srgbClr val="000000"/>
                </a:solidFill>
                <a:latin typeface="Roboto Slab"/>
                <a:ea typeface="Roboto Slab"/>
                <a:cs typeface="Roboto Slab"/>
                <a:sym typeface="Roboto Slab"/>
              </a:rPr>
              <a:t>Project number 2020-1-SK01-KA226-SCH-094350</a:t>
            </a:r>
            <a:r>
              <a:rPr lang="sk-SK" sz="1400" b="0" i="0" u="none" strike="noStrike" cap="none">
                <a:solidFill>
                  <a:srgbClr val="000000"/>
                </a:solidFill>
                <a:latin typeface="Arial"/>
                <a:ea typeface="Arial"/>
                <a:cs typeface="Arial"/>
                <a:sym typeface="Arial"/>
              </a:rPr>
              <a:t> </a:t>
            </a:r>
            <a:endParaRPr/>
          </a:p>
          <a:p>
            <a:pPr marL="0" marR="0" lvl="0" indent="0" algn="l" rtl="0">
              <a:spcBef>
                <a:spcPts val="0"/>
              </a:spcBef>
              <a:spcAft>
                <a:spcPts val="0"/>
              </a:spcAft>
              <a:buNone/>
            </a:pPr>
            <a:r>
              <a:rPr lang="sk-SK" sz="1400" b="1">
                <a:solidFill>
                  <a:srgbClr val="000000"/>
                </a:solidFill>
                <a:latin typeface="Roboto Slab"/>
                <a:ea typeface="Roboto Slab"/>
                <a:cs typeface="Roboto Slab"/>
                <a:sym typeface="Roboto Slab"/>
              </a:rPr>
              <a:t>Gymnázium a Jazyková škola s právem státní jazykové zkoušky Zlín</a:t>
            </a:r>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a:spLocks noGrp="1"/>
          </p:cNvSpPr>
          <p:nvPr>
            <p:ph type="ctrTitle"/>
          </p:nvPr>
        </p:nvSpPr>
        <p:spPr>
          <a:xfrm>
            <a:off x="4113213" y="2571750"/>
            <a:ext cx="4635251" cy="146685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Font typeface="Roboto Slab"/>
              <a:buNone/>
            </a:pPr>
            <a:r>
              <a:rPr lang="en-GB" b="1" dirty="0">
                <a:latin typeface="Roboto Slab"/>
                <a:ea typeface="Roboto Slab"/>
                <a:cs typeface="Roboto Slab"/>
                <a:sym typeface="Roboto Slab"/>
              </a:rPr>
              <a:t>Sublimation</a:t>
            </a:r>
            <a:endParaRPr b="1" dirty="0">
              <a:latin typeface="Roboto Slab"/>
              <a:ea typeface="Roboto Slab"/>
              <a:cs typeface="Roboto Slab"/>
              <a:sym typeface="Roboto Slab"/>
            </a:endParaRPr>
          </a:p>
        </p:txBody>
      </p:sp>
      <p:sp>
        <p:nvSpPr>
          <p:cNvPr id="243" name="Google Shape;243;p10"/>
          <p:cNvSpPr txBox="1">
            <a:spLocks noGrp="1"/>
          </p:cNvSpPr>
          <p:nvPr>
            <p:ph type="subTitle" idx="1"/>
          </p:nvPr>
        </p:nvSpPr>
        <p:spPr>
          <a:xfrm>
            <a:off x="4113213" y="3983038"/>
            <a:ext cx="4505325" cy="784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Font typeface="Nixie One"/>
              <a:buNone/>
            </a:pPr>
            <a:r>
              <a:rPr lang="en-GB" dirty="0">
                <a:latin typeface="Roboto Slab"/>
                <a:ea typeface="Roboto Slab"/>
                <a:cs typeface="Roboto Slab"/>
                <a:sym typeface="Roboto Slab"/>
              </a:rPr>
              <a:t>Benzoic acid phase </a:t>
            </a:r>
            <a:r>
              <a:rPr lang="en-GB" dirty="0" smtClean="0">
                <a:latin typeface="Roboto Slab"/>
                <a:ea typeface="Roboto Slab"/>
                <a:cs typeface="Roboto Slab"/>
                <a:sym typeface="Roboto Slab"/>
              </a:rPr>
              <a:t>transition</a:t>
            </a:r>
            <a:r>
              <a:rPr lang="sk-SK" dirty="0" smtClean="0">
                <a:latin typeface="Roboto Slab"/>
                <a:ea typeface="Roboto Slab"/>
                <a:cs typeface="Roboto Slab"/>
                <a:sym typeface="Roboto Slab"/>
              </a:rPr>
              <a:t> </a:t>
            </a:r>
            <a:r>
              <a:rPr lang="en-GB" dirty="0" smtClean="0">
                <a:latin typeface="Roboto Slab"/>
                <a:ea typeface="Roboto Slab"/>
                <a:cs typeface="Roboto Slab"/>
                <a:sym typeface="Roboto Slab"/>
              </a:rPr>
              <a:t>Procedure</a:t>
            </a:r>
            <a:endParaRPr dirty="0"/>
          </a:p>
        </p:txBody>
      </p:sp>
      <p:sp>
        <p:nvSpPr>
          <p:cNvPr id="244" name="Google Shape;244;p10"/>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245" name="Google Shape;245;p1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10</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p:nvPr/>
        </p:nvSpPr>
        <p:spPr>
          <a:xfrm>
            <a:off x="5004048" y="411510"/>
            <a:ext cx="2808312" cy="1147915"/>
          </a:xfrm>
          <a:prstGeom prst="roundRect">
            <a:avLst>
              <a:gd name="adj" fmla="val 16667"/>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51" name="Google Shape;251;p1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Practical part </a:t>
            </a:r>
            <a:r>
              <a:rPr lang="sk-SK" sz="1800" b="1" dirty="0">
                <a:solidFill>
                  <a:srgbClr val="FFFFFF"/>
                </a:solidFill>
                <a:latin typeface="Roboto Slab"/>
                <a:ea typeface="Roboto Slab"/>
                <a:cs typeface="Roboto Slab"/>
                <a:sym typeface="Roboto Slab"/>
              </a:rPr>
              <a:t>– </a:t>
            </a:r>
            <a:r>
              <a:rPr lang="en-GB" sz="1800" b="1" dirty="0">
                <a:solidFill>
                  <a:srgbClr val="FFFFFF"/>
                </a:solidFill>
                <a:latin typeface="Roboto Slab"/>
                <a:ea typeface="Roboto Slab"/>
                <a:cs typeface="Roboto Slab"/>
                <a:sym typeface="Roboto Slab"/>
              </a:rPr>
              <a:t>benzoic acid sublimation</a:t>
            </a:r>
            <a:r>
              <a:rPr lang="sk-SK" sz="1800" b="1" dirty="0">
                <a:solidFill>
                  <a:srgbClr val="FFFFFF"/>
                </a:solidFill>
                <a:latin typeface="Roboto Slab"/>
                <a:ea typeface="Roboto Slab"/>
                <a:cs typeface="Roboto Slab"/>
                <a:sym typeface="Roboto Slab"/>
              </a:rPr>
              <a:t>:</a:t>
            </a:r>
            <a:endParaRPr dirty="0"/>
          </a:p>
        </p:txBody>
      </p:sp>
      <p:sp>
        <p:nvSpPr>
          <p:cNvPr id="252" name="Google Shape;252;p11"/>
          <p:cNvSpPr txBox="1">
            <a:spLocks noGrp="1"/>
          </p:cNvSpPr>
          <p:nvPr>
            <p:ph type="body" idx="1"/>
          </p:nvPr>
        </p:nvSpPr>
        <p:spPr>
          <a:xfrm>
            <a:off x="405400" y="1660950"/>
            <a:ext cx="8678100" cy="3359100"/>
          </a:xfrm>
          <a:prstGeom prst="rect">
            <a:avLst/>
          </a:prstGeom>
          <a:noFill/>
          <a:ln>
            <a:noFill/>
          </a:ln>
        </p:spPr>
        <p:txBody>
          <a:bodyPr spcFirstLastPara="1" wrap="square" lIns="91425" tIns="91425" rIns="91425" bIns="91425" anchor="t" anchorCtr="0">
            <a:noAutofit/>
          </a:bodyPr>
          <a:lstStyle/>
          <a:p>
            <a:pPr marL="50800" lvl="0" indent="0" algn="l" rtl="0">
              <a:spcBef>
                <a:spcPts val="600"/>
              </a:spcBef>
              <a:spcAft>
                <a:spcPts val="0"/>
              </a:spcAft>
              <a:buClr>
                <a:srgbClr val="114454"/>
              </a:buClr>
              <a:buSzPts val="2800"/>
              <a:buNone/>
            </a:pPr>
            <a:r>
              <a:rPr lang="en-GB" sz="1600" b="1" dirty="0">
                <a:solidFill>
                  <a:srgbClr val="121617"/>
                </a:solidFill>
                <a:latin typeface="Roboto Slab"/>
                <a:ea typeface="Roboto Slab"/>
                <a:cs typeface="Roboto Slab"/>
                <a:sym typeface="Roboto Slab"/>
              </a:rPr>
              <a:t>We need</a:t>
            </a:r>
            <a:r>
              <a:rPr lang="sk-SK" sz="1600" b="1" dirty="0">
                <a:solidFill>
                  <a:srgbClr val="121617"/>
                </a:solidFill>
                <a:latin typeface="Roboto Slab"/>
                <a:ea typeface="Roboto Slab"/>
                <a:cs typeface="Roboto Slab"/>
                <a:sym typeface="Roboto Slab"/>
              </a:rPr>
              <a:t>: </a:t>
            </a:r>
            <a:r>
              <a:rPr lang="sk-SK" sz="1600" dirty="0">
                <a:solidFill>
                  <a:srgbClr val="121617"/>
                </a:solidFill>
                <a:latin typeface="Roboto Slab"/>
                <a:ea typeface="Roboto Slab"/>
                <a:cs typeface="Roboto Slab"/>
                <a:sym typeface="Roboto Slab"/>
              </a:rPr>
              <a:t>DEKO, </a:t>
            </a:r>
            <a:r>
              <a:rPr lang="en-GB" sz="1600" dirty="0">
                <a:solidFill>
                  <a:srgbClr val="121617"/>
                </a:solidFill>
                <a:latin typeface="Roboto Slab"/>
                <a:ea typeface="Roboto Slab"/>
                <a:cs typeface="Roboto Slab"/>
                <a:sym typeface="Roboto Slab"/>
              </a:rPr>
              <a:t>flask</a:t>
            </a:r>
            <a:r>
              <a:rPr lang="sk-SK" sz="1600" dirty="0">
                <a:solidFill>
                  <a:srgbClr val="121617"/>
                </a:solidFill>
                <a:latin typeface="Roboto Slab"/>
                <a:ea typeface="Roboto Slab"/>
                <a:cs typeface="Roboto Slab"/>
                <a:sym typeface="Roboto Slab"/>
              </a:rPr>
              <a:t>, </a:t>
            </a:r>
            <a:r>
              <a:rPr lang="en-GB" sz="1600" dirty="0">
                <a:solidFill>
                  <a:srgbClr val="121617"/>
                </a:solidFill>
                <a:latin typeface="Roboto Slab"/>
                <a:ea typeface="Roboto Slab"/>
                <a:cs typeface="Roboto Slab"/>
                <a:sym typeface="Roboto Slab"/>
              </a:rPr>
              <a:t>watch glass</a:t>
            </a:r>
            <a:r>
              <a:rPr lang="sk-SK" sz="1600" dirty="0">
                <a:solidFill>
                  <a:srgbClr val="121617"/>
                </a:solidFill>
                <a:latin typeface="Roboto Slab"/>
                <a:ea typeface="Roboto Slab"/>
                <a:cs typeface="Roboto Slab"/>
                <a:sym typeface="Roboto Slab"/>
              </a:rPr>
              <a:t>, </a:t>
            </a:r>
            <a:r>
              <a:rPr lang="en-GB" sz="1600" dirty="0">
                <a:solidFill>
                  <a:srgbClr val="121617"/>
                </a:solidFill>
                <a:latin typeface="Roboto Slab"/>
                <a:ea typeface="Roboto Slab"/>
                <a:cs typeface="Roboto Slab"/>
                <a:sym typeface="Roboto Slab"/>
              </a:rPr>
              <a:t>burner</a:t>
            </a:r>
            <a:r>
              <a:rPr lang="sk-SK" sz="1600" dirty="0">
                <a:solidFill>
                  <a:srgbClr val="121617"/>
                </a:solidFill>
                <a:latin typeface="Roboto Slab"/>
                <a:ea typeface="Roboto Slab"/>
                <a:cs typeface="Roboto Slab"/>
                <a:sym typeface="Roboto Slab"/>
              </a:rPr>
              <a:t>, </a:t>
            </a:r>
            <a:r>
              <a:rPr lang="en-GB" sz="1600" dirty="0">
                <a:solidFill>
                  <a:srgbClr val="121617"/>
                </a:solidFill>
                <a:latin typeface="Roboto Slab"/>
                <a:ea typeface="Roboto Slab"/>
                <a:cs typeface="Roboto Slab"/>
                <a:sym typeface="Roboto Slab"/>
              </a:rPr>
              <a:t>gauze mat</a:t>
            </a:r>
            <a:r>
              <a:rPr lang="sk-SK" sz="1600" dirty="0">
                <a:solidFill>
                  <a:srgbClr val="121617"/>
                </a:solidFill>
                <a:latin typeface="Roboto Slab"/>
                <a:ea typeface="Roboto Slab"/>
                <a:cs typeface="Roboto Slab"/>
                <a:sym typeface="Roboto Slab"/>
              </a:rPr>
              <a:t>, </a:t>
            </a:r>
            <a:r>
              <a:rPr lang="en-GB" sz="1600" dirty="0">
                <a:solidFill>
                  <a:srgbClr val="121617"/>
                </a:solidFill>
                <a:latin typeface="Roboto Slab"/>
                <a:ea typeface="Roboto Slab"/>
                <a:cs typeface="Roboto Slab"/>
                <a:sym typeface="Roboto Slab"/>
              </a:rPr>
              <a:t>teaspoon</a:t>
            </a:r>
            <a:endParaRPr dirty="0"/>
          </a:p>
          <a:p>
            <a:pPr marL="50800" lvl="0" indent="0" algn="l" rtl="0">
              <a:spcBef>
                <a:spcPts val="600"/>
              </a:spcBef>
              <a:spcAft>
                <a:spcPts val="0"/>
              </a:spcAft>
              <a:buClr>
                <a:srgbClr val="114454"/>
              </a:buClr>
              <a:buSzPts val="2800"/>
              <a:buNone/>
            </a:pPr>
            <a:r>
              <a:rPr lang="en-GB" sz="1600" b="1" dirty="0">
                <a:solidFill>
                  <a:srgbClr val="121617"/>
                </a:solidFill>
                <a:latin typeface="Roboto Slab"/>
                <a:ea typeface="Roboto Slab"/>
                <a:cs typeface="Roboto Slab"/>
                <a:sym typeface="Roboto Slab"/>
              </a:rPr>
              <a:t>Procedure:</a:t>
            </a:r>
            <a:endParaRPr dirty="0"/>
          </a:p>
          <a:p>
            <a:pPr marL="457200" lvl="0" indent="-406400" algn="l" rtl="0">
              <a:spcBef>
                <a:spcPts val="600"/>
              </a:spcBef>
              <a:spcAft>
                <a:spcPts val="0"/>
              </a:spcAft>
              <a:buClr>
                <a:srgbClr val="114454"/>
              </a:buClr>
              <a:buSzPts val="2800"/>
              <a:buChar char="▪"/>
            </a:pPr>
            <a:r>
              <a:rPr lang="en-GB" sz="1600" dirty="0">
                <a:solidFill>
                  <a:srgbClr val="121617"/>
                </a:solidFill>
                <a:latin typeface="Roboto Slab"/>
                <a:ea typeface="Roboto Slab"/>
                <a:cs typeface="Roboto Slab"/>
                <a:sym typeface="Roboto Slab"/>
              </a:rPr>
              <a:t>put two teaspoons of </a:t>
            </a:r>
            <a:r>
              <a:rPr lang="sk-SK" sz="1600" dirty="0">
                <a:solidFill>
                  <a:srgbClr val="121617"/>
                </a:solidFill>
                <a:latin typeface="Roboto Slab"/>
                <a:ea typeface="Roboto Slab"/>
                <a:cs typeface="Roboto Slab"/>
                <a:sym typeface="Roboto Slab"/>
              </a:rPr>
              <a:t>DEKO</a:t>
            </a:r>
            <a:r>
              <a:rPr lang="en-GB" sz="1600" dirty="0">
                <a:solidFill>
                  <a:srgbClr val="121617"/>
                </a:solidFill>
                <a:latin typeface="Roboto Slab"/>
                <a:ea typeface="Roboto Slab"/>
                <a:cs typeface="Roboto Slab"/>
                <a:sym typeface="Roboto Slab"/>
              </a:rPr>
              <a:t> into the flask and cover it with the watch </a:t>
            </a:r>
            <a:r>
              <a:rPr lang="en-GB" sz="1600" dirty="0" smtClean="0">
                <a:solidFill>
                  <a:srgbClr val="121617"/>
                </a:solidFill>
                <a:latin typeface="Roboto Slab"/>
                <a:ea typeface="Roboto Slab"/>
                <a:cs typeface="Roboto Slab"/>
                <a:sym typeface="Roboto Slab"/>
              </a:rPr>
              <a:t>glass</a:t>
            </a:r>
            <a:r>
              <a:rPr lang="it-IT" sz="1600" dirty="0">
                <a:solidFill>
                  <a:srgbClr val="121617"/>
                </a:solidFill>
                <a:latin typeface="Roboto Slab"/>
                <a:ea typeface="Roboto Slab"/>
                <a:cs typeface="Roboto Slab"/>
                <a:sym typeface="Roboto Slab"/>
              </a:rPr>
              <a:t> </a:t>
            </a:r>
            <a:r>
              <a:rPr lang="it-IT" sz="1600" dirty="0" smtClean="0">
                <a:solidFill>
                  <a:srgbClr val="121617"/>
                </a:solidFill>
                <a:latin typeface="Roboto Slab"/>
                <a:ea typeface="Roboto Slab"/>
                <a:cs typeface="Roboto Slab"/>
                <a:sym typeface="Roboto Slab"/>
              </a:rPr>
              <a:t>(t</a:t>
            </a:r>
            <a:r>
              <a:rPr lang="en-GB" sz="1600" dirty="0" smtClean="0">
                <a:solidFill>
                  <a:srgbClr val="121617"/>
                </a:solidFill>
                <a:latin typeface="Roboto Slab"/>
                <a:ea typeface="Roboto Slab"/>
                <a:cs typeface="Roboto Slab"/>
                <a:sym typeface="Roboto Slab"/>
              </a:rPr>
              <a:t>he </a:t>
            </a:r>
            <a:r>
              <a:rPr lang="en-GB" sz="1600" dirty="0">
                <a:solidFill>
                  <a:srgbClr val="121617"/>
                </a:solidFill>
                <a:latin typeface="Roboto Slab"/>
                <a:ea typeface="Roboto Slab"/>
                <a:cs typeface="Roboto Slab"/>
                <a:sym typeface="Roboto Slab"/>
              </a:rPr>
              <a:t>glass can be cooled with an ice </a:t>
            </a:r>
            <a:r>
              <a:rPr lang="en-GB" sz="1600" dirty="0" smtClean="0">
                <a:solidFill>
                  <a:srgbClr val="121617"/>
                </a:solidFill>
                <a:latin typeface="Roboto Slab"/>
                <a:ea typeface="Roboto Slab"/>
                <a:cs typeface="Roboto Slab"/>
                <a:sym typeface="Roboto Slab"/>
              </a:rPr>
              <a:t>cube);</a:t>
            </a:r>
          </a:p>
          <a:p>
            <a:pPr marL="457200" lvl="0" indent="-406400" algn="l" rtl="0">
              <a:spcBef>
                <a:spcPts val="600"/>
              </a:spcBef>
              <a:spcAft>
                <a:spcPts val="0"/>
              </a:spcAft>
              <a:buClr>
                <a:srgbClr val="114454"/>
              </a:buClr>
              <a:buSzPts val="2800"/>
              <a:buChar char="▪"/>
            </a:pPr>
            <a:r>
              <a:rPr lang="en-GB" sz="1600" dirty="0" smtClean="0">
                <a:solidFill>
                  <a:srgbClr val="121617"/>
                </a:solidFill>
                <a:latin typeface="Roboto Slab"/>
                <a:ea typeface="Roboto Slab"/>
                <a:cs typeface="Roboto Slab"/>
                <a:sym typeface="Roboto Slab"/>
              </a:rPr>
              <a:t>heat </a:t>
            </a:r>
            <a:r>
              <a:rPr lang="en-GB" sz="1600" dirty="0">
                <a:solidFill>
                  <a:srgbClr val="121617"/>
                </a:solidFill>
                <a:latin typeface="Roboto Slab"/>
                <a:ea typeface="Roboto Slab"/>
                <a:cs typeface="Roboto Slab"/>
                <a:sym typeface="Roboto Slab"/>
              </a:rPr>
              <a:t>slowly above the burner not to melt the substance </a:t>
            </a:r>
            <a:r>
              <a:rPr lang="en-GB" sz="1600" dirty="0" smtClean="0">
                <a:solidFill>
                  <a:srgbClr val="121617"/>
                </a:solidFill>
                <a:latin typeface="Roboto Slab"/>
                <a:ea typeface="Roboto Slab"/>
                <a:cs typeface="Roboto Slab"/>
                <a:sym typeface="Roboto Slab"/>
              </a:rPr>
              <a:t>inside</a:t>
            </a:r>
            <a:r>
              <a:rPr lang="it-IT" sz="1600" dirty="0">
                <a:solidFill>
                  <a:srgbClr val="121617"/>
                </a:solidFill>
                <a:latin typeface="Roboto Slab"/>
                <a:ea typeface="Roboto Slab"/>
                <a:cs typeface="Roboto Slab"/>
                <a:sym typeface="Roboto Slab"/>
              </a:rPr>
              <a:t>;</a:t>
            </a:r>
            <a:endParaRPr dirty="0"/>
          </a:p>
          <a:p>
            <a:pPr marL="457200" lvl="0" indent="-406400" algn="l" rtl="0">
              <a:spcBef>
                <a:spcPts val="600"/>
              </a:spcBef>
              <a:spcAft>
                <a:spcPts val="0"/>
              </a:spcAft>
              <a:buClr>
                <a:srgbClr val="114454"/>
              </a:buClr>
              <a:buSzPts val="2800"/>
              <a:buChar char="▪"/>
            </a:pPr>
            <a:r>
              <a:rPr lang="en-GB" sz="1600" dirty="0">
                <a:solidFill>
                  <a:srgbClr val="121617"/>
                </a:solidFill>
                <a:latin typeface="Roboto Slab"/>
                <a:ea typeface="Roboto Slab"/>
                <a:cs typeface="Roboto Slab"/>
                <a:sym typeface="Roboto Slab"/>
              </a:rPr>
              <a:t>observe appearing the pure product – benzoic acid sublime on the bottom part of the watch glass; what remains in the beaker? </a:t>
            </a:r>
            <a:endParaRPr dirty="0"/>
          </a:p>
          <a:p>
            <a:pPr marL="50800" lvl="0" indent="0" algn="l" rtl="0">
              <a:spcBef>
                <a:spcPts val="600"/>
              </a:spcBef>
              <a:spcAft>
                <a:spcPts val="0"/>
              </a:spcAft>
              <a:buClr>
                <a:srgbClr val="114454"/>
              </a:buClr>
              <a:buSzPts val="2800"/>
              <a:buNone/>
            </a:pPr>
            <a:r>
              <a:rPr lang="en-GB" sz="1600" dirty="0">
                <a:solidFill>
                  <a:srgbClr val="121617"/>
                </a:solidFill>
                <a:latin typeface="Roboto Slab"/>
                <a:ea typeface="Roboto Slab"/>
                <a:cs typeface="Roboto Slab"/>
                <a:sym typeface="Roboto Slab"/>
              </a:rPr>
              <a:t>Tip</a:t>
            </a:r>
            <a:r>
              <a:rPr lang="sk-SK" sz="1600" dirty="0">
                <a:solidFill>
                  <a:srgbClr val="121617"/>
                </a:solidFill>
                <a:latin typeface="Roboto Slab"/>
                <a:ea typeface="Roboto Slab"/>
                <a:cs typeface="Roboto Slab"/>
                <a:sym typeface="Roboto Slab"/>
              </a:rPr>
              <a:t>: </a:t>
            </a:r>
            <a:r>
              <a:rPr lang="en-GB" sz="1600" dirty="0">
                <a:solidFill>
                  <a:srgbClr val="121617"/>
                </a:solidFill>
                <a:latin typeface="Roboto Slab"/>
                <a:ea typeface="Roboto Slab"/>
                <a:cs typeface="Roboto Slab"/>
                <a:sym typeface="Roboto Slab"/>
              </a:rPr>
              <a:t>you can insert a branch of a conifer into the flask; the benzoic acid crystals will create a “frost” on its needles</a:t>
            </a:r>
            <a:r>
              <a:rPr lang="sk-SK" sz="1600" dirty="0">
                <a:solidFill>
                  <a:srgbClr val="121617"/>
                </a:solidFill>
                <a:latin typeface="Roboto Slab"/>
                <a:ea typeface="Roboto Slab"/>
                <a:cs typeface="Roboto Slab"/>
                <a:sym typeface="Roboto Slab"/>
              </a:rPr>
              <a:t>.  </a:t>
            </a:r>
            <a:endParaRPr dirty="0"/>
          </a:p>
        </p:txBody>
      </p:sp>
      <p:sp>
        <p:nvSpPr>
          <p:cNvPr id="253" name="Google Shape;253;p1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11</a:t>
            </a:fld>
            <a:endParaRPr sz="800">
              <a:solidFill>
                <a:srgbClr val="FFFFFF"/>
              </a:solidFill>
              <a:latin typeface="Roboto Slab"/>
              <a:ea typeface="Roboto Slab"/>
              <a:cs typeface="Roboto Slab"/>
              <a:sym typeface="Roboto Slab"/>
            </a:endParaRPr>
          </a:p>
        </p:txBody>
      </p:sp>
      <p:grpSp>
        <p:nvGrpSpPr>
          <p:cNvPr id="254" name="Google Shape;254;p11"/>
          <p:cNvGrpSpPr/>
          <p:nvPr/>
        </p:nvGrpSpPr>
        <p:grpSpPr>
          <a:xfrm>
            <a:off x="333375" y="862013"/>
            <a:ext cx="366713" cy="366712"/>
            <a:chOff x="1923675" y="1633650"/>
            <a:chExt cx="436000" cy="435975"/>
          </a:xfrm>
        </p:grpSpPr>
        <p:sp>
          <p:nvSpPr>
            <p:cNvPr id="255" name="Google Shape;255;p11"/>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56" name="Google Shape;256;p1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57" name="Google Shape;257;p11"/>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58" name="Google Shape;258;p1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59" name="Google Shape;259;p1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260" name="Google Shape;260;p11"/>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pic>
        <p:nvPicPr>
          <p:cNvPr id="261" name="Google Shape;261;p11"/>
          <p:cNvPicPr preferRelativeResize="0"/>
          <p:nvPr/>
        </p:nvPicPr>
        <p:blipFill rotWithShape="1">
          <a:blip r:embed="rId3">
            <a:alphaModFix/>
          </a:blip>
          <a:srcRect/>
          <a:stretch/>
        </p:blipFill>
        <p:spPr>
          <a:xfrm>
            <a:off x="7812360" y="279168"/>
            <a:ext cx="864096" cy="1292216"/>
          </a:xfrm>
          <a:prstGeom prst="rect">
            <a:avLst/>
          </a:prstGeom>
          <a:noFill/>
          <a:ln>
            <a:noFill/>
          </a:ln>
        </p:spPr>
      </p:pic>
      <p:sp>
        <p:nvSpPr>
          <p:cNvPr id="262" name="Google Shape;262;p11"/>
          <p:cNvSpPr txBox="1"/>
          <p:nvPr/>
        </p:nvSpPr>
        <p:spPr>
          <a:xfrm>
            <a:off x="4932040" y="511486"/>
            <a:ext cx="2952328"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dirty="0">
                <a:solidFill>
                  <a:srgbClr val="000000"/>
                </a:solidFill>
                <a:latin typeface="Roboto Slab"/>
                <a:ea typeface="Roboto Slab"/>
                <a:cs typeface="Roboto Slab"/>
                <a:sym typeface="Roboto Slab"/>
              </a:rPr>
              <a:t>Benzoic acid is separated from a substance for pickling gherkins, vegetable, and so on</a:t>
            </a:r>
            <a:r>
              <a:rPr lang="sk-SK" sz="1400" b="1" dirty="0">
                <a:solidFill>
                  <a:srgbClr val="000000"/>
                </a:solidFill>
                <a:latin typeface="Roboto Slab"/>
                <a:ea typeface="Roboto Slab"/>
                <a:cs typeface="Roboto Slab"/>
                <a:sym typeface="Roboto Slab"/>
              </a:rPr>
              <a:t>. (DEKO)</a:t>
            </a:r>
            <a:endParaRPr dirty="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2"/>
          <p:cNvSpPr txBox="1">
            <a:spLocks noGrp="1"/>
          </p:cNvSpPr>
          <p:nvPr>
            <p:ph type="ctrTitle" idx="4294967295"/>
          </p:nvPr>
        </p:nvSpPr>
        <p:spPr>
          <a:xfrm>
            <a:off x="395536" y="195486"/>
            <a:ext cx="7560840" cy="648072"/>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rgbClr val="FFFFFF"/>
              </a:buClr>
              <a:buSzPts val="1800"/>
              <a:buFont typeface="Roboto Slab"/>
              <a:buNone/>
            </a:pPr>
            <a:r>
              <a:rPr lang="en-GB" sz="2800" b="1" i="0" u="none" strike="noStrike" cap="none" dirty="0">
                <a:solidFill>
                  <a:srgbClr val="94BF6E"/>
                </a:solidFill>
                <a:latin typeface="Roboto Slab"/>
                <a:ea typeface="Roboto Slab"/>
                <a:cs typeface="Roboto Slab"/>
                <a:sym typeface="Roboto Slab"/>
              </a:rPr>
              <a:t>Benzoic acid</a:t>
            </a:r>
            <a:r>
              <a:rPr lang="sk-SK" sz="2800" b="1" i="0" u="none" strike="noStrike" cap="none" dirty="0">
                <a:solidFill>
                  <a:srgbClr val="94BF6E"/>
                </a:solidFill>
                <a:latin typeface="Roboto Slab"/>
                <a:ea typeface="Roboto Slab"/>
                <a:cs typeface="Roboto Slab"/>
                <a:sym typeface="Roboto Slab"/>
              </a:rPr>
              <a:t> </a:t>
            </a:r>
            <a:endParaRPr dirty="0"/>
          </a:p>
        </p:txBody>
      </p:sp>
      <p:sp>
        <p:nvSpPr>
          <p:cNvPr id="268" name="Google Shape;268;p1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12</a:t>
            </a:fld>
            <a:endParaRPr sz="800">
              <a:solidFill>
                <a:srgbClr val="FFFFFF"/>
              </a:solidFill>
              <a:latin typeface="Roboto Slab"/>
              <a:ea typeface="Roboto Slab"/>
              <a:cs typeface="Roboto Slab"/>
              <a:sym typeface="Roboto Slab"/>
            </a:endParaRPr>
          </a:p>
        </p:txBody>
      </p:sp>
      <p:pic>
        <p:nvPicPr>
          <p:cNvPr id="269" name="Google Shape;269;p12"/>
          <p:cNvPicPr preferRelativeResize="0"/>
          <p:nvPr/>
        </p:nvPicPr>
        <p:blipFill rotWithShape="1">
          <a:blip r:embed="rId3">
            <a:alphaModFix/>
          </a:blip>
          <a:srcRect t="13771" r="11220" b="9597"/>
          <a:stretch/>
        </p:blipFill>
        <p:spPr>
          <a:xfrm>
            <a:off x="4851287" y="2870217"/>
            <a:ext cx="2817057" cy="1858059"/>
          </a:xfrm>
          <a:prstGeom prst="rect">
            <a:avLst/>
          </a:prstGeom>
          <a:noFill/>
          <a:ln>
            <a:noFill/>
          </a:ln>
        </p:spPr>
      </p:pic>
      <p:pic>
        <p:nvPicPr>
          <p:cNvPr id="270" name="Google Shape;270;p12"/>
          <p:cNvPicPr preferRelativeResize="0"/>
          <p:nvPr/>
        </p:nvPicPr>
        <p:blipFill rotWithShape="1">
          <a:blip r:embed="rId4">
            <a:alphaModFix/>
          </a:blip>
          <a:srcRect/>
          <a:stretch/>
        </p:blipFill>
        <p:spPr>
          <a:xfrm>
            <a:off x="1475656" y="2941371"/>
            <a:ext cx="1880953" cy="1786905"/>
          </a:xfrm>
          <a:prstGeom prst="rect">
            <a:avLst/>
          </a:prstGeom>
          <a:noFill/>
          <a:ln>
            <a:noFill/>
          </a:ln>
        </p:spPr>
      </p:pic>
      <p:pic>
        <p:nvPicPr>
          <p:cNvPr id="271" name="Google Shape;271;p12"/>
          <p:cNvPicPr preferRelativeResize="0"/>
          <p:nvPr/>
        </p:nvPicPr>
        <p:blipFill rotWithShape="1">
          <a:blip r:embed="rId5">
            <a:alphaModFix/>
          </a:blip>
          <a:srcRect/>
          <a:stretch/>
        </p:blipFill>
        <p:spPr>
          <a:xfrm>
            <a:off x="5652120" y="955730"/>
            <a:ext cx="1905000" cy="1104900"/>
          </a:xfrm>
          <a:prstGeom prst="rect">
            <a:avLst/>
          </a:prstGeom>
          <a:noFill/>
          <a:ln>
            <a:noFill/>
          </a:ln>
        </p:spPr>
      </p:pic>
      <p:sp>
        <p:nvSpPr>
          <p:cNvPr id="272" name="Google Shape;272;p12"/>
          <p:cNvSpPr txBox="1"/>
          <p:nvPr/>
        </p:nvSpPr>
        <p:spPr>
          <a:xfrm>
            <a:off x="413137" y="969571"/>
            <a:ext cx="4590911"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rgbClr val="000000"/>
                </a:solidFill>
                <a:latin typeface="Roboto Slab"/>
                <a:ea typeface="Roboto Slab"/>
                <a:cs typeface="Roboto Slab"/>
                <a:sym typeface="Roboto Slab"/>
              </a:rPr>
              <a:t>A white solid; the simplest aromatic carboxylic acid naturally occurring in plants – resins or oleoresins. It is used as food preservatives or for the skin treatment in medicine.</a:t>
            </a:r>
            <a:endParaRPr dirty="0"/>
          </a:p>
        </p:txBody>
      </p:sp>
      <p:sp>
        <p:nvSpPr>
          <p:cNvPr id="273" name="Google Shape;273;p12"/>
          <p:cNvSpPr txBox="1"/>
          <p:nvPr/>
        </p:nvSpPr>
        <p:spPr>
          <a:xfrm>
            <a:off x="1475656" y="2581165"/>
            <a:ext cx="177163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000000"/>
                </a:solidFill>
                <a:latin typeface="Roboto Slab"/>
                <a:ea typeface="Roboto Slab"/>
                <a:cs typeface="Roboto Slab"/>
                <a:sym typeface="Roboto Slab"/>
              </a:rPr>
              <a:t>Benzoic acid</a:t>
            </a:r>
            <a:endParaRPr dirty="0"/>
          </a:p>
        </p:txBody>
      </p:sp>
      <p:sp>
        <p:nvSpPr>
          <p:cNvPr id="274" name="Google Shape;274;p12"/>
          <p:cNvSpPr txBox="1"/>
          <p:nvPr/>
        </p:nvSpPr>
        <p:spPr>
          <a:xfrm>
            <a:off x="4904989" y="2562440"/>
            <a:ext cx="255390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000000"/>
                </a:solidFill>
                <a:latin typeface="Roboto Slab"/>
                <a:ea typeface="Roboto Slab"/>
                <a:cs typeface="Roboto Slab"/>
                <a:sym typeface="Roboto Slab"/>
              </a:rPr>
              <a:t>Benzoic acid sublime</a:t>
            </a:r>
            <a:endParaRPr dirty="0"/>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3"/>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Tasks</a:t>
            </a:r>
            <a:r>
              <a:rPr lang="sk-SK" sz="1800" b="1" dirty="0">
                <a:solidFill>
                  <a:srgbClr val="FFFFFF"/>
                </a:solidFill>
                <a:latin typeface="Roboto Slab"/>
                <a:ea typeface="Roboto Slab"/>
                <a:cs typeface="Roboto Slab"/>
                <a:sym typeface="Roboto Slab"/>
              </a:rPr>
              <a:t>:</a:t>
            </a:r>
            <a:endParaRPr dirty="0"/>
          </a:p>
        </p:txBody>
      </p:sp>
      <p:sp>
        <p:nvSpPr>
          <p:cNvPr id="280" name="Google Shape;280;p13"/>
          <p:cNvSpPr txBox="1">
            <a:spLocks noGrp="1"/>
          </p:cNvSpPr>
          <p:nvPr>
            <p:ph type="body" idx="1"/>
          </p:nvPr>
        </p:nvSpPr>
        <p:spPr>
          <a:xfrm>
            <a:off x="1146025" y="1635646"/>
            <a:ext cx="7540800" cy="3290329"/>
          </a:xfrm>
          <a:prstGeom prst="rect">
            <a:avLst/>
          </a:prstGeom>
          <a:noFill/>
          <a:ln>
            <a:noFill/>
          </a:ln>
        </p:spPr>
        <p:txBody>
          <a:bodyPr spcFirstLastPara="1" wrap="square" lIns="91425" tIns="91425" rIns="91425" bIns="91425" anchor="t" anchorCtr="0">
            <a:noAutofit/>
          </a:bodyPr>
          <a:lstStyle/>
          <a:p>
            <a:pPr marL="50800" lvl="0" indent="0" algn="l" rtl="0">
              <a:spcBef>
                <a:spcPts val="600"/>
              </a:spcBef>
              <a:spcAft>
                <a:spcPts val="0"/>
              </a:spcAft>
              <a:buClr>
                <a:srgbClr val="114454"/>
              </a:buClr>
              <a:buSzPts val="2800"/>
              <a:buNone/>
            </a:pPr>
            <a:r>
              <a:rPr lang="sk-SK" sz="2000" dirty="0">
                <a:solidFill>
                  <a:srgbClr val="114454"/>
                </a:solidFill>
                <a:latin typeface="Roboto Slab"/>
                <a:ea typeface="Roboto Slab"/>
                <a:cs typeface="Roboto Slab"/>
                <a:sym typeface="Roboto Slab"/>
              </a:rPr>
              <a:t>1) </a:t>
            </a:r>
            <a:r>
              <a:rPr lang="en-GB" sz="2000" dirty="0">
                <a:solidFill>
                  <a:srgbClr val="114454"/>
                </a:solidFill>
                <a:latin typeface="Roboto Slab"/>
                <a:ea typeface="Roboto Slab"/>
                <a:cs typeface="Roboto Slab"/>
                <a:sym typeface="Roboto Slab"/>
              </a:rPr>
              <a:t>Give at least 5 examples of a daily life </a:t>
            </a:r>
            <a:r>
              <a:rPr lang="en-GB" sz="2000" dirty="0" smtClean="0">
                <a:solidFill>
                  <a:srgbClr val="114454"/>
                </a:solidFill>
                <a:latin typeface="Roboto Slab"/>
                <a:ea typeface="Roboto Slab"/>
                <a:cs typeface="Roboto Slab"/>
                <a:sym typeface="Roboto Slab"/>
              </a:rPr>
              <a:t>filtration. </a:t>
            </a:r>
            <a:endParaRPr dirty="0"/>
          </a:p>
          <a:p>
            <a:pPr marL="50800" lvl="0" indent="0" algn="l" rtl="0">
              <a:spcBef>
                <a:spcPts val="600"/>
              </a:spcBef>
              <a:spcAft>
                <a:spcPts val="0"/>
              </a:spcAft>
              <a:buClr>
                <a:srgbClr val="114454"/>
              </a:buClr>
              <a:buSzPts val="2800"/>
              <a:buNone/>
            </a:pPr>
            <a:r>
              <a:rPr lang="sk-SK" sz="2000" dirty="0">
                <a:solidFill>
                  <a:srgbClr val="114454"/>
                </a:solidFill>
                <a:latin typeface="Roboto Slab"/>
                <a:ea typeface="Roboto Slab"/>
                <a:cs typeface="Roboto Slab"/>
                <a:sym typeface="Roboto Slab"/>
              </a:rPr>
              <a:t>2) </a:t>
            </a:r>
            <a:r>
              <a:rPr lang="en-GB" sz="2000" dirty="0">
                <a:solidFill>
                  <a:srgbClr val="114454"/>
                </a:solidFill>
                <a:latin typeface="Roboto Slab"/>
                <a:ea typeface="Roboto Slab"/>
                <a:cs typeface="Roboto Slab"/>
                <a:sym typeface="Roboto Slab"/>
              </a:rPr>
              <a:t>What is the importance of vitamin A for health</a:t>
            </a:r>
            <a:r>
              <a:rPr lang="sk-SK" sz="2000" dirty="0">
                <a:solidFill>
                  <a:srgbClr val="114454"/>
                </a:solidFill>
                <a:latin typeface="Roboto Slab"/>
                <a:ea typeface="Roboto Slab"/>
                <a:cs typeface="Roboto Slab"/>
                <a:sym typeface="Roboto Slab"/>
              </a:rPr>
              <a:t>? </a:t>
            </a:r>
            <a:r>
              <a:rPr lang="en-GB" sz="2000" dirty="0">
                <a:solidFill>
                  <a:srgbClr val="114454"/>
                </a:solidFill>
                <a:latin typeface="Roboto Slab"/>
                <a:ea typeface="Roboto Slab"/>
                <a:cs typeface="Roboto Slab"/>
                <a:sym typeface="Roboto Slab"/>
              </a:rPr>
              <a:t>What are the signs of its lack</a:t>
            </a:r>
            <a:r>
              <a:rPr lang="sk-SK" sz="2000" dirty="0">
                <a:solidFill>
                  <a:srgbClr val="114454"/>
                </a:solidFill>
                <a:latin typeface="Roboto Slab"/>
                <a:ea typeface="Roboto Slab"/>
                <a:cs typeface="Roboto Slab"/>
                <a:sym typeface="Roboto Slab"/>
              </a:rPr>
              <a:t>? </a:t>
            </a:r>
            <a:endParaRPr dirty="0"/>
          </a:p>
          <a:p>
            <a:pPr marL="50800" lvl="0" indent="0" algn="l" rtl="0">
              <a:spcBef>
                <a:spcPts val="600"/>
              </a:spcBef>
              <a:spcAft>
                <a:spcPts val="0"/>
              </a:spcAft>
              <a:buClr>
                <a:srgbClr val="114454"/>
              </a:buClr>
              <a:buSzPts val="2800"/>
              <a:buNone/>
            </a:pPr>
            <a:r>
              <a:rPr lang="sk-SK" sz="2000" dirty="0">
                <a:solidFill>
                  <a:srgbClr val="114454"/>
                </a:solidFill>
                <a:latin typeface="Roboto Slab"/>
                <a:ea typeface="Roboto Slab"/>
                <a:cs typeface="Roboto Slab"/>
                <a:sym typeface="Roboto Slab"/>
              </a:rPr>
              <a:t>3) </a:t>
            </a:r>
            <a:r>
              <a:rPr lang="en-GB" sz="2000" dirty="0">
                <a:solidFill>
                  <a:srgbClr val="114454"/>
                </a:solidFill>
                <a:latin typeface="Roboto Slab"/>
                <a:ea typeface="Roboto Slab"/>
                <a:cs typeface="Roboto Slab"/>
                <a:sym typeface="Roboto Slab"/>
              </a:rPr>
              <a:t>Use the internet to find the meaning of the term  “sublimation” in psychology</a:t>
            </a:r>
            <a:r>
              <a:rPr lang="sk-SK" sz="2000" dirty="0">
                <a:solidFill>
                  <a:srgbClr val="114454"/>
                </a:solidFill>
                <a:latin typeface="Roboto Slab"/>
                <a:ea typeface="Roboto Slab"/>
                <a:cs typeface="Roboto Slab"/>
                <a:sym typeface="Roboto Slab"/>
              </a:rPr>
              <a:t>.</a:t>
            </a:r>
            <a:endParaRPr dirty="0"/>
          </a:p>
          <a:p>
            <a:pPr marL="50800" lvl="0" indent="0" algn="l" rtl="0">
              <a:spcBef>
                <a:spcPts val="600"/>
              </a:spcBef>
              <a:spcAft>
                <a:spcPts val="0"/>
              </a:spcAft>
              <a:buClr>
                <a:srgbClr val="114454"/>
              </a:buClr>
              <a:buSzPts val="2800"/>
              <a:buNone/>
            </a:pPr>
            <a:r>
              <a:rPr lang="sk-SK" sz="2000" dirty="0">
                <a:solidFill>
                  <a:srgbClr val="114454"/>
                </a:solidFill>
                <a:latin typeface="Roboto Slab"/>
                <a:ea typeface="Roboto Slab"/>
                <a:cs typeface="Roboto Slab"/>
                <a:sym typeface="Roboto Slab"/>
              </a:rPr>
              <a:t>4) </a:t>
            </a:r>
            <a:r>
              <a:rPr lang="en-GB" sz="2000" dirty="0">
                <a:solidFill>
                  <a:srgbClr val="114454"/>
                </a:solidFill>
                <a:latin typeface="Roboto Slab"/>
                <a:ea typeface="Roboto Slab"/>
                <a:cs typeface="Roboto Slab"/>
                <a:sym typeface="Roboto Slab"/>
              </a:rPr>
              <a:t>One’s mineral name is “sublime”</a:t>
            </a:r>
            <a:r>
              <a:rPr lang="sk-SK" sz="2000" dirty="0">
                <a:solidFill>
                  <a:srgbClr val="114454"/>
                </a:solidFill>
                <a:latin typeface="Roboto Slab"/>
                <a:ea typeface="Roboto Slab"/>
                <a:cs typeface="Roboto Slab"/>
                <a:sym typeface="Roboto Slab"/>
              </a:rPr>
              <a:t>. </a:t>
            </a:r>
            <a:r>
              <a:rPr lang="en-GB" sz="2000" dirty="0">
                <a:solidFill>
                  <a:srgbClr val="114454"/>
                </a:solidFill>
                <a:latin typeface="Roboto Slab"/>
                <a:ea typeface="Roboto Slab"/>
                <a:cs typeface="Roboto Slab"/>
                <a:sym typeface="Roboto Slab"/>
              </a:rPr>
              <a:t>Find its formula and nomenclature and find out whether the substance sublimes</a:t>
            </a:r>
            <a:r>
              <a:rPr lang="sk-SK" sz="2000" dirty="0">
                <a:solidFill>
                  <a:srgbClr val="114454"/>
                </a:solidFill>
                <a:latin typeface="Roboto Slab"/>
                <a:ea typeface="Roboto Slab"/>
                <a:cs typeface="Roboto Slab"/>
                <a:sym typeface="Roboto Slab"/>
              </a:rPr>
              <a:t>. </a:t>
            </a:r>
            <a:endParaRPr sz="2000" dirty="0">
              <a:solidFill>
                <a:srgbClr val="114454"/>
              </a:solidFill>
              <a:latin typeface="Roboto Slab"/>
              <a:ea typeface="Roboto Slab"/>
              <a:cs typeface="Roboto Slab"/>
              <a:sym typeface="Roboto Slab"/>
            </a:endParaRPr>
          </a:p>
        </p:txBody>
      </p:sp>
      <p:sp>
        <p:nvSpPr>
          <p:cNvPr id="281" name="Google Shape;281;p1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13</a:t>
            </a:fld>
            <a:endParaRPr sz="800">
              <a:solidFill>
                <a:srgbClr val="FFFFFF"/>
              </a:solidFill>
              <a:latin typeface="Roboto Slab"/>
              <a:ea typeface="Roboto Slab"/>
              <a:cs typeface="Roboto Slab"/>
              <a:sym typeface="Roboto Slab"/>
            </a:endParaRPr>
          </a:p>
        </p:txBody>
      </p:sp>
      <p:sp>
        <p:nvSpPr>
          <p:cNvPr id="282" name="Google Shape;282;p13"/>
          <p:cNvSpPr/>
          <p:nvPr/>
        </p:nvSpPr>
        <p:spPr>
          <a:xfrm>
            <a:off x="395537" y="771550"/>
            <a:ext cx="6480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2800">
                <a:solidFill>
                  <a:srgbClr val="FFFFFF"/>
                </a:solidFill>
                <a:latin typeface="Roboto Slab"/>
                <a:ea typeface="Roboto Slab"/>
                <a:cs typeface="Roboto Slab"/>
                <a:sym typeface="Roboto Slab"/>
              </a:rPr>
              <a:t>📖</a:t>
            </a:r>
            <a:endParaRPr sz="2800">
              <a:solidFill>
                <a:srgbClr val="000000"/>
              </a:solidFill>
              <a:latin typeface="Arial"/>
              <a:ea typeface="Arial"/>
              <a:cs typeface="Arial"/>
              <a:sym typeface="Aria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4"/>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Tasks</a:t>
            </a:r>
            <a:r>
              <a:rPr lang="sk-SK" sz="1800" b="1" dirty="0">
                <a:solidFill>
                  <a:srgbClr val="FFFFFF"/>
                </a:solidFill>
                <a:latin typeface="Roboto Slab"/>
                <a:ea typeface="Roboto Slab"/>
                <a:cs typeface="Roboto Slab"/>
                <a:sym typeface="Roboto Slab"/>
              </a:rPr>
              <a:t>:</a:t>
            </a:r>
            <a:endParaRPr dirty="0"/>
          </a:p>
        </p:txBody>
      </p:sp>
      <p:sp>
        <p:nvSpPr>
          <p:cNvPr id="288" name="Google Shape;288;p14"/>
          <p:cNvSpPr txBox="1">
            <a:spLocks noGrp="1"/>
          </p:cNvSpPr>
          <p:nvPr>
            <p:ph type="body" idx="1"/>
          </p:nvPr>
        </p:nvSpPr>
        <p:spPr>
          <a:xfrm>
            <a:off x="532075" y="1559425"/>
            <a:ext cx="8513400" cy="3392400"/>
          </a:xfrm>
          <a:prstGeom prst="rect">
            <a:avLst/>
          </a:prstGeom>
          <a:noFill/>
          <a:ln>
            <a:noFill/>
          </a:ln>
        </p:spPr>
        <p:txBody>
          <a:bodyPr spcFirstLastPara="1" wrap="square" lIns="91425" tIns="91425" rIns="91425" bIns="91425" anchor="t" anchorCtr="0">
            <a:noAutofit/>
          </a:bodyPr>
          <a:lstStyle/>
          <a:p>
            <a:pPr marL="50800" lvl="0" indent="0" algn="l" rtl="0">
              <a:spcBef>
                <a:spcPts val="600"/>
              </a:spcBef>
              <a:spcAft>
                <a:spcPts val="0"/>
              </a:spcAft>
              <a:buClr>
                <a:srgbClr val="114454"/>
              </a:buClr>
              <a:buSzPts val="2800"/>
              <a:buNone/>
            </a:pPr>
            <a:r>
              <a:rPr lang="sk-SK" sz="2000" dirty="0">
                <a:solidFill>
                  <a:srgbClr val="114454"/>
                </a:solidFill>
                <a:latin typeface="Roboto Slab"/>
                <a:ea typeface="Roboto Slab"/>
                <a:cs typeface="Roboto Slab"/>
                <a:sym typeface="Roboto Slab"/>
              </a:rPr>
              <a:t>5) </a:t>
            </a:r>
            <a:r>
              <a:rPr lang="en-GB" sz="2000" dirty="0">
                <a:solidFill>
                  <a:srgbClr val="114454"/>
                </a:solidFill>
                <a:latin typeface="Roboto Slab"/>
                <a:ea typeface="Roboto Slab"/>
                <a:cs typeface="Roboto Slab"/>
                <a:sym typeface="Roboto Slab"/>
              </a:rPr>
              <a:t>What is the composition of </a:t>
            </a:r>
            <a:r>
              <a:rPr lang="sk-SK" sz="2000" dirty="0">
                <a:solidFill>
                  <a:srgbClr val="114454"/>
                </a:solidFill>
                <a:latin typeface="Roboto Slab"/>
                <a:ea typeface="Roboto Slab"/>
                <a:cs typeface="Roboto Slab"/>
                <a:sym typeface="Roboto Slab"/>
              </a:rPr>
              <a:t>DEKO</a:t>
            </a:r>
            <a:r>
              <a:rPr lang="en-GB" sz="2000" dirty="0">
                <a:solidFill>
                  <a:srgbClr val="114454"/>
                </a:solidFill>
                <a:latin typeface="Roboto Slab"/>
                <a:ea typeface="Roboto Slab"/>
                <a:cs typeface="Roboto Slab"/>
                <a:sym typeface="Roboto Slab"/>
              </a:rPr>
              <a:t>?</a:t>
            </a:r>
            <a:endParaRPr dirty="0"/>
          </a:p>
          <a:p>
            <a:pPr marL="50800" lvl="0" indent="0" algn="l" rtl="0">
              <a:spcBef>
                <a:spcPts val="600"/>
              </a:spcBef>
              <a:spcAft>
                <a:spcPts val="0"/>
              </a:spcAft>
              <a:buClr>
                <a:srgbClr val="114454"/>
              </a:buClr>
              <a:buSzPts val="2800"/>
              <a:buNone/>
            </a:pPr>
            <a:r>
              <a:rPr lang="sk-SK" sz="2000" dirty="0">
                <a:solidFill>
                  <a:srgbClr val="114454"/>
                </a:solidFill>
                <a:latin typeface="Roboto Slab"/>
                <a:ea typeface="Roboto Slab"/>
                <a:cs typeface="Roboto Slab"/>
                <a:sym typeface="Roboto Slab"/>
              </a:rPr>
              <a:t>6) </a:t>
            </a:r>
            <a:r>
              <a:rPr lang="en-GB" sz="2000" dirty="0">
                <a:solidFill>
                  <a:srgbClr val="114454"/>
                </a:solidFill>
                <a:latin typeface="Roboto Slab"/>
                <a:ea typeface="Roboto Slab"/>
                <a:cs typeface="Roboto Slab"/>
                <a:sym typeface="Roboto Slab"/>
              </a:rPr>
              <a:t>Iodine sublimation is bets done in a well aired room, why?</a:t>
            </a:r>
            <a:endParaRPr dirty="0"/>
          </a:p>
          <a:p>
            <a:pPr marL="50800" lvl="0" indent="0" algn="l" rtl="0">
              <a:spcBef>
                <a:spcPts val="600"/>
              </a:spcBef>
              <a:spcAft>
                <a:spcPts val="0"/>
              </a:spcAft>
              <a:buClr>
                <a:srgbClr val="114454"/>
              </a:buClr>
              <a:buSzPts val="2800"/>
              <a:buNone/>
            </a:pPr>
            <a:r>
              <a:rPr lang="sk-SK" sz="2000" dirty="0">
                <a:solidFill>
                  <a:srgbClr val="114454"/>
                </a:solidFill>
                <a:latin typeface="Roboto Slab"/>
                <a:ea typeface="Roboto Slab"/>
                <a:cs typeface="Roboto Slab"/>
                <a:sym typeface="Roboto Slab"/>
              </a:rPr>
              <a:t>7) </a:t>
            </a:r>
            <a:r>
              <a:rPr lang="en-GB" sz="2000" dirty="0">
                <a:solidFill>
                  <a:srgbClr val="114454"/>
                </a:solidFill>
                <a:latin typeface="Roboto Slab"/>
                <a:ea typeface="Roboto Slab"/>
                <a:cs typeface="Roboto Slab"/>
                <a:sym typeface="Roboto Slab"/>
              </a:rPr>
              <a:t>Find out what the term “maceration” means</a:t>
            </a:r>
            <a:r>
              <a:rPr lang="sk-SK" sz="2000" dirty="0">
                <a:solidFill>
                  <a:srgbClr val="114454"/>
                </a:solidFill>
                <a:latin typeface="Roboto Slab"/>
                <a:ea typeface="Roboto Slab"/>
                <a:cs typeface="Roboto Slab"/>
                <a:sym typeface="Roboto Slab"/>
              </a:rPr>
              <a:t>.</a:t>
            </a:r>
            <a:endParaRPr dirty="0"/>
          </a:p>
          <a:p>
            <a:pPr marL="50800" lvl="0" indent="0" algn="l" rtl="0">
              <a:spcBef>
                <a:spcPts val="600"/>
              </a:spcBef>
              <a:spcAft>
                <a:spcPts val="0"/>
              </a:spcAft>
              <a:buClr>
                <a:srgbClr val="114454"/>
              </a:buClr>
              <a:buSzPts val="2800"/>
              <a:buNone/>
            </a:pPr>
            <a:r>
              <a:rPr lang="sk-SK" sz="2000" dirty="0">
                <a:solidFill>
                  <a:srgbClr val="114454"/>
                </a:solidFill>
                <a:latin typeface="Roboto Slab"/>
                <a:ea typeface="Roboto Slab"/>
                <a:cs typeface="Roboto Slab"/>
                <a:sym typeface="Roboto Slab"/>
              </a:rPr>
              <a:t>8) </a:t>
            </a:r>
            <a:r>
              <a:rPr lang="en-GB" sz="2000" dirty="0">
                <a:solidFill>
                  <a:srgbClr val="114454"/>
                </a:solidFill>
                <a:latin typeface="Roboto Slab"/>
                <a:ea typeface="Roboto Slab"/>
                <a:cs typeface="Roboto Slab"/>
                <a:sym typeface="Roboto Slab"/>
              </a:rPr>
              <a:t>Suggest separation techniques to separate substances in the following mixtures:</a:t>
            </a:r>
            <a:endParaRPr dirty="0"/>
          </a:p>
          <a:p>
            <a:pPr marL="457200" lvl="0" indent="-406400" algn="l" rtl="0">
              <a:spcBef>
                <a:spcPts val="600"/>
              </a:spcBef>
              <a:spcAft>
                <a:spcPts val="0"/>
              </a:spcAft>
              <a:buClr>
                <a:srgbClr val="114454"/>
              </a:buClr>
              <a:buSzPts val="2800"/>
              <a:buChar char="▪"/>
            </a:pPr>
            <a:r>
              <a:rPr lang="en-GB" sz="2000" dirty="0">
                <a:solidFill>
                  <a:srgbClr val="114454"/>
                </a:solidFill>
                <a:latin typeface="Roboto Slab"/>
                <a:ea typeface="Roboto Slab"/>
                <a:cs typeface="Roboto Slab"/>
                <a:sym typeface="Roboto Slab"/>
              </a:rPr>
              <a:t>ethanol</a:t>
            </a:r>
            <a:r>
              <a:rPr lang="sk-SK" sz="2000" dirty="0">
                <a:solidFill>
                  <a:srgbClr val="114454"/>
                </a:solidFill>
                <a:latin typeface="Roboto Slab"/>
                <a:ea typeface="Roboto Slab"/>
                <a:cs typeface="Roboto Slab"/>
                <a:sym typeface="Roboto Slab"/>
              </a:rPr>
              <a:t> + </a:t>
            </a:r>
            <a:r>
              <a:rPr lang="en-GB" sz="2000" dirty="0">
                <a:solidFill>
                  <a:srgbClr val="114454"/>
                </a:solidFill>
                <a:latin typeface="Roboto Slab"/>
                <a:ea typeface="Roboto Slab"/>
                <a:cs typeface="Roboto Slab"/>
                <a:sym typeface="Roboto Slab"/>
              </a:rPr>
              <a:t>water</a:t>
            </a:r>
            <a:endParaRPr dirty="0"/>
          </a:p>
          <a:p>
            <a:pPr marL="457200" lvl="0" indent="-406400" algn="l" rtl="0">
              <a:spcBef>
                <a:spcPts val="600"/>
              </a:spcBef>
              <a:spcAft>
                <a:spcPts val="0"/>
              </a:spcAft>
              <a:buClr>
                <a:srgbClr val="114454"/>
              </a:buClr>
              <a:buSzPts val="2800"/>
              <a:buChar char="▪"/>
            </a:pPr>
            <a:r>
              <a:rPr lang="en-GB" sz="2000" dirty="0">
                <a:solidFill>
                  <a:srgbClr val="114454"/>
                </a:solidFill>
                <a:latin typeface="Roboto Slab"/>
                <a:ea typeface="Roboto Slab"/>
                <a:cs typeface="Roboto Slab"/>
                <a:sym typeface="Roboto Slab"/>
              </a:rPr>
              <a:t>oil</a:t>
            </a:r>
            <a:r>
              <a:rPr lang="sk-SK" sz="2000" dirty="0">
                <a:solidFill>
                  <a:srgbClr val="114454"/>
                </a:solidFill>
                <a:latin typeface="Roboto Slab"/>
                <a:ea typeface="Roboto Slab"/>
                <a:cs typeface="Roboto Slab"/>
                <a:sym typeface="Roboto Slab"/>
              </a:rPr>
              <a:t> + </a:t>
            </a:r>
            <a:r>
              <a:rPr lang="en-GB" sz="2000" dirty="0">
                <a:solidFill>
                  <a:srgbClr val="114454"/>
                </a:solidFill>
                <a:latin typeface="Roboto Slab"/>
                <a:ea typeface="Roboto Slab"/>
                <a:cs typeface="Roboto Slab"/>
                <a:sym typeface="Roboto Slab"/>
              </a:rPr>
              <a:t>water</a:t>
            </a:r>
            <a:endParaRPr dirty="0"/>
          </a:p>
          <a:p>
            <a:pPr marL="457200" lvl="0" indent="-406400" algn="l" rtl="0">
              <a:spcBef>
                <a:spcPts val="600"/>
              </a:spcBef>
              <a:spcAft>
                <a:spcPts val="0"/>
              </a:spcAft>
              <a:buClr>
                <a:srgbClr val="114454"/>
              </a:buClr>
              <a:buSzPts val="2800"/>
              <a:buChar char="▪"/>
            </a:pPr>
            <a:r>
              <a:rPr lang="en-GB" sz="2000" dirty="0">
                <a:solidFill>
                  <a:srgbClr val="114454"/>
                </a:solidFill>
                <a:latin typeface="Roboto Slab"/>
                <a:ea typeface="Roboto Slab"/>
                <a:cs typeface="Roboto Slab"/>
                <a:sym typeface="Roboto Slab"/>
              </a:rPr>
              <a:t>sand</a:t>
            </a:r>
            <a:r>
              <a:rPr lang="sk-SK" sz="2000" dirty="0">
                <a:solidFill>
                  <a:srgbClr val="114454"/>
                </a:solidFill>
                <a:latin typeface="Roboto Slab"/>
                <a:ea typeface="Roboto Slab"/>
                <a:cs typeface="Roboto Slab"/>
                <a:sym typeface="Roboto Slab"/>
              </a:rPr>
              <a:t> + </a:t>
            </a:r>
            <a:r>
              <a:rPr lang="en-GB" sz="2000" dirty="0">
                <a:solidFill>
                  <a:srgbClr val="114454"/>
                </a:solidFill>
                <a:latin typeface="Roboto Slab"/>
                <a:ea typeface="Roboto Slab"/>
                <a:cs typeface="Roboto Slab"/>
                <a:sym typeface="Roboto Slab"/>
              </a:rPr>
              <a:t>water</a:t>
            </a:r>
            <a:endParaRPr sz="2000" dirty="0">
              <a:solidFill>
                <a:srgbClr val="114454"/>
              </a:solidFill>
              <a:latin typeface="Roboto Slab"/>
              <a:ea typeface="Roboto Slab"/>
              <a:cs typeface="Roboto Slab"/>
              <a:sym typeface="Roboto Slab"/>
            </a:endParaRPr>
          </a:p>
        </p:txBody>
      </p:sp>
      <p:sp>
        <p:nvSpPr>
          <p:cNvPr id="289" name="Google Shape;289;p1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14</a:t>
            </a:fld>
            <a:endParaRPr sz="800">
              <a:solidFill>
                <a:srgbClr val="FFFFFF"/>
              </a:solidFill>
              <a:latin typeface="Roboto Slab"/>
              <a:ea typeface="Roboto Slab"/>
              <a:cs typeface="Roboto Slab"/>
              <a:sym typeface="Roboto Slab"/>
            </a:endParaRPr>
          </a:p>
        </p:txBody>
      </p:sp>
      <p:sp>
        <p:nvSpPr>
          <p:cNvPr id="290" name="Google Shape;290;p14"/>
          <p:cNvSpPr/>
          <p:nvPr/>
        </p:nvSpPr>
        <p:spPr>
          <a:xfrm>
            <a:off x="395536" y="771550"/>
            <a:ext cx="6480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2800">
                <a:solidFill>
                  <a:srgbClr val="FFFFFF"/>
                </a:solidFill>
                <a:latin typeface="Roboto Slab"/>
                <a:ea typeface="Roboto Slab"/>
                <a:cs typeface="Roboto Slab"/>
                <a:sym typeface="Roboto Slab"/>
              </a:rPr>
              <a:t>📖</a:t>
            </a:r>
            <a:endParaRPr sz="2800">
              <a:solidFill>
                <a:srgbClr val="000000"/>
              </a:solidFill>
              <a:latin typeface="Arial"/>
              <a:ea typeface="Arial"/>
              <a:cs typeface="Arial"/>
              <a:sym typeface="Aria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5"/>
          <p:cNvSpPr txBox="1">
            <a:spLocks noGrp="1"/>
          </p:cNvSpPr>
          <p:nvPr>
            <p:ph type="title"/>
          </p:nvPr>
        </p:nvSpPr>
        <p:spPr>
          <a:xfrm>
            <a:off x="1104900" y="530225"/>
            <a:ext cx="3467099"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Complete the table with missing separation techniques</a:t>
            </a:r>
            <a:endParaRPr sz="1800" b="1" dirty="0">
              <a:solidFill>
                <a:srgbClr val="FFFFFF"/>
              </a:solidFill>
              <a:latin typeface="Roboto Slab"/>
              <a:ea typeface="Roboto Slab"/>
              <a:cs typeface="Roboto Slab"/>
              <a:sym typeface="Roboto Slab"/>
            </a:endParaRPr>
          </a:p>
        </p:txBody>
      </p:sp>
      <p:sp>
        <p:nvSpPr>
          <p:cNvPr id="296" name="Google Shape;296;p1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15</a:t>
            </a:fld>
            <a:endParaRPr sz="800">
              <a:solidFill>
                <a:srgbClr val="FFFFFF"/>
              </a:solidFill>
              <a:latin typeface="Roboto Slab"/>
              <a:ea typeface="Roboto Slab"/>
              <a:cs typeface="Roboto Slab"/>
              <a:sym typeface="Roboto Slab"/>
            </a:endParaRPr>
          </a:p>
        </p:txBody>
      </p:sp>
      <p:sp>
        <p:nvSpPr>
          <p:cNvPr id="297" name="Google Shape;297;p15"/>
          <p:cNvSpPr/>
          <p:nvPr/>
        </p:nvSpPr>
        <p:spPr>
          <a:xfrm>
            <a:off x="395536" y="771550"/>
            <a:ext cx="6480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2800">
                <a:solidFill>
                  <a:srgbClr val="FFFFFF"/>
                </a:solidFill>
                <a:latin typeface="Roboto Slab"/>
                <a:ea typeface="Roboto Slab"/>
                <a:cs typeface="Roboto Slab"/>
                <a:sym typeface="Roboto Slab"/>
              </a:rPr>
              <a:t>📖</a:t>
            </a:r>
            <a:endParaRPr sz="2800">
              <a:solidFill>
                <a:srgbClr val="000000"/>
              </a:solidFill>
              <a:latin typeface="Arial"/>
              <a:ea typeface="Arial"/>
              <a:cs typeface="Arial"/>
              <a:sym typeface="Arial"/>
            </a:endParaRPr>
          </a:p>
        </p:txBody>
      </p:sp>
      <p:grpSp>
        <p:nvGrpSpPr>
          <p:cNvPr id="298" name="Google Shape;298;p15"/>
          <p:cNvGrpSpPr/>
          <p:nvPr/>
        </p:nvGrpSpPr>
        <p:grpSpPr>
          <a:xfrm>
            <a:off x="1026156" y="1611377"/>
            <a:ext cx="7256462" cy="3375957"/>
            <a:chOff x="943769" y="1664654"/>
            <a:chExt cx="7256462" cy="3375957"/>
          </a:xfrm>
        </p:grpSpPr>
        <p:sp>
          <p:nvSpPr>
            <p:cNvPr id="299" name="Google Shape;299;p15"/>
            <p:cNvSpPr/>
            <p:nvPr/>
          </p:nvSpPr>
          <p:spPr>
            <a:xfrm>
              <a:off x="943769" y="1664657"/>
              <a:ext cx="2732087" cy="1028701"/>
            </a:xfrm>
            <a:prstGeom prst="homePlate">
              <a:avLst>
                <a:gd name="adj" fmla="val 30146"/>
              </a:avLst>
            </a:prstGeom>
            <a:solidFill>
              <a:srgbClr val="94BF6E"/>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400"/>
                <a:buFont typeface="Arial"/>
                <a:buNone/>
              </a:pPr>
              <a:r>
                <a:rPr lang="sk-SK" sz="1400" b="1">
                  <a:solidFill>
                    <a:srgbClr val="FFFFFF"/>
                  </a:solidFill>
                  <a:latin typeface="Nixie One"/>
                  <a:ea typeface="Nixie One"/>
                  <a:cs typeface="Nixie One"/>
                  <a:sym typeface="Nixie One"/>
                </a:rPr>
                <a:t>first</a:t>
              </a:r>
              <a:endParaRPr/>
            </a:p>
          </p:txBody>
        </p:sp>
        <p:sp>
          <p:nvSpPr>
            <p:cNvPr id="300" name="Google Shape;300;p15"/>
            <p:cNvSpPr/>
            <p:nvPr/>
          </p:nvSpPr>
          <p:spPr>
            <a:xfrm>
              <a:off x="3127464" y="1664654"/>
              <a:ext cx="2784475" cy="1028701"/>
            </a:xfrm>
            <a:prstGeom prst="chevron">
              <a:avLst>
                <a:gd name="adj" fmla="val 29877"/>
              </a:avLst>
            </a:prstGeom>
            <a:solidFill>
              <a:srgbClr val="3B8D6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sk-SK" sz="1800" b="1">
                  <a:solidFill>
                    <a:srgbClr val="FFFFFF"/>
                  </a:solidFill>
                  <a:latin typeface="Nixie One"/>
                  <a:ea typeface="Nixie One"/>
                  <a:cs typeface="Nixie One"/>
                  <a:sym typeface="Nixie One"/>
                </a:rPr>
                <a:t>???</a:t>
              </a:r>
              <a:endParaRPr/>
            </a:p>
            <a:p>
              <a:pPr marL="0" marR="0" lvl="0" indent="0" algn="ctr" rtl="0">
                <a:spcBef>
                  <a:spcPts val="0"/>
                </a:spcBef>
                <a:spcAft>
                  <a:spcPts val="0"/>
                </a:spcAft>
                <a:buClr>
                  <a:srgbClr val="000000"/>
                </a:buClr>
                <a:buSzPts val="1400"/>
                <a:buFont typeface="Arial"/>
                <a:buNone/>
              </a:pPr>
              <a:endParaRPr sz="1400" b="1">
                <a:solidFill>
                  <a:srgbClr val="FFFFFF"/>
                </a:solidFill>
                <a:latin typeface="Nixie One"/>
                <a:ea typeface="Nixie One"/>
                <a:cs typeface="Nixie One"/>
                <a:sym typeface="Nixie One"/>
              </a:endParaRPr>
            </a:p>
          </p:txBody>
        </p:sp>
        <p:sp>
          <p:nvSpPr>
            <p:cNvPr id="301" name="Google Shape;301;p15"/>
            <p:cNvSpPr/>
            <p:nvPr/>
          </p:nvSpPr>
          <p:spPr>
            <a:xfrm>
              <a:off x="5415756" y="1664657"/>
              <a:ext cx="2784475" cy="1028701"/>
            </a:xfrm>
            <a:prstGeom prst="chevron">
              <a:avLst>
                <a:gd name="adj" fmla="val 29877"/>
              </a:avLst>
            </a:prstGeom>
            <a:solidFill>
              <a:srgbClr val="165751"/>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Crystalline salt</a:t>
              </a:r>
              <a:endParaRPr sz="1400" b="1" dirty="0">
                <a:solidFill>
                  <a:srgbClr val="FFFFFF"/>
                </a:solidFill>
                <a:latin typeface="Roboto Slab"/>
                <a:ea typeface="Roboto Slab"/>
                <a:cs typeface="Roboto Slab"/>
                <a:sym typeface="Roboto Slab"/>
              </a:endParaRPr>
            </a:p>
          </p:txBody>
        </p:sp>
        <p:sp>
          <p:nvSpPr>
            <p:cNvPr id="302" name="Google Shape;302;p15"/>
            <p:cNvSpPr/>
            <p:nvPr/>
          </p:nvSpPr>
          <p:spPr>
            <a:xfrm>
              <a:off x="943769" y="2838283"/>
              <a:ext cx="2732087" cy="1028701"/>
            </a:xfrm>
            <a:prstGeom prst="homePlate">
              <a:avLst>
                <a:gd name="adj" fmla="val 30146"/>
              </a:avLst>
            </a:prstGeom>
            <a:solidFill>
              <a:srgbClr val="94BF6E"/>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A mixture of several liquids</a:t>
              </a:r>
              <a:endParaRPr sz="1400" b="1" dirty="0">
                <a:solidFill>
                  <a:srgbClr val="FFFFFF"/>
                </a:solidFill>
                <a:latin typeface="Roboto Slab"/>
                <a:ea typeface="Roboto Slab"/>
                <a:cs typeface="Roboto Slab"/>
                <a:sym typeface="Roboto Slab"/>
              </a:endParaRPr>
            </a:p>
          </p:txBody>
        </p:sp>
        <p:sp>
          <p:nvSpPr>
            <p:cNvPr id="303" name="Google Shape;303;p15"/>
            <p:cNvSpPr/>
            <p:nvPr/>
          </p:nvSpPr>
          <p:spPr>
            <a:xfrm>
              <a:off x="3179762" y="2838282"/>
              <a:ext cx="2784475" cy="1028701"/>
            </a:xfrm>
            <a:prstGeom prst="chevron">
              <a:avLst>
                <a:gd name="adj" fmla="val 29877"/>
              </a:avLst>
            </a:prstGeom>
            <a:solidFill>
              <a:srgbClr val="3B8D6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sk-SK" sz="1800" b="1">
                  <a:solidFill>
                    <a:srgbClr val="FFFFFF"/>
                  </a:solidFill>
                  <a:latin typeface="Nixie One"/>
                  <a:ea typeface="Nixie One"/>
                  <a:cs typeface="Nixie One"/>
                  <a:sym typeface="Nixie One"/>
                </a:rPr>
                <a:t>???</a:t>
              </a:r>
              <a:endParaRPr/>
            </a:p>
            <a:p>
              <a:pPr marL="0" marR="0" lvl="0" indent="0" algn="ctr" rtl="0">
                <a:spcBef>
                  <a:spcPts val="0"/>
                </a:spcBef>
                <a:spcAft>
                  <a:spcPts val="0"/>
                </a:spcAft>
                <a:buClr>
                  <a:srgbClr val="000000"/>
                </a:buClr>
                <a:buSzPts val="1400"/>
                <a:buFont typeface="Arial"/>
                <a:buNone/>
              </a:pPr>
              <a:endParaRPr sz="1400" b="1">
                <a:solidFill>
                  <a:srgbClr val="FFFFFF"/>
                </a:solidFill>
                <a:latin typeface="Nixie One"/>
                <a:ea typeface="Nixie One"/>
                <a:cs typeface="Nixie One"/>
                <a:sym typeface="Nixie One"/>
              </a:endParaRPr>
            </a:p>
          </p:txBody>
        </p:sp>
        <p:sp>
          <p:nvSpPr>
            <p:cNvPr id="304" name="Google Shape;304;p15"/>
            <p:cNvSpPr/>
            <p:nvPr/>
          </p:nvSpPr>
          <p:spPr>
            <a:xfrm>
              <a:off x="5415756" y="2838283"/>
              <a:ext cx="2784475" cy="1028701"/>
            </a:xfrm>
            <a:prstGeom prst="chevron">
              <a:avLst>
                <a:gd name="adj" fmla="val 29877"/>
              </a:avLst>
            </a:prstGeom>
            <a:solidFill>
              <a:srgbClr val="165751"/>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Distilled alcohol</a:t>
              </a:r>
              <a:endParaRPr dirty="0"/>
            </a:p>
          </p:txBody>
        </p:sp>
        <p:sp>
          <p:nvSpPr>
            <p:cNvPr id="305" name="Google Shape;305;p15"/>
            <p:cNvSpPr/>
            <p:nvPr/>
          </p:nvSpPr>
          <p:spPr>
            <a:xfrm>
              <a:off x="943769" y="4011910"/>
              <a:ext cx="2732087" cy="1028701"/>
            </a:xfrm>
            <a:prstGeom prst="homePlate">
              <a:avLst>
                <a:gd name="adj" fmla="val 30146"/>
              </a:avLst>
            </a:prstGeom>
            <a:solidFill>
              <a:srgbClr val="94BF6E"/>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Sand and water mixture</a:t>
              </a:r>
              <a:endParaRPr dirty="0"/>
            </a:p>
          </p:txBody>
        </p:sp>
        <p:sp>
          <p:nvSpPr>
            <p:cNvPr id="306" name="Google Shape;306;p15"/>
            <p:cNvSpPr/>
            <p:nvPr/>
          </p:nvSpPr>
          <p:spPr>
            <a:xfrm>
              <a:off x="3153569" y="4011910"/>
              <a:ext cx="2784475" cy="1028701"/>
            </a:xfrm>
            <a:prstGeom prst="chevron">
              <a:avLst>
                <a:gd name="adj" fmla="val 29877"/>
              </a:avLst>
            </a:prstGeom>
            <a:solidFill>
              <a:srgbClr val="3B8D61"/>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r>
                <a:rPr lang="sk-SK" sz="1800" b="1">
                  <a:solidFill>
                    <a:srgbClr val="FFFFFF"/>
                  </a:solidFill>
                  <a:latin typeface="Nixie One"/>
                  <a:ea typeface="Nixie One"/>
                  <a:cs typeface="Nixie One"/>
                  <a:sym typeface="Nixie One"/>
                </a:rPr>
                <a:t>???</a:t>
              </a:r>
              <a:endParaRPr/>
            </a:p>
          </p:txBody>
        </p:sp>
        <p:sp>
          <p:nvSpPr>
            <p:cNvPr id="307" name="Google Shape;307;p15"/>
            <p:cNvSpPr/>
            <p:nvPr/>
          </p:nvSpPr>
          <p:spPr>
            <a:xfrm>
              <a:off x="5415756" y="4011910"/>
              <a:ext cx="2784475" cy="1028701"/>
            </a:xfrm>
            <a:prstGeom prst="chevron">
              <a:avLst>
                <a:gd name="adj" fmla="val 29877"/>
              </a:avLst>
            </a:prstGeom>
            <a:solidFill>
              <a:srgbClr val="165751"/>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Filtrate</a:t>
              </a:r>
              <a:endParaRPr dirty="0"/>
            </a:p>
          </p:txBody>
        </p:sp>
        <p:sp>
          <p:nvSpPr>
            <p:cNvPr id="308" name="Google Shape;308;p15"/>
            <p:cNvSpPr/>
            <p:nvPr/>
          </p:nvSpPr>
          <p:spPr>
            <a:xfrm>
              <a:off x="943769" y="1668165"/>
              <a:ext cx="2627490" cy="1028701"/>
            </a:xfrm>
            <a:prstGeom prst="homePlate">
              <a:avLst>
                <a:gd name="adj" fmla="val 30146"/>
              </a:avLst>
            </a:prstGeom>
            <a:solidFill>
              <a:srgbClr val="94BF6E"/>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Water and salt solution</a:t>
              </a:r>
              <a:endParaRPr sz="1400" b="1" dirty="0">
                <a:solidFill>
                  <a:srgbClr val="FFFFFF"/>
                </a:solidFill>
                <a:latin typeface="Roboto Slab"/>
                <a:ea typeface="Roboto Slab"/>
                <a:cs typeface="Roboto Slab"/>
                <a:sym typeface="Roboto Slab"/>
              </a:endParaRPr>
            </a:p>
          </p:txBody>
        </p:sp>
      </p:gr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6"/>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The final test is found in the following link</a:t>
            </a:r>
            <a:r>
              <a:rPr lang="sk-SK" sz="1800" b="1" dirty="0">
                <a:solidFill>
                  <a:srgbClr val="FFFFFF"/>
                </a:solidFill>
                <a:latin typeface="Roboto Slab"/>
                <a:ea typeface="Roboto Slab"/>
                <a:cs typeface="Roboto Slab"/>
                <a:sym typeface="Roboto Slab"/>
              </a:rPr>
              <a:t>: </a:t>
            </a:r>
            <a:endParaRPr dirty="0"/>
          </a:p>
        </p:txBody>
      </p:sp>
      <p:sp>
        <p:nvSpPr>
          <p:cNvPr id="314" name="Google Shape;314;p16"/>
          <p:cNvSpPr txBox="1">
            <a:spLocks noGrp="1"/>
          </p:cNvSpPr>
          <p:nvPr>
            <p:ph type="body" idx="1"/>
          </p:nvPr>
        </p:nvSpPr>
        <p:spPr>
          <a:xfrm>
            <a:off x="696810" y="2067694"/>
            <a:ext cx="7540800" cy="2884058"/>
          </a:xfrm>
          <a:prstGeom prst="rect">
            <a:avLst/>
          </a:prstGeom>
          <a:noFill/>
          <a:ln>
            <a:noFill/>
          </a:ln>
        </p:spPr>
        <p:txBody>
          <a:bodyPr spcFirstLastPara="1" wrap="square" lIns="91425" tIns="91425" rIns="91425" bIns="91425" anchor="t" anchorCtr="0">
            <a:noAutofit/>
          </a:bodyPr>
          <a:lstStyle/>
          <a:p>
            <a:pPr marL="50800" lvl="0" indent="0">
              <a:buClr>
                <a:srgbClr val="114454"/>
              </a:buClr>
              <a:buNone/>
            </a:pPr>
            <a:r>
              <a:rPr lang="cs-CZ" sz="2000" dirty="0">
                <a:solidFill>
                  <a:srgbClr val="114454"/>
                </a:solidFill>
                <a:latin typeface="Roboto Slab"/>
                <a:ea typeface="Roboto Slab"/>
                <a:cs typeface="Roboto Slab"/>
                <a:sym typeface="Roboto Slab"/>
                <a:hlinkClick r:id="rId3"/>
              </a:rPr>
              <a:t>https://create.kahoot.it/share/duplicate-of-metody-deleni-smesi-extrakce-a-sublimace/6645ad5f-f20a-41ec-8a27-2c29277ecdc1</a:t>
            </a:r>
            <a:endParaRPr lang="en-GB" sz="2000" dirty="0">
              <a:solidFill>
                <a:srgbClr val="114454"/>
              </a:solidFill>
              <a:latin typeface="Roboto Slab"/>
              <a:ea typeface="Roboto Slab"/>
              <a:cs typeface="Roboto Slab"/>
              <a:sym typeface="Roboto Slab"/>
            </a:endParaRPr>
          </a:p>
          <a:p>
            <a:pPr marL="50800" lvl="0" indent="0">
              <a:buClr>
                <a:srgbClr val="114454"/>
              </a:buClr>
              <a:buNone/>
            </a:pPr>
            <a:endParaRPr sz="2000" dirty="0">
              <a:solidFill>
                <a:srgbClr val="114454"/>
              </a:solidFill>
              <a:latin typeface="Roboto Slab"/>
              <a:ea typeface="Roboto Slab"/>
              <a:cs typeface="Roboto Slab"/>
              <a:sym typeface="Roboto Slab"/>
            </a:endParaRPr>
          </a:p>
          <a:p>
            <a:pPr marL="50800" lvl="0" indent="0" algn="l" rtl="0">
              <a:spcBef>
                <a:spcPts val="600"/>
              </a:spcBef>
              <a:spcAft>
                <a:spcPts val="0"/>
              </a:spcAft>
              <a:buClr>
                <a:srgbClr val="114454"/>
              </a:buClr>
              <a:buSzPts val="2800"/>
              <a:buNone/>
            </a:pPr>
            <a:endParaRPr sz="2000" dirty="0">
              <a:solidFill>
                <a:srgbClr val="114454"/>
              </a:solidFill>
              <a:latin typeface="Roboto Slab"/>
              <a:ea typeface="Roboto Slab"/>
              <a:cs typeface="Roboto Slab"/>
              <a:sym typeface="Roboto Slab"/>
            </a:endParaRPr>
          </a:p>
        </p:txBody>
      </p:sp>
      <p:sp>
        <p:nvSpPr>
          <p:cNvPr id="315" name="Google Shape;315;p1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16</a:t>
            </a:fld>
            <a:endParaRPr sz="800">
              <a:solidFill>
                <a:srgbClr val="FFFFFF"/>
              </a:solidFill>
              <a:latin typeface="Roboto Slab"/>
              <a:ea typeface="Roboto Slab"/>
              <a:cs typeface="Roboto Slab"/>
              <a:sym typeface="Roboto Slab"/>
            </a:endParaRPr>
          </a:p>
        </p:txBody>
      </p:sp>
      <p:sp>
        <p:nvSpPr>
          <p:cNvPr id="316" name="Google Shape;316;p16"/>
          <p:cNvSpPr/>
          <p:nvPr/>
        </p:nvSpPr>
        <p:spPr>
          <a:xfrm>
            <a:off x="395536" y="771550"/>
            <a:ext cx="6480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2800">
                <a:solidFill>
                  <a:srgbClr val="FFFFFF"/>
                </a:solidFill>
                <a:latin typeface="Roboto Slab"/>
                <a:ea typeface="Roboto Slab"/>
                <a:cs typeface="Roboto Slab"/>
                <a:sym typeface="Roboto Slab"/>
              </a:rPr>
              <a:t>📖</a:t>
            </a:r>
            <a:endParaRPr sz="2800">
              <a:solidFill>
                <a:srgbClr val="000000"/>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C2BFD-844B-4926-A70B-F99DFE201584}"/>
              </a:ext>
            </a:extLst>
          </p:cNvPr>
          <p:cNvSpPr>
            <a:spLocks noGrp="1"/>
          </p:cNvSpPr>
          <p:nvPr>
            <p:ph type="title"/>
          </p:nvPr>
        </p:nvSpPr>
        <p:spPr/>
        <p:txBody>
          <a:bodyPr/>
          <a:lstStyle/>
          <a:p>
            <a:r>
              <a:rPr lang="cs-CZ" sz="2000" b="1" dirty="0">
                <a:solidFill>
                  <a:schemeClr val="bg1"/>
                </a:solidFill>
                <a:latin typeface="Roboto Slab" pitchFamily="2" charset="0"/>
                <a:ea typeface="Roboto Slab" pitchFamily="2" charset="0"/>
              </a:rPr>
              <a:t>Zdroje:</a:t>
            </a:r>
          </a:p>
        </p:txBody>
      </p:sp>
      <p:sp>
        <p:nvSpPr>
          <p:cNvPr id="3" name="Zástupný symbol pro text 2">
            <a:extLst>
              <a:ext uri="{FF2B5EF4-FFF2-40B4-BE49-F238E27FC236}">
                <a16:creationId xmlns:a16="http://schemas.microsoft.com/office/drawing/2014/main" id="{302F99C9-5B5D-4EF0-99C8-DA4010FE5E45}"/>
              </a:ext>
            </a:extLst>
          </p:cNvPr>
          <p:cNvSpPr>
            <a:spLocks noGrp="1"/>
          </p:cNvSpPr>
          <p:nvPr>
            <p:ph type="body" idx="1"/>
          </p:nvPr>
        </p:nvSpPr>
        <p:spPr>
          <a:xfrm>
            <a:off x="539552" y="1767275"/>
            <a:ext cx="8280920" cy="3158700"/>
          </a:xfrm>
        </p:spPr>
        <p:txBody>
          <a:bodyPr/>
          <a:lstStyle/>
          <a:p>
            <a:pPr marL="101600" indent="0">
              <a:buNone/>
            </a:pPr>
            <a:r>
              <a:rPr lang="cs-CZ" dirty="0"/>
              <a:t>1) Mareček A., Honza J.: Chemie pro čtyřletá gymnázia, 1. díl a 3. díl</a:t>
            </a:r>
          </a:p>
          <a:p>
            <a:pPr marL="101600" indent="0">
              <a:buNone/>
            </a:pPr>
            <a:r>
              <a:rPr lang="cs-CZ" dirty="0"/>
              <a:t>2) Benešová M., Pfeiferová E., Satrapová H.: Odmaturuj z chemie</a:t>
            </a:r>
          </a:p>
          <a:p>
            <a:pPr marL="101600" indent="0">
              <a:buNone/>
            </a:pPr>
            <a:r>
              <a:rPr lang="cs-CZ" dirty="0"/>
              <a:t>3) Foto – </a:t>
            </a:r>
            <a:r>
              <a:rPr lang="cs-CZ" dirty="0" err="1"/>
              <a:t>the</a:t>
            </a:r>
            <a:r>
              <a:rPr lang="cs-CZ" dirty="0"/>
              <a:t> </a:t>
            </a:r>
            <a:r>
              <a:rPr lang="cs-CZ" dirty="0" err="1"/>
              <a:t>author</a:t>
            </a:r>
            <a:endParaRPr lang="cs-CZ" dirty="0"/>
          </a:p>
          <a:p>
            <a:pPr marL="101600" indent="0">
              <a:buNone/>
            </a:pPr>
            <a:r>
              <a:rPr lang="cs-CZ" dirty="0"/>
              <a:t>4) Video – </a:t>
            </a:r>
            <a:r>
              <a:rPr lang="cs-CZ" dirty="0" err="1"/>
              <a:t>the</a:t>
            </a:r>
            <a:r>
              <a:rPr lang="cs-CZ" dirty="0"/>
              <a:t> </a:t>
            </a:r>
            <a:r>
              <a:rPr lang="cs-CZ" dirty="0" err="1"/>
              <a:t>author</a:t>
            </a:r>
            <a:endParaRPr lang="cs-CZ" dirty="0"/>
          </a:p>
          <a:p>
            <a:pPr marL="101600" indent="0">
              <a:buNone/>
            </a:pPr>
            <a:r>
              <a:rPr lang="cs-CZ" dirty="0"/>
              <a:t>5) </a:t>
            </a:r>
            <a:r>
              <a:rPr lang="en-GB" dirty="0"/>
              <a:t>Pictures used have the licence of </a:t>
            </a:r>
            <a:r>
              <a:rPr lang="cs-CZ" dirty="0" err="1"/>
              <a:t>Creative</a:t>
            </a:r>
            <a:r>
              <a:rPr lang="cs-CZ" dirty="0"/>
              <a:t> </a:t>
            </a:r>
            <a:r>
              <a:rPr lang="cs-CZ" dirty="0" err="1"/>
              <a:t>Commons</a:t>
            </a:r>
            <a:endParaRPr lang="cs-CZ" dirty="0"/>
          </a:p>
        </p:txBody>
      </p:sp>
      <p:sp>
        <p:nvSpPr>
          <p:cNvPr id="5" name="Zástupný symbol pro číslo snímku 4">
            <a:extLst>
              <a:ext uri="{FF2B5EF4-FFF2-40B4-BE49-F238E27FC236}">
                <a16:creationId xmlns:a16="http://schemas.microsoft.com/office/drawing/2014/main" id="{F2299CE6-1F69-46CA-9F06-7F51579F4CCB}"/>
              </a:ext>
            </a:extLst>
          </p:cNvPr>
          <p:cNvSpPr>
            <a:spLocks noGrp="1"/>
          </p:cNvSpPr>
          <p:nvPr>
            <p:ph type="sldNum" idx="10"/>
          </p:nvPr>
        </p:nvSpPr>
        <p:spPr/>
        <p:txBody>
          <a:bodyPr/>
          <a:lstStyle/>
          <a:p>
            <a:fld id="{A75F0633-D2FE-4A75-9572-5C30AB7EA929}" type="slidenum">
              <a:rPr lang="sk-SK" altLang="cs-CZ" smtClean="0"/>
              <a:pPr/>
              <a:t>17</a:t>
            </a:fld>
            <a:endParaRPr lang="sk-SK" altLang="cs-CZ"/>
          </a:p>
        </p:txBody>
      </p:sp>
    </p:spTree>
    <p:extLst>
      <p:ext uri="{BB962C8B-B14F-4D97-AF65-F5344CB8AC3E}">
        <p14:creationId xmlns:p14="http://schemas.microsoft.com/office/powerpoint/2010/main" val="241599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8"/>
          <p:cNvSpPr txBox="1">
            <a:spLocks noGrp="1"/>
          </p:cNvSpPr>
          <p:nvPr>
            <p:ph type="subTitle" idx="4294967295"/>
          </p:nvPr>
        </p:nvSpPr>
        <p:spPr>
          <a:xfrm>
            <a:off x="309563" y="1312863"/>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sk-SK" sz="2400" b="1" i="0" u="none" strike="noStrike" cap="none">
                <a:solidFill>
                  <a:schemeClr val="lt1"/>
                </a:solidFill>
                <a:latin typeface="Nixie One"/>
                <a:ea typeface="Nixie One"/>
                <a:cs typeface="Nixie One"/>
                <a:sym typeface="Nixie One"/>
              </a:rPr>
              <a:t>2020-1-SK01-KA226-SCH-094350	DIGI SCHOOL</a:t>
            </a:r>
            <a:endParaRPr/>
          </a:p>
        </p:txBody>
      </p:sp>
      <p:sp>
        <p:nvSpPr>
          <p:cNvPr id="329" name="Google Shape;329;p1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18</a:t>
            </a:fld>
            <a:endParaRPr sz="800">
              <a:solidFill>
                <a:srgbClr val="FFFFFF"/>
              </a:solidFill>
              <a:latin typeface="Roboto Slab"/>
              <a:ea typeface="Roboto Slab"/>
              <a:cs typeface="Roboto Slab"/>
              <a:sym typeface="Roboto Slab"/>
            </a:endParaRPr>
          </a:p>
        </p:txBody>
      </p:sp>
      <p:sp>
        <p:nvSpPr>
          <p:cNvPr id="330" name="Google Shape;330;p18"/>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Nixie One"/>
              <a:ea typeface="Nixie One"/>
              <a:cs typeface="Nixie One"/>
              <a:sym typeface="Nixie One"/>
            </a:endParaRPr>
          </a:p>
        </p:txBody>
      </p:sp>
      <p:pic>
        <p:nvPicPr>
          <p:cNvPr id="331" name="Google Shape;331;p18"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pic>
        <p:nvPicPr>
          <p:cNvPr id="332" name="Google Shape;332;p18"/>
          <p:cNvPicPr preferRelativeResize="0"/>
          <p:nvPr/>
        </p:nvPicPr>
        <p:blipFill rotWithShape="1">
          <a:blip r:embed="rId4">
            <a:alphaModFix/>
          </a:blip>
          <a:srcRect/>
          <a:stretch/>
        </p:blipFill>
        <p:spPr>
          <a:xfrm>
            <a:off x="3271080" y="142875"/>
            <a:ext cx="944491" cy="769938"/>
          </a:xfrm>
          <a:prstGeom prst="rect">
            <a:avLst/>
          </a:prstGeom>
          <a:noFill/>
          <a:ln>
            <a:noFill/>
          </a:ln>
        </p:spPr>
      </p:pic>
      <p:pic>
        <p:nvPicPr>
          <p:cNvPr id="333" name="Google Shape;333;p18"/>
          <p:cNvPicPr preferRelativeResize="0"/>
          <p:nvPr/>
        </p:nvPicPr>
        <p:blipFill rotWithShape="1">
          <a:blip r:embed="rId5">
            <a:alphaModFix/>
          </a:blip>
          <a:srcRect/>
          <a:stretch/>
        </p:blipFill>
        <p:spPr>
          <a:xfrm>
            <a:off x="8027988" y="-15875"/>
            <a:ext cx="841375" cy="1189038"/>
          </a:xfrm>
          <a:prstGeom prst="rect">
            <a:avLst/>
          </a:prstGeom>
          <a:noFill/>
          <a:ln>
            <a:noFill/>
          </a:ln>
        </p:spPr>
      </p:pic>
      <p:sp>
        <p:nvSpPr>
          <p:cNvPr id="334" name="Google Shape;334;p18"/>
          <p:cNvSpPr txBox="1"/>
          <p:nvPr/>
        </p:nvSpPr>
        <p:spPr>
          <a:xfrm>
            <a:off x="309563" y="2379663"/>
            <a:ext cx="8426450" cy="138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Délka projektu:  01. 03. 2021 – 28. 02. 2023</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Rozpočet partnerství: 101.092,-€ </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Rozpočet GJŠ Zlín: 20.829,- €</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Intelektuální výstupy všech partnerů: ANJ, NEJ, FRJ,SPJ, DEJ, OBN, CHE, GEO, MAT, BIO, EKN, ITK, </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HUV, ETV</a:t>
            </a:r>
            <a:endParaRPr/>
          </a:p>
          <a:p>
            <a:pPr marL="0" marR="0" lvl="0" indent="0" algn="l" rtl="0">
              <a:spcBef>
                <a:spcPts val="0"/>
              </a:spcBef>
              <a:spcAft>
                <a:spcPts val="0"/>
              </a:spcAft>
              <a:buClr>
                <a:schemeClr val="lt1"/>
              </a:buClr>
              <a:buSzPts val="1400"/>
              <a:buFont typeface="Arial"/>
              <a:buNone/>
            </a:pPr>
            <a:r>
              <a:rPr lang="sk-SK" sz="1400">
                <a:solidFill>
                  <a:schemeClr val="lt1"/>
                </a:solidFill>
                <a:latin typeface="Roboto Slab"/>
                <a:ea typeface="Roboto Slab"/>
                <a:cs typeface="Roboto Slab"/>
                <a:sym typeface="Roboto Slab"/>
              </a:rPr>
              <a:t>Intelektuální výstupy GJŠ Zlín v předmětech MAT, GEO, CHE, SPJ</a:t>
            </a:r>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9"/>
          <p:cNvSpPr txBox="1">
            <a:spLocks noGrp="1"/>
          </p:cNvSpPr>
          <p:nvPr>
            <p:ph type="subTitle" idx="4294967295"/>
          </p:nvPr>
        </p:nvSpPr>
        <p:spPr>
          <a:xfrm>
            <a:off x="214313" y="1428750"/>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sk-SK" sz="12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2400" b="1" i="0" u="none" strike="noStrike" cap="none">
              <a:solidFill>
                <a:schemeClr val="lt1"/>
              </a:solidFill>
              <a:latin typeface="Nixie One"/>
              <a:ea typeface="Nixie One"/>
              <a:cs typeface="Nixie One"/>
              <a:sym typeface="Nixie One"/>
            </a:endParaRPr>
          </a:p>
        </p:txBody>
      </p:sp>
      <p:sp>
        <p:nvSpPr>
          <p:cNvPr id="340" name="Google Shape;340;p1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19</a:t>
            </a:fld>
            <a:endParaRPr sz="800">
              <a:solidFill>
                <a:srgbClr val="FFFFFF"/>
              </a:solidFill>
              <a:latin typeface="Roboto Slab"/>
              <a:ea typeface="Roboto Slab"/>
              <a:cs typeface="Roboto Slab"/>
              <a:sym typeface="Roboto Slab"/>
            </a:endParaRPr>
          </a:p>
        </p:txBody>
      </p:sp>
      <p:sp>
        <p:nvSpPr>
          <p:cNvPr id="341" name="Google Shape;341;p19"/>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Arial"/>
              <a:ea typeface="Arial"/>
              <a:cs typeface="Arial"/>
              <a:sym typeface="Arial"/>
            </a:endParaRPr>
          </a:p>
          <a:p>
            <a:pPr marL="0" marR="0" lvl="0" indent="0" algn="l" rtl="0">
              <a:spcBef>
                <a:spcPts val="1000"/>
              </a:spcBef>
              <a:spcAft>
                <a:spcPts val="0"/>
              </a:spcAft>
              <a:buClr>
                <a:srgbClr val="000000"/>
              </a:buClr>
              <a:buSzPts val="1000"/>
              <a:buFont typeface="Arial"/>
              <a:buNone/>
            </a:pPr>
            <a:endParaRPr sz="1000" b="1">
              <a:solidFill>
                <a:srgbClr val="114454"/>
              </a:solidFill>
              <a:latin typeface="Nixie One"/>
              <a:ea typeface="Nixie One"/>
              <a:cs typeface="Nixie One"/>
              <a:sym typeface="Nixie One"/>
            </a:endParaRPr>
          </a:p>
        </p:txBody>
      </p:sp>
      <p:pic>
        <p:nvPicPr>
          <p:cNvPr id="342" name="Google Shape;342;p19"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343" name="Google Shape;343;p19"/>
          <p:cNvSpPr txBox="1"/>
          <p:nvPr/>
        </p:nvSpPr>
        <p:spPr>
          <a:xfrm>
            <a:off x="214313" y="2643188"/>
            <a:ext cx="5143500"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Arial"/>
              <a:buNone/>
            </a:pPr>
            <a:r>
              <a:rPr lang="sk-SK" sz="1200">
                <a:solidFill>
                  <a:schemeClr val="lt1"/>
                </a:solidFill>
                <a:latin typeface="Arial"/>
                <a:ea typeface="Arial"/>
                <a:cs typeface="Arial"/>
                <a:sym typeface="Arial"/>
              </a:rPr>
              <a:t>ČR Podpora Evropské komise na zhotovení této práce nevyjadřuje názor Komise, obsah je názorem autora a Komise není zodpovědná za informace v práci obsažené.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ctrTitle" idx="4294967295"/>
          </p:nvPr>
        </p:nvSpPr>
        <p:spPr>
          <a:xfrm>
            <a:off x="2928936" y="488020"/>
            <a:ext cx="5460058" cy="687388"/>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FFFFFF"/>
              </a:buClr>
              <a:buSzPts val="1800"/>
              <a:buFont typeface="Roboto Slab"/>
              <a:buNone/>
            </a:pPr>
            <a:r>
              <a:rPr lang="en-GB" sz="2400" b="1" dirty="0">
                <a:solidFill>
                  <a:srgbClr val="FFFFFF"/>
                </a:solidFill>
                <a:latin typeface="Roboto Slab"/>
                <a:ea typeface="Roboto Slab"/>
                <a:cs typeface="Roboto Slab"/>
                <a:sym typeface="Roboto Slab"/>
              </a:rPr>
              <a:t>Separation techniques </a:t>
            </a:r>
            <a:r>
              <a:rPr lang="sk-SK" sz="2400" b="1" dirty="0">
                <a:solidFill>
                  <a:srgbClr val="FFFFFF"/>
                </a:solidFill>
                <a:latin typeface="Roboto Slab"/>
                <a:ea typeface="Roboto Slab"/>
                <a:cs typeface="Roboto Slab"/>
                <a:sym typeface="Roboto Slab"/>
              </a:rPr>
              <a:t>II </a:t>
            </a:r>
            <a:r>
              <a:rPr lang="en-GB" sz="2400" b="1" dirty="0">
                <a:solidFill>
                  <a:srgbClr val="FFFFFF"/>
                </a:solidFill>
                <a:latin typeface="Roboto Slab"/>
                <a:ea typeface="Roboto Slab"/>
                <a:cs typeface="Roboto Slab"/>
                <a:sym typeface="Roboto Slab"/>
              </a:rPr>
              <a:t>sublimation</a:t>
            </a:r>
            <a:endParaRPr sz="2400" b="1" i="0" u="none" strike="noStrike" cap="none" dirty="0">
              <a:solidFill>
                <a:srgbClr val="FFFFFF"/>
              </a:solidFill>
              <a:latin typeface="Roboto Slab"/>
              <a:ea typeface="Roboto Slab"/>
              <a:cs typeface="Roboto Slab"/>
              <a:sym typeface="Roboto Slab"/>
            </a:endParaRPr>
          </a:p>
        </p:txBody>
      </p:sp>
      <p:sp>
        <p:nvSpPr>
          <p:cNvPr id="89" name="Google Shape;89;p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a:t>
            </a:fld>
            <a:endParaRPr sz="800">
              <a:solidFill>
                <a:srgbClr val="FFFFFF"/>
              </a:solidFill>
              <a:latin typeface="Roboto Slab"/>
              <a:ea typeface="Roboto Slab"/>
              <a:cs typeface="Roboto Slab"/>
              <a:sym typeface="Roboto Slab"/>
            </a:endParaRPr>
          </a:p>
        </p:txBody>
      </p:sp>
      <p:sp>
        <p:nvSpPr>
          <p:cNvPr id="90" name="Google Shape;90;p2"/>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p:txBody>
      </p:sp>
      <p:pic>
        <p:nvPicPr>
          <p:cNvPr id="91" name="Google Shape;91;p2"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92" name="Google Shape;92;p2"/>
          <p:cNvSpPr txBox="1"/>
          <p:nvPr/>
        </p:nvSpPr>
        <p:spPr>
          <a:xfrm>
            <a:off x="395536" y="1491630"/>
            <a:ext cx="8143875" cy="2032000"/>
          </a:xfrm>
          <a:prstGeom prst="rect">
            <a:avLst/>
          </a:prstGeom>
          <a:noFill/>
          <a:ln>
            <a:noFill/>
          </a:ln>
        </p:spPr>
        <p:txBody>
          <a:bodyPr spcFirstLastPara="1" wrap="square" lIns="91425" tIns="45700" rIns="91425" bIns="45700" anchor="t" anchorCtr="0">
            <a:spAutoFit/>
          </a:bodyPr>
          <a:lstStyle/>
          <a:p>
            <a:pPr marL="0" marR="0" lvl="0" indent="-88900" algn="l" rtl="0">
              <a:lnSpc>
                <a:spcPct val="200000"/>
              </a:lnSpc>
              <a:spcBef>
                <a:spcPts val="0"/>
              </a:spcBef>
              <a:spcAft>
                <a:spcPts val="0"/>
              </a:spcAft>
              <a:buClr>
                <a:schemeClr val="lt1"/>
              </a:buClr>
              <a:buSzPts val="1400"/>
              <a:buFont typeface="Noto Sans Symbols"/>
              <a:buChar char="⮚"/>
            </a:pPr>
            <a:r>
              <a:rPr lang="sk-SK" sz="1400" dirty="0">
                <a:solidFill>
                  <a:schemeClr val="lt1"/>
                </a:solidFill>
                <a:latin typeface="Roboto Slab"/>
                <a:ea typeface="Roboto Slab"/>
                <a:cs typeface="Roboto Slab"/>
                <a:sym typeface="Roboto Slab"/>
              </a:rPr>
              <a:t>SUBJECT: CHEMISTRY </a:t>
            </a:r>
            <a:endParaRPr dirty="0"/>
          </a:p>
          <a:p>
            <a:pPr marL="0" marR="0" lvl="0" indent="-88900" algn="l" rtl="0">
              <a:lnSpc>
                <a:spcPct val="200000"/>
              </a:lnSpc>
              <a:spcBef>
                <a:spcPts val="0"/>
              </a:spcBef>
              <a:spcAft>
                <a:spcPts val="0"/>
              </a:spcAft>
              <a:buClr>
                <a:schemeClr val="lt1"/>
              </a:buClr>
              <a:buSzPts val="1400"/>
              <a:buFont typeface="Noto Sans Symbols"/>
              <a:buChar char="⮚"/>
            </a:pPr>
            <a:r>
              <a:rPr lang="sk-SK" sz="1400" dirty="0">
                <a:solidFill>
                  <a:schemeClr val="lt1"/>
                </a:solidFill>
                <a:latin typeface="Roboto Slab"/>
                <a:ea typeface="Roboto Slab"/>
                <a:cs typeface="Roboto Slab"/>
                <a:sym typeface="Roboto Slab"/>
              </a:rPr>
              <a:t>SPECIFICATION: </a:t>
            </a:r>
            <a:r>
              <a:rPr lang="sk-SK" sz="1400" dirty="0" err="1">
                <a:solidFill>
                  <a:schemeClr val="lt1"/>
                </a:solidFill>
                <a:latin typeface="Roboto Slab"/>
                <a:ea typeface="Roboto Slab"/>
                <a:cs typeface="Roboto Slab"/>
                <a:sym typeface="Roboto Slab"/>
              </a:rPr>
              <a:t>Laboratory</a:t>
            </a:r>
            <a:r>
              <a:rPr lang="sk-SK" sz="1400" dirty="0">
                <a:solidFill>
                  <a:schemeClr val="lt1"/>
                </a:solidFill>
                <a:latin typeface="Roboto Slab"/>
                <a:ea typeface="Roboto Slab"/>
                <a:cs typeface="Roboto Slab"/>
                <a:sym typeface="Roboto Slab"/>
              </a:rPr>
              <a:t> </a:t>
            </a:r>
            <a:r>
              <a:rPr lang="sk-SK" sz="1400" dirty="0" err="1">
                <a:solidFill>
                  <a:schemeClr val="lt1"/>
                </a:solidFill>
                <a:latin typeface="Roboto Slab"/>
                <a:ea typeface="Roboto Slab"/>
                <a:cs typeface="Roboto Slab"/>
                <a:sym typeface="Roboto Slab"/>
              </a:rPr>
              <a:t>exercises</a:t>
            </a:r>
            <a:r>
              <a:rPr lang="sk-SK" sz="1400" dirty="0">
                <a:solidFill>
                  <a:schemeClr val="lt1"/>
                </a:solidFill>
                <a:latin typeface="Roboto Slab"/>
                <a:ea typeface="Roboto Slab"/>
                <a:cs typeface="Roboto Slab"/>
                <a:sym typeface="Roboto Slab"/>
              </a:rPr>
              <a:t>, </a:t>
            </a:r>
            <a:r>
              <a:rPr lang="sk-SK" sz="1400" dirty="0" err="1">
                <a:solidFill>
                  <a:schemeClr val="lt1"/>
                </a:solidFill>
                <a:latin typeface="Roboto Slab"/>
                <a:ea typeface="Roboto Slab"/>
                <a:cs typeface="Roboto Slab"/>
                <a:sym typeface="Roboto Slab"/>
              </a:rPr>
              <a:t>second</a:t>
            </a:r>
            <a:r>
              <a:rPr lang="sk-SK" sz="1400" dirty="0">
                <a:solidFill>
                  <a:schemeClr val="lt1"/>
                </a:solidFill>
                <a:latin typeface="Roboto Slab"/>
                <a:ea typeface="Roboto Slab"/>
                <a:cs typeface="Roboto Slab"/>
                <a:sym typeface="Roboto Slab"/>
              </a:rPr>
              <a:t> and </a:t>
            </a:r>
            <a:r>
              <a:rPr lang="sk-SK" sz="1400" dirty="0" err="1">
                <a:solidFill>
                  <a:schemeClr val="lt1"/>
                </a:solidFill>
                <a:latin typeface="Roboto Slab"/>
                <a:ea typeface="Roboto Slab"/>
                <a:cs typeface="Roboto Slab"/>
                <a:sym typeface="Roboto Slab"/>
              </a:rPr>
              <a:t>third</a:t>
            </a:r>
            <a:r>
              <a:rPr lang="sk-SK" sz="1400" dirty="0">
                <a:solidFill>
                  <a:schemeClr val="lt1"/>
                </a:solidFill>
                <a:latin typeface="Roboto Slab"/>
                <a:ea typeface="Roboto Slab"/>
                <a:cs typeface="Roboto Slab"/>
                <a:sym typeface="Roboto Slab"/>
              </a:rPr>
              <a:t> </a:t>
            </a:r>
            <a:r>
              <a:rPr lang="sk-SK" sz="1400" dirty="0" err="1">
                <a:solidFill>
                  <a:schemeClr val="lt1"/>
                </a:solidFill>
                <a:latin typeface="Roboto Slab"/>
                <a:ea typeface="Roboto Slab"/>
                <a:cs typeface="Roboto Slab"/>
                <a:sym typeface="Roboto Slab"/>
              </a:rPr>
              <a:t>grade</a:t>
            </a:r>
            <a:endParaRPr dirty="0"/>
          </a:p>
          <a:p>
            <a:pPr marL="0" marR="0" lvl="0" indent="-88900" algn="l" rtl="0">
              <a:lnSpc>
                <a:spcPct val="200000"/>
              </a:lnSpc>
              <a:spcBef>
                <a:spcPts val="0"/>
              </a:spcBef>
              <a:spcAft>
                <a:spcPts val="0"/>
              </a:spcAft>
              <a:buClr>
                <a:schemeClr val="lt1"/>
              </a:buClr>
              <a:buSzPts val="1400"/>
              <a:buFont typeface="Noto Sans Symbols"/>
              <a:buChar char="⮚"/>
            </a:pPr>
            <a:r>
              <a:rPr lang="sk-SK" sz="1400" dirty="0">
                <a:solidFill>
                  <a:schemeClr val="lt1"/>
                </a:solidFill>
                <a:latin typeface="Roboto Slab"/>
                <a:ea typeface="Roboto Slab"/>
                <a:cs typeface="Roboto Slab"/>
                <a:sym typeface="Roboto Slab"/>
              </a:rPr>
              <a:t>AGE OF STUDENTS: 11 - 13</a:t>
            </a:r>
            <a:endParaRPr dirty="0"/>
          </a:p>
          <a:p>
            <a:pPr marL="0" marR="0" lvl="0" indent="-88900" algn="l" rtl="0">
              <a:lnSpc>
                <a:spcPct val="200000"/>
              </a:lnSpc>
              <a:spcBef>
                <a:spcPts val="0"/>
              </a:spcBef>
              <a:spcAft>
                <a:spcPts val="0"/>
              </a:spcAft>
              <a:buClr>
                <a:schemeClr val="lt1"/>
              </a:buClr>
              <a:buSzPts val="1400"/>
              <a:buFont typeface="Noto Sans Symbols"/>
              <a:buChar char="⮚"/>
            </a:pPr>
            <a:r>
              <a:rPr lang="sk-SK" sz="1400" dirty="0">
                <a:solidFill>
                  <a:schemeClr val="lt1"/>
                </a:solidFill>
                <a:latin typeface="Roboto Slab"/>
                <a:ea typeface="Roboto Slab"/>
                <a:cs typeface="Roboto Slab"/>
                <a:sym typeface="Roboto Slab"/>
              </a:rPr>
              <a:t>1 LESSON : 45 min. </a:t>
            </a:r>
            <a:r>
              <a:rPr lang="sk-SK" sz="1400" dirty="0" err="1">
                <a:solidFill>
                  <a:schemeClr val="lt1"/>
                </a:solidFill>
                <a:latin typeface="Roboto Slab"/>
                <a:ea typeface="Roboto Slab"/>
                <a:cs typeface="Roboto Slab"/>
                <a:sym typeface="Roboto Slab"/>
              </a:rPr>
              <a:t>theoretical</a:t>
            </a:r>
            <a:r>
              <a:rPr lang="sk-SK" sz="1400" dirty="0">
                <a:solidFill>
                  <a:schemeClr val="lt1"/>
                </a:solidFill>
                <a:latin typeface="Roboto Slab"/>
                <a:ea typeface="Roboto Slab"/>
                <a:cs typeface="Roboto Slab"/>
                <a:sym typeface="Roboto Slab"/>
              </a:rPr>
              <a:t> </a:t>
            </a:r>
            <a:r>
              <a:rPr lang="sk-SK" sz="1400" dirty="0" err="1">
                <a:solidFill>
                  <a:schemeClr val="lt1"/>
                </a:solidFill>
                <a:latin typeface="Roboto Slab"/>
                <a:ea typeface="Roboto Slab"/>
                <a:cs typeface="Roboto Slab"/>
                <a:sym typeface="Roboto Slab"/>
              </a:rPr>
              <a:t>preparation</a:t>
            </a:r>
            <a:r>
              <a:rPr lang="sk-SK" sz="1400" dirty="0">
                <a:solidFill>
                  <a:schemeClr val="lt1"/>
                </a:solidFill>
                <a:latin typeface="Roboto Slab"/>
                <a:ea typeface="Roboto Slab"/>
                <a:cs typeface="Roboto Slab"/>
                <a:sym typeface="Roboto Slab"/>
              </a:rPr>
              <a:t>+ </a:t>
            </a:r>
            <a:r>
              <a:rPr lang="sk-SK" sz="1400" dirty="0" err="1">
                <a:solidFill>
                  <a:schemeClr val="lt1"/>
                </a:solidFill>
                <a:latin typeface="Roboto Slab"/>
                <a:ea typeface="Roboto Slab"/>
                <a:cs typeface="Roboto Slab"/>
                <a:sym typeface="Roboto Slab"/>
              </a:rPr>
              <a:t>laborator</a:t>
            </a:r>
            <a:r>
              <a:rPr lang="cs-CZ" sz="1400" dirty="0">
                <a:solidFill>
                  <a:schemeClr val="lt1"/>
                </a:solidFill>
                <a:latin typeface="Roboto Slab"/>
                <a:ea typeface="Roboto Slab"/>
                <a:cs typeface="Roboto Slab"/>
                <a:sym typeface="Roboto Slab"/>
              </a:rPr>
              <a:t>y </a:t>
            </a:r>
            <a:r>
              <a:rPr lang="cs-CZ" sz="1400" dirty="0" err="1">
                <a:solidFill>
                  <a:schemeClr val="lt1"/>
                </a:solidFill>
                <a:latin typeface="Roboto Slab"/>
                <a:ea typeface="Roboto Slab"/>
                <a:cs typeface="Roboto Slab"/>
                <a:sym typeface="Roboto Slab"/>
              </a:rPr>
              <a:t>classes</a:t>
            </a:r>
            <a:endParaRPr dirty="0"/>
          </a:p>
          <a:p>
            <a:pPr marL="0" marR="0" lvl="0" indent="0" algn="l" rtl="0">
              <a:spcBef>
                <a:spcPts val="0"/>
              </a:spcBef>
              <a:spcAft>
                <a:spcPts val="0"/>
              </a:spcAft>
              <a:buClr>
                <a:srgbClr val="000000"/>
              </a:buClr>
              <a:buSzPts val="1400"/>
              <a:buFont typeface="Arial"/>
              <a:buNone/>
            </a:pPr>
            <a:endParaRPr sz="1400" dirty="0">
              <a:solidFill>
                <a:srgbClr val="000000"/>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idx="4294967295"/>
          </p:nvPr>
        </p:nvSpPr>
        <p:spPr>
          <a:xfrm>
            <a:off x="500063" y="785813"/>
            <a:ext cx="2071687" cy="5000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FFFFFF"/>
              </a:buClr>
              <a:buSzPts val="1800"/>
              <a:buFont typeface="Roboto Slab"/>
              <a:buNone/>
            </a:pPr>
            <a:r>
              <a:rPr lang="sk-SK" sz="1800" b="1">
                <a:solidFill>
                  <a:srgbClr val="124057"/>
                </a:solidFill>
                <a:latin typeface="Roboto Slab"/>
                <a:ea typeface="Roboto Slab"/>
                <a:cs typeface="Roboto Slab"/>
                <a:sym typeface="Roboto Slab"/>
              </a:rPr>
              <a:t>C O N T E N T </a:t>
            </a:r>
            <a:endParaRPr/>
          </a:p>
        </p:txBody>
      </p:sp>
      <p:sp>
        <p:nvSpPr>
          <p:cNvPr id="98" name="Google Shape;98;p3"/>
          <p:cNvSpPr/>
          <p:nvPr/>
        </p:nvSpPr>
        <p:spPr>
          <a:xfrm>
            <a:off x="3759199" y="3738563"/>
            <a:ext cx="3261059" cy="749300"/>
          </a:xfrm>
          <a:prstGeom prst="homePlate">
            <a:avLst>
              <a:gd name="adj" fmla="val 35448"/>
            </a:avLst>
          </a:pr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99" name="Google Shape;99;p3"/>
          <p:cNvSpPr/>
          <p:nvPr/>
        </p:nvSpPr>
        <p:spPr>
          <a:xfrm>
            <a:off x="3759199" y="3003550"/>
            <a:ext cx="3621067" cy="749300"/>
          </a:xfrm>
          <a:prstGeom prst="homePlate">
            <a:avLst>
              <a:gd name="adj" fmla="val 35449"/>
            </a:avLst>
          </a:pr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100" name="Google Shape;100;p3"/>
          <p:cNvSpPr/>
          <p:nvPr/>
        </p:nvSpPr>
        <p:spPr>
          <a:xfrm>
            <a:off x="3759200" y="2259013"/>
            <a:ext cx="3621072" cy="749300"/>
          </a:xfrm>
          <a:prstGeom prst="homePlate">
            <a:avLst>
              <a:gd name="adj" fmla="val 35449"/>
            </a:avLst>
          </a:pr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101" name="Google Shape;101;p3"/>
          <p:cNvSpPr/>
          <p:nvPr/>
        </p:nvSpPr>
        <p:spPr>
          <a:xfrm>
            <a:off x="3759200" y="1508125"/>
            <a:ext cx="4197170" cy="750888"/>
          </a:xfrm>
          <a:prstGeom prst="homePlate">
            <a:avLst>
              <a:gd name="adj" fmla="val 35371"/>
            </a:avLst>
          </a:pr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a:solidFill>
                <a:srgbClr val="000000"/>
              </a:solidFill>
              <a:latin typeface="Arial"/>
              <a:ea typeface="Arial"/>
              <a:cs typeface="Arial"/>
              <a:sym typeface="Arial"/>
            </a:endParaRPr>
          </a:p>
        </p:txBody>
      </p:sp>
      <p:sp>
        <p:nvSpPr>
          <p:cNvPr id="102" name="Google Shape;102;p3"/>
          <p:cNvSpPr/>
          <p:nvPr/>
        </p:nvSpPr>
        <p:spPr>
          <a:xfrm>
            <a:off x="2898775" y="1312863"/>
            <a:ext cx="882650" cy="954087"/>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3" name="Google Shape;103;p3"/>
          <p:cNvSpPr/>
          <p:nvPr/>
        </p:nvSpPr>
        <p:spPr>
          <a:xfrm>
            <a:off x="2892425" y="2132013"/>
            <a:ext cx="889000" cy="879475"/>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4" name="Google Shape;104;p3"/>
          <p:cNvSpPr/>
          <p:nvPr/>
        </p:nvSpPr>
        <p:spPr>
          <a:xfrm rot="10800000" flipH="1">
            <a:off x="2892425" y="3008313"/>
            <a:ext cx="889000" cy="874712"/>
          </a:xfrm>
          <a:custGeom>
            <a:avLst/>
            <a:gdLst/>
            <a:ahLst/>
            <a:cxnLst/>
            <a:rect l="l" t="t" r="r" b="b"/>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5" name="Google Shape;105;p3"/>
          <p:cNvSpPr/>
          <p:nvPr/>
        </p:nvSpPr>
        <p:spPr>
          <a:xfrm rot="10800000" flipH="1">
            <a:off x="2894013" y="3751263"/>
            <a:ext cx="887412" cy="939800"/>
          </a:xfrm>
          <a:custGeom>
            <a:avLst/>
            <a:gdLst/>
            <a:ahLst/>
            <a:cxnLst/>
            <a:rect l="l" t="t" r="r" b="b"/>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6" name="Google Shape;106;p3"/>
          <p:cNvSpPr/>
          <p:nvPr/>
        </p:nvSpPr>
        <p:spPr>
          <a:xfrm rot="10800000">
            <a:off x="2022475" y="3748088"/>
            <a:ext cx="877888" cy="941387"/>
          </a:xfrm>
          <a:custGeom>
            <a:avLst/>
            <a:gdLst/>
            <a:ahLst/>
            <a:cxnLst/>
            <a:rect l="l" t="t" r="r" b="b"/>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7" name="Google Shape;107;p3"/>
          <p:cNvSpPr/>
          <p:nvPr/>
        </p:nvSpPr>
        <p:spPr>
          <a:xfrm flipH="1">
            <a:off x="2017713" y="2127250"/>
            <a:ext cx="884237" cy="876300"/>
          </a:xfrm>
          <a:custGeom>
            <a:avLst/>
            <a:gdLst/>
            <a:ahLst/>
            <a:cxnLst/>
            <a:rect l="l" t="t" r="r" b="b"/>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8" name="Google Shape;108;p3"/>
          <p:cNvSpPr/>
          <p:nvPr/>
        </p:nvSpPr>
        <p:spPr>
          <a:xfrm flipH="1">
            <a:off x="2016125" y="1314450"/>
            <a:ext cx="887413" cy="939800"/>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9" name="Google Shape;109;p3"/>
          <p:cNvSpPr/>
          <p:nvPr/>
        </p:nvSpPr>
        <p:spPr>
          <a:xfrm rot="10800000">
            <a:off x="2020888" y="3003550"/>
            <a:ext cx="877887" cy="871538"/>
          </a:xfrm>
          <a:custGeom>
            <a:avLst/>
            <a:gdLst/>
            <a:ahLst/>
            <a:cxnLst/>
            <a:rect l="l" t="t" r="r" b="b"/>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0" name="Google Shape;110;p3"/>
          <p:cNvSpPr/>
          <p:nvPr/>
        </p:nvSpPr>
        <p:spPr>
          <a:xfrm>
            <a:off x="1985963" y="1412875"/>
            <a:ext cx="477837" cy="3290888"/>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1" name="Google Shape;111;p3"/>
          <p:cNvSpPr txBox="1"/>
          <p:nvPr/>
        </p:nvSpPr>
        <p:spPr>
          <a:xfrm>
            <a:off x="3878263" y="1654175"/>
            <a:ext cx="596900" cy="4492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a:solidFill>
                  <a:srgbClr val="FFFFFF"/>
                </a:solidFill>
                <a:latin typeface="Nixie One"/>
                <a:ea typeface="Nixie One"/>
                <a:cs typeface="Nixie One"/>
                <a:sym typeface="Nixie One"/>
              </a:rPr>
              <a:t>01</a:t>
            </a:r>
            <a:endParaRPr/>
          </a:p>
        </p:txBody>
      </p:sp>
      <p:cxnSp>
        <p:nvCxnSpPr>
          <p:cNvPr id="112" name="Google Shape;112;p3"/>
          <p:cNvCxnSpPr/>
          <p:nvPr/>
        </p:nvCxnSpPr>
        <p:spPr>
          <a:xfrm>
            <a:off x="4476750" y="1682750"/>
            <a:ext cx="0" cy="392113"/>
          </a:xfrm>
          <a:prstGeom prst="straightConnector1">
            <a:avLst/>
          </a:prstGeom>
          <a:noFill/>
          <a:ln w="9525" cap="rnd" cmpd="sng">
            <a:solidFill>
              <a:srgbClr val="FFFFFF"/>
            </a:solidFill>
            <a:prstDash val="solid"/>
            <a:round/>
            <a:headEnd type="none" w="sm" len="sm"/>
            <a:tailEnd type="none" w="sm" len="sm"/>
          </a:ln>
        </p:spPr>
      </p:cxnSp>
      <p:sp>
        <p:nvSpPr>
          <p:cNvPr id="113" name="Google Shape;113;p3"/>
          <p:cNvSpPr txBox="1"/>
          <p:nvPr/>
        </p:nvSpPr>
        <p:spPr>
          <a:xfrm>
            <a:off x="4532312" y="1666875"/>
            <a:ext cx="3568078" cy="4460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r>
              <a:rPr lang="en-GB" sz="1400" b="1" dirty="0">
                <a:solidFill>
                  <a:schemeClr val="lt1"/>
                </a:solidFill>
                <a:latin typeface="Roboto Slab"/>
                <a:ea typeface="Roboto Slab"/>
                <a:cs typeface="Roboto Slab"/>
                <a:sym typeface="Roboto Slab"/>
              </a:rPr>
              <a:t>Sublimation</a:t>
            </a:r>
            <a:r>
              <a:rPr lang="sk-SK" sz="1400" b="1" dirty="0">
                <a:solidFill>
                  <a:schemeClr val="lt1"/>
                </a:solidFill>
                <a:latin typeface="Roboto Slab"/>
                <a:ea typeface="Roboto Slab"/>
                <a:cs typeface="Roboto Slab"/>
                <a:sym typeface="Roboto Slab"/>
              </a:rPr>
              <a:t> – </a:t>
            </a:r>
            <a:r>
              <a:rPr lang="en-GB" sz="1400" b="1" dirty="0">
                <a:solidFill>
                  <a:schemeClr val="lt1"/>
                </a:solidFill>
                <a:latin typeface="Roboto Slab"/>
                <a:ea typeface="Roboto Slab"/>
                <a:cs typeface="Roboto Slab"/>
                <a:sym typeface="Roboto Slab"/>
              </a:rPr>
              <a:t>principles and the method</a:t>
            </a:r>
            <a:endParaRPr dirty="0"/>
          </a:p>
        </p:txBody>
      </p:sp>
      <p:sp>
        <p:nvSpPr>
          <p:cNvPr id="114" name="Google Shape;114;p3"/>
          <p:cNvSpPr txBox="1"/>
          <p:nvPr/>
        </p:nvSpPr>
        <p:spPr>
          <a:xfrm>
            <a:off x="3878263" y="2392363"/>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a:solidFill>
                  <a:srgbClr val="FFFFFF"/>
                </a:solidFill>
                <a:latin typeface="Nixie One"/>
                <a:ea typeface="Nixie One"/>
                <a:cs typeface="Nixie One"/>
                <a:sym typeface="Nixie One"/>
              </a:rPr>
              <a:t>02</a:t>
            </a:r>
            <a:endParaRPr sz="2400" b="1">
              <a:solidFill>
                <a:srgbClr val="000000"/>
              </a:solidFill>
              <a:latin typeface="Nixie One"/>
              <a:ea typeface="Nixie One"/>
              <a:cs typeface="Nixie One"/>
              <a:sym typeface="Nixie One"/>
            </a:endParaRPr>
          </a:p>
        </p:txBody>
      </p:sp>
      <p:cxnSp>
        <p:nvCxnSpPr>
          <p:cNvPr id="115" name="Google Shape;115;p3"/>
          <p:cNvCxnSpPr/>
          <p:nvPr/>
        </p:nvCxnSpPr>
        <p:spPr>
          <a:xfrm>
            <a:off x="4476750" y="2420938"/>
            <a:ext cx="0" cy="392112"/>
          </a:xfrm>
          <a:prstGeom prst="straightConnector1">
            <a:avLst/>
          </a:prstGeom>
          <a:noFill/>
          <a:ln w="9525" cap="rnd" cmpd="sng">
            <a:solidFill>
              <a:srgbClr val="FFFFFF"/>
            </a:solidFill>
            <a:prstDash val="solid"/>
            <a:round/>
            <a:headEnd type="none" w="sm" len="sm"/>
            <a:tailEnd type="none" w="sm" len="sm"/>
          </a:ln>
        </p:spPr>
      </p:cxnSp>
      <p:sp>
        <p:nvSpPr>
          <p:cNvPr id="116" name="Google Shape;116;p3"/>
          <p:cNvSpPr txBox="1"/>
          <p:nvPr/>
        </p:nvSpPr>
        <p:spPr>
          <a:xfrm>
            <a:off x="4532311" y="2409825"/>
            <a:ext cx="3099053" cy="4603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Practical part </a:t>
            </a:r>
            <a:r>
              <a:rPr lang="sk-SK" sz="1400" b="1" dirty="0">
                <a:solidFill>
                  <a:srgbClr val="FFFFFF"/>
                </a:solidFill>
                <a:latin typeface="Roboto Slab"/>
                <a:ea typeface="Roboto Slab"/>
                <a:cs typeface="Roboto Slab"/>
                <a:sym typeface="Roboto Slab"/>
              </a:rPr>
              <a:t>– </a:t>
            </a:r>
            <a:r>
              <a:rPr lang="en-GB" sz="1400" b="1" dirty="0">
                <a:solidFill>
                  <a:srgbClr val="FFFFFF"/>
                </a:solidFill>
                <a:latin typeface="Roboto Slab"/>
                <a:ea typeface="Roboto Slab"/>
                <a:cs typeface="Roboto Slab"/>
                <a:sym typeface="Roboto Slab"/>
              </a:rPr>
              <a:t>benzoic acid sublimation</a:t>
            </a:r>
            <a:endParaRPr sz="1400" dirty="0">
              <a:solidFill>
                <a:srgbClr val="000000"/>
              </a:solidFill>
              <a:latin typeface="Roboto Slab"/>
              <a:ea typeface="Roboto Slab"/>
              <a:cs typeface="Roboto Slab"/>
              <a:sym typeface="Roboto Slab"/>
            </a:endParaRPr>
          </a:p>
        </p:txBody>
      </p:sp>
      <p:sp>
        <p:nvSpPr>
          <p:cNvPr id="117" name="Google Shape;117;p3"/>
          <p:cNvSpPr txBox="1"/>
          <p:nvPr/>
        </p:nvSpPr>
        <p:spPr>
          <a:xfrm>
            <a:off x="3878263" y="315118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a:solidFill>
                  <a:srgbClr val="FFFFFF"/>
                </a:solidFill>
                <a:latin typeface="Nixie One"/>
                <a:ea typeface="Nixie One"/>
                <a:cs typeface="Nixie One"/>
                <a:sym typeface="Nixie One"/>
              </a:rPr>
              <a:t>03</a:t>
            </a:r>
            <a:endParaRPr/>
          </a:p>
        </p:txBody>
      </p:sp>
      <p:cxnSp>
        <p:nvCxnSpPr>
          <p:cNvPr id="118" name="Google Shape;118;p3"/>
          <p:cNvCxnSpPr/>
          <p:nvPr/>
        </p:nvCxnSpPr>
        <p:spPr>
          <a:xfrm>
            <a:off x="4476750" y="3179763"/>
            <a:ext cx="0" cy="392112"/>
          </a:xfrm>
          <a:prstGeom prst="straightConnector1">
            <a:avLst/>
          </a:prstGeom>
          <a:noFill/>
          <a:ln w="9525" cap="rnd" cmpd="sng">
            <a:solidFill>
              <a:srgbClr val="FFFFFF"/>
            </a:solidFill>
            <a:prstDash val="solid"/>
            <a:round/>
            <a:headEnd type="none" w="sm" len="sm"/>
            <a:tailEnd type="none" w="sm" len="sm"/>
          </a:ln>
        </p:spPr>
      </p:cxnSp>
      <p:sp>
        <p:nvSpPr>
          <p:cNvPr id="119" name="Google Shape;119;p3"/>
          <p:cNvSpPr txBox="1"/>
          <p:nvPr/>
        </p:nvSpPr>
        <p:spPr>
          <a:xfrm>
            <a:off x="4487464" y="3094831"/>
            <a:ext cx="2717796"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Tasks</a:t>
            </a:r>
            <a:endParaRPr dirty="0"/>
          </a:p>
        </p:txBody>
      </p:sp>
      <p:sp>
        <p:nvSpPr>
          <p:cNvPr id="120" name="Google Shape;120;p3"/>
          <p:cNvSpPr txBox="1"/>
          <p:nvPr/>
        </p:nvSpPr>
        <p:spPr>
          <a:xfrm>
            <a:off x="3878263" y="388143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a:solidFill>
                  <a:srgbClr val="FFFFFF"/>
                </a:solidFill>
                <a:latin typeface="Nixie One"/>
                <a:ea typeface="Nixie One"/>
                <a:cs typeface="Nixie One"/>
                <a:sym typeface="Nixie One"/>
              </a:rPr>
              <a:t>04</a:t>
            </a:r>
            <a:endParaRPr/>
          </a:p>
        </p:txBody>
      </p:sp>
      <p:cxnSp>
        <p:nvCxnSpPr>
          <p:cNvPr id="121" name="Google Shape;121;p3"/>
          <p:cNvCxnSpPr/>
          <p:nvPr/>
        </p:nvCxnSpPr>
        <p:spPr>
          <a:xfrm>
            <a:off x="4476750" y="3910013"/>
            <a:ext cx="0" cy="393700"/>
          </a:xfrm>
          <a:prstGeom prst="straightConnector1">
            <a:avLst/>
          </a:prstGeom>
          <a:noFill/>
          <a:ln w="9525" cap="rnd" cmpd="sng">
            <a:solidFill>
              <a:srgbClr val="FFFFFF"/>
            </a:solidFill>
            <a:prstDash val="solid"/>
            <a:round/>
            <a:headEnd type="none" w="sm" len="sm"/>
            <a:tailEnd type="none" w="sm" len="sm"/>
          </a:ln>
        </p:spPr>
      </p:cxnSp>
      <p:sp>
        <p:nvSpPr>
          <p:cNvPr id="122" name="Google Shape;122;p3"/>
          <p:cNvSpPr txBox="1"/>
          <p:nvPr/>
        </p:nvSpPr>
        <p:spPr>
          <a:xfrm>
            <a:off x="4532310" y="3807619"/>
            <a:ext cx="2487957"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en-GB" sz="1400" b="1" dirty="0">
                <a:solidFill>
                  <a:srgbClr val="FFFFFF"/>
                </a:solidFill>
                <a:latin typeface="Roboto Slab"/>
                <a:ea typeface="Roboto Slab"/>
                <a:cs typeface="Roboto Slab"/>
                <a:sym typeface="Roboto Slab"/>
              </a:rPr>
              <a:t>Test – Kahoot link</a:t>
            </a:r>
            <a:endParaRPr dirty="0"/>
          </a:p>
        </p:txBody>
      </p:sp>
      <p:sp>
        <p:nvSpPr>
          <p:cNvPr id="123" name="Google Shape;123;p3"/>
          <p:cNvSpPr/>
          <p:nvPr/>
        </p:nvSpPr>
        <p:spPr>
          <a:xfrm flipH="1">
            <a:off x="3787775" y="1509713"/>
            <a:ext cx="90488" cy="297815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4" name="Google Shape;124;p3"/>
          <p:cNvSpPr txBox="1"/>
          <p:nvPr/>
        </p:nvSpPr>
        <p:spPr>
          <a:xfrm>
            <a:off x="5362575" y="4487863"/>
            <a:ext cx="3711575" cy="517525"/>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Clr>
                <a:srgbClr val="000000"/>
              </a:buClr>
              <a:buSzPts val="1200"/>
              <a:buFont typeface="Arial"/>
              <a:buNone/>
            </a:pPr>
            <a:endParaRPr sz="1200" b="1">
              <a:solidFill>
                <a:srgbClr val="18637B"/>
              </a:solidFill>
              <a:latin typeface="Nixie One"/>
              <a:ea typeface="Nixie One"/>
              <a:cs typeface="Nixie One"/>
              <a:sym typeface="Nixie One"/>
            </a:endParaRPr>
          </a:p>
        </p:txBody>
      </p:sp>
      <p:sp>
        <p:nvSpPr>
          <p:cNvPr id="125" name="Google Shape;125;p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3</a:t>
            </a:fld>
            <a:endParaRPr sz="800">
              <a:solidFill>
                <a:srgbClr val="FFFFFF"/>
              </a:solidFill>
              <a:latin typeface="Roboto Slab"/>
              <a:ea typeface="Roboto Slab"/>
              <a:cs typeface="Roboto Slab"/>
              <a:sym typeface="Roboto Slab"/>
            </a:endParaRPr>
          </a:p>
        </p:txBody>
      </p:sp>
      <p:sp>
        <p:nvSpPr>
          <p:cNvPr id="126" name="Google Shape;126;p3"/>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p:txBody>
      </p:sp>
      <p:pic>
        <p:nvPicPr>
          <p:cNvPr id="127" name="Google Shape;127;p3"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grpSp>
        <p:nvGrpSpPr>
          <p:cNvPr id="128" name="Google Shape;128;p3"/>
          <p:cNvGrpSpPr/>
          <p:nvPr/>
        </p:nvGrpSpPr>
        <p:grpSpPr>
          <a:xfrm>
            <a:off x="3182222" y="1734343"/>
            <a:ext cx="257175" cy="277813"/>
            <a:chOff x="616425" y="2329600"/>
            <a:chExt cx="361700" cy="388475"/>
          </a:xfrm>
        </p:grpSpPr>
        <p:sp>
          <p:nvSpPr>
            <p:cNvPr id="129" name="Google Shape;129;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0" name="Google Shape;130;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1" name="Google Shape;131;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2" name="Google Shape;132;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3" name="Google Shape;133;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4" name="Google Shape;134;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5" name="Google Shape;135;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6" name="Google Shape;136;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37" name="Google Shape;137;p3"/>
          <p:cNvGrpSpPr/>
          <p:nvPr/>
        </p:nvGrpSpPr>
        <p:grpSpPr>
          <a:xfrm>
            <a:off x="3183545" y="2483109"/>
            <a:ext cx="257175" cy="277813"/>
            <a:chOff x="616425" y="2329600"/>
            <a:chExt cx="361700" cy="388475"/>
          </a:xfrm>
        </p:grpSpPr>
        <p:sp>
          <p:nvSpPr>
            <p:cNvPr id="138" name="Google Shape;138;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9" name="Google Shape;139;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0" name="Google Shape;140;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1" name="Google Shape;141;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2" name="Google Shape;142;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3" name="Google Shape;143;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4" name="Google Shape;144;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5" name="Google Shape;145;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46" name="Google Shape;146;p3"/>
          <p:cNvGrpSpPr/>
          <p:nvPr/>
        </p:nvGrpSpPr>
        <p:grpSpPr>
          <a:xfrm>
            <a:off x="3211513" y="3265209"/>
            <a:ext cx="257175" cy="277813"/>
            <a:chOff x="616425" y="2329600"/>
            <a:chExt cx="361700" cy="388475"/>
          </a:xfrm>
        </p:grpSpPr>
        <p:sp>
          <p:nvSpPr>
            <p:cNvPr id="147" name="Google Shape;147;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8" name="Google Shape;148;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9" name="Google Shape;149;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0" name="Google Shape;150;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1" name="Google Shape;151;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2" name="Google Shape;152;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3" name="Google Shape;153;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4" name="Google Shape;154;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55" name="Google Shape;155;p3"/>
          <p:cNvGrpSpPr/>
          <p:nvPr/>
        </p:nvGrpSpPr>
        <p:grpSpPr>
          <a:xfrm>
            <a:off x="3227388" y="4054474"/>
            <a:ext cx="257175" cy="277813"/>
            <a:chOff x="616425" y="2329600"/>
            <a:chExt cx="361700" cy="388475"/>
          </a:xfrm>
        </p:grpSpPr>
        <p:sp>
          <p:nvSpPr>
            <p:cNvPr id="156" name="Google Shape;156;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7" name="Google Shape;157;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8" name="Google Shape;158;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9" name="Google Shape;159;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0" name="Google Shape;160;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1" name="Google Shape;161;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2" name="Google Shape;162;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3" name="Google Shape;163;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800"/>
              <a:buFont typeface="Roboto Slab"/>
              <a:buNone/>
            </a:pPr>
            <a:r>
              <a:rPr lang="en-GB" sz="1800" b="1" dirty="0">
                <a:solidFill>
                  <a:srgbClr val="FFFFFF"/>
                </a:solidFill>
                <a:latin typeface="Roboto Slab"/>
                <a:ea typeface="Roboto Slab"/>
                <a:cs typeface="Roboto Slab"/>
                <a:sym typeface="Roboto Slab"/>
              </a:rPr>
              <a:t>Layout</a:t>
            </a:r>
            <a:endParaRPr dirty="0"/>
          </a:p>
        </p:txBody>
      </p:sp>
      <p:grpSp>
        <p:nvGrpSpPr>
          <p:cNvPr id="169" name="Google Shape;169;p4"/>
          <p:cNvGrpSpPr/>
          <p:nvPr/>
        </p:nvGrpSpPr>
        <p:grpSpPr>
          <a:xfrm>
            <a:off x="333375" y="862013"/>
            <a:ext cx="366713" cy="366712"/>
            <a:chOff x="1923675" y="1633650"/>
            <a:chExt cx="436000" cy="435975"/>
          </a:xfrm>
        </p:grpSpPr>
        <p:sp>
          <p:nvSpPr>
            <p:cNvPr id="170" name="Google Shape;170;p4"/>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1" name="Google Shape;171;p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2" name="Google Shape;172;p4"/>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3" name="Google Shape;173;p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4" name="Google Shape;174;p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5" name="Google Shape;175;p4"/>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sp>
        <p:nvSpPr>
          <p:cNvPr id="176" name="Google Shape;176;p4"/>
          <p:cNvSpPr txBox="1"/>
          <p:nvPr/>
        </p:nvSpPr>
        <p:spPr>
          <a:xfrm>
            <a:off x="1013128" y="1491631"/>
            <a:ext cx="6810351" cy="3461369"/>
          </a:xfrm>
          <a:prstGeom prst="rect">
            <a:avLst/>
          </a:prstGeom>
          <a:noFill/>
          <a:ln>
            <a:noFill/>
          </a:ln>
        </p:spPr>
        <p:txBody>
          <a:bodyPr spcFirstLastPara="1" wrap="square" lIns="91425" tIns="91425" rIns="91425" bIns="91425" anchor="t" anchorCtr="0">
            <a:noAutofit/>
          </a:bodyPr>
          <a:lstStyle/>
          <a:p>
            <a:pPr marL="228600" marR="0" lvl="0" indent="-228600" algn="l" rtl="0">
              <a:spcBef>
                <a:spcPts val="600"/>
              </a:spcBef>
              <a:spcAft>
                <a:spcPts val="0"/>
              </a:spcAft>
              <a:buClr>
                <a:srgbClr val="000000"/>
              </a:buClr>
              <a:buSzPts val="1600"/>
              <a:buFont typeface="Arial"/>
              <a:buAutoNum type="arabicParenR"/>
            </a:pPr>
            <a:r>
              <a:rPr lang="en-GB" sz="1600" b="1" dirty="0">
                <a:solidFill>
                  <a:srgbClr val="114454"/>
                </a:solidFill>
                <a:latin typeface="Roboto Slab"/>
                <a:ea typeface="Roboto Slab"/>
                <a:cs typeface="Roboto Slab"/>
                <a:sym typeface="Roboto Slab"/>
              </a:rPr>
              <a:t>Separation techniques</a:t>
            </a:r>
            <a:endParaRPr dirty="0"/>
          </a:p>
          <a:p>
            <a:pPr marL="285750" marR="0" lvl="0" indent="-285750" algn="l" rtl="0">
              <a:spcBef>
                <a:spcPts val="600"/>
              </a:spcBef>
              <a:spcAft>
                <a:spcPts val="0"/>
              </a:spcAft>
              <a:buClr>
                <a:srgbClr val="000000"/>
              </a:buClr>
              <a:buSzPts val="1600"/>
              <a:buFont typeface="Arial"/>
              <a:buChar char="•"/>
            </a:pPr>
            <a:r>
              <a:rPr lang="en-GB" sz="1600" dirty="0">
                <a:solidFill>
                  <a:srgbClr val="114454"/>
                </a:solidFill>
                <a:latin typeface="Roboto Slab"/>
                <a:ea typeface="Roboto Slab"/>
                <a:cs typeface="Roboto Slab"/>
                <a:sym typeface="Roboto Slab"/>
              </a:rPr>
              <a:t>Theoretical introduction</a:t>
            </a:r>
            <a:endParaRPr dirty="0"/>
          </a:p>
          <a:p>
            <a:pPr marL="285750" marR="0" lvl="0" indent="-285750" algn="l" rtl="0">
              <a:spcBef>
                <a:spcPts val="600"/>
              </a:spcBef>
              <a:spcAft>
                <a:spcPts val="0"/>
              </a:spcAft>
              <a:buClr>
                <a:srgbClr val="000000"/>
              </a:buClr>
              <a:buSzPts val="1600"/>
              <a:buFont typeface="Arial"/>
              <a:buChar char="•"/>
            </a:pPr>
            <a:r>
              <a:rPr lang="en-GB" sz="1600" dirty="0">
                <a:solidFill>
                  <a:srgbClr val="114454"/>
                </a:solidFill>
                <a:latin typeface="Roboto Slab"/>
                <a:ea typeface="Roboto Slab"/>
                <a:cs typeface="Roboto Slab"/>
                <a:sym typeface="Roboto Slab"/>
              </a:rPr>
              <a:t>Basic separation techniques</a:t>
            </a:r>
            <a:endParaRPr dirty="0"/>
          </a:p>
          <a:p>
            <a:pPr marL="0" marR="0" lvl="0" indent="0" algn="l" rtl="0">
              <a:spcBef>
                <a:spcPts val="600"/>
              </a:spcBef>
              <a:spcAft>
                <a:spcPts val="0"/>
              </a:spcAft>
              <a:buNone/>
            </a:pPr>
            <a:r>
              <a:rPr lang="sk-SK" sz="1600" b="1" dirty="0">
                <a:solidFill>
                  <a:srgbClr val="114454"/>
                </a:solidFill>
                <a:latin typeface="Roboto Slab"/>
                <a:ea typeface="Roboto Slab"/>
                <a:cs typeface="Roboto Slab"/>
                <a:sym typeface="Roboto Slab"/>
              </a:rPr>
              <a:t>2) </a:t>
            </a:r>
            <a:r>
              <a:rPr lang="en-GB" sz="1600" b="1" dirty="0">
                <a:solidFill>
                  <a:srgbClr val="114454"/>
                </a:solidFill>
                <a:latin typeface="Roboto Slab"/>
                <a:ea typeface="Roboto Slab"/>
                <a:cs typeface="Roboto Slab"/>
                <a:sym typeface="Roboto Slab"/>
              </a:rPr>
              <a:t>Extraction</a:t>
            </a:r>
            <a:endParaRPr dirty="0"/>
          </a:p>
          <a:p>
            <a:pPr marL="285750" marR="0" lvl="0" indent="-285750" algn="l" rtl="0">
              <a:spcBef>
                <a:spcPts val="600"/>
              </a:spcBef>
              <a:spcAft>
                <a:spcPts val="0"/>
              </a:spcAft>
              <a:buClr>
                <a:srgbClr val="000000"/>
              </a:buClr>
              <a:buSzPts val="1600"/>
              <a:buFont typeface="Arial"/>
              <a:buChar char="•"/>
            </a:pPr>
            <a:r>
              <a:rPr lang="en-GB" sz="1600" dirty="0">
                <a:solidFill>
                  <a:srgbClr val="114454"/>
                </a:solidFill>
                <a:latin typeface="Roboto Slab"/>
                <a:ea typeface="Roboto Slab"/>
                <a:cs typeface="Roboto Slab"/>
                <a:sym typeface="Roboto Slab"/>
              </a:rPr>
              <a:t>The method and its use</a:t>
            </a:r>
            <a:endParaRPr dirty="0"/>
          </a:p>
          <a:p>
            <a:pPr marL="285750" marR="0" lvl="0" indent="-285750" algn="l" rtl="0">
              <a:spcBef>
                <a:spcPts val="600"/>
              </a:spcBef>
              <a:spcAft>
                <a:spcPts val="0"/>
              </a:spcAft>
              <a:buClr>
                <a:srgbClr val="000000"/>
              </a:buClr>
              <a:buSzPts val="1600"/>
              <a:buFont typeface="Arial"/>
              <a:buChar char="•"/>
            </a:pPr>
            <a:r>
              <a:rPr lang="en-GB" sz="1600" dirty="0">
                <a:solidFill>
                  <a:srgbClr val="114454"/>
                </a:solidFill>
                <a:latin typeface="Roboto Slab"/>
                <a:ea typeface="Roboto Slab"/>
                <a:cs typeface="Roboto Slab"/>
                <a:sym typeface="Roboto Slab"/>
              </a:rPr>
              <a:t>Practical part </a:t>
            </a:r>
            <a:r>
              <a:rPr lang="sk-SK" sz="1600" dirty="0">
                <a:solidFill>
                  <a:srgbClr val="114454"/>
                </a:solidFill>
                <a:latin typeface="Roboto Slab"/>
                <a:ea typeface="Roboto Slab"/>
                <a:cs typeface="Roboto Slab"/>
                <a:sym typeface="Roboto Slab"/>
              </a:rPr>
              <a:t>– </a:t>
            </a:r>
            <a:r>
              <a:rPr lang="en-GB" sz="1600" dirty="0">
                <a:solidFill>
                  <a:srgbClr val="114454"/>
                </a:solidFill>
                <a:latin typeface="Roboto Slab"/>
                <a:ea typeface="Roboto Slab"/>
                <a:cs typeface="Roboto Slab"/>
                <a:sym typeface="Roboto Slab"/>
              </a:rPr>
              <a:t>beta-carotene extraction</a:t>
            </a:r>
            <a:endParaRPr dirty="0"/>
          </a:p>
          <a:p>
            <a:pPr marL="0" marR="0" lvl="0" indent="0" algn="l" rtl="0">
              <a:spcBef>
                <a:spcPts val="600"/>
              </a:spcBef>
              <a:spcAft>
                <a:spcPts val="0"/>
              </a:spcAft>
              <a:buNone/>
            </a:pPr>
            <a:r>
              <a:rPr lang="sk-SK" sz="1600" b="1" dirty="0">
                <a:solidFill>
                  <a:srgbClr val="114454"/>
                </a:solidFill>
                <a:latin typeface="Roboto Slab"/>
                <a:ea typeface="Roboto Slab"/>
                <a:cs typeface="Roboto Slab"/>
                <a:sym typeface="Roboto Slab"/>
              </a:rPr>
              <a:t>3) </a:t>
            </a:r>
            <a:r>
              <a:rPr lang="en-GB" sz="1600" b="1" dirty="0">
                <a:solidFill>
                  <a:srgbClr val="114454"/>
                </a:solidFill>
                <a:latin typeface="Roboto Slab"/>
                <a:ea typeface="Roboto Slab"/>
                <a:cs typeface="Roboto Slab"/>
                <a:sym typeface="Roboto Slab"/>
              </a:rPr>
              <a:t>Sublimation</a:t>
            </a:r>
            <a:endParaRPr dirty="0"/>
          </a:p>
          <a:p>
            <a:pPr marL="285750" marR="0" lvl="0" indent="-285750" algn="l" rtl="0">
              <a:spcBef>
                <a:spcPts val="600"/>
              </a:spcBef>
              <a:spcAft>
                <a:spcPts val="0"/>
              </a:spcAft>
              <a:buClr>
                <a:srgbClr val="000000"/>
              </a:buClr>
              <a:buSzPts val="1600"/>
              <a:buFont typeface="Arial"/>
              <a:buChar char="•"/>
            </a:pPr>
            <a:r>
              <a:rPr lang="en-GB" sz="1600" dirty="0">
                <a:solidFill>
                  <a:srgbClr val="114454"/>
                </a:solidFill>
                <a:latin typeface="Roboto Slab"/>
                <a:ea typeface="Roboto Slab"/>
                <a:cs typeface="Roboto Slab"/>
                <a:sym typeface="Roboto Slab"/>
              </a:rPr>
              <a:t>The method and its use</a:t>
            </a:r>
            <a:endParaRPr dirty="0"/>
          </a:p>
          <a:p>
            <a:pPr marL="285750" marR="0" lvl="0" indent="-285750" algn="l" rtl="0">
              <a:spcBef>
                <a:spcPts val="600"/>
              </a:spcBef>
              <a:spcAft>
                <a:spcPts val="0"/>
              </a:spcAft>
              <a:buClr>
                <a:srgbClr val="000000"/>
              </a:buClr>
              <a:buSzPts val="1600"/>
              <a:buFont typeface="Arial"/>
              <a:buChar char="•"/>
            </a:pPr>
            <a:r>
              <a:rPr lang="en-GB" sz="1600" dirty="0">
                <a:solidFill>
                  <a:srgbClr val="114454"/>
                </a:solidFill>
                <a:latin typeface="Roboto Slab"/>
                <a:ea typeface="Roboto Slab"/>
                <a:cs typeface="Roboto Slab"/>
                <a:sym typeface="Roboto Slab"/>
              </a:rPr>
              <a:t>Practical part </a:t>
            </a:r>
            <a:r>
              <a:rPr lang="sk-SK" sz="1600" dirty="0">
                <a:solidFill>
                  <a:srgbClr val="114454"/>
                </a:solidFill>
                <a:latin typeface="Roboto Slab"/>
                <a:ea typeface="Roboto Slab"/>
                <a:cs typeface="Roboto Slab"/>
                <a:sym typeface="Roboto Slab"/>
              </a:rPr>
              <a:t>– </a:t>
            </a:r>
            <a:r>
              <a:rPr lang="en-GB" sz="1600" dirty="0">
                <a:solidFill>
                  <a:srgbClr val="114454"/>
                </a:solidFill>
                <a:latin typeface="Roboto Slab"/>
                <a:ea typeface="Roboto Slab"/>
                <a:cs typeface="Roboto Slab"/>
                <a:sym typeface="Roboto Slab"/>
              </a:rPr>
              <a:t>benzoic acid sublimation/phase transition</a:t>
            </a:r>
            <a:endParaRPr dirty="0"/>
          </a:p>
          <a:p>
            <a:pPr marL="0" marR="0" lvl="0" indent="0" algn="l" rtl="0">
              <a:spcBef>
                <a:spcPts val="600"/>
              </a:spcBef>
              <a:spcAft>
                <a:spcPts val="0"/>
              </a:spcAft>
              <a:buNone/>
            </a:pPr>
            <a:r>
              <a:rPr lang="sk-SK" sz="1600" b="1" dirty="0">
                <a:solidFill>
                  <a:srgbClr val="114454"/>
                </a:solidFill>
                <a:latin typeface="Roboto Slab"/>
                <a:ea typeface="Roboto Slab"/>
                <a:cs typeface="Roboto Slab"/>
                <a:sym typeface="Roboto Slab"/>
              </a:rPr>
              <a:t>4) </a:t>
            </a:r>
            <a:r>
              <a:rPr lang="en-GB" sz="1600" b="1" dirty="0">
                <a:solidFill>
                  <a:srgbClr val="114454"/>
                </a:solidFill>
                <a:latin typeface="Roboto Slab"/>
                <a:ea typeface="Roboto Slab"/>
                <a:cs typeface="Roboto Slab"/>
                <a:sym typeface="Roboto Slab"/>
              </a:rPr>
              <a:t>Tasks</a:t>
            </a:r>
            <a:endParaRPr dirty="0"/>
          </a:p>
          <a:p>
            <a:pPr marL="0" marR="0" lvl="0" indent="0" algn="l" rtl="0">
              <a:spcBef>
                <a:spcPts val="600"/>
              </a:spcBef>
              <a:spcAft>
                <a:spcPts val="0"/>
              </a:spcAft>
              <a:buNone/>
            </a:pPr>
            <a:endParaRPr sz="1600" dirty="0">
              <a:solidFill>
                <a:srgbClr val="114454"/>
              </a:solidFill>
              <a:latin typeface="Roboto Slab"/>
              <a:ea typeface="Roboto Slab"/>
              <a:cs typeface="Roboto Slab"/>
              <a:sym typeface="Roboto Slab"/>
            </a:endParaRPr>
          </a:p>
          <a:p>
            <a:pPr marL="0" marR="0" lvl="0" indent="0" algn="l" rtl="0">
              <a:spcBef>
                <a:spcPts val="600"/>
              </a:spcBef>
              <a:spcAft>
                <a:spcPts val="0"/>
              </a:spcAft>
              <a:buNone/>
            </a:pPr>
            <a:endParaRPr sz="2000" b="1" dirty="0">
              <a:solidFill>
                <a:srgbClr val="114454"/>
              </a:solidFill>
              <a:latin typeface="Roboto Slab"/>
              <a:ea typeface="Roboto Slab"/>
              <a:cs typeface="Roboto Slab"/>
              <a:sym typeface="Roboto Slab"/>
            </a:endParaRPr>
          </a:p>
        </p:txBody>
      </p:sp>
      <p:sp>
        <p:nvSpPr>
          <p:cNvPr id="177" name="Google Shape;177;p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4</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a:spLocks noGrp="1"/>
          </p:cNvSpPr>
          <p:nvPr>
            <p:ph type="ctrTitle" idx="4294967295"/>
          </p:nvPr>
        </p:nvSpPr>
        <p:spPr>
          <a:xfrm>
            <a:off x="685800" y="498475"/>
            <a:ext cx="6594475" cy="7604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sk-SK" sz="1800" b="1" i="0" u="none" strike="noStrike" cap="none" dirty="0" err="1">
                <a:solidFill>
                  <a:srgbClr val="FFFFFF"/>
                </a:solidFill>
                <a:latin typeface="Roboto Slab"/>
                <a:ea typeface="Roboto Slab"/>
                <a:cs typeface="Roboto Slab"/>
                <a:sym typeface="Roboto Slab"/>
              </a:rPr>
              <a:t>Use</a:t>
            </a:r>
            <a:r>
              <a:rPr lang="sk-SK" sz="1800" b="1" i="0" u="none" strike="noStrike" cap="none" dirty="0">
                <a:solidFill>
                  <a:srgbClr val="FFFFFF"/>
                </a:solidFill>
                <a:latin typeface="Roboto Slab"/>
                <a:ea typeface="Roboto Slab"/>
                <a:cs typeface="Roboto Slab"/>
                <a:sym typeface="Roboto Slab"/>
              </a:rPr>
              <a:t> of study </a:t>
            </a:r>
            <a:r>
              <a:rPr lang="sk-SK" sz="1800" b="1" i="0" u="none" strike="noStrike" cap="none" dirty="0" err="1">
                <a:solidFill>
                  <a:srgbClr val="FFFFFF"/>
                </a:solidFill>
                <a:latin typeface="Roboto Slab"/>
                <a:ea typeface="Roboto Slab"/>
                <a:cs typeface="Roboto Slab"/>
                <a:sym typeface="Roboto Slab"/>
              </a:rPr>
              <a:t>materials</a:t>
            </a:r>
            <a:endParaRPr sz="1400" b="0" i="0" u="none" strike="noStrike" cap="none" dirty="0">
              <a:solidFill>
                <a:srgbClr val="000000"/>
              </a:solidFill>
              <a:latin typeface="Arial"/>
              <a:ea typeface="Arial"/>
              <a:cs typeface="Arial"/>
              <a:sym typeface="Arial"/>
            </a:endParaRPr>
          </a:p>
        </p:txBody>
      </p:sp>
      <p:sp>
        <p:nvSpPr>
          <p:cNvPr id="160" name="Google Shape;160;p4"/>
          <p:cNvSpPr txBox="1">
            <a:spLocks noGrp="1"/>
          </p:cNvSpPr>
          <p:nvPr>
            <p:ph type="subTitle" idx="4294967295"/>
          </p:nvPr>
        </p:nvSpPr>
        <p:spPr>
          <a:xfrm>
            <a:off x="685800" y="1258888"/>
            <a:ext cx="7054552" cy="2703512"/>
          </a:xfrm>
          <a:prstGeom prst="rect">
            <a:avLst/>
          </a:prstGeom>
          <a:noFill/>
          <a:ln>
            <a:noFill/>
          </a:ln>
        </p:spPr>
        <p:txBody>
          <a:bodyPr spcFirstLastPara="1" wrap="square" lIns="91425" tIns="91425" rIns="91425" bIns="91425" anchor="ctr" anchorCtr="0">
            <a:noAutofit/>
          </a:bodyPr>
          <a:lstStyle/>
          <a:p>
            <a:pPr marL="342900" marR="0" lvl="0" indent="-342900" algn="l" rtl="0">
              <a:lnSpc>
                <a:spcPct val="100000"/>
              </a:lnSpc>
              <a:spcBef>
                <a:spcPts val="0"/>
              </a:spcBef>
              <a:spcAft>
                <a:spcPts val="0"/>
              </a:spcAft>
              <a:buClr>
                <a:srgbClr val="114454"/>
              </a:buClr>
              <a:buSzPts val="3000"/>
              <a:buFont typeface="Arial"/>
              <a:buChar char="•"/>
            </a:pPr>
            <a:r>
              <a:rPr lang="en-GB" sz="2400" b="0" i="0" u="none" strike="noStrike" cap="none" dirty="0" smtClean="0">
                <a:solidFill>
                  <a:schemeClr val="lt1"/>
                </a:solidFill>
                <a:latin typeface="Roboto Slab"/>
                <a:ea typeface="Roboto Slab"/>
                <a:cs typeface="Roboto Slab"/>
                <a:sym typeface="Roboto Slab"/>
              </a:rPr>
              <a:t>Theoretical </a:t>
            </a:r>
            <a:r>
              <a:rPr lang="en-GB" sz="2400" b="0" i="0" u="none" strike="noStrike" cap="none" dirty="0">
                <a:solidFill>
                  <a:schemeClr val="lt1"/>
                </a:solidFill>
                <a:latin typeface="Roboto Slab"/>
                <a:ea typeface="Roboto Slab"/>
                <a:cs typeface="Roboto Slab"/>
                <a:sym typeface="Roboto Slab"/>
              </a:rPr>
              <a:t>lessons in the lower classes of a Gymnasium. Materials contain photos and </a:t>
            </a:r>
            <a:r>
              <a:rPr lang="en-GB" sz="2400" b="0" i="0" u="none" strike="noStrike" cap="none" dirty="0" smtClean="0">
                <a:solidFill>
                  <a:schemeClr val="lt1"/>
                </a:solidFill>
                <a:latin typeface="Roboto Slab"/>
                <a:ea typeface="Roboto Slab"/>
                <a:cs typeface="Roboto Slab"/>
                <a:sym typeface="Roboto Slab"/>
              </a:rPr>
              <a:t>video showing the </a:t>
            </a:r>
            <a:r>
              <a:rPr lang="en-GB" sz="2400" b="0" i="0" u="none" strike="noStrike" cap="none" dirty="0">
                <a:solidFill>
                  <a:schemeClr val="lt1"/>
                </a:solidFill>
                <a:latin typeface="Roboto Slab"/>
                <a:ea typeface="Roboto Slab"/>
                <a:cs typeface="Roboto Slab"/>
                <a:sym typeface="Roboto Slab"/>
              </a:rPr>
              <a:t>separation </a:t>
            </a:r>
            <a:r>
              <a:rPr lang="en-GB" sz="2400" b="0" i="0" u="none" strike="noStrike" cap="none" dirty="0" smtClean="0">
                <a:solidFill>
                  <a:schemeClr val="lt1"/>
                </a:solidFill>
                <a:latin typeface="Roboto Slab"/>
                <a:ea typeface="Roboto Slab"/>
                <a:cs typeface="Roboto Slab"/>
                <a:sym typeface="Roboto Slab"/>
              </a:rPr>
              <a:t>and extraction processes.</a:t>
            </a:r>
            <a:endParaRPr lang="cs-CZ" sz="2400" b="0" i="0" u="none" strike="noStrike" cap="none" dirty="0">
              <a:solidFill>
                <a:schemeClr val="lt1"/>
              </a:solidFill>
              <a:latin typeface="Roboto Slab"/>
              <a:ea typeface="Roboto Slab"/>
              <a:cs typeface="Roboto Slab"/>
              <a:sym typeface="Roboto Slab"/>
            </a:endParaRPr>
          </a:p>
          <a:p>
            <a:pPr marL="342900" marR="0" lvl="0" indent="-342900" algn="l" rtl="0">
              <a:lnSpc>
                <a:spcPct val="100000"/>
              </a:lnSpc>
              <a:spcBef>
                <a:spcPts val="0"/>
              </a:spcBef>
              <a:spcAft>
                <a:spcPts val="0"/>
              </a:spcAft>
              <a:buClr>
                <a:srgbClr val="114454"/>
              </a:buClr>
              <a:buSzPts val="3000"/>
              <a:buFont typeface="Arial"/>
              <a:buChar char="•"/>
            </a:pPr>
            <a:r>
              <a:rPr lang="en-GB" sz="2400" b="0" i="0" u="none" strike="noStrike" cap="none" dirty="0">
                <a:solidFill>
                  <a:schemeClr val="lt1"/>
                </a:solidFill>
                <a:latin typeface="Roboto Slab"/>
                <a:ea typeface="Roboto Slab"/>
                <a:cs typeface="Roboto Slab"/>
                <a:sym typeface="Roboto Slab"/>
              </a:rPr>
              <a:t>It is a manual for a practical laboratory classes.</a:t>
            </a:r>
            <a:endParaRPr sz="1400" b="0" i="0" u="none" strike="noStrike" cap="none" dirty="0">
              <a:solidFill>
                <a:srgbClr val="000000"/>
              </a:solidFill>
              <a:latin typeface="Arial"/>
              <a:ea typeface="Arial"/>
              <a:cs typeface="Arial"/>
              <a:sym typeface="Arial"/>
            </a:endParaRPr>
          </a:p>
        </p:txBody>
      </p:sp>
      <p:sp>
        <p:nvSpPr>
          <p:cNvPr id="161" name="Google Shape;161;p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5</a:t>
            </a:fld>
            <a:endParaRPr sz="800">
              <a:solidFill>
                <a:srgbClr val="FFFFFF"/>
              </a:solidFill>
              <a:latin typeface="Roboto Slab"/>
              <a:ea typeface="Roboto Slab"/>
              <a:cs typeface="Roboto Slab"/>
              <a:sym typeface="Roboto Slab"/>
            </a:endParaRPr>
          </a:p>
        </p:txBody>
      </p:sp>
    </p:spTree>
    <p:extLst>
      <p:ext uri="{BB962C8B-B14F-4D97-AF65-F5344CB8AC3E}">
        <p14:creationId xmlns:p14="http://schemas.microsoft.com/office/powerpoint/2010/main" val="1157064378"/>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ctrTitle"/>
          </p:nvPr>
        </p:nvSpPr>
        <p:spPr>
          <a:xfrm>
            <a:off x="3672841" y="2571750"/>
            <a:ext cx="5075624" cy="146685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Font typeface="Roboto Slab"/>
              <a:buNone/>
            </a:pPr>
            <a:r>
              <a:rPr lang="en-GB" sz="4000" b="1" dirty="0">
                <a:latin typeface="Roboto Slab"/>
                <a:ea typeface="Roboto Slab"/>
                <a:cs typeface="Roboto Slab"/>
                <a:sym typeface="Roboto Slab"/>
              </a:rPr>
              <a:t>Sublimation/phase transition</a:t>
            </a:r>
            <a:endParaRPr sz="4000" b="1" dirty="0">
              <a:latin typeface="Roboto Slab"/>
              <a:ea typeface="Roboto Slab"/>
              <a:cs typeface="Roboto Slab"/>
              <a:sym typeface="Roboto Slab"/>
            </a:endParaRPr>
          </a:p>
        </p:txBody>
      </p:sp>
      <p:sp>
        <p:nvSpPr>
          <p:cNvPr id="190" name="Google Shape;190;p6"/>
          <p:cNvSpPr txBox="1">
            <a:spLocks noGrp="1"/>
          </p:cNvSpPr>
          <p:nvPr>
            <p:ph type="subTitle" idx="1"/>
          </p:nvPr>
        </p:nvSpPr>
        <p:spPr>
          <a:xfrm>
            <a:off x="4113213" y="3983038"/>
            <a:ext cx="4505325" cy="784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Font typeface="Nixie One"/>
              <a:buNone/>
            </a:pPr>
            <a:r>
              <a:rPr lang="en-GB" dirty="0">
                <a:latin typeface="Roboto Slab"/>
                <a:ea typeface="Roboto Slab"/>
                <a:cs typeface="Roboto Slab"/>
                <a:sym typeface="Roboto Slab"/>
              </a:rPr>
              <a:t>The method; practical examples</a:t>
            </a:r>
            <a:endParaRPr dirty="0">
              <a:latin typeface="Roboto Slab"/>
              <a:ea typeface="Roboto Slab"/>
              <a:cs typeface="Roboto Slab"/>
              <a:sym typeface="Roboto Slab"/>
            </a:endParaRPr>
          </a:p>
        </p:txBody>
      </p:sp>
      <p:sp>
        <p:nvSpPr>
          <p:cNvPr id="191" name="Google Shape;191;p6"/>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92" name="Google Shape;192;p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6</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p:nvPr/>
        </p:nvSpPr>
        <p:spPr>
          <a:xfrm>
            <a:off x="5700711" y="843558"/>
            <a:ext cx="3356258" cy="1600438"/>
          </a:xfrm>
          <a:prstGeom prst="roundRect">
            <a:avLst>
              <a:gd name="adj" fmla="val 16667"/>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98" name="Google Shape;198;p7"/>
          <p:cNvSpPr txBox="1">
            <a:spLocks noGrp="1"/>
          </p:cNvSpPr>
          <p:nvPr>
            <p:ph type="ctrTitle" idx="4294967295"/>
          </p:nvPr>
        </p:nvSpPr>
        <p:spPr>
          <a:xfrm>
            <a:off x="606432" y="0"/>
            <a:ext cx="4536504" cy="648072"/>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rgbClr val="FFFFFF"/>
              </a:buClr>
              <a:buSzPts val="1800"/>
              <a:buFont typeface="Roboto Slab"/>
              <a:buNone/>
            </a:pPr>
            <a:r>
              <a:rPr lang="en-GB" sz="2800" b="1" i="0" u="none" strike="noStrike" cap="none" dirty="0">
                <a:solidFill>
                  <a:srgbClr val="94BF6E"/>
                </a:solidFill>
                <a:latin typeface="Roboto Slab"/>
                <a:ea typeface="Roboto Slab"/>
                <a:cs typeface="Roboto Slab"/>
                <a:sym typeface="Roboto Slab"/>
              </a:rPr>
              <a:t>Phase transition</a:t>
            </a:r>
            <a:endParaRPr sz="2800" b="1" i="0" u="none" strike="noStrike" cap="none" dirty="0">
              <a:solidFill>
                <a:srgbClr val="94BF6E"/>
              </a:solidFill>
              <a:latin typeface="Roboto Slab"/>
              <a:ea typeface="Roboto Slab"/>
              <a:cs typeface="Roboto Slab"/>
              <a:sym typeface="Roboto Slab"/>
            </a:endParaRPr>
          </a:p>
        </p:txBody>
      </p:sp>
      <p:sp>
        <p:nvSpPr>
          <p:cNvPr id="199" name="Google Shape;199;p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7</a:t>
            </a:fld>
            <a:endParaRPr sz="800">
              <a:solidFill>
                <a:srgbClr val="FFFFFF"/>
              </a:solidFill>
              <a:latin typeface="Roboto Slab"/>
              <a:ea typeface="Roboto Slab"/>
              <a:cs typeface="Roboto Slab"/>
              <a:sym typeface="Roboto Slab"/>
            </a:endParaRPr>
          </a:p>
        </p:txBody>
      </p:sp>
      <p:sp>
        <p:nvSpPr>
          <p:cNvPr id="200" name="Google Shape;200;p7"/>
          <p:cNvSpPr txBox="1"/>
          <p:nvPr/>
        </p:nvSpPr>
        <p:spPr>
          <a:xfrm>
            <a:off x="426720" y="561623"/>
            <a:ext cx="5273990"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000000"/>
                </a:solidFill>
                <a:latin typeface="Roboto Slab"/>
                <a:ea typeface="Roboto Slab"/>
                <a:cs typeface="Roboto Slab"/>
                <a:sym typeface="Roboto Slab"/>
              </a:rPr>
              <a:t>Sublimation </a:t>
            </a:r>
            <a:r>
              <a:rPr lang="en-GB" sz="1600" dirty="0">
                <a:solidFill>
                  <a:srgbClr val="000000"/>
                </a:solidFill>
                <a:latin typeface="Roboto Slab"/>
                <a:ea typeface="Roboto Slab"/>
                <a:cs typeface="Roboto Slab"/>
                <a:sym typeface="Roboto Slab"/>
              </a:rPr>
              <a:t>is the transition of a substance directly from the solid to the gas state without passing through the liquid state</a:t>
            </a:r>
            <a:r>
              <a:rPr lang="sk-SK" sz="1600" dirty="0">
                <a:solidFill>
                  <a:srgbClr val="000000"/>
                </a:solidFill>
                <a:latin typeface="Roboto Slab"/>
                <a:ea typeface="Roboto Slab"/>
                <a:cs typeface="Roboto Slab"/>
                <a:sym typeface="Roboto Slab"/>
              </a:rPr>
              <a:t>.</a:t>
            </a:r>
            <a:endParaRPr dirty="0"/>
          </a:p>
          <a:p>
            <a:pPr marL="0" marR="0" lvl="0" indent="0" algn="l" rtl="0">
              <a:spcBef>
                <a:spcPts val="0"/>
              </a:spcBef>
              <a:spcAft>
                <a:spcPts val="0"/>
              </a:spcAft>
              <a:buNone/>
            </a:pPr>
            <a:r>
              <a:rPr lang="en-GB" sz="1600" dirty="0">
                <a:solidFill>
                  <a:srgbClr val="000000"/>
                </a:solidFill>
                <a:latin typeface="Roboto Slab"/>
                <a:ea typeface="Roboto Slab"/>
                <a:cs typeface="Roboto Slab"/>
                <a:sym typeface="Roboto Slab"/>
              </a:rPr>
              <a:t>This process occurs at temperatures and pressure below the substance’s triple point</a:t>
            </a:r>
            <a:r>
              <a:rPr lang="sk-SK" sz="1600" dirty="0">
                <a:solidFill>
                  <a:srgbClr val="000000"/>
                </a:solidFill>
                <a:latin typeface="Roboto Slab"/>
                <a:ea typeface="Roboto Slab"/>
                <a:cs typeface="Roboto Slab"/>
                <a:sym typeface="Roboto Slab"/>
              </a:rPr>
              <a:t>. </a:t>
            </a:r>
            <a:endParaRPr dirty="0"/>
          </a:p>
          <a:p>
            <a:pPr marL="0" marR="0" lvl="0" indent="0" algn="l" rtl="0">
              <a:spcBef>
                <a:spcPts val="0"/>
              </a:spcBef>
              <a:spcAft>
                <a:spcPts val="0"/>
              </a:spcAft>
              <a:buNone/>
            </a:pPr>
            <a:r>
              <a:rPr lang="en-GB" sz="1600" dirty="0">
                <a:solidFill>
                  <a:srgbClr val="000000"/>
                </a:solidFill>
                <a:latin typeface="Roboto Slab"/>
                <a:ea typeface="Roboto Slab"/>
                <a:cs typeface="Roboto Slab"/>
                <a:sym typeface="Roboto Slab"/>
              </a:rPr>
              <a:t>The reverse process is called </a:t>
            </a:r>
            <a:r>
              <a:rPr lang="en-GB" sz="1600" b="1" dirty="0" err="1">
                <a:solidFill>
                  <a:srgbClr val="000000"/>
                </a:solidFill>
                <a:latin typeface="Roboto Slab"/>
                <a:ea typeface="Roboto Slab"/>
                <a:cs typeface="Roboto Slab"/>
                <a:sym typeface="Roboto Slab"/>
              </a:rPr>
              <a:t>desublimation</a:t>
            </a:r>
            <a:r>
              <a:rPr lang="en-GB" sz="1600" b="1" dirty="0">
                <a:solidFill>
                  <a:srgbClr val="000000"/>
                </a:solidFill>
                <a:latin typeface="Roboto Slab"/>
                <a:ea typeface="Roboto Slab"/>
                <a:cs typeface="Roboto Slab"/>
                <a:sym typeface="Roboto Slab"/>
              </a:rPr>
              <a:t>/deposition</a:t>
            </a:r>
            <a:r>
              <a:rPr lang="sk-SK" sz="1600" dirty="0">
                <a:solidFill>
                  <a:srgbClr val="000000"/>
                </a:solidFill>
                <a:latin typeface="Roboto Slab"/>
                <a:ea typeface="Roboto Slab"/>
                <a:cs typeface="Roboto Slab"/>
                <a:sym typeface="Roboto Slab"/>
              </a:rPr>
              <a:t> – </a:t>
            </a:r>
            <a:r>
              <a:rPr lang="en-GB" sz="1600" dirty="0">
                <a:solidFill>
                  <a:srgbClr val="000000"/>
                </a:solidFill>
                <a:latin typeface="Roboto Slab"/>
                <a:ea typeface="Roboto Slab"/>
                <a:cs typeface="Roboto Slab"/>
                <a:sym typeface="Roboto Slab"/>
              </a:rPr>
              <a:t>a substance passes directly from a gas to a solid state</a:t>
            </a:r>
            <a:r>
              <a:rPr lang="sk-SK" sz="1600" dirty="0">
                <a:solidFill>
                  <a:srgbClr val="000000"/>
                </a:solidFill>
                <a:latin typeface="Roboto Slab"/>
                <a:ea typeface="Roboto Slab"/>
                <a:cs typeface="Roboto Slab"/>
                <a:sym typeface="Roboto Slab"/>
              </a:rPr>
              <a:t>.</a:t>
            </a:r>
            <a:endParaRPr dirty="0"/>
          </a:p>
          <a:p>
            <a:pPr marL="0" marR="0" lvl="0" indent="0" algn="l" rtl="0">
              <a:spcBef>
                <a:spcPts val="0"/>
              </a:spcBef>
              <a:spcAft>
                <a:spcPts val="0"/>
              </a:spcAft>
              <a:buNone/>
            </a:pPr>
            <a:r>
              <a:rPr lang="en-GB" sz="1600" dirty="0">
                <a:solidFill>
                  <a:srgbClr val="000000"/>
                </a:solidFill>
                <a:latin typeface="Roboto Slab"/>
                <a:ea typeface="Roboto Slab"/>
                <a:cs typeface="Roboto Slab"/>
                <a:sym typeface="Roboto Slab"/>
              </a:rPr>
              <a:t>The product of sublimation is a pure substance:</a:t>
            </a:r>
            <a:endParaRPr dirty="0"/>
          </a:p>
          <a:p>
            <a:pPr marL="0" marR="0" lvl="0" indent="0" algn="l" rtl="0">
              <a:spcBef>
                <a:spcPts val="0"/>
              </a:spcBef>
              <a:spcAft>
                <a:spcPts val="0"/>
              </a:spcAft>
              <a:buNone/>
            </a:pPr>
            <a:r>
              <a:rPr lang="en-GB" sz="1600" dirty="0">
                <a:solidFill>
                  <a:srgbClr val="000000"/>
                </a:solidFill>
                <a:latin typeface="Roboto Slab"/>
                <a:ea typeface="Roboto Slab"/>
                <a:cs typeface="Roboto Slab"/>
                <a:sym typeface="Roboto Slab"/>
              </a:rPr>
              <a:t>(in the picture)</a:t>
            </a:r>
            <a:endParaRPr dirty="0"/>
          </a:p>
        </p:txBody>
      </p:sp>
      <p:pic>
        <p:nvPicPr>
          <p:cNvPr id="201" name="Google Shape;201;p7"/>
          <p:cNvPicPr preferRelativeResize="0"/>
          <p:nvPr/>
        </p:nvPicPr>
        <p:blipFill rotWithShape="1">
          <a:blip r:embed="rId3">
            <a:alphaModFix/>
          </a:blip>
          <a:srcRect/>
          <a:stretch/>
        </p:blipFill>
        <p:spPr>
          <a:xfrm>
            <a:off x="803557" y="3116128"/>
            <a:ext cx="2973176" cy="1901340"/>
          </a:xfrm>
          <a:prstGeom prst="rect">
            <a:avLst/>
          </a:prstGeom>
          <a:noFill/>
          <a:ln>
            <a:noFill/>
          </a:ln>
        </p:spPr>
      </p:pic>
      <p:pic>
        <p:nvPicPr>
          <p:cNvPr id="202" name="Google Shape;202;p7"/>
          <p:cNvPicPr preferRelativeResize="0"/>
          <p:nvPr/>
        </p:nvPicPr>
        <p:blipFill rotWithShape="1">
          <a:blip r:embed="rId4">
            <a:alphaModFix/>
          </a:blip>
          <a:srcRect/>
          <a:stretch/>
        </p:blipFill>
        <p:spPr>
          <a:xfrm>
            <a:off x="7462899" y="3126710"/>
            <a:ext cx="1080120" cy="1660985"/>
          </a:xfrm>
          <a:prstGeom prst="rect">
            <a:avLst/>
          </a:prstGeom>
          <a:noFill/>
          <a:ln>
            <a:noFill/>
          </a:ln>
        </p:spPr>
      </p:pic>
      <p:sp>
        <p:nvSpPr>
          <p:cNvPr id="203" name="Google Shape;203;p7"/>
          <p:cNvSpPr txBox="1"/>
          <p:nvPr/>
        </p:nvSpPr>
        <p:spPr>
          <a:xfrm>
            <a:off x="5700712" y="844039"/>
            <a:ext cx="3443288"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rgbClr val="000000"/>
                </a:solidFill>
                <a:latin typeface="Roboto Slab"/>
                <a:ea typeface="Roboto Slab"/>
                <a:cs typeface="Roboto Slab"/>
                <a:sym typeface="Roboto Slab"/>
              </a:rPr>
              <a:t>Substances subliming at atmospheric pressure</a:t>
            </a:r>
            <a:r>
              <a:rPr lang="sk-SK" sz="1400" b="1" dirty="0">
                <a:solidFill>
                  <a:srgbClr val="000000"/>
                </a:solidFill>
                <a:latin typeface="Roboto Slab"/>
                <a:ea typeface="Roboto Slab"/>
                <a:cs typeface="Roboto Slab"/>
                <a:sym typeface="Roboto Slab"/>
              </a:rPr>
              <a:t>: </a:t>
            </a:r>
            <a:endParaRPr dirty="0"/>
          </a:p>
          <a:p>
            <a:pPr lvl="0"/>
            <a:r>
              <a:rPr lang="en-GB" sz="1400" dirty="0">
                <a:solidFill>
                  <a:srgbClr val="000000"/>
                </a:solidFill>
                <a:latin typeface="Roboto Slab"/>
                <a:ea typeface="Roboto Slab"/>
                <a:cs typeface="Roboto Slab"/>
                <a:sym typeface="Roboto Slab"/>
              </a:rPr>
              <a:t>ice</a:t>
            </a:r>
            <a:r>
              <a:rPr lang="sk-SK" sz="1400" dirty="0">
                <a:solidFill>
                  <a:srgbClr val="000000"/>
                </a:solidFill>
                <a:latin typeface="Roboto Slab"/>
                <a:ea typeface="Roboto Slab"/>
                <a:cs typeface="Roboto Slab"/>
                <a:sym typeface="Roboto Slab"/>
              </a:rPr>
              <a:t>, </a:t>
            </a:r>
            <a:r>
              <a:rPr lang="en-GB" sz="1400" dirty="0">
                <a:solidFill>
                  <a:srgbClr val="000000"/>
                </a:solidFill>
                <a:latin typeface="Roboto Slab"/>
                <a:ea typeface="Roboto Slab"/>
                <a:cs typeface="Roboto Slab"/>
                <a:sym typeface="Roboto Slab"/>
              </a:rPr>
              <a:t>dry ice </a:t>
            </a:r>
            <a:r>
              <a:rPr lang="sk-SK" sz="1400" dirty="0">
                <a:solidFill>
                  <a:srgbClr val="000000"/>
                </a:solidFill>
                <a:latin typeface="Roboto Slab"/>
                <a:ea typeface="Roboto Slab"/>
                <a:cs typeface="Roboto Slab"/>
                <a:sym typeface="Roboto Slab"/>
              </a:rPr>
              <a:t>(</a:t>
            </a:r>
            <a:r>
              <a:rPr lang="en-GB" sz="1400" dirty="0">
                <a:solidFill>
                  <a:srgbClr val="000000"/>
                </a:solidFill>
                <a:latin typeface="Roboto Slab"/>
                <a:ea typeface="Roboto Slab"/>
                <a:cs typeface="Roboto Slab"/>
                <a:sym typeface="Roboto Slab"/>
              </a:rPr>
              <a:t>solid carbon dioxide</a:t>
            </a:r>
            <a:r>
              <a:rPr lang="sk-SK" dirty="0">
                <a:latin typeface="Roboto Slab"/>
                <a:ea typeface="Roboto Slab"/>
                <a:cs typeface="Roboto Slab"/>
                <a:sym typeface="Roboto Slab"/>
              </a:rPr>
              <a:t>), </a:t>
            </a:r>
            <a:r>
              <a:rPr lang="en-GB" dirty="0">
                <a:latin typeface="Roboto Slab"/>
                <a:ea typeface="Roboto Slab"/>
                <a:cs typeface="Roboto Slab"/>
                <a:sym typeface="Roboto Slab"/>
              </a:rPr>
              <a:t>benzoic acid</a:t>
            </a:r>
            <a:r>
              <a:rPr lang="sk-SK" sz="1400" dirty="0">
                <a:solidFill>
                  <a:srgbClr val="000000"/>
                </a:solidFill>
                <a:latin typeface="Roboto Slab"/>
                <a:ea typeface="Roboto Slab"/>
                <a:cs typeface="Roboto Slab"/>
                <a:sym typeface="Roboto Slab"/>
              </a:rPr>
              <a:t>, </a:t>
            </a:r>
            <a:r>
              <a:rPr lang="en-GB" sz="1400" dirty="0">
                <a:solidFill>
                  <a:srgbClr val="000000"/>
                </a:solidFill>
                <a:latin typeface="Roboto Slab"/>
                <a:ea typeface="Roboto Slab"/>
                <a:cs typeface="Roboto Slab"/>
                <a:sym typeface="Roboto Slab"/>
              </a:rPr>
              <a:t>camphor</a:t>
            </a:r>
            <a:r>
              <a:rPr lang="sk-SK" sz="1400" dirty="0">
                <a:solidFill>
                  <a:srgbClr val="000000"/>
                </a:solidFill>
                <a:latin typeface="Roboto Slab"/>
                <a:ea typeface="Roboto Slab"/>
                <a:cs typeface="Roboto Slab"/>
                <a:sym typeface="Roboto Slab"/>
              </a:rPr>
              <a:t>, </a:t>
            </a:r>
            <a:r>
              <a:rPr lang="en-GB" sz="1400" dirty="0">
                <a:solidFill>
                  <a:srgbClr val="000000"/>
                </a:solidFill>
                <a:latin typeface="Roboto Slab"/>
                <a:ea typeface="Roboto Slab"/>
                <a:cs typeface="Roboto Slab"/>
                <a:sym typeface="Roboto Slab"/>
              </a:rPr>
              <a:t>iodine</a:t>
            </a:r>
            <a:r>
              <a:rPr lang="sk-SK" sz="1400" dirty="0">
                <a:solidFill>
                  <a:srgbClr val="000000"/>
                </a:solidFill>
                <a:latin typeface="Roboto Slab"/>
                <a:ea typeface="Roboto Slab"/>
                <a:cs typeface="Roboto Slab"/>
                <a:sym typeface="Roboto Slab"/>
              </a:rPr>
              <a:t>, </a:t>
            </a:r>
            <a:r>
              <a:rPr lang="en-GB" sz="1400" dirty="0">
                <a:solidFill>
                  <a:srgbClr val="000000"/>
                </a:solidFill>
                <a:latin typeface="Roboto Slab"/>
                <a:ea typeface="Roboto Slab"/>
                <a:cs typeface="Roboto Slab"/>
                <a:sym typeface="Roboto Slab"/>
              </a:rPr>
              <a:t>naphthalene</a:t>
            </a:r>
            <a:r>
              <a:rPr lang="sk-SK" sz="1400" dirty="0">
                <a:solidFill>
                  <a:srgbClr val="000000"/>
                </a:solidFill>
                <a:latin typeface="Roboto Slab"/>
                <a:ea typeface="Roboto Slab"/>
                <a:cs typeface="Roboto Slab"/>
                <a:sym typeface="Roboto Slab"/>
              </a:rPr>
              <a:t>, </a:t>
            </a:r>
            <a:r>
              <a:rPr lang="en-GB" sz="1400" dirty="0">
                <a:solidFill>
                  <a:srgbClr val="000000"/>
                </a:solidFill>
                <a:latin typeface="Roboto Slab"/>
                <a:ea typeface="Roboto Slab"/>
                <a:cs typeface="Roboto Slab"/>
                <a:sym typeface="Roboto Slab"/>
              </a:rPr>
              <a:t>uranium hexafluoride</a:t>
            </a:r>
            <a:r>
              <a:rPr lang="sk-SK" sz="1400" dirty="0">
                <a:solidFill>
                  <a:srgbClr val="000000"/>
                </a:solidFill>
                <a:latin typeface="Roboto Slab"/>
                <a:ea typeface="Roboto Slab"/>
                <a:cs typeface="Roboto Slab"/>
                <a:sym typeface="Roboto Slab"/>
              </a:rPr>
              <a:t>. </a:t>
            </a:r>
            <a:r>
              <a:rPr lang="en-GB" sz="1400" dirty="0">
                <a:solidFill>
                  <a:srgbClr val="000000"/>
                </a:solidFill>
                <a:latin typeface="Roboto Slab"/>
                <a:ea typeface="Roboto Slab"/>
                <a:cs typeface="Roboto Slab"/>
                <a:sym typeface="Roboto Slab"/>
              </a:rPr>
              <a:t>Majority of substances sublime at lower pressures</a:t>
            </a:r>
            <a:r>
              <a:rPr lang="sk-SK" sz="1400" dirty="0">
                <a:solidFill>
                  <a:srgbClr val="000000"/>
                </a:solidFill>
                <a:latin typeface="Roboto Slab"/>
                <a:ea typeface="Roboto Slab"/>
                <a:cs typeface="Roboto Slab"/>
                <a:sym typeface="Roboto Slab"/>
              </a:rPr>
              <a:t>. </a:t>
            </a:r>
            <a:endParaRPr dirty="0"/>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
        <p:nvSpPr>
          <p:cNvPr id="204" name="Google Shape;204;p7"/>
          <p:cNvSpPr txBox="1"/>
          <p:nvPr/>
        </p:nvSpPr>
        <p:spPr>
          <a:xfrm>
            <a:off x="4907280" y="3377655"/>
            <a:ext cx="225552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000000"/>
                </a:solidFill>
                <a:latin typeface="Arial"/>
                <a:ea typeface="Arial"/>
                <a:cs typeface="Arial"/>
                <a:sym typeface="Arial"/>
              </a:rPr>
              <a:t>molecule of naphthalene</a:t>
            </a:r>
            <a:endParaRPr dirty="0"/>
          </a:p>
        </p:txBody>
      </p:sp>
      <p:pic>
        <p:nvPicPr>
          <p:cNvPr id="205" name="Google Shape;205;p7"/>
          <p:cNvPicPr preferRelativeResize="0"/>
          <p:nvPr/>
        </p:nvPicPr>
        <p:blipFill rotWithShape="1">
          <a:blip r:embed="rId5">
            <a:alphaModFix/>
          </a:blip>
          <a:srcRect/>
          <a:stretch/>
        </p:blipFill>
        <p:spPr>
          <a:xfrm>
            <a:off x="5387336" y="3795886"/>
            <a:ext cx="1454233" cy="872540"/>
          </a:xfrm>
          <a:prstGeom prst="rect">
            <a:avLst/>
          </a:prstGeom>
          <a:noFill/>
          <a:ln>
            <a:noFill/>
          </a:ln>
        </p:spPr>
      </p:pic>
      <p:sp>
        <p:nvSpPr>
          <p:cNvPr id="206" name="Google Shape;206;p7"/>
          <p:cNvSpPr txBox="1"/>
          <p:nvPr/>
        </p:nvSpPr>
        <p:spPr>
          <a:xfrm>
            <a:off x="7040881" y="2745238"/>
            <a:ext cx="201608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000000"/>
                </a:solidFill>
                <a:latin typeface="Arial"/>
                <a:ea typeface="Arial"/>
                <a:cs typeface="Arial"/>
                <a:sym typeface="Arial"/>
              </a:rPr>
              <a:t>molecule of camphor</a:t>
            </a:r>
            <a:endParaRPr dirty="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8"/>
          <p:cNvSpPr txBox="1">
            <a:spLocks noGrp="1"/>
          </p:cNvSpPr>
          <p:nvPr>
            <p:ph type="ctrTitle" idx="4294967295"/>
          </p:nvPr>
        </p:nvSpPr>
        <p:spPr>
          <a:xfrm>
            <a:off x="413118" y="214106"/>
            <a:ext cx="3150770" cy="648072"/>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rgbClr val="FFFFFF"/>
              </a:buClr>
              <a:buSzPts val="1800"/>
              <a:buFont typeface="Roboto Slab"/>
              <a:buNone/>
            </a:pPr>
            <a:r>
              <a:rPr lang="en-GB" sz="2000" b="1" i="0" u="none" strike="noStrike" cap="none" dirty="0">
                <a:solidFill>
                  <a:srgbClr val="94BF6E"/>
                </a:solidFill>
                <a:latin typeface="Roboto Slab"/>
                <a:ea typeface="Roboto Slab"/>
                <a:cs typeface="Roboto Slab"/>
                <a:sym typeface="Roboto Slab"/>
              </a:rPr>
              <a:t>Iodine sublimation</a:t>
            </a:r>
            <a:r>
              <a:rPr lang="sk-SK" sz="2000" b="1" i="0" u="none" strike="noStrike" cap="none" dirty="0">
                <a:solidFill>
                  <a:srgbClr val="94BF6E"/>
                </a:solidFill>
                <a:latin typeface="Roboto Slab"/>
                <a:ea typeface="Roboto Slab"/>
                <a:cs typeface="Roboto Slab"/>
                <a:sym typeface="Roboto Slab"/>
              </a:rPr>
              <a:t>:</a:t>
            </a:r>
            <a:endParaRPr dirty="0"/>
          </a:p>
        </p:txBody>
      </p:sp>
      <p:sp>
        <p:nvSpPr>
          <p:cNvPr id="212" name="Google Shape;212;p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8</a:t>
            </a:fld>
            <a:endParaRPr sz="800">
              <a:solidFill>
                <a:srgbClr val="FFFFFF"/>
              </a:solidFill>
              <a:latin typeface="Roboto Slab"/>
              <a:ea typeface="Roboto Slab"/>
              <a:cs typeface="Roboto Slab"/>
              <a:sym typeface="Roboto Slab"/>
            </a:endParaRPr>
          </a:p>
        </p:txBody>
      </p:sp>
      <p:pic>
        <p:nvPicPr>
          <p:cNvPr id="213" name="Google Shape;213;p8"/>
          <p:cNvPicPr preferRelativeResize="0"/>
          <p:nvPr/>
        </p:nvPicPr>
        <p:blipFill rotWithShape="1">
          <a:blip r:embed="rId3">
            <a:alphaModFix/>
          </a:blip>
          <a:srcRect l="22049" r="24400"/>
          <a:stretch/>
        </p:blipFill>
        <p:spPr>
          <a:xfrm>
            <a:off x="5652120" y="2423874"/>
            <a:ext cx="2448272" cy="2571750"/>
          </a:xfrm>
          <a:prstGeom prst="rect">
            <a:avLst/>
          </a:prstGeom>
          <a:noFill/>
          <a:ln>
            <a:noFill/>
          </a:ln>
        </p:spPr>
      </p:pic>
      <p:pic>
        <p:nvPicPr>
          <p:cNvPr id="214" name="Google Shape;214;p8"/>
          <p:cNvPicPr preferRelativeResize="0"/>
          <p:nvPr/>
        </p:nvPicPr>
        <p:blipFill rotWithShape="1">
          <a:blip r:embed="rId4">
            <a:alphaModFix/>
          </a:blip>
          <a:srcRect l="11340" r="11548"/>
          <a:stretch/>
        </p:blipFill>
        <p:spPr>
          <a:xfrm>
            <a:off x="4518525" y="842996"/>
            <a:ext cx="2123177" cy="1431771"/>
          </a:xfrm>
          <a:prstGeom prst="rect">
            <a:avLst/>
          </a:prstGeom>
          <a:noFill/>
          <a:ln>
            <a:noFill/>
          </a:ln>
        </p:spPr>
      </p:pic>
      <p:pic>
        <p:nvPicPr>
          <p:cNvPr id="215" name="Google Shape;215;p8"/>
          <p:cNvPicPr preferRelativeResize="0"/>
          <p:nvPr/>
        </p:nvPicPr>
        <p:blipFill rotWithShape="1">
          <a:blip r:embed="rId5">
            <a:alphaModFix/>
          </a:blip>
          <a:srcRect l="592" t="16292" r="-591" b="16145"/>
          <a:stretch/>
        </p:blipFill>
        <p:spPr>
          <a:xfrm>
            <a:off x="6876256" y="842996"/>
            <a:ext cx="2119164" cy="1431770"/>
          </a:xfrm>
          <a:prstGeom prst="rect">
            <a:avLst/>
          </a:prstGeom>
          <a:noFill/>
          <a:ln>
            <a:noFill/>
          </a:ln>
        </p:spPr>
      </p:pic>
      <p:sp>
        <p:nvSpPr>
          <p:cNvPr id="216" name="Google Shape;216;p8"/>
          <p:cNvSpPr txBox="1"/>
          <p:nvPr/>
        </p:nvSpPr>
        <p:spPr>
          <a:xfrm>
            <a:off x="2150250" y="5293500"/>
            <a:ext cx="51435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900" u="sng">
                <a:solidFill>
                  <a:srgbClr val="000000"/>
                </a:solidFill>
                <a:latin typeface="Arial"/>
                <a:ea typeface="Arial"/>
                <a:cs typeface="Arial"/>
                <a:sym typeface="Arial"/>
                <a:hlinkClick r:id="rId6">
                  <a:extLst>
                    <a:ext uri="{A12FA001-AC4F-418D-AE19-62706E023703}">
                      <ahyp:hlinkClr xmlns:ahyp="http://schemas.microsoft.com/office/drawing/2018/hyperlinkcolor" xmlns="" val="tx"/>
                    </a:ext>
                  </a:extLst>
                </a:hlinkClick>
              </a:rPr>
              <a:t>Tato fotka</a:t>
            </a:r>
            <a:r>
              <a:rPr lang="sk-SK" sz="900">
                <a:solidFill>
                  <a:srgbClr val="000000"/>
                </a:solidFill>
                <a:latin typeface="Arial"/>
                <a:ea typeface="Arial"/>
                <a:cs typeface="Arial"/>
                <a:sym typeface="Arial"/>
              </a:rPr>
              <a:t> od autora Neznámý autor s licencí </a:t>
            </a:r>
            <a:r>
              <a:rPr lang="sk-SK" sz="900" u="sng">
                <a:solidFill>
                  <a:srgbClr val="000000"/>
                </a:solidFill>
                <a:latin typeface="Arial"/>
                <a:ea typeface="Arial"/>
                <a:cs typeface="Arial"/>
                <a:sym typeface="Arial"/>
                <a:hlinkClick r:id="rId7">
                  <a:extLst>
                    <a:ext uri="{A12FA001-AC4F-418D-AE19-62706E023703}">
                      <ahyp:hlinkClr xmlns:ahyp="http://schemas.microsoft.com/office/drawing/2018/hyperlinkcolor" xmlns="" val="tx"/>
                    </a:ext>
                  </a:extLst>
                </a:hlinkClick>
              </a:rPr>
              <a:t>CC BY-SA</a:t>
            </a:r>
            <a:endParaRPr sz="900">
              <a:solidFill>
                <a:srgbClr val="000000"/>
              </a:solidFill>
              <a:latin typeface="Arial"/>
              <a:ea typeface="Arial"/>
              <a:cs typeface="Arial"/>
              <a:sym typeface="Arial"/>
            </a:endParaRPr>
          </a:p>
        </p:txBody>
      </p:sp>
      <p:sp>
        <p:nvSpPr>
          <p:cNvPr id="217" name="Google Shape;217;p8"/>
          <p:cNvSpPr txBox="1"/>
          <p:nvPr/>
        </p:nvSpPr>
        <p:spPr>
          <a:xfrm>
            <a:off x="1187624" y="2546526"/>
            <a:ext cx="386035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000000"/>
                </a:solidFill>
                <a:latin typeface="Roboto Slab"/>
                <a:ea typeface="Roboto Slab"/>
                <a:cs typeface="Roboto Slab"/>
                <a:sym typeface="Roboto Slab"/>
              </a:rPr>
              <a:t>A flask with cold water so that iodine at the bottom can de-sublime easily</a:t>
            </a:r>
            <a:endParaRPr sz="1400" dirty="0">
              <a:solidFill>
                <a:srgbClr val="000000"/>
              </a:solidFill>
              <a:latin typeface="Roboto Slab"/>
              <a:ea typeface="Roboto Slab"/>
              <a:cs typeface="Roboto Slab"/>
              <a:sym typeface="Roboto Slab"/>
            </a:endParaRPr>
          </a:p>
        </p:txBody>
      </p:sp>
      <p:sp>
        <p:nvSpPr>
          <p:cNvPr id="218" name="Google Shape;218;p8"/>
          <p:cNvSpPr txBox="1"/>
          <p:nvPr/>
        </p:nvSpPr>
        <p:spPr>
          <a:xfrm>
            <a:off x="4514953" y="489357"/>
            <a:ext cx="144546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000000"/>
                </a:solidFill>
                <a:latin typeface="Roboto Slab"/>
                <a:ea typeface="Roboto Slab"/>
                <a:cs typeface="Roboto Slab"/>
                <a:sym typeface="Roboto Slab"/>
              </a:rPr>
              <a:t>Solid iodine</a:t>
            </a:r>
            <a:endParaRPr dirty="0"/>
          </a:p>
        </p:txBody>
      </p:sp>
      <p:sp>
        <p:nvSpPr>
          <p:cNvPr id="219" name="Google Shape;219;p8"/>
          <p:cNvSpPr txBox="1"/>
          <p:nvPr/>
        </p:nvSpPr>
        <p:spPr>
          <a:xfrm>
            <a:off x="6732240" y="339509"/>
            <a:ext cx="216249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dirty="0">
                <a:solidFill>
                  <a:srgbClr val="000000"/>
                </a:solidFill>
                <a:latin typeface="Roboto Slab"/>
                <a:ea typeface="Roboto Slab"/>
                <a:cs typeface="Roboto Slab"/>
                <a:sym typeface="Roboto Slab"/>
              </a:rPr>
              <a:t>Iodine purple vapour when being heated</a:t>
            </a:r>
            <a:endParaRPr dirty="0"/>
          </a:p>
        </p:txBody>
      </p:sp>
      <p:sp>
        <p:nvSpPr>
          <p:cNvPr id="220" name="Google Shape;220;p8"/>
          <p:cNvSpPr txBox="1"/>
          <p:nvPr/>
        </p:nvSpPr>
        <p:spPr>
          <a:xfrm>
            <a:off x="3735014" y="3300758"/>
            <a:ext cx="128420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000000"/>
                </a:solidFill>
                <a:latin typeface="Roboto Slab"/>
                <a:ea typeface="Roboto Slab"/>
                <a:cs typeface="Roboto Slab"/>
                <a:sym typeface="Roboto Slab"/>
              </a:rPr>
              <a:t>product</a:t>
            </a:r>
            <a:r>
              <a:rPr lang="sk-SK" sz="1400" dirty="0">
                <a:solidFill>
                  <a:srgbClr val="000000"/>
                </a:solidFill>
                <a:latin typeface="Roboto Slab"/>
                <a:ea typeface="Roboto Slab"/>
                <a:cs typeface="Roboto Slab"/>
                <a:sym typeface="Roboto Slab"/>
              </a:rPr>
              <a:t>  </a:t>
            </a:r>
            <a:endParaRPr dirty="0"/>
          </a:p>
          <a:p>
            <a:pPr marL="0" marR="0" lvl="0" indent="0" algn="l" rtl="0">
              <a:spcBef>
                <a:spcPts val="0"/>
              </a:spcBef>
              <a:spcAft>
                <a:spcPts val="0"/>
              </a:spcAft>
              <a:buNone/>
            </a:pPr>
            <a:r>
              <a:rPr lang="sk-SK" sz="1400" dirty="0">
                <a:solidFill>
                  <a:srgbClr val="000000"/>
                </a:solidFill>
                <a:latin typeface="Roboto Slab"/>
                <a:ea typeface="Roboto Slab"/>
                <a:cs typeface="Roboto Slab"/>
                <a:sym typeface="Roboto Slab"/>
              </a:rPr>
              <a:t>(</a:t>
            </a:r>
            <a:r>
              <a:rPr lang="en-GB" sz="1400" dirty="0">
                <a:solidFill>
                  <a:srgbClr val="000000"/>
                </a:solidFill>
                <a:latin typeface="Roboto Slab"/>
                <a:ea typeface="Roboto Slab"/>
                <a:cs typeface="Roboto Slab"/>
                <a:sym typeface="Roboto Slab"/>
              </a:rPr>
              <a:t>pure iodine</a:t>
            </a:r>
            <a:r>
              <a:rPr lang="sk-SK" sz="1400" dirty="0">
                <a:solidFill>
                  <a:srgbClr val="000000"/>
                </a:solidFill>
                <a:latin typeface="Roboto Slab"/>
                <a:ea typeface="Roboto Slab"/>
                <a:cs typeface="Roboto Slab"/>
                <a:sym typeface="Roboto Slab"/>
              </a:rPr>
              <a:t>)</a:t>
            </a:r>
            <a:endParaRPr dirty="0"/>
          </a:p>
        </p:txBody>
      </p:sp>
      <p:sp>
        <p:nvSpPr>
          <p:cNvPr id="221" name="Google Shape;221;p8"/>
          <p:cNvSpPr/>
          <p:nvPr/>
        </p:nvSpPr>
        <p:spPr>
          <a:xfrm rot="10800000" flipH="1">
            <a:off x="5047977" y="3469288"/>
            <a:ext cx="755088" cy="45719"/>
          </a:xfrm>
          <a:prstGeom prst="rightArrow">
            <a:avLst>
              <a:gd name="adj1" fmla="val 50000"/>
              <a:gd name="adj2" fmla="val 50000"/>
            </a:avLst>
          </a:pr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2" name="Google Shape;222;p8"/>
          <p:cNvSpPr/>
          <p:nvPr/>
        </p:nvSpPr>
        <p:spPr>
          <a:xfrm>
            <a:off x="5047977" y="2905045"/>
            <a:ext cx="755088" cy="45719"/>
          </a:xfrm>
          <a:prstGeom prst="rightArrow">
            <a:avLst>
              <a:gd name="adj1" fmla="val 50000"/>
              <a:gd name="adj2" fmla="val 50000"/>
            </a:avLst>
          </a:pr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3" name="Google Shape;223;p8"/>
          <p:cNvSpPr/>
          <p:nvPr/>
        </p:nvSpPr>
        <p:spPr>
          <a:xfrm rot="10800000" flipH="1">
            <a:off x="5085837" y="4391201"/>
            <a:ext cx="755088" cy="45719"/>
          </a:xfrm>
          <a:prstGeom prst="rightArrow">
            <a:avLst>
              <a:gd name="adj1" fmla="val 50000"/>
              <a:gd name="adj2" fmla="val 50000"/>
            </a:avLst>
          </a:pr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4" name="Google Shape;224;p8"/>
          <p:cNvSpPr txBox="1"/>
          <p:nvPr/>
        </p:nvSpPr>
        <p:spPr>
          <a:xfrm>
            <a:off x="1172287" y="4157337"/>
            <a:ext cx="386035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000000"/>
                </a:solidFill>
                <a:latin typeface="Roboto Slab"/>
                <a:ea typeface="Roboto Slab"/>
                <a:cs typeface="Roboto Slab"/>
                <a:sym typeface="Roboto Slab"/>
              </a:rPr>
              <a:t>A beaker with a mixture of iodine and sand</a:t>
            </a:r>
            <a:r>
              <a:rPr lang="sk-SK" sz="1400" dirty="0">
                <a:solidFill>
                  <a:srgbClr val="000000"/>
                </a:solidFill>
                <a:latin typeface="Roboto Slab"/>
                <a:ea typeface="Roboto Slab"/>
                <a:cs typeface="Roboto Slab"/>
                <a:sym typeface="Roboto Slab"/>
              </a:rPr>
              <a:t>.</a:t>
            </a:r>
            <a:r>
              <a:rPr lang="en-GB" sz="1400" dirty="0">
                <a:solidFill>
                  <a:srgbClr val="000000"/>
                </a:solidFill>
                <a:latin typeface="Roboto Slab"/>
                <a:ea typeface="Roboto Slab"/>
                <a:cs typeface="Roboto Slab"/>
                <a:sym typeface="Roboto Slab"/>
              </a:rPr>
              <a:t> The beaker is heated slowly above a burner.</a:t>
            </a:r>
            <a:endParaRPr dirty="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a:spLocks noGrp="1"/>
          </p:cNvSpPr>
          <p:nvPr>
            <p:ph type="ctrTitle" idx="4294967295"/>
          </p:nvPr>
        </p:nvSpPr>
        <p:spPr>
          <a:xfrm>
            <a:off x="395536" y="195486"/>
            <a:ext cx="6927284" cy="648072"/>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rgbClr val="FFFFFF"/>
              </a:buClr>
              <a:buSzPts val="1800"/>
              <a:buFont typeface="Roboto Slab"/>
              <a:buNone/>
            </a:pPr>
            <a:r>
              <a:rPr lang="en-GB" sz="2800" b="1" i="0" u="none" strike="noStrike" cap="none" dirty="0">
                <a:solidFill>
                  <a:srgbClr val="94BF6E"/>
                </a:solidFill>
                <a:latin typeface="Roboto Slab"/>
                <a:ea typeface="Roboto Slab"/>
                <a:cs typeface="Roboto Slab"/>
                <a:sym typeface="Roboto Slab"/>
              </a:rPr>
              <a:t>A device for micro-sublimation</a:t>
            </a:r>
            <a:r>
              <a:rPr lang="sk-SK" sz="2800" b="1" i="0" u="none" strike="noStrike" cap="none" dirty="0">
                <a:solidFill>
                  <a:srgbClr val="94BF6E"/>
                </a:solidFill>
                <a:latin typeface="Roboto Slab"/>
                <a:ea typeface="Roboto Slab"/>
                <a:cs typeface="Roboto Slab"/>
                <a:sym typeface="Roboto Slab"/>
              </a:rPr>
              <a:t>:</a:t>
            </a:r>
            <a:endParaRPr dirty="0"/>
          </a:p>
        </p:txBody>
      </p:sp>
      <p:sp>
        <p:nvSpPr>
          <p:cNvPr id="230" name="Google Shape;230;p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9</a:t>
            </a:fld>
            <a:endParaRPr sz="800">
              <a:solidFill>
                <a:srgbClr val="FFFFFF"/>
              </a:solidFill>
              <a:latin typeface="Roboto Slab"/>
              <a:ea typeface="Roboto Slab"/>
              <a:cs typeface="Roboto Slab"/>
              <a:sym typeface="Roboto Slab"/>
            </a:endParaRPr>
          </a:p>
        </p:txBody>
      </p:sp>
      <p:pic>
        <p:nvPicPr>
          <p:cNvPr id="231" name="Google Shape;231;p9"/>
          <p:cNvPicPr preferRelativeResize="0"/>
          <p:nvPr/>
        </p:nvPicPr>
        <p:blipFill rotWithShape="1">
          <a:blip r:embed="rId3">
            <a:alphaModFix/>
          </a:blip>
          <a:srcRect/>
          <a:stretch/>
        </p:blipFill>
        <p:spPr>
          <a:xfrm>
            <a:off x="1115616" y="1010486"/>
            <a:ext cx="2592288" cy="3122527"/>
          </a:xfrm>
          <a:prstGeom prst="rect">
            <a:avLst/>
          </a:prstGeom>
          <a:noFill/>
          <a:ln>
            <a:noFill/>
          </a:ln>
        </p:spPr>
      </p:pic>
      <p:sp>
        <p:nvSpPr>
          <p:cNvPr id="232" name="Google Shape;232;p9"/>
          <p:cNvSpPr txBox="1"/>
          <p:nvPr/>
        </p:nvSpPr>
        <p:spPr>
          <a:xfrm>
            <a:off x="4532039" y="1455936"/>
            <a:ext cx="430598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000000"/>
                </a:solidFill>
                <a:latin typeface="Roboto Slab"/>
                <a:ea typeface="Roboto Slab"/>
                <a:cs typeface="Roboto Slab"/>
                <a:sym typeface="Roboto Slab"/>
              </a:rPr>
              <a:t>Cold liquid </a:t>
            </a:r>
            <a:r>
              <a:rPr lang="sk-SK" sz="1400" dirty="0">
                <a:solidFill>
                  <a:srgbClr val="000000"/>
                </a:solidFill>
                <a:latin typeface="Roboto Slab"/>
                <a:ea typeface="Roboto Slab"/>
                <a:cs typeface="Roboto Slab"/>
                <a:sym typeface="Roboto Slab"/>
              </a:rPr>
              <a:t>(</a:t>
            </a:r>
            <a:r>
              <a:rPr lang="en-GB" sz="1400" dirty="0">
                <a:solidFill>
                  <a:srgbClr val="000000"/>
                </a:solidFill>
                <a:latin typeface="Roboto Slab"/>
                <a:ea typeface="Roboto Slab"/>
                <a:cs typeface="Roboto Slab"/>
                <a:sym typeface="Roboto Slab"/>
              </a:rPr>
              <a:t>cooling vapours of the subliming substance</a:t>
            </a:r>
            <a:r>
              <a:rPr lang="sk-SK" sz="1400" dirty="0">
                <a:solidFill>
                  <a:srgbClr val="000000"/>
                </a:solidFill>
                <a:latin typeface="Roboto Slab"/>
                <a:ea typeface="Roboto Slab"/>
                <a:cs typeface="Roboto Slab"/>
                <a:sym typeface="Roboto Slab"/>
              </a:rPr>
              <a:t>)</a:t>
            </a:r>
            <a:endParaRPr dirty="0"/>
          </a:p>
        </p:txBody>
      </p:sp>
      <p:sp>
        <p:nvSpPr>
          <p:cNvPr id="233" name="Google Shape;233;p9"/>
          <p:cNvSpPr txBox="1"/>
          <p:nvPr/>
        </p:nvSpPr>
        <p:spPr>
          <a:xfrm>
            <a:off x="4572000" y="3440515"/>
            <a:ext cx="288252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000000"/>
                </a:solidFill>
                <a:latin typeface="Roboto Slab"/>
                <a:ea typeface="Roboto Slab"/>
                <a:cs typeface="Roboto Slab"/>
                <a:sym typeface="Roboto Slab"/>
              </a:rPr>
              <a:t>Mixture of substances</a:t>
            </a:r>
            <a:r>
              <a:rPr lang="sk-SK" sz="1400" dirty="0">
                <a:solidFill>
                  <a:srgbClr val="000000"/>
                </a:solidFill>
                <a:latin typeface="Roboto Slab"/>
                <a:ea typeface="Roboto Slab"/>
                <a:cs typeface="Roboto Slab"/>
                <a:sym typeface="Roboto Slab"/>
              </a:rPr>
              <a:t> </a:t>
            </a:r>
            <a:endParaRPr dirty="0"/>
          </a:p>
          <a:p>
            <a:pPr marL="0" marR="0" lvl="0" indent="0" algn="l" rtl="0">
              <a:spcBef>
                <a:spcPts val="0"/>
              </a:spcBef>
              <a:spcAft>
                <a:spcPts val="0"/>
              </a:spcAft>
              <a:buNone/>
            </a:pPr>
            <a:r>
              <a:rPr lang="en-GB" sz="1400" dirty="0">
                <a:solidFill>
                  <a:srgbClr val="000000"/>
                </a:solidFill>
                <a:latin typeface="Roboto Slab"/>
                <a:ea typeface="Roboto Slab"/>
                <a:cs typeface="Roboto Slab"/>
                <a:sym typeface="Roboto Slab"/>
              </a:rPr>
              <a:t>(warmed above a burner)</a:t>
            </a:r>
            <a:endParaRPr dirty="0"/>
          </a:p>
        </p:txBody>
      </p:sp>
      <p:sp>
        <p:nvSpPr>
          <p:cNvPr id="234" name="Google Shape;234;p9"/>
          <p:cNvSpPr txBox="1"/>
          <p:nvPr/>
        </p:nvSpPr>
        <p:spPr>
          <a:xfrm>
            <a:off x="4532039" y="2738351"/>
            <a:ext cx="255949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000000"/>
                </a:solidFill>
                <a:latin typeface="Roboto Slab"/>
                <a:ea typeface="Roboto Slab"/>
                <a:cs typeface="Roboto Slab"/>
                <a:sym typeface="Roboto Slab"/>
              </a:rPr>
              <a:t>Product</a:t>
            </a:r>
            <a:r>
              <a:rPr lang="sk-SK" sz="1400" dirty="0">
                <a:solidFill>
                  <a:srgbClr val="000000"/>
                </a:solidFill>
                <a:latin typeface="Roboto Slab"/>
                <a:ea typeface="Roboto Slab"/>
                <a:cs typeface="Roboto Slab"/>
                <a:sym typeface="Roboto Slab"/>
              </a:rPr>
              <a:t> (</a:t>
            </a:r>
            <a:r>
              <a:rPr lang="en-GB" sz="1400" dirty="0">
                <a:solidFill>
                  <a:srgbClr val="000000"/>
                </a:solidFill>
                <a:latin typeface="Roboto Slab"/>
                <a:ea typeface="Roboto Slab"/>
                <a:cs typeface="Roboto Slab"/>
                <a:sym typeface="Roboto Slab"/>
              </a:rPr>
              <a:t>pure substance</a:t>
            </a:r>
            <a:r>
              <a:rPr lang="sk-SK" sz="1400" dirty="0">
                <a:solidFill>
                  <a:srgbClr val="000000"/>
                </a:solidFill>
                <a:latin typeface="Roboto Slab"/>
                <a:ea typeface="Roboto Slab"/>
                <a:cs typeface="Roboto Slab"/>
                <a:sym typeface="Roboto Slab"/>
              </a:rPr>
              <a:t>)</a:t>
            </a:r>
            <a:endParaRPr dirty="0"/>
          </a:p>
        </p:txBody>
      </p:sp>
      <p:sp>
        <p:nvSpPr>
          <p:cNvPr id="235" name="Google Shape;235;p9"/>
          <p:cNvSpPr/>
          <p:nvPr/>
        </p:nvSpPr>
        <p:spPr>
          <a:xfrm flipH="1">
            <a:off x="3763214" y="1671807"/>
            <a:ext cx="755088" cy="45719"/>
          </a:xfrm>
          <a:prstGeom prst="rightArrow">
            <a:avLst>
              <a:gd name="adj1" fmla="val 50000"/>
              <a:gd name="adj2" fmla="val 50000"/>
            </a:avLst>
          </a:pr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36" name="Google Shape;236;p9"/>
          <p:cNvSpPr/>
          <p:nvPr/>
        </p:nvSpPr>
        <p:spPr>
          <a:xfrm rot="10800000">
            <a:off x="3203848" y="2954221"/>
            <a:ext cx="1314454" cy="45719"/>
          </a:xfrm>
          <a:prstGeom prst="rightArrow">
            <a:avLst>
              <a:gd name="adj1" fmla="val 50000"/>
              <a:gd name="adj2" fmla="val 50000"/>
            </a:avLst>
          </a:pr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37" name="Google Shape;237;p9"/>
          <p:cNvSpPr/>
          <p:nvPr/>
        </p:nvSpPr>
        <p:spPr>
          <a:xfrm rot="10800000">
            <a:off x="3210497" y="3679265"/>
            <a:ext cx="1314454" cy="45719"/>
          </a:xfrm>
          <a:prstGeom prst="rightArrow">
            <a:avLst>
              <a:gd name="adj1" fmla="val 50000"/>
              <a:gd name="adj2" fmla="val 50000"/>
            </a:avLst>
          </a:prstGeom>
          <a:solidFill>
            <a:schemeClr val="accent1"/>
          </a:solidFill>
          <a:ln w="25400" cap="flat" cmpd="sng">
            <a:solidFill>
              <a:srgbClr val="0C31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97F547D9E3A574E91F4AEF22F0A5902" ma:contentTypeVersion="14" ma:contentTypeDescription="Vytvoří nový dokument" ma:contentTypeScope="" ma:versionID="221dc1b845eb4edb3b7a8de6074378f6">
  <xsd:schema xmlns:xsd="http://www.w3.org/2001/XMLSchema" xmlns:xs="http://www.w3.org/2001/XMLSchema" xmlns:p="http://schemas.microsoft.com/office/2006/metadata/properties" xmlns:ns3="b3def9c5-cd0d-49d7-842c-aa8913a57bf5" xmlns:ns4="ccd6adb6-d71d-476c-b3f9-eb5a7ace5f19" targetNamespace="http://schemas.microsoft.com/office/2006/metadata/properties" ma:root="true" ma:fieldsID="84089e55d4a8dd4b391f1206536292bb" ns3:_="" ns4:_="">
    <xsd:import namespace="b3def9c5-cd0d-49d7-842c-aa8913a57bf5"/>
    <xsd:import namespace="ccd6adb6-d71d-476c-b3f9-eb5a7ace5f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ef9c5-cd0d-49d7-842c-aa8913a57b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d6adb6-d71d-476c-b3f9-eb5a7ace5f19"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1E166F-D857-4BFF-AE67-2CD783CEE206}">
  <ds:schemaRefs>
    <ds:schemaRef ds:uri="http://schemas.microsoft.com/sharepoint/v3/contenttype/forms"/>
  </ds:schemaRefs>
</ds:datastoreItem>
</file>

<file path=customXml/itemProps2.xml><?xml version="1.0" encoding="utf-8"?>
<ds:datastoreItem xmlns:ds="http://schemas.openxmlformats.org/officeDocument/2006/customXml" ds:itemID="{B5A94D80-D656-4C1B-B79A-7251C2EF28F0}">
  <ds:schemaRefs>
    <ds:schemaRef ds:uri="http://www.w3.org/XML/1998/namespace"/>
    <ds:schemaRef ds:uri="http://purl.org/dc/elements/1.1/"/>
    <ds:schemaRef ds:uri="http://purl.org/dc/terms/"/>
    <ds:schemaRef ds:uri="http://schemas.microsoft.com/office/infopath/2007/PartnerControls"/>
    <ds:schemaRef ds:uri="http://schemas.microsoft.com/office/2006/documentManagement/types"/>
    <ds:schemaRef ds:uri="ccd6adb6-d71d-476c-b3f9-eb5a7ace5f19"/>
    <ds:schemaRef ds:uri="http://schemas.openxmlformats.org/package/2006/metadata/core-properties"/>
    <ds:schemaRef ds:uri="b3def9c5-cd0d-49d7-842c-aa8913a57bf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2D884B5-B973-4D21-B9C0-8264CA721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ef9c5-cd0d-49d7-842c-aa8913a57bf5"/>
    <ds:schemaRef ds:uri="ccd6adb6-d71d-476c-b3f9-eb5a7ace5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956</Words>
  <Application>Microsoft Office PowerPoint</Application>
  <PresentationFormat>Presentazione su schermo (16:9)</PresentationFormat>
  <Paragraphs>139</Paragraphs>
  <Slides>19</Slides>
  <Notes>18</Notes>
  <HiddenSlides>0</HiddenSlides>
  <MMClips>0</MMClips>
  <ScaleCrop>false</ScaleCrop>
  <HeadingPairs>
    <vt:vector size="6" baseType="variant">
      <vt:variant>
        <vt:lpstr>Caratteri utilizzati</vt:lpstr>
      </vt:variant>
      <vt:variant>
        <vt:i4>4</vt:i4>
      </vt:variant>
      <vt:variant>
        <vt:lpstr>Tema</vt:lpstr>
      </vt:variant>
      <vt:variant>
        <vt:i4>3</vt:i4>
      </vt:variant>
      <vt:variant>
        <vt:lpstr>Titoli diapositive</vt:lpstr>
      </vt:variant>
      <vt:variant>
        <vt:i4>19</vt:i4>
      </vt:variant>
    </vt:vector>
  </HeadingPairs>
  <TitlesOfParts>
    <vt:vector size="26" baseType="lpstr">
      <vt:lpstr>Nixie One</vt:lpstr>
      <vt:lpstr>Roboto Slab</vt:lpstr>
      <vt:lpstr>Arial</vt:lpstr>
      <vt:lpstr>Noto Sans Symbols</vt:lpstr>
      <vt:lpstr>Warwick template</vt:lpstr>
      <vt:lpstr>Warwick template</vt:lpstr>
      <vt:lpstr>Warwick template</vt:lpstr>
      <vt:lpstr>Separation techniques II sublimation</vt:lpstr>
      <vt:lpstr>Separation techniques II sublimation</vt:lpstr>
      <vt:lpstr>C O N T E N T </vt:lpstr>
      <vt:lpstr>Layout</vt:lpstr>
      <vt:lpstr>Use of study materials</vt:lpstr>
      <vt:lpstr>Sublimation/phase transition</vt:lpstr>
      <vt:lpstr>Phase transition</vt:lpstr>
      <vt:lpstr>Iodine sublimation:</vt:lpstr>
      <vt:lpstr>A device for micro-sublimation:</vt:lpstr>
      <vt:lpstr>Sublimation</vt:lpstr>
      <vt:lpstr>Practical part – benzoic acid sublimation:</vt:lpstr>
      <vt:lpstr>Benzoic acid </vt:lpstr>
      <vt:lpstr>Tasks:</vt:lpstr>
      <vt:lpstr>Tasks:</vt:lpstr>
      <vt:lpstr>Complete the table with missing separation techniques</vt:lpstr>
      <vt:lpstr>The final test is found in the following link: </vt:lpstr>
      <vt:lpstr>Zdroje: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Metody dělení směsí II. – sublimace</dc:title>
  <dc:creator>Vivien Bielikova</dc:creator>
  <cp:lastModifiedBy>Elena</cp:lastModifiedBy>
  <cp:revision>8</cp:revision>
  <dcterms:modified xsi:type="dcterms:W3CDTF">2022-05-11T09:46:19Z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0x010100097F547D9E3A574E91F4AEF22F0A5902</vt:lpwstr>
  </property>
</Properties>
</file>