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Slab"/>
      <p:regular r:id="rId19"/>
      <p:bold r:id="rId20"/>
    </p:embeddedFont>
    <p:embeddedFont>
      <p:font typeface="Nixie One"/>
      <p:regular r:id="rId21"/>
    </p:embeddedFont>
    <p:embeddedFont>
      <p:font typeface="Gill Sans"/>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ih729Qx3OaZZKGu7zH2MY7ytBM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6.xml"/><Relationship Id="rId22" Type="http://schemas.openxmlformats.org/officeDocument/2006/relationships/font" Target="fonts/GillSans-regular.fntdata"/><Relationship Id="rId10" Type="http://schemas.openxmlformats.org/officeDocument/2006/relationships/slide" Target="slides/slide5.xml"/><Relationship Id="rId21" Type="http://schemas.openxmlformats.org/officeDocument/2006/relationships/font" Target="fonts/NixieOne-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Gill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Slab-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 name="Google Shape;4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3" name="Google Shape;24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2" name="Google Shape;7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1" name="Google Shape;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9" name="Google Shape;10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5"/>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5"/>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5"/>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5"/>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5"/>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5"/>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6"/>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 name="Google Shape;18;p16"/>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19" name="Google Shape;19;p16"/>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 name="Google Shape;20;p16"/>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1" name="Google Shape;21;p16"/>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2" name="Google Shape;2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B">
  <p:cSld name="Blank style B">
    <p:spTree>
      <p:nvGrpSpPr>
        <p:cNvPr id="23" name="Shape 23"/>
        <p:cNvGrpSpPr/>
        <p:nvPr/>
      </p:nvGrpSpPr>
      <p:grpSpPr>
        <a:xfrm>
          <a:off x="0" y="0"/>
          <a:ext cx="0" cy="0"/>
          <a:chOff x="0" y="0"/>
          <a:chExt cx="0" cy="0"/>
        </a:xfrm>
      </p:grpSpPr>
      <p:sp>
        <p:nvSpPr>
          <p:cNvPr id="24" name="Google Shape;24;p17"/>
          <p:cNvSpPr/>
          <p:nvPr/>
        </p:nvSpPr>
        <p:spPr>
          <a:xfrm>
            <a:off x="0" y="4294188"/>
            <a:ext cx="9144000" cy="241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 name="Google Shape;25;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26" name="Google Shape;26;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 name="Google Shape;27;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 name="Google Shape;28;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9" name="Google Shape;2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0" name="Shape 30"/>
        <p:cNvGrpSpPr/>
        <p:nvPr/>
      </p:nvGrpSpPr>
      <p:grpSpPr>
        <a:xfrm>
          <a:off x="0" y="0"/>
          <a:ext cx="0" cy="0"/>
          <a:chOff x="0" y="0"/>
          <a:chExt cx="0" cy="0"/>
        </a:xfrm>
      </p:grpSpPr>
      <p:sp>
        <p:nvSpPr>
          <p:cNvPr id="31" name="Google Shape;31;p18"/>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32" name="Google Shape;32;p18"/>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3" name="Google Shape;33;p18"/>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4" name="Google Shape;34;p18"/>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5" name="Google Shape;35;p18"/>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36" name="Google Shape;36;p18"/>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37" name="Google Shape;37;p1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8" name="Google Shape;38;p18"/>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39" name="Google Shape;39;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0" Type="http://schemas.openxmlformats.org/officeDocument/2006/relationships/image" Target="../media/image38.png"/><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7.png"/><Relationship Id="rId4" Type="http://schemas.openxmlformats.org/officeDocument/2006/relationships/image" Target="../media/image45.png"/><Relationship Id="rId9" Type="http://schemas.openxmlformats.org/officeDocument/2006/relationships/image" Target="../media/image52.png"/><Relationship Id="rId5" Type="http://schemas.openxmlformats.org/officeDocument/2006/relationships/image" Target="../media/image41.png"/><Relationship Id="rId6" Type="http://schemas.openxmlformats.org/officeDocument/2006/relationships/image" Target="../media/image40.png"/><Relationship Id="rId7" Type="http://schemas.openxmlformats.org/officeDocument/2006/relationships/image" Target="../media/image49.png"/><Relationship Id="rId8" Type="http://schemas.openxmlformats.org/officeDocument/2006/relationships/image" Target="../media/image4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0.png"/><Relationship Id="rId4" Type="http://schemas.openxmlformats.org/officeDocument/2006/relationships/hyperlink" Target="https://create.kahoot.it/share/linearni-rovnice/d169e03e-b4e5-4c89-a2f8-26f05ef3f4e3" TargetMode="External"/><Relationship Id="rId5" Type="http://schemas.openxmlformats.org/officeDocument/2006/relationships/hyperlink" Target="https://create.kahoot.it/share/linearni-rovnice/d169e03e-b4e5-4c89-a2f8-26f05ef3f4e3" TargetMode="External"/><Relationship Id="rId6" Type="http://schemas.openxmlformats.org/officeDocument/2006/relationships/image" Target="../media/image4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6.jpg"/><Relationship Id="rId4" Type="http://schemas.openxmlformats.org/officeDocument/2006/relationships/image" Target="../media/image44.png"/><Relationship Id="rId5" Type="http://schemas.openxmlformats.org/officeDocument/2006/relationships/image" Target="../media/image5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ordwall.net/resource/20266797" TargetMode="External"/><Relationship Id="rId4" Type="http://schemas.openxmlformats.org/officeDocument/2006/relationships/hyperlink" Target="https://wordwall.net/resource/20266797" TargetMode="External"/><Relationship Id="rId5" Type="http://schemas.openxmlformats.org/officeDocument/2006/relationships/image" Target="../media/image4.png"/><Relationship Id="rId6"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9.png"/><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19.png"/><Relationship Id="rId5"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image" Target="../media/image26.png"/><Relationship Id="rId10" Type="http://schemas.openxmlformats.org/officeDocument/2006/relationships/image" Target="../media/image16.png"/><Relationship Id="rId13" Type="http://schemas.openxmlformats.org/officeDocument/2006/relationships/image" Target="../media/image20.png"/><Relationship Id="rId12" Type="http://schemas.openxmlformats.org/officeDocument/2006/relationships/image" Target="../media/image23.png"/><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1.png"/><Relationship Id="rId4" Type="http://schemas.openxmlformats.org/officeDocument/2006/relationships/image" Target="../media/image17.png"/><Relationship Id="rId9" Type="http://schemas.openxmlformats.org/officeDocument/2006/relationships/image" Target="../media/image15.png"/><Relationship Id="rId14" Type="http://schemas.openxmlformats.org/officeDocument/2006/relationships/image" Target="../media/image25.png"/><Relationship Id="rId5" Type="http://schemas.openxmlformats.org/officeDocument/2006/relationships/image" Target="../media/image18.png"/><Relationship Id="rId6" Type="http://schemas.openxmlformats.org/officeDocument/2006/relationships/image" Target="../media/image22.png"/><Relationship Id="rId7" Type="http://schemas.openxmlformats.org/officeDocument/2006/relationships/image" Target="../media/image14.png"/><Relationship Id="rId8" Type="http://schemas.openxmlformats.org/officeDocument/2006/relationships/image" Target="../media/image12.png"/></Relationships>
</file>

<file path=ppt/slides/_rels/slide9.xml.rels><?xml version="1.0" encoding="UTF-8" standalone="yes"?><Relationships xmlns="http://schemas.openxmlformats.org/package/2006/relationships"><Relationship Id="rId11" Type="http://schemas.openxmlformats.org/officeDocument/2006/relationships/image" Target="../media/image33.png"/><Relationship Id="rId10" Type="http://schemas.openxmlformats.org/officeDocument/2006/relationships/image" Target="../media/image36.png"/><Relationship Id="rId13" Type="http://schemas.openxmlformats.org/officeDocument/2006/relationships/image" Target="../media/image31.png"/><Relationship Id="rId12" Type="http://schemas.openxmlformats.org/officeDocument/2006/relationships/image" Target="../media/image39.png"/><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1.png"/><Relationship Id="rId4" Type="http://schemas.openxmlformats.org/officeDocument/2006/relationships/image" Target="../media/image28.png"/><Relationship Id="rId9" Type="http://schemas.openxmlformats.org/officeDocument/2006/relationships/image" Target="../media/image29.png"/><Relationship Id="rId15" Type="http://schemas.openxmlformats.org/officeDocument/2006/relationships/image" Target="../media/image34.png"/><Relationship Id="rId14" Type="http://schemas.openxmlformats.org/officeDocument/2006/relationships/image" Target="../media/image42.png"/><Relationship Id="rId17" Type="http://schemas.openxmlformats.org/officeDocument/2006/relationships/image" Target="../media/image32.png"/><Relationship Id="rId16" Type="http://schemas.openxmlformats.org/officeDocument/2006/relationships/image" Target="../media/image48.png"/><Relationship Id="rId5" Type="http://schemas.openxmlformats.org/officeDocument/2006/relationships/image" Target="../media/image24.png"/><Relationship Id="rId6" Type="http://schemas.openxmlformats.org/officeDocument/2006/relationships/image" Target="../media/image35.png"/><Relationship Id="rId7" Type="http://schemas.openxmlformats.org/officeDocument/2006/relationships/image" Target="../media/image30.png"/><Relationship Id="rId8"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
          <p:cNvSpPr txBox="1"/>
          <p:nvPr>
            <p:ph type="ctrTitle"/>
          </p:nvPr>
        </p:nvSpPr>
        <p:spPr>
          <a:xfrm>
            <a:off x="1835696" y="2930478"/>
            <a:ext cx="5810250"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Font typeface="Roboto Slab"/>
              <a:buNone/>
            </a:pPr>
            <a:r>
              <a:rPr b="1" lang="sk-SK">
                <a:solidFill>
                  <a:srgbClr val="FFFFFF"/>
                </a:solidFill>
                <a:latin typeface="Roboto Slab"/>
                <a:ea typeface="Roboto Slab"/>
                <a:cs typeface="Roboto Slab"/>
                <a:sym typeface="Roboto Slab"/>
              </a:rPr>
              <a:t>Ekvivalentní úpravy rovnic</a:t>
            </a:r>
            <a:endParaRPr b="1">
              <a:solidFill>
                <a:srgbClr val="FFFFFF"/>
              </a:solidFill>
              <a:latin typeface="Roboto Slab"/>
              <a:ea typeface="Roboto Slab"/>
              <a:cs typeface="Roboto Slab"/>
              <a:sym typeface="Roboto Slab"/>
            </a:endParaRPr>
          </a:p>
        </p:txBody>
      </p:sp>
      <p:grpSp>
        <p:nvGrpSpPr>
          <p:cNvPr id="45" name="Google Shape;45;p1"/>
          <p:cNvGrpSpPr/>
          <p:nvPr/>
        </p:nvGrpSpPr>
        <p:grpSpPr>
          <a:xfrm>
            <a:off x="755576" y="1851670"/>
            <a:ext cx="965200" cy="1011237"/>
            <a:chOff x="5961125" y="1623900"/>
            <a:chExt cx="427450" cy="448175"/>
          </a:xfrm>
        </p:grpSpPr>
        <p:sp>
          <p:nvSpPr>
            <p:cNvPr id="46" name="Google Shape;46;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3" name="Google Shape;53;p1"/>
          <p:cNvSpPr/>
          <p:nvPr/>
        </p:nvSpPr>
        <p:spPr>
          <a:xfrm>
            <a:off x="0" y="626857"/>
            <a:ext cx="9144000" cy="1008112"/>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4" name="Google Shape;54;p1"/>
          <p:cNvSpPr txBox="1"/>
          <p:nvPr/>
        </p:nvSpPr>
        <p:spPr>
          <a:xfrm>
            <a:off x="1870286" y="869711"/>
            <a:ext cx="2413682" cy="5078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sk-SK" sz="1050" u="none" cap="none" strike="noStrike">
                <a:solidFill>
                  <a:srgbClr val="2A2841"/>
                </a:solidFill>
                <a:latin typeface="Roboto Slab"/>
                <a:ea typeface="Roboto Slab"/>
                <a:cs typeface="Roboto Slab"/>
                <a:sym typeface="Roboto Slab"/>
              </a:rPr>
              <a:t>2020-1-SK01-KA226-SCH-094350</a:t>
            </a:r>
            <a:endParaRPr b="1" sz="1400">
              <a:solidFill>
                <a:srgbClr val="2A2841"/>
              </a:solidFill>
              <a:latin typeface="Roboto Slab"/>
              <a:ea typeface="Roboto Slab"/>
              <a:cs typeface="Roboto Slab"/>
              <a:sym typeface="Roboto Slab"/>
            </a:endParaRPr>
          </a:p>
          <a:p>
            <a:pPr indent="0" lvl="0" marL="0" marR="0" rtl="0" algn="l">
              <a:spcBef>
                <a:spcPts val="0"/>
              </a:spcBef>
              <a:spcAft>
                <a:spcPts val="0"/>
              </a:spcAft>
              <a:buNone/>
            </a:pPr>
            <a:r>
              <a:rPr b="1" lang="sk-SK" sz="1600">
                <a:solidFill>
                  <a:srgbClr val="2A2841"/>
                </a:solidFill>
                <a:latin typeface="Roboto Slab"/>
                <a:ea typeface="Roboto Slab"/>
                <a:cs typeface="Roboto Slab"/>
                <a:sym typeface="Roboto Slab"/>
              </a:rPr>
              <a:t>DIGI SCHOOL</a:t>
            </a:r>
            <a:endParaRPr/>
          </a:p>
        </p:txBody>
      </p:sp>
      <p:pic>
        <p:nvPicPr>
          <p:cNvPr id="55" name="Google Shape;55;p1"/>
          <p:cNvPicPr preferRelativeResize="0"/>
          <p:nvPr/>
        </p:nvPicPr>
        <p:blipFill rotWithShape="1">
          <a:blip r:embed="rId3">
            <a:alphaModFix/>
          </a:blip>
          <a:srcRect b="0" l="0" r="0" t="0"/>
          <a:stretch/>
        </p:blipFill>
        <p:spPr>
          <a:xfrm>
            <a:off x="5076056" y="750682"/>
            <a:ext cx="766881" cy="766881"/>
          </a:xfrm>
          <a:prstGeom prst="rect">
            <a:avLst/>
          </a:prstGeom>
          <a:noFill/>
          <a:ln>
            <a:noFill/>
          </a:ln>
        </p:spPr>
      </p:pic>
      <p:sp>
        <p:nvSpPr>
          <p:cNvPr id="56" name="Google Shape;56;p1"/>
          <p:cNvSpPr txBox="1"/>
          <p:nvPr/>
        </p:nvSpPr>
        <p:spPr>
          <a:xfrm>
            <a:off x="5896950" y="895483"/>
            <a:ext cx="2793128" cy="4693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1400">
                <a:solidFill>
                  <a:srgbClr val="006EB9"/>
                </a:solidFill>
                <a:latin typeface="Roboto Slab"/>
                <a:ea typeface="Roboto Slab"/>
                <a:cs typeface="Roboto Slab"/>
                <a:sym typeface="Roboto Slab"/>
              </a:rPr>
              <a:t>Gymnázium a Jazyková škola</a:t>
            </a:r>
            <a:br>
              <a:rPr b="1" lang="sk-SK" sz="1100">
                <a:solidFill>
                  <a:srgbClr val="006EB9"/>
                </a:solidFill>
                <a:latin typeface="Roboto Slab"/>
                <a:ea typeface="Roboto Slab"/>
                <a:cs typeface="Roboto Slab"/>
                <a:sym typeface="Roboto Slab"/>
              </a:rPr>
            </a:br>
            <a:r>
              <a:rPr b="1" lang="sk-SK" sz="1050">
                <a:solidFill>
                  <a:srgbClr val="006EB9"/>
                </a:solidFill>
                <a:latin typeface="Roboto Slab"/>
                <a:ea typeface="Roboto Slab"/>
                <a:cs typeface="Roboto Slab"/>
                <a:sym typeface="Roboto Slab"/>
              </a:rPr>
              <a:t>s právem státní jazykové zkoušky Zlín</a:t>
            </a:r>
            <a:endParaRPr b="1" sz="1800">
              <a:solidFill>
                <a:srgbClr val="006EB9"/>
              </a:solidFill>
              <a:latin typeface="Roboto Slab"/>
              <a:ea typeface="Roboto Slab"/>
              <a:cs typeface="Roboto Slab"/>
              <a:sym typeface="Roboto Slab"/>
            </a:endParaRPr>
          </a:p>
        </p:txBody>
      </p:sp>
      <p:sp>
        <p:nvSpPr>
          <p:cNvPr id="57" name="Google Shape;57;p1"/>
          <p:cNvSpPr/>
          <p:nvPr/>
        </p:nvSpPr>
        <p:spPr>
          <a:xfrm>
            <a:off x="9575" y="4659982"/>
            <a:ext cx="9144000" cy="479818"/>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pic>
        <p:nvPicPr>
          <p:cNvPr descr="Erasmus+ logo EN.jpg" id="58" name="Google Shape;58;p1"/>
          <p:cNvPicPr preferRelativeResize="0"/>
          <p:nvPr/>
        </p:nvPicPr>
        <p:blipFill rotWithShape="1">
          <a:blip r:embed="rId4">
            <a:alphaModFix/>
          </a:blip>
          <a:srcRect b="0" l="0" r="0" t="0"/>
          <a:stretch/>
        </p:blipFill>
        <p:spPr>
          <a:xfrm>
            <a:off x="7116514" y="4677599"/>
            <a:ext cx="2017911" cy="444583"/>
          </a:xfrm>
          <a:prstGeom prst="rect">
            <a:avLst/>
          </a:prstGeom>
          <a:noFill/>
          <a:ln>
            <a:noFill/>
          </a:ln>
        </p:spPr>
      </p:pic>
      <p:sp>
        <p:nvSpPr>
          <p:cNvPr id="59" name="Google Shape;59;p1"/>
          <p:cNvSpPr txBox="1"/>
          <p:nvPr/>
        </p:nvSpPr>
        <p:spPr>
          <a:xfrm>
            <a:off x="63148" y="4659982"/>
            <a:ext cx="4505325" cy="479818"/>
          </a:xfrm>
          <a:prstGeom prst="rect">
            <a:avLst/>
          </a:prstGeom>
          <a:noFill/>
          <a:ln>
            <a:noFill/>
          </a:ln>
        </p:spPr>
        <p:txBody>
          <a:bodyPr anchorCtr="0" anchor="b" bIns="91425" lIns="91425" spcFirstLastPara="1" rIns="91425" wrap="square" tIns="91425">
            <a:noAutofit/>
          </a:bodyPr>
          <a:lstStyle/>
          <a:p>
            <a:pPr indent="0" lvl="0" marL="0" marR="0" rtl="0" algn="l">
              <a:spcBef>
                <a:spcPts val="0"/>
              </a:spcBef>
              <a:spcAft>
                <a:spcPts val="0"/>
              </a:spcAft>
              <a:buClr>
                <a:srgbClr val="000000"/>
              </a:buClr>
              <a:buSzPts val="4800"/>
              <a:buFont typeface="Roboto Slab"/>
              <a:buNone/>
            </a:pPr>
            <a:r>
              <a:rPr b="0" lang="sk-SK" sz="1800" u="none">
                <a:solidFill>
                  <a:srgbClr val="000000"/>
                </a:solidFill>
                <a:latin typeface="Roboto Slab"/>
                <a:ea typeface="Roboto Slab"/>
                <a:cs typeface="Roboto Slab"/>
                <a:sym typeface="Roboto Slab"/>
              </a:rPr>
              <a:t>Michal Heczko</a:t>
            </a:r>
            <a:endParaRPr/>
          </a:p>
        </p:txBody>
      </p:sp>
      <p:pic>
        <p:nvPicPr>
          <p:cNvPr id="60" name="Google Shape;60;p1"/>
          <p:cNvPicPr preferRelativeResize="0"/>
          <p:nvPr/>
        </p:nvPicPr>
        <p:blipFill rotWithShape="1">
          <a:blip r:embed="rId5">
            <a:alphaModFix/>
          </a:blip>
          <a:srcRect b="0" l="0" r="0" t="0"/>
          <a:stretch/>
        </p:blipFill>
        <p:spPr>
          <a:xfrm>
            <a:off x="640741" y="704987"/>
            <a:ext cx="1027097" cy="837277"/>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0"/>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Využití v rovnici</a:t>
            </a:r>
            <a:endParaRPr/>
          </a:p>
        </p:txBody>
      </p:sp>
      <p:grpSp>
        <p:nvGrpSpPr>
          <p:cNvPr id="200" name="Google Shape;200;p10"/>
          <p:cNvGrpSpPr/>
          <p:nvPr/>
        </p:nvGrpSpPr>
        <p:grpSpPr>
          <a:xfrm>
            <a:off x="333375" y="862013"/>
            <a:ext cx="366713" cy="366712"/>
            <a:chOff x="1923675" y="1633650"/>
            <a:chExt cx="436000" cy="435975"/>
          </a:xfrm>
        </p:grpSpPr>
        <p:sp>
          <p:nvSpPr>
            <p:cNvPr id="201" name="Google Shape;201;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2" name="Google Shape;202;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3" name="Google Shape;203;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4" name="Google Shape;204;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5" name="Google Shape;205;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06" name="Google Shape;206;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207" name="Google Shape;20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08" name="Google Shape;208;p10"/>
          <p:cNvSpPr txBox="1"/>
          <p:nvPr/>
        </p:nvSpPr>
        <p:spPr>
          <a:xfrm>
            <a:off x="2353463" y="1782846"/>
            <a:ext cx="3964227" cy="49244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09" name="Google Shape;209;p10"/>
          <p:cNvSpPr txBox="1"/>
          <p:nvPr/>
        </p:nvSpPr>
        <p:spPr>
          <a:xfrm>
            <a:off x="6516216" y="2218754"/>
            <a:ext cx="1312474" cy="492443"/>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0" name="Google Shape;210;p10"/>
          <p:cNvSpPr txBox="1"/>
          <p:nvPr/>
        </p:nvSpPr>
        <p:spPr>
          <a:xfrm>
            <a:off x="2736818" y="2250898"/>
            <a:ext cx="3571106" cy="492443"/>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1" name="Google Shape;211;p10"/>
          <p:cNvSpPr txBox="1"/>
          <p:nvPr/>
        </p:nvSpPr>
        <p:spPr>
          <a:xfrm>
            <a:off x="1757768" y="2771364"/>
            <a:ext cx="5529206" cy="492443"/>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2" name="Google Shape;212;p10"/>
          <p:cNvSpPr txBox="1"/>
          <p:nvPr/>
        </p:nvSpPr>
        <p:spPr>
          <a:xfrm>
            <a:off x="3707904" y="3291830"/>
            <a:ext cx="2346796" cy="492443"/>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3" name="Google Shape;213;p10"/>
          <p:cNvSpPr txBox="1"/>
          <p:nvPr/>
        </p:nvSpPr>
        <p:spPr>
          <a:xfrm>
            <a:off x="6516216" y="3277230"/>
            <a:ext cx="1304460" cy="492443"/>
          </a:xfrm>
          <a:prstGeom prst="rect">
            <a:avLst/>
          </a:pr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4" name="Google Shape;214;p10"/>
          <p:cNvSpPr txBox="1"/>
          <p:nvPr/>
        </p:nvSpPr>
        <p:spPr>
          <a:xfrm>
            <a:off x="2736818" y="3812296"/>
            <a:ext cx="4288866" cy="492443"/>
          </a:xfrm>
          <a:prstGeom prst="rect">
            <a:avLst/>
          </a:pr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215" name="Google Shape;215;p10"/>
          <p:cNvSpPr txBox="1"/>
          <p:nvPr/>
        </p:nvSpPr>
        <p:spPr>
          <a:xfrm>
            <a:off x="3957120" y="4367053"/>
            <a:ext cx="1130501" cy="492443"/>
          </a:xfrm>
          <a:prstGeom prst="rect">
            <a:avLst/>
          </a:pr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8"/>
                                        </p:tgtEl>
                                        <p:attrNameLst>
                                          <p:attrName>style.visibility</p:attrName>
                                        </p:attrNameLst>
                                      </p:cBhvr>
                                      <p:to>
                                        <p:strVal val="visible"/>
                                      </p:to>
                                    </p:set>
                                    <p:anim calcmode="lin" valueType="num">
                                      <p:cBhvr additive="base">
                                        <p:cTn dur="500"/>
                                        <p:tgtEl>
                                          <p:spTgt spid="20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0"/>
                                        </p:tgtEl>
                                        <p:attrNameLst>
                                          <p:attrName>style.visibility</p:attrName>
                                        </p:attrNameLst>
                                      </p:cBhvr>
                                      <p:to>
                                        <p:strVal val="visible"/>
                                      </p:to>
                                    </p:set>
                                    <p:anim calcmode="lin" valueType="num">
                                      <p:cBhvr additive="base">
                                        <p:cTn dur="500"/>
                                        <p:tgtEl>
                                          <p:spTgt spid="21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9"/>
                                        </p:tgtEl>
                                        <p:attrNameLst>
                                          <p:attrName>style.visibility</p:attrName>
                                        </p:attrNameLst>
                                      </p:cBhvr>
                                      <p:to>
                                        <p:strVal val="visible"/>
                                      </p:to>
                                    </p:set>
                                    <p:anim calcmode="lin" valueType="num">
                                      <p:cBhvr additive="base">
                                        <p:cTn dur="500"/>
                                        <p:tgtEl>
                                          <p:spTgt spid="20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1"/>
                                        </p:tgtEl>
                                        <p:attrNameLst>
                                          <p:attrName>style.visibility</p:attrName>
                                        </p:attrNameLst>
                                      </p:cBhvr>
                                      <p:to>
                                        <p:strVal val="visible"/>
                                      </p:to>
                                    </p:set>
                                    <p:anim calcmode="lin" valueType="num">
                                      <p:cBhvr additive="base">
                                        <p:cTn dur="500"/>
                                        <p:tgtEl>
                                          <p:spTgt spid="21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2"/>
                                        </p:tgtEl>
                                        <p:attrNameLst>
                                          <p:attrName>style.visibility</p:attrName>
                                        </p:attrNameLst>
                                      </p:cBhvr>
                                      <p:to>
                                        <p:strVal val="visible"/>
                                      </p:to>
                                    </p:set>
                                    <p:anim calcmode="lin" valueType="num">
                                      <p:cBhvr additive="base">
                                        <p:cTn dur="500"/>
                                        <p:tgtEl>
                                          <p:spTgt spid="21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3"/>
                                        </p:tgtEl>
                                        <p:attrNameLst>
                                          <p:attrName>style.visibility</p:attrName>
                                        </p:attrNameLst>
                                      </p:cBhvr>
                                      <p:to>
                                        <p:strVal val="visible"/>
                                      </p:to>
                                    </p:set>
                                    <p:anim calcmode="lin" valueType="num">
                                      <p:cBhvr additive="base">
                                        <p:cTn dur="500"/>
                                        <p:tgtEl>
                                          <p:spTgt spid="21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4"/>
                                        </p:tgtEl>
                                        <p:attrNameLst>
                                          <p:attrName>style.visibility</p:attrName>
                                        </p:attrNameLst>
                                      </p:cBhvr>
                                      <p:to>
                                        <p:strVal val="visible"/>
                                      </p:to>
                                    </p:set>
                                    <p:anim calcmode="lin" valueType="num">
                                      <p:cBhvr additive="base">
                                        <p:cTn dur="500"/>
                                        <p:tgtEl>
                                          <p:spTgt spid="21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5"/>
                                        </p:tgtEl>
                                        <p:attrNameLst>
                                          <p:attrName>style.visibility</p:attrName>
                                        </p:attrNameLst>
                                      </p:cBhvr>
                                      <p:to>
                                        <p:strVal val="visible"/>
                                      </p:to>
                                    </p:set>
                                    <p:anim calcmode="lin" valueType="num">
                                      <p:cBhvr additive="base">
                                        <p:cTn dur="500"/>
                                        <p:tgtEl>
                                          <p:spTgt spid="21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1"/>
          <p:cNvSpPr txBox="1"/>
          <p:nvPr>
            <p:ph idx="4294967295" type="subTitle"/>
          </p:nvPr>
        </p:nvSpPr>
        <p:spPr>
          <a:xfrm>
            <a:off x="395536" y="653956"/>
            <a:ext cx="7885113" cy="162976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1100"/>
              <a:buFont typeface="Arial"/>
              <a:buNone/>
            </a:pPr>
            <a:r>
              <a:rPr b="1" i="0" lang="sk-SK" sz="1800" u="none" cap="none" strike="noStrike">
                <a:solidFill>
                  <a:srgbClr val="FFFFFF"/>
                </a:solidFill>
                <a:latin typeface="Roboto Slab"/>
                <a:ea typeface="Roboto Slab"/>
                <a:cs typeface="Roboto Slab"/>
                <a:sym typeface="Roboto Slab"/>
              </a:rPr>
              <a:t>KAHOOT!</a:t>
            </a:r>
            <a:endParaRPr b="1" i="0" sz="3600" u="none" cap="none" strike="noStrike">
              <a:solidFill>
                <a:srgbClr val="FFFFFF"/>
              </a:solidFill>
              <a:latin typeface="Nixie One"/>
              <a:ea typeface="Nixie One"/>
              <a:cs typeface="Nixie One"/>
              <a:sym typeface="Nixie One"/>
            </a:endParaRPr>
          </a:p>
          <a:p>
            <a:pPr indent="0" lvl="0" marL="0" marR="0" rtl="0" algn="l">
              <a:spcBef>
                <a:spcPts val="600"/>
              </a:spcBef>
              <a:spcAft>
                <a:spcPts val="0"/>
              </a:spcAft>
              <a:buClr>
                <a:srgbClr val="114454"/>
              </a:buClr>
              <a:buSzPts val="3000"/>
              <a:buFont typeface="Nixie One"/>
              <a:buNone/>
            </a:pPr>
            <a:r>
              <a:rPr b="1" i="0" lang="sk-SK" sz="3600" u="none" cap="none" strike="noStrike">
                <a:solidFill>
                  <a:srgbClr val="FFFFFF"/>
                </a:solidFill>
                <a:latin typeface="Arial"/>
                <a:ea typeface="Arial"/>
                <a:cs typeface="Arial"/>
                <a:sym typeface="Arial"/>
              </a:rPr>
              <a:t>Na procvičení:</a:t>
            </a:r>
            <a:br>
              <a:rPr b="1" i="0" lang="sk-SK" sz="3600" u="none" cap="none" strike="noStrike">
                <a:solidFill>
                  <a:srgbClr val="FFFFFF"/>
                </a:solidFill>
                <a:latin typeface="Arial"/>
                <a:ea typeface="Arial"/>
                <a:cs typeface="Arial"/>
                <a:sym typeface="Arial"/>
              </a:rPr>
            </a:br>
            <a:r>
              <a:rPr b="1" i="0" lang="sk-SK" sz="3600" u="none" cap="none" strike="noStrike">
                <a:solidFill>
                  <a:srgbClr val="FFFFFF"/>
                </a:solidFill>
                <a:latin typeface="Arial"/>
                <a:ea typeface="Arial"/>
                <a:cs typeface="Arial"/>
                <a:sym typeface="Arial"/>
              </a:rPr>
              <a:t>Lineární rovnice</a:t>
            </a:r>
            <a:endParaRPr/>
          </a:p>
        </p:txBody>
      </p:sp>
      <p:sp>
        <p:nvSpPr>
          <p:cNvPr id="221" name="Google Shape;221;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id="222" name="Google Shape;222;p11"/>
          <p:cNvPicPr preferRelativeResize="0"/>
          <p:nvPr/>
        </p:nvPicPr>
        <p:blipFill rotWithShape="1">
          <a:blip r:embed="rId3">
            <a:alphaModFix/>
          </a:blip>
          <a:srcRect b="0" l="0" r="0" t="0"/>
          <a:stretch/>
        </p:blipFill>
        <p:spPr>
          <a:xfrm>
            <a:off x="143823" y="3278159"/>
            <a:ext cx="1526674" cy="858880"/>
          </a:xfrm>
          <a:prstGeom prst="rect">
            <a:avLst/>
          </a:prstGeom>
          <a:noFill/>
          <a:ln>
            <a:noFill/>
          </a:ln>
        </p:spPr>
      </p:pic>
      <p:sp>
        <p:nvSpPr>
          <p:cNvPr id="223" name="Google Shape;223;p11"/>
          <p:cNvSpPr txBox="1"/>
          <p:nvPr/>
        </p:nvSpPr>
        <p:spPr>
          <a:xfrm>
            <a:off x="298450" y="2444643"/>
            <a:ext cx="473263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400">
                <a:solidFill>
                  <a:schemeClr val="lt1"/>
                </a:solidFill>
                <a:latin typeface="Arial"/>
                <a:ea typeface="Arial"/>
                <a:cs typeface="Arial"/>
                <a:sym typeface="Arial"/>
              </a:rPr>
              <a:t>Odkaz:</a:t>
            </a:r>
            <a:endParaRPr/>
          </a:p>
          <a:p>
            <a:pPr indent="0" lvl="0" marL="0" marR="0" rtl="0" algn="l">
              <a:spcBef>
                <a:spcPts val="0"/>
              </a:spcBef>
              <a:spcAft>
                <a:spcPts val="0"/>
              </a:spcAft>
              <a:buNone/>
            </a:pPr>
            <a:r>
              <a:rPr lang="sk-SK" sz="1400" u="sng">
                <a:solidFill>
                  <a:schemeClr val="lt1"/>
                </a:solidFill>
                <a:latin typeface="Arial"/>
                <a:ea typeface="Arial"/>
                <a:cs typeface="Arial"/>
                <a:sym typeface="Arial"/>
                <a:hlinkClick r:id="rId4">
                  <a:extLst>
                    <a:ext uri="{A12FA001-AC4F-418D-AE19-62706E023703}">
                      <ahyp:hlinkClr val="tx"/>
                    </a:ext>
                  </a:extLst>
                </a:hlinkClick>
              </a:rPr>
              <a:t>https://create.kahoot.it/share/linearni-rovnice/d169e03e-b4e5-4c89-a2f8-26f05ef3f4e3</a:t>
            </a:r>
            <a:r>
              <a:rPr lang="sk-SK" sz="1400">
                <a:solidFill>
                  <a:schemeClr val="lt1"/>
                </a:solidFill>
                <a:latin typeface="Arial"/>
                <a:ea typeface="Arial"/>
                <a:cs typeface="Arial"/>
                <a:sym typeface="Arial"/>
              </a:rPr>
              <a:t> </a:t>
            </a:r>
            <a:endParaRPr/>
          </a:p>
        </p:txBody>
      </p:sp>
      <p:sp>
        <p:nvSpPr>
          <p:cNvPr id="224" name="Google Shape;224;p11">
            <a:hlinkClick r:id="rId5"/>
          </p:cNvPr>
          <p:cNvSpPr/>
          <p:nvPr/>
        </p:nvSpPr>
        <p:spPr>
          <a:xfrm>
            <a:off x="1670497" y="3820041"/>
            <a:ext cx="1371079" cy="296041"/>
          </a:xfrm>
          <a:custGeom>
            <a:rect b="b" l="l" r="r" t="t"/>
            <a:pathLst>
              <a:path extrusionOk="0" h="120000" w="120000">
                <a:moveTo>
                  <a:pt x="0" y="0"/>
                </a:moveTo>
                <a:lnTo>
                  <a:pt x="120000" y="0"/>
                </a:lnTo>
                <a:lnTo>
                  <a:pt x="120000" y="120000"/>
                </a:lnTo>
                <a:lnTo>
                  <a:pt x="0" y="120000"/>
                </a:lnTo>
                <a:close/>
                <a:moveTo>
                  <a:pt x="69716" y="60000"/>
                </a:moveTo>
                <a:lnTo>
                  <a:pt x="50284" y="15000"/>
                </a:lnTo>
                <a:lnTo>
                  <a:pt x="50284" y="105000"/>
                </a:lnTo>
                <a:close/>
              </a:path>
              <a:path extrusionOk="0" fill="darken" h="120000" w="120000">
                <a:moveTo>
                  <a:pt x="69716" y="60000"/>
                </a:moveTo>
                <a:lnTo>
                  <a:pt x="50284" y="15000"/>
                </a:lnTo>
                <a:lnTo>
                  <a:pt x="50284" y="105000"/>
                </a:lnTo>
                <a:close/>
              </a:path>
              <a:path extrusionOk="0" fill="none" h="120000" w="120000">
                <a:moveTo>
                  <a:pt x="69716" y="60000"/>
                </a:moveTo>
                <a:lnTo>
                  <a:pt x="50284" y="105000"/>
                </a:lnTo>
                <a:lnTo>
                  <a:pt x="50284" y="15000"/>
                </a:lnTo>
                <a:close/>
              </a:path>
              <a:path extrusionOk="0" fill="none" h="120000" w="120000">
                <a:moveTo>
                  <a:pt x="0" y="0"/>
                </a:moveTo>
                <a:lnTo>
                  <a:pt x="120000" y="0"/>
                </a:lnTo>
                <a:lnTo>
                  <a:pt x="120000" y="120000"/>
                </a:lnTo>
                <a:lnTo>
                  <a:pt x="0" y="120000"/>
                </a:lnTo>
                <a:close/>
              </a:path>
            </a:pathLst>
          </a:cu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sp>
        <p:nvSpPr>
          <p:cNvPr id="225" name="Google Shape;225;p11"/>
          <p:cNvSpPr/>
          <p:nvPr/>
        </p:nvSpPr>
        <p:spPr>
          <a:xfrm>
            <a:off x="395536" y="3216341"/>
            <a:ext cx="2787129" cy="1005310"/>
          </a:xfrm>
          <a:prstGeom prst="rect">
            <a:avLst/>
          </a:prstGeom>
          <a:no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dk1"/>
              </a:solidFill>
              <a:latin typeface="Arial"/>
              <a:ea typeface="Arial"/>
              <a:cs typeface="Arial"/>
              <a:sym typeface="Arial"/>
            </a:endParaRPr>
          </a:p>
        </p:txBody>
      </p:sp>
      <p:sp>
        <p:nvSpPr>
          <p:cNvPr id="226" name="Google Shape;226;p11"/>
          <p:cNvSpPr txBox="1"/>
          <p:nvPr/>
        </p:nvSpPr>
        <p:spPr>
          <a:xfrm>
            <a:off x="1144281" y="3322165"/>
            <a:ext cx="2001333" cy="43088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sk-SK" sz="1100">
                <a:solidFill>
                  <a:schemeClr val="lt1"/>
                </a:solidFill>
                <a:latin typeface="Arial"/>
                <a:ea typeface="Arial"/>
                <a:cs typeface="Arial"/>
                <a:sym typeface="Arial"/>
              </a:rPr>
              <a:t>Spustit </a:t>
            </a:r>
            <a:br>
              <a:rPr b="1" lang="sk-SK" sz="1100">
                <a:solidFill>
                  <a:schemeClr val="lt1"/>
                </a:solidFill>
                <a:latin typeface="Arial"/>
                <a:ea typeface="Arial"/>
                <a:cs typeface="Arial"/>
                <a:sym typeface="Arial"/>
              </a:rPr>
            </a:br>
            <a:r>
              <a:rPr b="1" lang="sk-SK" sz="1100">
                <a:solidFill>
                  <a:schemeClr val="lt1"/>
                </a:solidFill>
                <a:latin typeface="Arial"/>
                <a:ea typeface="Arial"/>
                <a:cs typeface="Arial"/>
                <a:sym typeface="Arial"/>
              </a:rPr>
              <a:t>KAHOOT!</a:t>
            </a:r>
            <a:endParaRPr/>
          </a:p>
        </p:txBody>
      </p:sp>
      <p:pic>
        <p:nvPicPr>
          <p:cNvPr id="227" name="Google Shape;227;p11"/>
          <p:cNvPicPr preferRelativeResize="0"/>
          <p:nvPr/>
        </p:nvPicPr>
        <p:blipFill rotWithShape="1">
          <a:blip r:embed="rId6">
            <a:alphaModFix/>
          </a:blip>
          <a:srcRect b="0" l="0" r="0" t="0"/>
          <a:stretch/>
        </p:blipFill>
        <p:spPr>
          <a:xfrm>
            <a:off x="6306049" y="2571750"/>
            <a:ext cx="1584176" cy="1584176"/>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2"/>
          <p:cNvSpPr txBox="1"/>
          <p:nvPr>
            <p:ph idx="4294967295" type="subTitle"/>
          </p:nvPr>
        </p:nvSpPr>
        <p:spPr>
          <a:xfrm>
            <a:off x="179512" y="1347614"/>
            <a:ext cx="8669039" cy="252028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Délka projektu:			01. 03. 2021 – 28. 02. 2023</a:t>
            </a:r>
            <a:endParaRPr/>
          </a:p>
          <a:p>
            <a:pPr indent="0" lvl="0" marL="0" marR="0" rtl="0" algn="l">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Rozpočet partnerství: 		101 092 € </a:t>
            </a:r>
            <a:endParaRPr/>
          </a:p>
          <a:p>
            <a:pPr indent="0" lvl="0" marL="0" marR="0" rtl="0" algn="l">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Rozpočet GJŠ Zlín: 			20 829 €</a:t>
            </a:r>
            <a:endParaRPr/>
          </a:p>
          <a:p>
            <a:pPr indent="0" lvl="0" marL="0" marR="0" rtl="0" algn="l">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Intelektuální výstupy všech partnerů: 	ANJ, NEJ, FRJ, SPJ, DEJ, OBN, CHE, GEO, MAT, BIO, 					EKN, ITK, HUV, ETV</a:t>
            </a:r>
            <a:endParaRPr/>
          </a:p>
          <a:p>
            <a:pPr indent="0" lvl="0" marL="0" marR="0" rtl="0" algn="l">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Intelektuální výstupy GJŠ Zlín:		MAT, GEO, CHE, SPJ</a:t>
            </a:r>
            <a:endParaRPr/>
          </a:p>
        </p:txBody>
      </p:sp>
      <p:sp>
        <p:nvSpPr>
          <p:cNvPr id="233" name="Google Shape;233;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34" name="Google Shape;234;p12"/>
          <p:cNvSpPr/>
          <p:nvPr/>
        </p:nvSpPr>
        <p:spPr>
          <a:xfrm>
            <a:off x="9575" y="4443958"/>
            <a:ext cx="9144000" cy="695842"/>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pic>
        <p:nvPicPr>
          <p:cNvPr descr="Erasmus+ logo EN.jpg" id="235" name="Google Shape;235;p12"/>
          <p:cNvPicPr preferRelativeResize="0"/>
          <p:nvPr/>
        </p:nvPicPr>
        <p:blipFill rotWithShape="1">
          <a:blip r:embed="rId3">
            <a:alphaModFix/>
          </a:blip>
          <a:srcRect b="0" l="0" r="0" t="0"/>
          <a:stretch/>
        </p:blipFill>
        <p:spPr>
          <a:xfrm>
            <a:off x="6382880" y="4515967"/>
            <a:ext cx="2751545" cy="606216"/>
          </a:xfrm>
          <a:prstGeom prst="rect">
            <a:avLst/>
          </a:prstGeom>
          <a:noFill/>
          <a:ln>
            <a:noFill/>
          </a:ln>
        </p:spPr>
      </p:pic>
      <p:sp>
        <p:nvSpPr>
          <p:cNvPr id="236" name="Google Shape;236;p12"/>
          <p:cNvSpPr/>
          <p:nvPr/>
        </p:nvSpPr>
        <p:spPr>
          <a:xfrm>
            <a:off x="0" y="123478"/>
            <a:ext cx="9144000" cy="936104"/>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pic>
        <p:nvPicPr>
          <p:cNvPr id="237" name="Google Shape;237;p12"/>
          <p:cNvPicPr preferRelativeResize="0"/>
          <p:nvPr/>
        </p:nvPicPr>
        <p:blipFill rotWithShape="1">
          <a:blip r:embed="rId4">
            <a:alphaModFix/>
          </a:blip>
          <a:srcRect b="0" l="0" r="0" t="0"/>
          <a:stretch/>
        </p:blipFill>
        <p:spPr>
          <a:xfrm>
            <a:off x="820505" y="241161"/>
            <a:ext cx="931027" cy="758962"/>
          </a:xfrm>
          <a:prstGeom prst="rect">
            <a:avLst/>
          </a:prstGeom>
          <a:noFill/>
          <a:ln>
            <a:noFill/>
          </a:ln>
        </p:spPr>
      </p:pic>
      <p:sp>
        <p:nvSpPr>
          <p:cNvPr id="238" name="Google Shape;238;p12"/>
          <p:cNvSpPr txBox="1"/>
          <p:nvPr/>
        </p:nvSpPr>
        <p:spPr>
          <a:xfrm>
            <a:off x="1948636" y="360190"/>
            <a:ext cx="2413682" cy="5078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1050">
                <a:solidFill>
                  <a:srgbClr val="2A2841"/>
                </a:solidFill>
                <a:latin typeface="Roboto Slab"/>
                <a:ea typeface="Roboto Slab"/>
                <a:cs typeface="Roboto Slab"/>
                <a:sym typeface="Roboto Slab"/>
              </a:rPr>
              <a:t>2020-1-SK01-KA226-SCH-094350</a:t>
            </a:r>
            <a:endParaRPr b="1" sz="1400">
              <a:solidFill>
                <a:srgbClr val="2A2841"/>
              </a:solidFill>
              <a:latin typeface="Roboto Slab"/>
              <a:ea typeface="Roboto Slab"/>
              <a:cs typeface="Roboto Slab"/>
              <a:sym typeface="Roboto Slab"/>
            </a:endParaRPr>
          </a:p>
          <a:p>
            <a:pPr indent="0" lvl="0" marL="0" marR="0" rtl="0" algn="l">
              <a:spcBef>
                <a:spcPts val="0"/>
              </a:spcBef>
              <a:spcAft>
                <a:spcPts val="0"/>
              </a:spcAft>
              <a:buNone/>
            </a:pPr>
            <a:r>
              <a:rPr b="1" lang="sk-SK" sz="1600">
                <a:solidFill>
                  <a:srgbClr val="2A2841"/>
                </a:solidFill>
                <a:latin typeface="Roboto Slab"/>
                <a:ea typeface="Roboto Slab"/>
                <a:cs typeface="Roboto Slab"/>
                <a:sym typeface="Roboto Slab"/>
              </a:rPr>
              <a:t>DIGI SCHOOL</a:t>
            </a:r>
            <a:endParaRPr/>
          </a:p>
        </p:txBody>
      </p:sp>
      <p:pic>
        <p:nvPicPr>
          <p:cNvPr id="239" name="Google Shape;239;p12"/>
          <p:cNvPicPr preferRelativeResize="0"/>
          <p:nvPr/>
        </p:nvPicPr>
        <p:blipFill rotWithShape="1">
          <a:blip r:embed="rId5">
            <a:alphaModFix/>
          </a:blip>
          <a:srcRect b="0" l="0" r="0" t="0"/>
          <a:stretch/>
        </p:blipFill>
        <p:spPr>
          <a:xfrm>
            <a:off x="5196237" y="241161"/>
            <a:ext cx="766881" cy="766881"/>
          </a:xfrm>
          <a:prstGeom prst="rect">
            <a:avLst/>
          </a:prstGeom>
          <a:noFill/>
          <a:ln>
            <a:noFill/>
          </a:ln>
        </p:spPr>
      </p:pic>
      <p:sp>
        <p:nvSpPr>
          <p:cNvPr id="240" name="Google Shape;240;p12"/>
          <p:cNvSpPr txBox="1"/>
          <p:nvPr/>
        </p:nvSpPr>
        <p:spPr>
          <a:xfrm>
            <a:off x="5906294" y="385962"/>
            <a:ext cx="2793128" cy="4693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1400">
                <a:solidFill>
                  <a:srgbClr val="006EB9"/>
                </a:solidFill>
                <a:latin typeface="Roboto Slab"/>
                <a:ea typeface="Roboto Slab"/>
                <a:cs typeface="Roboto Slab"/>
                <a:sym typeface="Roboto Slab"/>
              </a:rPr>
              <a:t>Gymnázium a Jazyková škola</a:t>
            </a:r>
            <a:br>
              <a:rPr b="1" lang="sk-SK" sz="1100">
                <a:solidFill>
                  <a:srgbClr val="006EB9"/>
                </a:solidFill>
                <a:latin typeface="Roboto Slab"/>
                <a:ea typeface="Roboto Slab"/>
                <a:cs typeface="Roboto Slab"/>
                <a:sym typeface="Roboto Slab"/>
              </a:rPr>
            </a:br>
            <a:r>
              <a:rPr b="1" lang="sk-SK" sz="1050">
                <a:solidFill>
                  <a:srgbClr val="006EB9"/>
                </a:solidFill>
                <a:latin typeface="Roboto Slab"/>
                <a:ea typeface="Roboto Slab"/>
                <a:cs typeface="Roboto Slab"/>
                <a:sym typeface="Roboto Slab"/>
              </a:rPr>
              <a:t>s právem státní jazykové zkoušky Zlín</a:t>
            </a:r>
            <a:endParaRPr b="1" sz="1800">
              <a:solidFill>
                <a:srgbClr val="006EB9"/>
              </a:solidFill>
              <a:latin typeface="Roboto Slab"/>
              <a:ea typeface="Roboto Slab"/>
              <a:cs typeface="Roboto Slab"/>
              <a:sym typeface="Roboto Slab"/>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3"/>
          <p:cNvSpPr txBox="1"/>
          <p:nvPr>
            <p:ph idx="4294967295" type="subTitle"/>
          </p:nvPr>
        </p:nvSpPr>
        <p:spPr>
          <a:xfrm>
            <a:off x="3347864" y="1347614"/>
            <a:ext cx="5500687" cy="252028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EN</a:t>
            </a:r>
            <a:br>
              <a:rPr b="0" i="0" lang="sk-SK" sz="1400" u="none" cap="none" strike="noStrike">
                <a:solidFill>
                  <a:schemeClr val="lt1"/>
                </a:solidFill>
                <a:latin typeface="Arial"/>
                <a:ea typeface="Arial"/>
                <a:cs typeface="Arial"/>
                <a:sym typeface="Arial"/>
              </a:rPr>
            </a:br>
            <a:r>
              <a:rPr b="0" i="0" lang="sk-SK" sz="1400" u="none" cap="none" strike="noStrike">
                <a:solidFill>
                  <a:schemeClr val="lt1"/>
                </a:solidFill>
                <a:latin typeface="Arial"/>
                <a:ea typeface="Arial"/>
                <a:cs typeface="Arial"/>
                <a:sym typeface="Aria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chemeClr val="lt1"/>
              </a:solidFill>
              <a:latin typeface="Arial"/>
              <a:ea typeface="Arial"/>
              <a:cs typeface="Arial"/>
              <a:sym typeface="Arial"/>
            </a:endParaRPr>
          </a:p>
          <a:p>
            <a:pPr indent="0" lvl="0" marL="0" marR="0" rtl="0" algn="l">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CZ</a:t>
            </a:r>
            <a:br>
              <a:rPr b="0" i="0" lang="sk-SK" sz="1400" u="none" cap="none" strike="noStrike">
                <a:solidFill>
                  <a:schemeClr val="lt1"/>
                </a:solidFill>
                <a:latin typeface="Arial"/>
                <a:ea typeface="Arial"/>
                <a:cs typeface="Arial"/>
                <a:sym typeface="Arial"/>
              </a:rPr>
            </a:br>
            <a:r>
              <a:rPr b="0" i="0" lang="sk-SK" sz="1400" u="none" cap="none" strike="noStrike">
                <a:solidFill>
                  <a:schemeClr val="lt1"/>
                </a:solidFill>
                <a:latin typeface="Arial"/>
                <a:ea typeface="Arial"/>
                <a:cs typeface="Arial"/>
                <a:sym typeface="Arial"/>
              </a:rPr>
              <a:t>Podpora Evropské komise na zhotovení této práce nevyjadřuje názor Komise, obsah je názorem autora a Komise není zodpovědná za informace v práci obsažené. </a:t>
            </a:r>
            <a:endParaRPr/>
          </a:p>
        </p:txBody>
      </p:sp>
      <p:sp>
        <p:nvSpPr>
          <p:cNvPr id="246" name="Google Shape;246;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47" name="Google Shape;247;p13"/>
          <p:cNvSpPr txBox="1"/>
          <p:nvPr/>
        </p:nvSpPr>
        <p:spPr>
          <a:xfrm>
            <a:off x="179513" y="1347614"/>
            <a:ext cx="5616624" cy="2448272"/>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1" lang="sk-SK" sz="1100">
                <a:solidFill>
                  <a:schemeClr val="lt1"/>
                </a:solidFill>
                <a:latin typeface="Arial"/>
                <a:ea typeface="Arial"/>
                <a:cs typeface="Arial"/>
                <a:sym typeface="Arial"/>
              </a:rPr>
              <a:t>2020-1-SK01-KA226-SCH-094350</a:t>
            </a:r>
            <a:endParaRPr/>
          </a:p>
          <a:p>
            <a:pPr indent="0" lvl="0" marL="0" marR="0" rtl="0" algn="l">
              <a:spcBef>
                <a:spcPts val="600"/>
              </a:spcBef>
              <a:spcAft>
                <a:spcPts val="0"/>
              </a:spcAft>
              <a:buClr>
                <a:srgbClr val="114454"/>
              </a:buClr>
              <a:buSzPts val="3000"/>
              <a:buFont typeface="Arial"/>
              <a:buNone/>
            </a:pPr>
            <a:r>
              <a:rPr b="1" lang="sk-SK" sz="1800">
                <a:solidFill>
                  <a:schemeClr val="lt1"/>
                </a:solidFill>
                <a:latin typeface="Arial"/>
                <a:ea typeface="Arial"/>
                <a:cs typeface="Arial"/>
                <a:sym typeface="Arial"/>
              </a:rPr>
              <a:t>DIGI SCHOOL</a:t>
            </a:r>
            <a:endParaRPr/>
          </a:p>
        </p:txBody>
      </p:sp>
      <p:sp>
        <p:nvSpPr>
          <p:cNvPr id="248" name="Google Shape;248;p13"/>
          <p:cNvSpPr/>
          <p:nvPr/>
        </p:nvSpPr>
        <p:spPr>
          <a:xfrm>
            <a:off x="9575" y="4443958"/>
            <a:ext cx="9144000" cy="695842"/>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pic>
        <p:nvPicPr>
          <p:cNvPr descr="Erasmus+ logo EN.jpg" id="249" name="Google Shape;249;p13"/>
          <p:cNvPicPr preferRelativeResize="0"/>
          <p:nvPr/>
        </p:nvPicPr>
        <p:blipFill rotWithShape="1">
          <a:blip r:embed="rId3">
            <a:alphaModFix/>
          </a:blip>
          <a:srcRect b="0" l="0" r="0" t="0"/>
          <a:stretch/>
        </p:blipFill>
        <p:spPr>
          <a:xfrm>
            <a:off x="6382880" y="4515967"/>
            <a:ext cx="2751545" cy="606216"/>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2"/>
          <p:cNvSpPr/>
          <p:nvPr/>
        </p:nvSpPr>
        <p:spPr>
          <a:xfrm>
            <a:off x="0" y="4333765"/>
            <a:ext cx="9144000" cy="80973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sp>
        <p:nvSpPr>
          <p:cNvPr id="66" name="Google Shape;66;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chemeClr val="dk1"/>
                </a:solidFill>
                <a:latin typeface="Roboto Slab"/>
                <a:ea typeface="Roboto Slab"/>
                <a:cs typeface="Roboto Slab"/>
                <a:sym typeface="Roboto Slab"/>
              </a:rPr>
              <a:t>‹#›</a:t>
            </a:fld>
            <a:endParaRPr sz="800">
              <a:solidFill>
                <a:schemeClr val="dk1"/>
              </a:solidFill>
              <a:latin typeface="Roboto Slab"/>
              <a:ea typeface="Roboto Slab"/>
              <a:cs typeface="Roboto Slab"/>
              <a:sym typeface="Roboto Slab"/>
            </a:endParaRPr>
          </a:p>
        </p:txBody>
      </p:sp>
      <p:sp>
        <p:nvSpPr>
          <p:cNvPr id="67" name="Google Shape;67;p2"/>
          <p:cNvSpPr txBox="1"/>
          <p:nvPr/>
        </p:nvSpPr>
        <p:spPr>
          <a:xfrm>
            <a:off x="-108520" y="84485"/>
            <a:ext cx="3600400" cy="327025"/>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1050">
                <a:solidFill>
                  <a:schemeClr val="lt1"/>
                </a:solidFill>
                <a:latin typeface="Arial"/>
                <a:ea typeface="Arial"/>
                <a:cs typeface="Arial"/>
                <a:sym typeface="Arial"/>
              </a:rPr>
              <a:t>2020-1-SK01-KA226-SCH-094350 | DIGI SCHOOL</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68" name="Google Shape;68;p2"/>
          <p:cNvPicPr preferRelativeResize="0"/>
          <p:nvPr/>
        </p:nvPicPr>
        <p:blipFill rotWithShape="1">
          <a:blip r:embed="rId3">
            <a:alphaModFix/>
          </a:blip>
          <a:srcRect b="0" l="0" r="0" t="0"/>
          <a:stretch/>
        </p:blipFill>
        <p:spPr>
          <a:xfrm>
            <a:off x="6444208" y="4436160"/>
            <a:ext cx="2593975" cy="571500"/>
          </a:xfrm>
          <a:prstGeom prst="rect">
            <a:avLst/>
          </a:prstGeom>
          <a:noFill/>
          <a:ln>
            <a:noFill/>
          </a:ln>
        </p:spPr>
      </p:pic>
      <p:sp>
        <p:nvSpPr>
          <p:cNvPr id="69" name="Google Shape;69;p2"/>
          <p:cNvSpPr txBox="1"/>
          <p:nvPr/>
        </p:nvSpPr>
        <p:spPr>
          <a:xfrm>
            <a:off x="428625" y="1500188"/>
            <a:ext cx="8143875" cy="20320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lt1"/>
              </a:buClr>
              <a:buSzPts val="1400"/>
              <a:buFont typeface="Noto Sans Symbols"/>
              <a:buChar char="▪"/>
            </a:pPr>
            <a:r>
              <a:rPr b="1" lang="sk-SK" sz="1400">
                <a:solidFill>
                  <a:schemeClr val="lt1"/>
                </a:solidFill>
                <a:latin typeface="Arial"/>
                <a:ea typeface="Arial"/>
                <a:cs typeface="Arial"/>
                <a:sym typeface="Arial"/>
              </a:rPr>
              <a:t>SUBJECT: 		</a:t>
            </a:r>
            <a:r>
              <a:rPr lang="sk-SK" sz="1400">
                <a:solidFill>
                  <a:schemeClr val="lt1"/>
                </a:solidFill>
                <a:latin typeface="Arial"/>
                <a:ea typeface="Arial"/>
                <a:cs typeface="Arial"/>
                <a:sym typeface="Arial"/>
              </a:rPr>
              <a:t>MATHEMATICS </a:t>
            </a:r>
            <a:endParaRPr/>
          </a:p>
          <a:p>
            <a:pPr indent="-285750" lvl="0" marL="285750" marR="0" rtl="0" algn="l">
              <a:lnSpc>
                <a:spcPct val="200000"/>
              </a:lnSpc>
              <a:spcBef>
                <a:spcPts val="0"/>
              </a:spcBef>
              <a:spcAft>
                <a:spcPts val="0"/>
              </a:spcAft>
              <a:buClr>
                <a:schemeClr val="lt1"/>
              </a:buClr>
              <a:buSzPts val="1400"/>
              <a:buFont typeface="Noto Sans Symbols"/>
              <a:buChar char="▪"/>
            </a:pPr>
            <a:r>
              <a:rPr b="1" lang="sk-SK" sz="1400">
                <a:solidFill>
                  <a:schemeClr val="lt1"/>
                </a:solidFill>
                <a:latin typeface="Arial"/>
                <a:ea typeface="Arial"/>
                <a:cs typeface="Arial"/>
                <a:sym typeface="Arial"/>
              </a:rPr>
              <a:t>SPECIFICATION: 		</a:t>
            </a:r>
            <a:r>
              <a:rPr lang="sk-SK" sz="1400">
                <a:solidFill>
                  <a:schemeClr val="lt1"/>
                </a:solidFill>
                <a:latin typeface="Arial"/>
                <a:ea typeface="Arial"/>
                <a:cs typeface="Arial"/>
                <a:sym typeface="Arial"/>
              </a:rPr>
              <a:t>in ENGLISH via CLIL method (level in languages)</a:t>
            </a:r>
            <a:endParaRPr/>
          </a:p>
          <a:p>
            <a:pPr indent="-285750" lvl="0" marL="285750" marR="0" rtl="0" algn="l">
              <a:lnSpc>
                <a:spcPct val="200000"/>
              </a:lnSpc>
              <a:spcBef>
                <a:spcPts val="0"/>
              </a:spcBef>
              <a:spcAft>
                <a:spcPts val="0"/>
              </a:spcAft>
              <a:buClr>
                <a:schemeClr val="lt1"/>
              </a:buClr>
              <a:buSzPts val="1400"/>
              <a:buFont typeface="Noto Sans Symbols"/>
              <a:buChar char="▪"/>
            </a:pPr>
            <a:r>
              <a:rPr b="1" lang="sk-SK" sz="1400">
                <a:solidFill>
                  <a:schemeClr val="lt1"/>
                </a:solidFill>
                <a:latin typeface="Arial"/>
                <a:ea typeface="Arial"/>
                <a:cs typeface="Arial"/>
                <a:sym typeface="Arial"/>
              </a:rPr>
              <a:t>AGE OF STUDENTS:	</a:t>
            </a:r>
            <a:r>
              <a:rPr lang="sk-SK" sz="1400">
                <a:solidFill>
                  <a:schemeClr val="lt1"/>
                </a:solidFill>
                <a:latin typeface="Arial"/>
                <a:ea typeface="Arial"/>
                <a:cs typeface="Arial"/>
                <a:sym typeface="Arial"/>
              </a:rPr>
              <a:t>12-14</a:t>
            </a:r>
            <a:endParaRPr/>
          </a:p>
          <a:p>
            <a:pPr indent="-285750" lvl="0" marL="285750" marR="0" rtl="0" algn="l">
              <a:lnSpc>
                <a:spcPct val="200000"/>
              </a:lnSpc>
              <a:spcBef>
                <a:spcPts val="0"/>
              </a:spcBef>
              <a:spcAft>
                <a:spcPts val="0"/>
              </a:spcAft>
              <a:buClr>
                <a:schemeClr val="lt1"/>
              </a:buClr>
              <a:buSzPts val="1400"/>
              <a:buFont typeface="Noto Sans Symbols"/>
              <a:buChar char="▪"/>
            </a:pPr>
            <a:r>
              <a:rPr b="1" lang="sk-SK" sz="1400">
                <a:solidFill>
                  <a:schemeClr val="lt1"/>
                </a:solidFill>
                <a:latin typeface="Arial"/>
                <a:ea typeface="Arial"/>
                <a:cs typeface="Arial"/>
                <a:sym typeface="Arial"/>
              </a:rPr>
              <a:t>1 LESSON : 		</a:t>
            </a:r>
            <a:r>
              <a:rPr lang="sk-SK" sz="1400">
                <a:solidFill>
                  <a:schemeClr val="lt1"/>
                </a:solidFill>
                <a:latin typeface="Arial"/>
                <a:ea typeface="Arial"/>
                <a:cs typeface="Arial"/>
                <a:sym typeface="Arial"/>
              </a:rPr>
              <a:t>45 min</a:t>
            </a:r>
            <a:endParaRPr/>
          </a:p>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idx="4294967295" type="subTitle"/>
          </p:nvPr>
        </p:nvSpPr>
        <p:spPr>
          <a:xfrm>
            <a:off x="395536" y="653956"/>
            <a:ext cx="7885113" cy="162976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1100"/>
              <a:buFont typeface="Arial"/>
              <a:buNone/>
            </a:pPr>
            <a:r>
              <a:rPr b="1" i="0" lang="sk-SK" sz="1800" u="none" cap="none" strike="noStrike">
                <a:solidFill>
                  <a:srgbClr val="FFFFFF"/>
                </a:solidFill>
                <a:latin typeface="Roboto Slab"/>
                <a:ea typeface="Roboto Slab"/>
                <a:cs typeface="Roboto Slab"/>
                <a:sym typeface="Roboto Slab"/>
              </a:rPr>
              <a:t>WORDWALL</a:t>
            </a:r>
            <a:endParaRPr b="1" i="0" sz="3600" u="none" cap="none" strike="noStrike">
              <a:solidFill>
                <a:srgbClr val="FFFFFF"/>
              </a:solidFill>
              <a:latin typeface="Nixie One"/>
              <a:ea typeface="Nixie One"/>
              <a:cs typeface="Nixie One"/>
              <a:sym typeface="Nixie One"/>
            </a:endParaRPr>
          </a:p>
          <a:p>
            <a:pPr indent="0" lvl="0" marL="0" marR="0" rtl="0" algn="l">
              <a:spcBef>
                <a:spcPts val="600"/>
              </a:spcBef>
              <a:spcAft>
                <a:spcPts val="0"/>
              </a:spcAft>
              <a:buClr>
                <a:srgbClr val="114454"/>
              </a:buClr>
              <a:buSzPts val="3000"/>
              <a:buFont typeface="Nixie One"/>
              <a:buNone/>
            </a:pPr>
            <a:r>
              <a:rPr b="1" i="0" lang="sk-SK" sz="3600" u="none" cap="none" strike="noStrike">
                <a:solidFill>
                  <a:srgbClr val="FFFFFF"/>
                </a:solidFill>
                <a:latin typeface="Arial"/>
                <a:ea typeface="Arial"/>
                <a:cs typeface="Arial"/>
                <a:sym typeface="Arial"/>
              </a:rPr>
              <a:t>Opakování:</a:t>
            </a:r>
            <a:br>
              <a:rPr b="1" i="0" lang="sk-SK" sz="3600" u="none" cap="none" strike="noStrike">
                <a:solidFill>
                  <a:srgbClr val="FFFFFF"/>
                </a:solidFill>
                <a:latin typeface="Arial"/>
                <a:ea typeface="Arial"/>
                <a:cs typeface="Arial"/>
                <a:sym typeface="Arial"/>
              </a:rPr>
            </a:br>
            <a:r>
              <a:rPr b="1" i="0" lang="sk-SK" sz="3600" u="none" cap="none" strike="noStrike">
                <a:solidFill>
                  <a:srgbClr val="FFFFFF"/>
                </a:solidFill>
                <a:latin typeface="Arial"/>
                <a:ea typeface="Arial"/>
                <a:cs typeface="Arial"/>
                <a:sym typeface="Arial"/>
              </a:rPr>
              <a:t>Jednoduché rovnice</a:t>
            </a:r>
            <a:endParaRPr/>
          </a:p>
        </p:txBody>
      </p:sp>
      <p:sp>
        <p:nvSpPr>
          <p:cNvPr id="75" name="Google Shape;7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76" name="Google Shape;76;p3"/>
          <p:cNvSpPr txBox="1"/>
          <p:nvPr/>
        </p:nvSpPr>
        <p:spPr>
          <a:xfrm>
            <a:off x="298450" y="2444643"/>
            <a:ext cx="473263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400">
                <a:solidFill>
                  <a:schemeClr val="lt1"/>
                </a:solidFill>
                <a:latin typeface="Arial"/>
                <a:ea typeface="Arial"/>
                <a:cs typeface="Arial"/>
                <a:sym typeface="Arial"/>
              </a:rPr>
              <a:t>Odkaz:</a:t>
            </a:r>
            <a:endParaRPr/>
          </a:p>
          <a:p>
            <a:pPr indent="0" lvl="0" marL="0" marR="0" rtl="0" algn="l">
              <a:spcBef>
                <a:spcPts val="0"/>
              </a:spcBef>
              <a:spcAft>
                <a:spcPts val="0"/>
              </a:spcAft>
              <a:buNone/>
            </a:pPr>
            <a:r>
              <a:rPr lang="sk-SK" sz="1400" u="sng">
                <a:solidFill>
                  <a:schemeClr val="lt1"/>
                </a:solidFill>
                <a:latin typeface="Arial"/>
                <a:ea typeface="Arial"/>
                <a:cs typeface="Arial"/>
                <a:sym typeface="Arial"/>
                <a:hlinkClick r:id="rId3">
                  <a:extLst>
                    <a:ext uri="{A12FA001-AC4F-418D-AE19-62706E023703}">
                      <ahyp:hlinkClr val="tx"/>
                    </a:ext>
                  </a:extLst>
                </a:hlinkClick>
              </a:rPr>
              <a:t>https://wordwall.net/resource/20266797</a:t>
            </a:r>
            <a:r>
              <a:rPr lang="sk-SK" sz="1400">
                <a:solidFill>
                  <a:schemeClr val="lt1"/>
                </a:solidFill>
                <a:latin typeface="Arial"/>
                <a:ea typeface="Arial"/>
                <a:cs typeface="Arial"/>
                <a:sym typeface="Arial"/>
              </a:rPr>
              <a:t> </a:t>
            </a:r>
            <a:endParaRPr/>
          </a:p>
        </p:txBody>
      </p:sp>
      <p:sp>
        <p:nvSpPr>
          <p:cNvPr id="77" name="Google Shape;77;p3">
            <a:hlinkClick r:id="rId4"/>
          </p:cNvPr>
          <p:cNvSpPr/>
          <p:nvPr/>
        </p:nvSpPr>
        <p:spPr>
          <a:xfrm>
            <a:off x="1670497" y="3820041"/>
            <a:ext cx="1371079" cy="296041"/>
          </a:xfrm>
          <a:custGeom>
            <a:rect b="b" l="l" r="r" t="t"/>
            <a:pathLst>
              <a:path extrusionOk="0" h="120000" w="120000">
                <a:moveTo>
                  <a:pt x="0" y="0"/>
                </a:moveTo>
                <a:lnTo>
                  <a:pt x="120000" y="0"/>
                </a:lnTo>
                <a:lnTo>
                  <a:pt x="120000" y="120000"/>
                </a:lnTo>
                <a:lnTo>
                  <a:pt x="0" y="120000"/>
                </a:lnTo>
                <a:close/>
                <a:moveTo>
                  <a:pt x="69716" y="60000"/>
                </a:moveTo>
                <a:lnTo>
                  <a:pt x="50284" y="15000"/>
                </a:lnTo>
                <a:lnTo>
                  <a:pt x="50284" y="105000"/>
                </a:lnTo>
                <a:close/>
              </a:path>
              <a:path extrusionOk="0" fill="darken" h="120000" w="120000">
                <a:moveTo>
                  <a:pt x="69716" y="60000"/>
                </a:moveTo>
                <a:lnTo>
                  <a:pt x="50284" y="15000"/>
                </a:lnTo>
                <a:lnTo>
                  <a:pt x="50284" y="105000"/>
                </a:lnTo>
                <a:close/>
              </a:path>
              <a:path extrusionOk="0" fill="none" h="120000" w="120000">
                <a:moveTo>
                  <a:pt x="69716" y="60000"/>
                </a:moveTo>
                <a:lnTo>
                  <a:pt x="50284" y="105000"/>
                </a:lnTo>
                <a:lnTo>
                  <a:pt x="50284" y="15000"/>
                </a:lnTo>
                <a:close/>
              </a:path>
              <a:path extrusionOk="0" fill="none" h="120000" w="120000">
                <a:moveTo>
                  <a:pt x="0" y="0"/>
                </a:moveTo>
                <a:lnTo>
                  <a:pt x="120000" y="0"/>
                </a:lnTo>
                <a:lnTo>
                  <a:pt x="120000" y="120000"/>
                </a:lnTo>
                <a:lnTo>
                  <a:pt x="0" y="120000"/>
                </a:lnTo>
                <a:close/>
              </a:path>
            </a:pathLst>
          </a:cu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Arial"/>
              <a:ea typeface="Arial"/>
              <a:cs typeface="Arial"/>
              <a:sym typeface="Arial"/>
            </a:endParaRPr>
          </a:p>
        </p:txBody>
      </p:sp>
      <p:sp>
        <p:nvSpPr>
          <p:cNvPr id="78" name="Google Shape;78;p3"/>
          <p:cNvSpPr/>
          <p:nvPr/>
        </p:nvSpPr>
        <p:spPr>
          <a:xfrm>
            <a:off x="395536" y="3216341"/>
            <a:ext cx="2787129" cy="1005310"/>
          </a:xfrm>
          <a:prstGeom prst="rect">
            <a:avLst/>
          </a:prstGeom>
          <a:no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dk1"/>
              </a:solidFill>
              <a:latin typeface="Arial"/>
              <a:ea typeface="Arial"/>
              <a:cs typeface="Arial"/>
              <a:sym typeface="Arial"/>
            </a:endParaRPr>
          </a:p>
        </p:txBody>
      </p:sp>
      <p:sp>
        <p:nvSpPr>
          <p:cNvPr id="79" name="Google Shape;79;p3"/>
          <p:cNvSpPr txBox="1"/>
          <p:nvPr/>
        </p:nvSpPr>
        <p:spPr>
          <a:xfrm>
            <a:off x="1144281" y="3322165"/>
            <a:ext cx="2001333" cy="43088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sk-SK" sz="1100">
                <a:solidFill>
                  <a:schemeClr val="lt1"/>
                </a:solidFill>
                <a:latin typeface="Arial"/>
                <a:ea typeface="Arial"/>
                <a:cs typeface="Arial"/>
                <a:sym typeface="Arial"/>
              </a:rPr>
              <a:t>Spustit </a:t>
            </a:r>
            <a:br>
              <a:rPr b="1" lang="sk-SK" sz="1100">
                <a:solidFill>
                  <a:schemeClr val="lt1"/>
                </a:solidFill>
                <a:latin typeface="Arial"/>
                <a:ea typeface="Arial"/>
                <a:cs typeface="Arial"/>
                <a:sym typeface="Arial"/>
              </a:rPr>
            </a:br>
            <a:r>
              <a:rPr b="1" lang="sk-SK" sz="1100">
                <a:solidFill>
                  <a:schemeClr val="lt1"/>
                </a:solidFill>
                <a:latin typeface="Arial"/>
                <a:ea typeface="Arial"/>
                <a:cs typeface="Arial"/>
                <a:sym typeface="Arial"/>
              </a:rPr>
              <a:t>WORDWALL</a:t>
            </a:r>
            <a:endParaRPr/>
          </a:p>
        </p:txBody>
      </p:sp>
      <p:pic>
        <p:nvPicPr>
          <p:cNvPr id="80" name="Google Shape;80;p3"/>
          <p:cNvPicPr preferRelativeResize="0"/>
          <p:nvPr/>
        </p:nvPicPr>
        <p:blipFill rotWithShape="1">
          <a:blip r:embed="rId5">
            <a:alphaModFix/>
          </a:blip>
          <a:srcRect b="0" l="0" r="0" t="0"/>
          <a:stretch/>
        </p:blipFill>
        <p:spPr>
          <a:xfrm>
            <a:off x="6306049" y="2463278"/>
            <a:ext cx="1629762" cy="1629762"/>
          </a:xfrm>
          <a:prstGeom prst="rect">
            <a:avLst/>
          </a:prstGeom>
          <a:noFill/>
          <a:ln>
            <a:noFill/>
          </a:ln>
        </p:spPr>
      </p:pic>
      <p:pic>
        <p:nvPicPr>
          <p:cNvPr id="81" name="Google Shape;81;p3"/>
          <p:cNvPicPr preferRelativeResize="0"/>
          <p:nvPr/>
        </p:nvPicPr>
        <p:blipFill rotWithShape="1">
          <a:blip r:embed="rId6">
            <a:alphaModFix/>
          </a:blip>
          <a:srcRect b="0" l="0" r="0" t="0"/>
          <a:stretch/>
        </p:blipFill>
        <p:spPr>
          <a:xfrm>
            <a:off x="559488" y="3338651"/>
            <a:ext cx="772151" cy="772151"/>
          </a:xfrm>
          <a:prstGeom prst="rect">
            <a:avLst/>
          </a:prstGeom>
          <a:noFill/>
          <a:ln cap="flat" cmpd="sng" w="38100">
            <a:solidFill>
              <a:schemeClr val="lt1"/>
            </a:solidFill>
            <a:prstDash val="solid"/>
            <a:round/>
            <a:headEnd len="sm" w="sm" type="none"/>
            <a:tailEnd len="sm" w="sm" type="none"/>
          </a:ln>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4"/>
          <p:cNvSpPr txBox="1"/>
          <p:nvPr>
            <p:ph idx="4294967295" type="ctrTitle"/>
          </p:nvPr>
        </p:nvSpPr>
        <p:spPr>
          <a:xfrm>
            <a:off x="685800" y="1658938"/>
            <a:ext cx="7772400" cy="116046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FFFFFF"/>
              </a:buClr>
              <a:buSzPts val="1800"/>
              <a:buFont typeface="Roboto Slab"/>
              <a:buNone/>
            </a:pPr>
            <a:r>
              <a:rPr b="1" i="0" lang="sk-SK" sz="6600" u="none" cap="none" strike="noStrike">
                <a:solidFill>
                  <a:srgbClr val="FFFFFF"/>
                </a:solidFill>
                <a:latin typeface="Roboto Slab"/>
                <a:ea typeface="Roboto Slab"/>
                <a:cs typeface="Roboto Slab"/>
                <a:sym typeface="Roboto Slab"/>
              </a:rPr>
              <a:t>Rovnost × Rovnice</a:t>
            </a:r>
            <a:endParaRPr/>
          </a:p>
        </p:txBody>
      </p:sp>
      <p:sp>
        <p:nvSpPr>
          <p:cNvPr id="87" name="Google Shape;87;p4"/>
          <p:cNvSpPr txBox="1"/>
          <p:nvPr>
            <p:ph idx="4294967295" type="subTitle"/>
          </p:nvPr>
        </p:nvSpPr>
        <p:spPr>
          <a:xfrm>
            <a:off x="685800" y="2787774"/>
            <a:ext cx="7772400" cy="784225"/>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114454"/>
              </a:buClr>
              <a:buSzPts val="3000"/>
              <a:buFont typeface="Nixie One"/>
              <a:buNone/>
            </a:pPr>
            <a:r>
              <a:rPr b="1" i="0" lang="sk-SK" sz="1800" u="none" cap="none" strike="noStrike">
                <a:solidFill>
                  <a:srgbClr val="FFFFFF"/>
                </a:solidFill>
                <a:latin typeface="Gill Sans"/>
                <a:ea typeface="Gill Sans"/>
                <a:cs typeface="Gill Sans"/>
                <a:sym typeface="Gill Sans"/>
              </a:rPr>
              <a:t>Rovnost</a:t>
            </a:r>
            <a:r>
              <a:rPr b="0" i="0" lang="sk-SK" sz="1800" u="none" cap="none" strike="noStrike">
                <a:solidFill>
                  <a:srgbClr val="FFFFFF"/>
                </a:solidFill>
                <a:latin typeface="Gill Sans"/>
                <a:ea typeface="Gill Sans"/>
                <a:cs typeface="Gill Sans"/>
                <a:sym typeface="Gill Sans"/>
              </a:rPr>
              <a:t> porovnává dva číselné výrazy (je pravdivá nebo nepravdivá)</a:t>
            </a:r>
            <a:endParaRPr/>
          </a:p>
          <a:p>
            <a:pPr indent="0" lvl="0" marL="0" marR="0" rtl="0" algn="ctr">
              <a:spcBef>
                <a:spcPts val="600"/>
              </a:spcBef>
              <a:spcAft>
                <a:spcPts val="0"/>
              </a:spcAft>
              <a:buClr>
                <a:srgbClr val="114454"/>
              </a:buClr>
              <a:buSzPts val="3000"/>
              <a:buFont typeface="Nixie One"/>
              <a:buNone/>
            </a:pPr>
            <a:r>
              <a:rPr b="1" i="0" lang="sk-SK" sz="1800" u="none" cap="none" strike="noStrike">
                <a:solidFill>
                  <a:srgbClr val="FFFFFF"/>
                </a:solidFill>
                <a:latin typeface="Gill Sans"/>
                <a:ea typeface="Gill Sans"/>
                <a:cs typeface="Gill Sans"/>
                <a:sym typeface="Gill Sans"/>
              </a:rPr>
              <a:t>Rovnice</a:t>
            </a:r>
            <a:r>
              <a:rPr b="0" i="0" lang="sk-SK" sz="1800" u="none" cap="none" strike="noStrike">
                <a:solidFill>
                  <a:srgbClr val="FFFFFF"/>
                </a:solidFill>
                <a:latin typeface="Gill Sans"/>
                <a:ea typeface="Gill Sans"/>
                <a:cs typeface="Gill Sans"/>
                <a:sym typeface="Gill Sans"/>
              </a:rPr>
              <a:t> obsahuje neznámou, kterou musíme určit, aby platila rovnost.</a:t>
            </a:r>
            <a:endParaRPr/>
          </a:p>
        </p:txBody>
      </p:sp>
      <p:sp>
        <p:nvSpPr>
          <p:cNvPr id="88" name="Google Shape;88;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500"/>
                                        <p:tgtEl>
                                          <p:spTgt spid="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 calcmode="lin" valueType="num">
                                      <p:cBhvr additive="base">
                                        <p:cTn dur="500"/>
                                        <p:tgtEl>
                                          <p:spTgt spid="8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anim calcmode="lin" valueType="num">
                                      <p:cBhvr additive="base">
                                        <p:cTn dur="500"/>
                                        <p:tgtEl>
                                          <p:spTgt spid="8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5"/>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Změní se rovnost </a:t>
            </a:r>
            <a:br>
              <a:rPr b="1" lang="sk-SK" sz="1800">
                <a:solidFill>
                  <a:srgbClr val="FFFFFF"/>
                </a:solidFill>
                <a:latin typeface="Gill Sans"/>
                <a:ea typeface="Gill Sans"/>
                <a:cs typeface="Gill Sans"/>
                <a:sym typeface="Gill Sans"/>
              </a:rPr>
            </a:br>
            <a:r>
              <a:rPr b="1" lang="sk-SK" sz="1800">
                <a:solidFill>
                  <a:srgbClr val="FFFFFF"/>
                </a:solidFill>
                <a:latin typeface="Gill Sans"/>
                <a:ea typeface="Gill Sans"/>
                <a:cs typeface="Gill Sans"/>
                <a:sym typeface="Gill Sans"/>
              </a:rPr>
              <a:t>v následujícím případě?</a:t>
            </a:r>
            <a:endParaRPr/>
          </a:p>
        </p:txBody>
      </p:sp>
      <p:grpSp>
        <p:nvGrpSpPr>
          <p:cNvPr id="94" name="Google Shape;94;p5"/>
          <p:cNvGrpSpPr/>
          <p:nvPr/>
        </p:nvGrpSpPr>
        <p:grpSpPr>
          <a:xfrm>
            <a:off x="333375" y="862013"/>
            <a:ext cx="366713" cy="366712"/>
            <a:chOff x="1923675" y="1633650"/>
            <a:chExt cx="436000" cy="435975"/>
          </a:xfrm>
        </p:grpSpPr>
        <p:sp>
          <p:nvSpPr>
            <p:cNvPr id="95" name="Google Shape;9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96" name="Google Shape;9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97" name="Google Shape;9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98" name="Google Shape;9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99" name="Google Shape;9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00" name="Google Shape;10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101" name="Google Shape;10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02" name="Google Shape;102;p5"/>
          <p:cNvSpPr txBox="1"/>
          <p:nvPr/>
        </p:nvSpPr>
        <p:spPr>
          <a:xfrm>
            <a:off x="2725917" y="2155113"/>
            <a:ext cx="3692165" cy="49244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03" name="Google Shape;103;p5"/>
          <p:cNvSpPr txBox="1"/>
          <p:nvPr/>
        </p:nvSpPr>
        <p:spPr>
          <a:xfrm>
            <a:off x="1992127" y="2742790"/>
            <a:ext cx="4425955" cy="492443"/>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04" name="Google Shape;104;p5"/>
          <p:cNvSpPr txBox="1"/>
          <p:nvPr/>
        </p:nvSpPr>
        <p:spPr>
          <a:xfrm>
            <a:off x="1992126" y="3330467"/>
            <a:ext cx="5159746" cy="492443"/>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05" name="Google Shape;105;p5"/>
          <p:cNvSpPr txBox="1"/>
          <p:nvPr/>
        </p:nvSpPr>
        <p:spPr>
          <a:xfrm>
            <a:off x="8100392" y="3283119"/>
            <a:ext cx="83797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3200">
                <a:solidFill>
                  <a:srgbClr val="00B050"/>
                </a:solidFill>
                <a:latin typeface="Arial"/>
                <a:ea typeface="Arial"/>
                <a:cs typeface="Arial"/>
                <a:sym typeface="Arial"/>
              </a:rPr>
              <a:t>✔</a:t>
            </a:r>
            <a:endParaRPr sz="3200">
              <a:solidFill>
                <a:srgbClr val="00B050"/>
              </a:solidFill>
              <a:latin typeface="Arial"/>
              <a:ea typeface="Arial"/>
              <a:cs typeface="Arial"/>
              <a:sym typeface="Arial"/>
            </a:endParaRPr>
          </a:p>
        </p:txBody>
      </p:sp>
      <p:sp>
        <p:nvSpPr>
          <p:cNvPr id="106" name="Google Shape;106;p5"/>
          <p:cNvSpPr txBox="1"/>
          <p:nvPr/>
        </p:nvSpPr>
        <p:spPr>
          <a:xfrm>
            <a:off x="8100392" y="2726821"/>
            <a:ext cx="83797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3200">
                <a:solidFill>
                  <a:srgbClr val="FF0000"/>
                </a:solidFill>
                <a:latin typeface="Arial"/>
                <a:ea typeface="Arial"/>
                <a:cs typeface="Arial"/>
                <a:sym typeface="Arial"/>
              </a:rPr>
              <a:t>🗶</a:t>
            </a:r>
            <a:endParaRPr sz="3200">
              <a:solidFill>
                <a:srgbClr val="FF0000"/>
              </a:solidFill>
              <a:latin typeface="Arial"/>
              <a:ea typeface="Arial"/>
              <a:cs typeface="Arial"/>
              <a:sym typeface="Arial"/>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2"/>
                                        </p:tgtEl>
                                        <p:attrNameLst>
                                          <p:attrName>style.visibility</p:attrName>
                                        </p:attrNameLst>
                                      </p:cBhvr>
                                      <p:to>
                                        <p:strVal val="visible"/>
                                      </p:to>
                                    </p:set>
                                    <p:anim calcmode="lin" valueType="num">
                                      <p:cBhvr additive="base">
                                        <p:cTn dur="500"/>
                                        <p:tgtEl>
                                          <p:spTgt spid="10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500"/>
                                        <p:tgtEl>
                                          <p:spTgt spid="10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gtEl>
                                        <p:attrNameLst>
                                          <p:attrName>style.visibility</p:attrName>
                                        </p:attrNameLst>
                                      </p:cBhvr>
                                      <p:to>
                                        <p:strVal val="visible"/>
                                      </p:to>
                                    </p:set>
                                    <p:anim calcmode="lin" valueType="num">
                                      <p:cBhvr additive="base">
                                        <p:cTn dur="500"/>
                                        <p:tgtEl>
                                          <p:spTgt spid="10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Změní se rovnost </a:t>
            </a:r>
            <a:br>
              <a:rPr b="1" lang="sk-SK" sz="1800">
                <a:solidFill>
                  <a:srgbClr val="FFFFFF"/>
                </a:solidFill>
                <a:latin typeface="Gill Sans"/>
                <a:ea typeface="Gill Sans"/>
                <a:cs typeface="Gill Sans"/>
                <a:sym typeface="Gill Sans"/>
              </a:rPr>
            </a:br>
            <a:r>
              <a:rPr b="1" lang="sk-SK" sz="1800">
                <a:solidFill>
                  <a:srgbClr val="FFFFFF"/>
                </a:solidFill>
                <a:latin typeface="Gill Sans"/>
                <a:ea typeface="Gill Sans"/>
                <a:cs typeface="Gill Sans"/>
                <a:sym typeface="Gill Sans"/>
              </a:rPr>
              <a:t>v následujícím případě?</a:t>
            </a:r>
            <a:endParaRPr/>
          </a:p>
        </p:txBody>
      </p:sp>
      <p:grpSp>
        <p:nvGrpSpPr>
          <p:cNvPr id="112" name="Google Shape;112;p6"/>
          <p:cNvGrpSpPr/>
          <p:nvPr/>
        </p:nvGrpSpPr>
        <p:grpSpPr>
          <a:xfrm>
            <a:off x="333375" y="862013"/>
            <a:ext cx="366713" cy="366712"/>
            <a:chOff x="1923675" y="1633650"/>
            <a:chExt cx="436000" cy="435975"/>
          </a:xfrm>
        </p:grpSpPr>
        <p:sp>
          <p:nvSpPr>
            <p:cNvPr id="113" name="Google Shape;113;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14" name="Google Shape;114;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15" name="Google Shape;115;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16" name="Google Shape;116;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17" name="Google Shape;117;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18" name="Google Shape;118;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119" name="Google Shape;119;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20" name="Google Shape;120;p6"/>
          <p:cNvSpPr txBox="1"/>
          <p:nvPr/>
        </p:nvSpPr>
        <p:spPr>
          <a:xfrm>
            <a:off x="2725917" y="2155113"/>
            <a:ext cx="2606098" cy="49244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21" name="Google Shape;121;p6"/>
          <p:cNvSpPr txBox="1"/>
          <p:nvPr/>
        </p:nvSpPr>
        <p:spPr>
          <a:xfrm>
            <a:off x="1847921" y="2726821"/>
            <a:ext cx="3489738" cy="492443"/>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22" name="Google Shape;122;p6"/>
          <p:cNvSpPr txBox="1"/>
          <p:nvPr/>
        </p:nvSpPr>
        <p:spPr>
          <a:xfrm>
            <a:off x="1847921" y="3329284"/>
            <a:ext cx="4373377" cy="492443"/>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23" name="Google Shape;123;p6"/>
          <p:cNvSpPr txBox="1"/>
          <p:nvPr/>
        </p:nvSpPr>
        <p:spPr>
          <a:xfrm>
            <a:off x="8100392" y="3283119"/>
            <a:ext cx="83797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3200">
                <a:solidFill>
                  <a:srgbClr val="00B050"/>
                </a:solidFill>
                <a:latin typeface="Arial"/>
                <a:ea typeface="Arial"/>
                <a:cs typeface="Arial"/>
                <a:sym typeface="Arial"/>
              </a:rPr>
              <a:t>✔</a:t>
            </a:r>
            <a:endParaRPr sz="3200">
              <a:solidFill>
                <a:srgbClr val="00B050"/>
              </a:solidFill>
              <a:latin typeface="Arial"/>
              <a:ea typeface="Arial"/>
              <a:cs typeface="Arial"/>
              <a:sym typeface="Arial"/>
            </a:endParaRPr>
          </a:p>
        </p:txBody>
      </p:sp>
      <p:sp>
        <p:nvSpPr>
          <p:cNvPr id="124" name="Google Shape;124;p6"/>
          <p:cNvSpPr txBox="1"/>
          <p:nvPr/>
        </p:nvSpPr>
        <p:spPr>
          <a:xfrm>
            <a:off x="8100392" y="2726821"/>
            <a:ext cx="83797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3200">
                <a:solidFill>
                  <a:srgbClr val="FF0000"/>
                </a:solidFill>
                <a:latin typeface="Arial"/>
                <a:ea typeface="Arial"/>
                <a:cs typeface="Arial"/>
                <a:sym typeface="Arial"/>
              </a:rPr>
              <a:t>🗶</a:t>
            </a:r>
            <a:endParaRPr sz="3200">
              <a:solidFill>
                <a:srgbClr val="FF0000"/>
              </a:solidFill>
              <a:latin typeface="Arial"/>
              <a:ea typeface="Arial"/>
              <a:cs typeface="Arial"/>
              <a:sym typeface="Arial"/>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p:tgtEl>
                                          <p:spTgt spid="1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gtEl>
                                        <p:attrNameLst>
                                          <p:attrName>style.visibility</p:attrName>
                                        </p:attrNameLst>
                                      </p:cBhvr>
                                      <p:to>
                                        <p:strVal val="visible"/>
                                      </p:to>
                                    </p:set>
                                    <p:anim calcmode="lin" valueType="num">
                                      <p:cBhvr additive="base">
                                        <p:cTn dur="500"/>
                                        <p:tgtEl>
                                          <p:spTgt spid="1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5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Ekvivalentní úpravy</a:t>
            </a:r>
            <a:endParaRPr/>
          </a:p>
        </p:txBody>
      </p:sp>
      <p:sp>
        <p:nvSpPr>
          <p:cNvPr id="130" name="Google Shape;130;p7"/>
          <p:cNvSpPr txBox="1"/>
          <p:nvPr>
            <p:ph idx="1" type="body"/>
          </p:nvPr>
        </p:nvSpPr>
        <p:spPr>
          <a:xfrm>
            <a:off x="1146025" y="1717306"/>
            <a:ext cx="7540800" cy="3158700"/>
          </a:xfrm>
          <a:prstGeom prst="rect">
            <a:avLst/>
          </a:prstGeom>
          <a:noFill/>
          <a:ln>
            <a:noFill/>
          </a:ln>
        </p:spPr>
        <p:txBody>
          <a:bodyPr anchorCtr="0" anchor="t" bIns="91425" lIns="91425" spcFirstLastPara="1" rIns="91425" wrap="square" tIns="91425">
            <a:noAutofit/>
          </a:bodyPr>
          <a:lstStyle/>
          <a:p>
            <a:pPr indent="-406400" lvl="0" marL="457200" rtl="0" algn="l">
              <a:spcBef>
                <a:spcPts val="600"/>
              </a:spcBef>
              <a:spcAft>
                <a:spcPts val="0"/>
              </a:spcAft>
              <a:buSzPts val="2800"/>
              <a:buChar char="▪"/>
            </a:pPr>
            <a:r>
              <a:rPr lang="sk-SK" sz="2400">
                <a:latin typeface="Gill Sans"/>
                <a:ea typeface="Gill Sans"/>
                <a:cs typeface="Gill Sans"/>
                <a:sym typeface="Gill Sans"/>
              </a:rPr>
              <a:t>Úprava výrazu na jedné straně rovnice</a:t>
            </a:r>
            <a:endParaRPr/>
          </a:p>
          <a:p>
            <a:pPr indent="-406400" lvl="0" marL="457200" rtl="0" algn="l">
              <a:spcBef>
                <a:spcPts val="600"/>
              </a:spcBef>
              <a:spcAft>
                <a:spcPts val="0"/>
              </a:spcAft>
              <a:buSzPts val="2800"/>
              <a:buChar char="▪"/>
            </a:pPr>
            <a:r>
              <a:rPr lang="sk-SK" sz="2400">
                <a:latin typeface="Gill Sans"/>
                <a:ea typeface="Gill Sans"/>
                <a:cs typeface="Gill Sans"/>
                <a:sym typeface="Gill Sans"/>
              </a:rPr>
              <a:t>Přičtení stejné hodnoty k oběma stranám rovnice</a:t>
            </a:r>
            <a:endParaRPr/>
          </a:p>
          <a:p>
            <a:pPr indent="-406400" lvl="0" marL="457200" rtl="0" algn="l">
              <a:spcBef>
                <a:spcPts val="600"/>
              </a:spcBef>
              <a:spcAft>
                <a:spcPts val="0"/>
              </a:spcAft>
              <a:buSzPts val="2800"/>
              <a:buChar char="▪"/>
            </a:pPr>
            <a:r>
              <a:rPr lang="sk-SK" sz="2400">
                <a:latin typeface="Gill Sans"/>
                <a:ea typeface="Gill Sans"/>
                <a:cs typeface="Gill Sans"/>
                <a:sym typeface="Gill Sans"/>
              </a:rPr>
              <a:t>Odečtení stejné hodnoty od obou stran rovnice</a:t>
            </a:r>
            <a:endParaRPr/>
          </a:p>
          <a:p>
            <a:pPr indent="-406400" lvl="0" marL="457200" rtl="0" algn="l">
              <a:spcBef>
                <a:spcPts val="600"/>
              </a:spcBef>
              <a:spcAft>
                <a:spcPts val="0"/>
              </a:spcAft>
              <a:buSzPts val="2800"/>
              <a:buChar char="▪"/>
            </a:pPr>
            <a:r>
              <a:rPr lang="sk-SK" sz="2400">
                <a:latin typeface="Gill Sans"/>
                <a:ea typeface="Gill Sans"/>
                <a:cs typeface="Gill Sans"/>
                <a:sym typeface="Gill Sans"/>
              </a:rPr>
              <a:t>Vynásobení obou stran rovnice stejnou hodnotou</a:t>
            </a:r>
            <a:endParaRPr/>
          </a:p>
          <a:p>
            <a:pPr indent="-406400" lvl="0" marL="457200" rtl="0" algn="l">
              <a:spcBef>
                <a:spcPts val="600"/>
              </a:spcBef>
              <a:spcAft>
                <a:spcPts val="0"/>
              </a:spcAft>
              <a:buSzPts val="2800"/>
              <a:buChar char="▪"/>
            </a:pPr>
            <a:r>
              <a:rPr lang="sk-SK" sz="2400">
                <a:latin typeface="Gill Sans"/>
                <a:ea typeface="Gill Sans"/>
                <a:cs typeface="Gill Sans"/>
                <a:sym typeface="Gill Sans"/>
              </a:rPr>
              <a:t>Vydělení obou stran rovnice stejnou hodnotou</a:t>
            </a:r>
            <a:endParaRPr/>
          </a:p>
        </p:txBody>
      </p:sp>
      <p:sp>
        <p:nvSpPr>
          <p:cNvPr id="131" name="Google Shape;131;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grpSp>
        <p:nvGrpSpPr>
          <p:cNvPr id="132" name="Google Shape;132;p7"/>
          <p:cNvGrpSpPr/>
          <p:nvPr/>
        </p:nvGrpSpPr>
        <p:grpSpPr>
          <a:xfrm>
            <a:off x="333375" y="862013"/>
            <a:ext cx="366713" cy="366712"/>
            <a:chOff x="1923675" y="1633650"/>
            <a:chExt cx="436000" cy="435975"/>
          </a:xfrm>
        </p:grpSpPr>
        <p:sp>
          <p:nvSpPr>
            <p:cNvPr id="133" name="Google Shape;13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34" name="Google Shape;13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35" name="Google Shape;13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36" name="Google Shape;13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37" name="Google Shape;13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38" name="Google Shape;13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139" name="Google Shape;139;p7"/>
          <p:cNvSpPr txBox="1"/>
          <p:nvPr/>
        </p:nvSpPr>
        <p:spPr>
          <a:xfrm>
            <a:off x="634525" y="4243492"/>
            <a:ext cx="8052300" cy="831000"/>
          </a:xfrm>
          <a:prstGeom prst="rect">
            <a:avLst/>
          </a:prstGeom>
          <a:solidFill>
            <a:srgbClr val="D9F8F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sk-SK" sz="2400">
                <a:solidFill>
                  <a:srgbClr val="000000"/>
                </a:solidFill>
                <a:latin typeface="Gill Sans"/>
                <a:ea typeface="Gill Sans"/>
                <a:cs typeface="Gill Sans"/>
                <a:sym typeface="Gill Sans"/>
              </a:rPr>
              <a:t>Tyto úpravy nezmění rovnost, </a:t>
            </a:r>
            <a:br>
              <a:rPr b="1" lang="sk-SK" sz="2400">
                <a:solidFill>
                  <a:srgbClr val="000000"/>
                </a:solidFill>
                <a:latin typeface="Gill Sans"/>
                <a:ea typeface="Gill Sans"/>
                <a:cs typeface="Gill Sans"/>
                <a:sym typeface="Gill Sans"/>
              </a:rPr>
            </a:br>
            <a:r>
              <a:rPr b="1" lang="sk-SK" sz="2400">
                <a:solidFill>
                  <a:srgbClr val="000000"/>
                </a:solidFill>
                <a:latin typeface="Gill Sans"/>
                <a:ea typeface="Gill Sans"/>
                <a:cs typeface="Gill Sans"/>
                <a:sym typeface="Gill Sans"/>
              </a:rPr>
              <a:t>ani neovlivní hodnotu kořene rovnice.</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anim calcmode="lin" valueType="num">
                                      <p:cBhvr additive="base">
                                        <p:cTn dur="500"/>
                                        <p:tgtEl>
                                          <p:spTgt spid="13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anim calcmode="lin" valueType="num">
                                      <p:cBhvr additive="base">
                                        <p:cTn dur="500"/>
                                        <p:tgtEl>
                                          <p:spTgt spid="13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xEl>
                                              <p:pRg end="2" st="2"/>
                                            </p:txEl>
                                          </p:spTgt>
                                        </p:tgtEl>
                                        <p:attrNameLst>
                                          <p:attrName>style.visibility</p:attrName>
                                        </p:attrNameLst>
                                      </p:cBhvr>
                                      <p:to>
                                        <p:strVal val="visible"/>
                                      </p:to>
                                    </p:set>
                                    <p:anim calcmode="lin" valueType="num">
                                      <p:cBhvr additive="base">
                                        <p:cTn dur="500"/>
                                        <p:tgtEl>
                                          <p:spTgt spid="13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xEl>
                                              <p:pRg end="3" st="3"/>
                                            </p:txEl>
                                          </p:spTgt>
                                        </p:tgtEl>
                                        <p:attrNameLst>
                                          <p:attrName>style.visibility</p:attrName>
                                        </p:attrNameLst>
                                      </p:cBhvr>
                                      <p:to>
                                        <p:strVal val="visible"/>
                                      </p:to>
                                    </p:set>
                                    <p:anim calcmode="lin" valueType="num">
                                      <p:cBhvr additive="base">
                                        <p:cTn dur="500"/>
                                        <p:tgtEl>
                                          <p:spTgt spid="13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xEl>
                                              <p:pRg end="4" st="4"/>
                                            </p:txEl>
                                          </p:spTgt>
                                        </p:tgtEl>
                                        <p:attrNameLst>
                                          <p:attrName>style.visibility</p:attrName>
                                        </p:attrNameLst>
                                      </p:cBhvr>
                                      <p:to>
                                        <p:strVal val="visible"/>
                                      </p:to>
                                    </p:set>
                                    <p:anim calcmode="lin" valueType="num">
                                      <p:cBhvr additive="base">
                                        <p:cTn dur="500"/>
                                        <p:tgtEl>
                                          <p:spTgt spid="13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8"/>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Využití v rovnici</a:t>
            </a:r>
            <a:endParaRPr/>
          </a:p>
        </p:txBody>
      </p:sp>
      <p:grpSp>
        <p:nvGrpSpPr>
          <p:cNvPr id="145" name="Google Shape;145;p8"/>
          <p:cNvGrpSpPr/>
          <p:nvPr/>
        </p:nvGrpSpPr>
        <p:grpSpPr>
          <a:xfrm>
            <a:off x="333375" y="862013"/>
            <a:ext cx="366713" cy="366712"/>
            <a:chOff x="1923675" y="1633650"/>
            <a:chExt cx="436000" cy="435975"/>
          </a:xfrm>
        </p:grpSpPr>
        <p:sp>
          <p:nvSpPr>
            <p:cNvPr id="146" name="Google Shape;146;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47" name="Google Shape;147;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48" name="Google Shape;148;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49" name="Google Shape;149;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50" name="Google Shape;150;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51" name="Google Shape;151;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152" name="Google Shape;152;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53" name="Google Shape;153;p8"/>
          <p:cNvSpPr txBox="1"/>
          <p:nvPr/>
        </p:nvSpPr>
        <p:spPr>
          <a:xfrm>
            <a:off x="1306961" y="1707654"/>
            <a:ext cx="2109552" cy="49244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4" name="Google Shape;154;p8"/>
          <p:cNvSpPr txBox="1"/>
          <p:nvPr/>
        </p:nvSpPr>
        <p:spPr>
          <a:xfrm>
            <a:off x="573170" y="2211710"/>
            <a:ext cx="3577133" cy="492443"/>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5" name="Google Shape;155;p8"/>
          <p:cNvSpPr txBox="1"/>
          <p:nvPr/>
        </p:nvSpPr>
        <p:spPr>
          <a:xfrm>
            <a:off x="2040752" y="2654813"/>
            <a:ext cx="1130502" cy="492443"/>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6" name="Google Shape;156;p8"/>
          <p:cNvSpPr txBox="1"/>
          <p:nvPr/>
        </p:nvSpPr>
        <p:spPr>
          <a:xfrm>
            <a:off x="1341460" y="3512434"/>
            <a:ext cx="1864293" cy="492443"/>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7" name="Google Shape;157;p8"/>
          <p:cNvSpPr txBox="1"/>
          <p:nvPr/>
        </p:nvSpPr>
        <p:spPr>
          <a:xfrm>
            <a:off x="607669" y="4016490"/>
            <a:ext cx="3331873" cy="492443"/>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8" name="Google Shape;158;p8"/>
          <p:cNvSpPr txBox="1"/>
          <p:nvPr/>
        </p:nvSpPr>
        <p:spPr>
          <a:xfrm>
            <a:off x="2075251" y="4459593"/>
            <a:ext cx="1375761" cy="492443"/>
          </a:xfrm>
          <a:prstGeom prst="rect">
            <a:avLst/>
          </a:pr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59" name="Google Shape;159;p8"/>
          <p:cNvSpPr txBox="1"/>
          <p:nvPr/>
        </p:nvSpPr>
        <p:spPr>
          <a:xfrm>
            <a:off x="5953863" y="483518"/>
            <a:ext cx="1621021" cy="492443"/>
          </a:xfrm>
          <a:prstGeom prst="rect">
            <a:avLst/>
          </a:pr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60" name="Google Shape;160;p8"/>
          <p:cNvSpPr txBox="1"/>
          <p:nvPr/>
        </p:nvSpPr>
        <p:spPr>
          <a:xfrm>
            <a:off x="5354769" y="987574"/>
            <a:ext cx="2817631" cy="492443"/>
          </a:xfrm>
          <a:prstGeom prst="rect">
            <a:avLst/>
          </a:pr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61" name="Google Shape;161;p8"/>
          <p:cNvSpPr txBox="1"/>
          <p:nvPr/>
        </p:nvSpPr>
        <p:spPr>
          <a:xfrm>
            <a:off x="6228184" y="1430677"/>
            <a:ext cx="1130502" cy="492443"/>
          </a:xfrm>
          <a:prstGeom prst="rect">
            <a:avLst/>
          </a:prstGeom>
          <a:blipFill rotWithShape="1">
            <a:blip r:embed="rId11">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62" name="Google Shape;162;p8"/>
          <p:cNvSpPr txBox="1"/>
          <p:nvPr/>
        </p:nvSpPr>
        <p:spPr>
          <a:xfrm>
            <a:off x="6181600" y="2571750"/>
            <a:ext cx="1138517" cy="850426"/>
          </a:xfrm>
          <a:prstGeom prst="rect">
            <a:avLst/>
          </a:prstGeom>
          <a:blipFill rotWithShape="1">
            <a:blip r:embed="rId12">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63" name="Google Shape;163;p8"/>
          <p:cNvSpPr txBox="1"/>
          <p:nvPr/>
        </p:nvSpPr>
        <p:spPr>
          <a:xfrm>
            <a:off x="6228184" y="4459593"/>
            <a:ext cx="1375761" cy="492443"/>
          </a:xfrm>
          <a:prstGeom prst="rect">
            <a:avLst/>
          </a:prstGeom>
          <a:blipFill rotWithShape="1">
            <a:blip r:embed="rId1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64" name="Google Shape;164;p8"/>
          <p:cNvSpPr txBox="1"/>
          <p:nvPr/>
        </p:nvSpPr>
        <p:spPr>
          <a:xfrm>
            <a:off x="5681143" y="3579862"/>
            <a:ext cx="2224583" cy="850426"/>
          </a:xfrm>
          <a:prstGeom prst="rect">
            <a:avLst/>
          </a:prstGeom>
          <a:blipFill rotWithShape="1">
            <a:blip r:embed="rId1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cxnSp>
        <p:nvCxnSpPr>
          <p:cNvPr id="165" name="Google Shape;165;p8"/>
          <p:cNvCxnSpPr/>
          <p:nvPr/>
        </p:nvCxnSpPr>
        <p:spPr>
          <a:xfrm>
            <a:off x="342606" y="3291830"/>
            <a:ext cx="4373410" cy="0"/>
          </a:xfrm>
          <a:prstGeom prst="straightConnector1">
            <a:avLst/>
          </a:prstGeom>
          <a:noFill/>
          <a:ln cap="flat" cmpd="sng" w="9525">
            <a:solidFill>
              <a:srgbClr val="0E4253"/>
            </a:solidFill>
            <a:prstDash val="solid"/>
            <a:round/>
            <a:headEnd len="sm" w="sm" type="none"/>
            <a:tailEnd len="sm" w="sm" type="none"/>
          </a:ln>
        </p:spPr>
      </p:cxnSp>
      <p:cxnSp>
        <p:nvCxnSpPr>
          <p:cNvPr id="166" name="Google Shape;166;p8"/>
          <p:cNvCxnSpPr/>
          <p:nvPr/>
        </p:nvCxnSpPr>
        <p:spPr>
          <a:xfrm>
            <a:off x="5148064" y="2283718"/>
            <a:ext cx="3832075" cy="0"/>
          </a:xfrm>
          <a:prstGeom prst="straightConnector1">
            <a:avLst/>
          </a:prstGeom>
          <a:noFill/>
          <a:ln cap="flat" cmpd="sng" w="9525">
            <a:solidFill>
              <a:srgbClr val="0E4253"/>
            </a:solidFill>
            <a:prstDash val="solid"/>
            <a:round/>
            <a:headEnd len="sm" w="sm" type="none"/>
            <a:tailEnd len="sm" w="sm" type="none"/>
          </a:ln>
        </p:spPr>
      </p:cxn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3"/>
                                        </p:tgtEl>
                                        <p:attrNameLst>
                                          <p:attrName>style.visibility</p:attrName>
                                        </p:attrNameLst>
                                      </p:cBhvr>
                                      <p:to>
                                        <p:strVal val="visible"/>
                                      </p:to>
                                    </p:set>
                                    <p:anim calcmode="lin" valueType="num">
                                      <p:cBhvr additive="base">
                                        <p:cTn dur="500"/>
                                        <p:tgtEl>
                                          <p:spTgt spid="15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500"/>
                                        <p:tgtEl>
                                          <p:spTgt spid="15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5"/>
                                        </p:tgtEl>
                                        <p:attrNameLst>
                                          <p:attrName>style.visibility</p:attrName>
                                        </p:attrNameLst>
                                      </p:cBhvr>
                                      <p:to>
                                        <p:strVal val="visible"/>
                                      </p:to>
                                    </p:set>
                                    <p:anim calcmode="lin" valueType="num">
                                      <p:cBhvr additive="base">
                                        <p:cTn dur="500"/>
                                        <p:tgtEl>
                                          <p:spTgt spid="15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additive="base">
                                        <p:cTn dur="500"/>
                                        <p:tgtEl>
                                          <p:spTgt spid="15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7"/>
                                        </p:tgtEl>
                                        <p:attrNameLst>
                                          <p:attrName>style.visibility</p:attrName>
                                        </p:attrNameLst>
                                      </p:cBhvr>
                                      <p:to>
                                        <p:strVal val="visible"/>
                                      </p:to>
                                    </p:set>
                                    <p:anim calcmode="lin" valueType="num">
                                      <p:cBhvr additive="base">
                                        <p:cTn dur="500"/>
                                        <p:tgtEl>
                                          <p:spTgt spid="15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500"/>
                                        <p:tgtEl>
                                          <p:spTgt spid="15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500"/>
                                        <p:tgtEl>
                                          <p:spTgt spid="1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4"/>
                                        </p:tgtEl>
                                        <p:attrNameLst>
                                          <p:attrName>style.visibility</p:attrName>
                                        </p:attrNameLst>
                                      </p:cBhvr>
                                      <p:to>
                                        <p:strVal val="visible"/>
                                      </p:to>
                                    </p:set>
                                    <p:anim calcmode="lin" valueType="num">
                                      <p:cBhvr additive="base">
                                        <p:cTn dur="500"/>
                                        <p:tgtEl>
                                          <p:spTgt spid="16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500"/>
                                        <p:tgtEl>
                                          <p:spTgt spid="16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9"/>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Gill Sans"/>
                <a:ea typeface="Gill Sans"/>
                <a:cs typeface="Gill Sans"/>
                <a:sym typeface="Gill Sans"/>
              </a:rPr>
              <a:t>Jak to zapíšeme:</a:t>
            </a:r>
            <a:endParaRPr/>
          </a:p>
        </p:txBody>
      </p:sp>
      <p:grpSp>
        <p:nvGrpSpPr>
          <p:cNvPr id="172" name="Google Shape;172;p9"/>
          <p:cNvGrpSpPr/>
          <p:nvPr/>
        </p:nvGrpSpPr>
        <p:grpSpPr>
          <a:xfrm>
            <a:off x="333375" y="862013"/>
            <a:ext cx="366713" cy="366712"/>
            <a:chOff x="1923675" y="1633650"/>
            <a:chExt cx="436000" cy="435975"/>
          </a:xfrm>
        </p:grpSpPr>
        <p:sp>
          <p:nvSpPr>
            <p:cNvPr id="173" name="Google Shape;173;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74" name="Google Shape;174;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75" name="Google Shape;175;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76" name="Google Shape;176;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77" name="Google Shape;177;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78" name="Google Shape;178;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179" name="Google Shape;179;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80" name="Google Shape;180;p9"/>
          <p:cNvSpPr txBox="1"/>
          <p:nvPr/>
        </p:nvSpPr>
        <p:spPr>
          <a:xfrm>
            <a:off x="1273343" y="1779662"/>
            <a:ext cx="2109552" cy="49244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1" name="Google Shape;181;p9"/>
          <p:cNvSpPr txBox="1"/>
          <p:nvPr/>
        </p:nvSpPr>
        <p:spPr>
          <a:xfrm>
            <a:off x="539552" y="2283718"/>
            <a:ext cx="3577133" cy="492443"/>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2" name="Google Shape;182;p9"/>
          <p:cNvSpPr txBox="1"/>
          <p:nvPr/>
        </p:nvSpPr>
        <p:spPr>
          <a:xfrm>
            <a:off x="2007133" y="2799387"/>
            <a:ext cx="1375761" cy="492443"/>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3" name="Google Shape;183;p9"/>
          <p:cNvSpPr txBox="1"/>
          <p:nvPr/>
        </p:nvSpPr>
        <p:spPr>
          <a:xfrm>
            <a:off x="1408827" y="3394035"/>
            <a:ext cx="2572371" cy="492443"/>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4" name="Google Shape;184;p9"/>
          <p:cNvSpPr txBox="1"/>
          <p:nvPr/>
        </p:nvSpPr>
        <p:spPr>
          <a:xfrm>
            <a:off x="2252392" y="3909704"/>
            <a:ext cx="1130502" cy="492443"/>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5" name="Google Shape;185;p9"/>
          <p:cNvSpPr txBox="1"/>
          <p:nvPr/>
        </p:nvSpPr>
        <p:spPr>
          <a:xfrm>
            <a:off x="5623297" y="1043918"/>
            <a:ext cx="2109552" cy="492443"/>
          </a:xfrm>
          <a:prstGeom prst="rect">
            <a:avLst/>
          </a:pr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6" name="Google Shape;186;p9"/>
          <p:cNvSpPr txBox="1"/>
          <p:nvPr/>
        </p:nvSpPr>
        <p:spPr>
          <a:xfrm>
            <a:off x="3583077" y="1742604"/>
            <a:ext cx="1067215" cy="492443"/>
          </a:xfrm>
          <a:prstGeom prst="rect">
            <a:avLst/>
          </a:pr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7" name="Google Shape;187;p9"/>
          <p:cNvSpPr txBox="1"/>
          <p:nvPr/>
        </p:nvSpPr>
        <p:spPr>
          <a:xfrm>
            <a:off x="6357088" y="1487021"/>
            <a:ext cx="1375761" cy="492443"/>
          </a:xfrm>
          <a:prstGeom prst="rect">
            <a:avLst/>
          </a:pr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8" name="Google Shape;188;p9"/>
          <p:cNvSpPr txBox="1"/>
          <p:nvPr/>
        </p:nvSpPr>
        <p:spPr>
          <a:xfrm>
            <a:off x="6626910" y="1988715"/>
            <a:ext cx="1130502" cy="492443"/>
          </a:xfrm>
          <a:prstGeom prst="rect">
            <a:avLst/>
          </a:prstGeom>
          <a:blipFill rotWithShape="1">
            <a:blip r:embed="rId11">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89" name="Google Shape;189;p9"/>
          <p:cNvSpPr txBox="1"/>
          <p:nvPr/>
        </p:nvSpPr>
        <p:spPr>
          <a:xfrm>
            <a:off x="3589751" y="2772362"/>
            <a:ext cx="841962" cy="492443"/>
          </a:xfrm>
          <a:prstGeom prst="rect">
            <a:avLst/>
          </a:prstGeom>
          <a:blipFill rotWithShape="1">
            <a:blip r:embed="rId12">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90" name="Google Shape;190;p9"/>
          <p:cNvSpPr txBox="1"/>
          <p:nvPr/>
        </p:nvSpPr>
        <p:spPr>
          <a:xfrm>
            <a:off x="7717315" y="1019248"/>
            <a:ext cx="1067215" cy="492443"/>
          </a:xfrm>
          <a:prstGeom prst="rect">
            <a:avLst/>
          </a:prstGeom>
          <a:blipFill rotWithShape="1">
            <a:blip r:embed="rId1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91" name="Google Shape;191;p9"/>
          <p:cNvSpPr txBox="1"/>
          <p:nvPr/>
        </p:nvSpPr>
        <p:spPr>
          <a:xfrm>
            <a:off x="7717314" y="1503982"/>
            <a:ext cx="841962" cy="492443"/>
          </a:xfrm>
          <a:prstGeom prst="rect">
            <a:avLst/>
          </a:prstGeom>
          <a:blipFill rotWithShape="1">
            <a:blip r:embed="rId1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92" name="Google Shape;192;p9"/>
          <p:cNvSpPr txBox="1"/>
          <p:nvPr/>
        </p:nvSpPr>
        <p:spPr>
          <a:xfrm>
            <a:off x="5623297" y="3075806"/>
            <a:ext cx="2109552" cy="492443"/>
          </a:xfrm>
          <a:prstGeom prst="rect">
            <a:avLst/>
          </a:prstGeom>
          <a:blipFill rotWithShape="1">
            <a:blip r:embed="rId1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93" name="Google Shape;193;p9"/>
          <p:cNvSpPr txBox="1"/>
          <p:nvPr/>
        </p:nvSpPr>
        <p:spPr>
          <a:xfrm>
            <a:off x="6357088" y="3518909"/>
            <a:ext cx="1375761" cy="492443"/>
          </a:xfrm>
          <a:prstGeom prst="rect">
            <a:avLst/>
          </a:prstGeom>
          <a:blipFill rotWithShape="1">
            <a:blip r:embed="rId1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
        <p:nvSpPr>
          <p:cNvPr id="194" name="Google Shape;194;p9"/>
          <p:cNvSpPr txBox="1"/>
          <p:nvPr/>
        </p:nvSpPr>
        <p:spPr>
          <a:xfrm>
            <a:off x="6626910" y="4020603"/>
            <a:ext cx="1130502" cy="492443"/>
          </a:xfrm>
          <a:prstGeom prst="rect">
            <a:avLst/>
          </a:prstGeom>
          <a:blipFill rotWithShape="1">
            <a:blip r:embed="rId17">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sk-SK" sz="1400">
                <a:latin typeface="Arial"/>
                <a:ea typeface="Arial"/>
                <a:cs typeface="Arial"/>
                <a:sym typeface="Arial"/>
              </a:rPr>
              <a:t> </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5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500"/>
                                        <p:tgtEl>
                                          <p:spTgt spid="1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par>
                                <p:cTn fill="hold" nodeType="with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