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9"/>
  </p:notesMasterIdLst>
  <p:sldIdLst>
    <p:sldId id="303" r:id="rId2"/>
    <p:sldId id="304" r:id="rId3"/>
    <p:sldId id="305" r:id="rId4"/>
    <p:sldId id="312" r:id="rId5"/>
    <p:sldId id="313" r:id="rId6"/>
    <p:sldId id="314" r:id="rId7"/>
    <p:sldId id="322" r:id="rId8"/>
    <p:sldId id="323" r:id="rId9"/>
    <p:sldId id="324" r:id="rId10"/>
    <p:sldId id="325" r:id="rId11"/>
    <p:sldId id="326" r:id="rId12"/>
    <p:sldId id="327" r:id="rId13"/>
    <p:sldId id="309" r:id="rId14"/>
    <p:sldId id="321" r:id="rId15"/>
    <p:sldId id="280" r:id="rId16"/>
    <p:sldId id="302" r:id="rId17"/>
    <p:sldId id="300" r:id="rId18"/>
  </p:sldIdLst>
  <p:sldSz cx="9144000" cy="5143500" type="screen16x9"/>
  <p:notesSz cx="6858000" cy="9144000"/>
  <p:embeddedFontLst>
    <p:embeddedFont>
      <p:font typeface="Cambria Math" panose="02040503050406030204" pitchFamily="18" charset="0"/>
      <p:regular r:id="rId20"/>
    </p:embeddedFont>
    <p:embeddedFont>
      <p:font typeface="Nixie One" panose="020B0604020202020204" charset="0"/>
      <p:regular r:id="rId21"/>
    </p:embeddedFont>
    <p:embeddedFont>
      <p:font typeface="Roboto Slab" panose="020B0604020202020204" charset="0"/>
      <p:regular r:id="rId22"/>
      <p:bold r:id="rId23"/>
    </p:embeddedFont>
    <p:embeddedFont>
      <p:font typeface="Weekly Free Light" panose="020B0604020202020204" charset="-18"/>
      <p:regular r:id="rId24"/>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B1DBE-C851-4181-BA1A-1B3972ED3A32}" v="1" dt="2022-07-20T07:01:26.070"/>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713" autoAdjust="0"/>
  </p:normalViewPr>
  <p:slideViewPr>
    <p:cSldViewPr>
      <p:cViewPr varScale="1">
        <p:scale>
          <a:sx n="109" d="100"/>
          <a:sy n="109" d="100"/>
        </p:scale>
        <p:origin x="706"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Heczko" userId="4ef91d67243c5588" providerId="LiveId" clId="{5C1B1DBE-C851-4181-BA1A-1B3972ED3A32}"/>
    <pc:docChg chg="addSld delSld modSld">
      <pc:chgData name="Michal Heczko" userId="4ef91d67243c5588" providerId="LiveId" clId="{5C1B1DBE-C851-4181-BA1A-1B3972ED3A32}" dt="2022-07-20T07:03:16.880" v="17" actId="47"/>
      <pc:docMkLst>
        <pc:docMk/>
      </pc:docMkLst>
      <pc:sldChg chg="del">
        <pc:chgData name="Michal Heczko" userId="4ef91d67243c5588" providerId="LiveId" clId="{5C1B1DBE-C851-4181-BA1A-1B3972ED3A32}" dt="2022-07-20T07:03:15.578" v="16" actId="47"/>
        <pc:sldMkLst>
          <pc:docMk/>
          <pc:sldMk cId="1861387808" sldId="315"/>
        </pc:sldMkLst>
      </pc:sldChg>
      <pc:sldChg chg="del">
        <pc:chgData name="Michal Heczko" userId="4ef91d67243c5588" providerId="LiveId" clId="{5C1B1DBE-C851-4181-BA1A-1B3972ED3A32}" dt="2022-07-20T07:02:51.679" v="12" actId="47"/>
        <pc:sldMkLst>
          <pc:docMk/>
          <pc:sldMk cId="69587270" sldId="316"/>
        </pc:sldMkLst>
      </pc:sldChg>
      <pc:sldChg chg="del">
        <pc:chgData name="Michal Heczko" userId="4ef91d67243c5588" providerId="LiveId" clId="{5C1B1DBE-C851-4181-BA1A-1B3972ED3A32}" dt="2022-07-20T07:02:15.297" v="5" actId="47"/>
        <pc:sldMkLst>
          <pc:docMk/>
          <pc:sldMk cId="3960613204" sldId="317"/>
        </pc:sldMkLst>
      </pc:sldChg>
      <pc:sldChg chg="del">
        <pc:chgData name="Michal Heczko" userId="4ef91d67243c5588" providerId="LiveId" clId="{5C1B1DBE-C851-4181-BA1A-1B3972ED3A32}" dt="2022-07-20T07:03:16.880" v="17" actId="47"/>
        <pc:sldMkLst>
          <pc:docMk/>
          <pc:sldMk cId="3393607262" sldId="318"/>
        </pc:sldMkLst>
      </pc:sldChg>
      <pc:sldChg chg="del">
        <pc:chgData name="Michal Heczko" userId="4ef91d67243c5588" providerId="LiveId" clId="{5C1B1DBE-C851-4181-BA1A-1B3972ED3A32}" dt="2022-07-20T07:02:46.874" v="11" actId="47"/>
        <pc:sldMkLst>
          <pc:docMk/>
          <pc:sldMk cId="51900277" sldId="319"/>
        </pc:sldMkLst>
      </pc:sldChg>
      <pc:sldChg chg="del">
        <pc:chgData name="Michal Heczko" userId="4ef91d67243c5588" providerId="LiveId" clId="{5C1B1DBE-C851-4181-BA1A-1B3972ED3A32}" dt="2022-07-20T07:02:11.443" v="4" actId="47"/>
        <pc:sldMkLst>
          <pc:docMk/>
          <pc:sldMk cId="3101157229" sldId="320"/>
        </pc:sldMkLst>
      </pc:sldChg>
      <pc:sldChg chg="modSp add mod">
        <pc:chgData name="Michal Heczko" userId="4ef91d67243c5588" providerId="LiveId" clId="{5C1B1DBE-C851-4181-BA1A-1B3972ED3A32}" dt="2022-07-20T07:03:03.141" v="13"/>
        <pc:sldMkLst>
          <pc:docMk/>
          <pc:sldMk cId="2548797248" sldId="322"/>
        </pc:sldMkLst>
        <pc:spChg chg="mod">
          <ac:chgData name="Michal Heczko" userId="4ef91d67243c5588" providerId="LiveId" clId="{5C1B1DBE-C851-4181-BA1A-1B3972ED3A32}" dt="2022-07-20T07:03:03.141" v="13"/>
          <ac:spMkLst>
            <pc:docMk/>
            <pc:sldMk cId="2548797248" sldId="322"/>
            <ac:spMk id="18434" creationId="{78B5F336-E88D-4944-8271-C36954C2C9D0}"/>
          </ac:spMkLst>
        </pc:spChg>
      </pc:sldChg>
      <pc:sldChg chg="modSp add mod">
        <pc:chgData name="Michal Heczko" userId="4ef91d67243c5588" providerId="LiveId" clId="{5C1B1DBE-C851-4181-BA1A-1B3972ED3A32}" dt="2022-07-20T07:03:09.766" v="15" actId="20577"/>
        <pc:sldMkLst>
          <pc:docMk/>
          <pc:sldMk cId="831796258" sldId="323"/>
        </pc:sldMkLst>
        <pc:spChg chg="mod">
          <ac:chgData name="Michal Heczko" userId="4ef91d67243c5588" providerId="LiveId" clId="{5C1B1DBE-C851-4181-BA1A-1B3972ED3A32}" dt="2022-07-20T07:03:09.766" v="15" actId="20577"/>
          <ac:spMkLst>
            <pc:docMk/>
            <pc:sldMk cId="831796258" sldId="323"/>
            <ac:spMk id="18434" creationId="{78B5F336-E88D-4944-8271-C36954C2C9D0}"/>
          </ac:spMkLst>
        </pc:spChg>
      </pc:sldChg>
      <pc:sldChg chg="modSp add mod">
        <pc:chgData name="Michal Heczko" userId="4ef91d67243c5588" providerId="LiveId" clId="{5C1B1DBE-C851-4181-BA1A-1B3972ED3A32}" dt="2022-07-20T07:02:30.972" v="7" actId="20577"/>
        <pc:sldMkLst>
          <pc:docMk/>
          <pc:sldMk cId="1105890822" sldId="324"/>
        </pc:sldMkLst>
        <pc:spChg chg="mod">
          <ac:chgData name="Michal Heczko" userId="4ef91d67243c5588" providerId="LiveId" clId="{5C1B1DBE-C851-4181-BA1A-1B3972ED3A32}" dt="2022-07-20T07:02:30.972" v="7" actId="20577"/>
          <ac:spMkLst>
            <pc:docMk/>
            <pc:sldMk cId="1105890822" sldId="324"/>
            <ac:spMk id="18434" creationId="{78B5F336-E88D-4944-8271-C36954C2C9D0}"/>
          </ac:spMkLst>
        </pc:spChg>
      </pc:sldChg>
      <pc:sldChg chg="modSp add mod">
        <pc:chgData name="Michal Heczko" userId="4ef91d67243c5588" providerId="LiveId" clId="{5C1B1DBE-C851-4181-BA1A-1B3972ED3A32}" dt="2022-07-20T07:02:41.027" v="10" actId="20577"/>
        <pc:sldMkLst>
          <pc:docMk/>
          <pc:sldMk cId="550479345" sldId="325"/>
        </pc:sldMkLst>
        <pc:spChg chg="mod">
          <ac:chgData name="Michal Heczko" userId="4ef91d67243c5588" providerId="LiveId" clId="{5C1B1DBE-C851-4181-BA1A-1B3972ED3A32}" dt="2022-07-20T07:02:41.027" v="10" actId="20577"/>
          <ac:spMkLst>
            <pc:docMk/>
            <pc:sldMk cId="550479345" sldId="325"/>
            <ac:spMk id="18434" creationId="{78B5F336-E88D-4944-8271-C36954C2C9D0}"/>
          </ac:spMkLst>
        </pc:spChg>
      </pc:sldChg>
      <pc:sldChg chg="modSp add mod">
        <pc:chgData name="Michal Heczko" userId="4ef91d67243c5588" providerId="LiveId" clId="{5C1B1DBE-C851-4181-BA1A-1B3972ED3A32}" dt="2022-07-20T07:02:06.862" v="3" actId="20577"/>
        <pc:sldMkLst>
          <pc:docMk/>
          <pc:sldMk cId="3467255386" sldId="326"/>
        </pc:sldMkLst>
        <pc:spChg chg="mod">
          <ac:chgData name="Michal Heczko" userId="4ef91d67243c5588" providerId="LiveId" clId="{5C1B1DBE-C851-4181-BA1A-1B3972ED3A32}" dt="2022-07-20T07:02:06.862" v="3" actId="20577"/>
          <ac:spMkLst>
            <pc:docMk/>
            <pc:sldMk cId="3467255386" sldId="326"/>
            <ac:spMk id="18434" creationId="{78B5F336-E88D-4944-8271-C36954C2C9D0}"/>
          </ac:spMkLst>
        </pc:spChg>
      </pc:sldChg>
      <pc:sldChg chg="modSp add mod">
        <pc:chgData name="Michal Heczko" userId="4ef91d67243c5588" providerId="LiveId" clId="{5C1B1DBE-C851-4181-BA1A-1B3972ED3A32}" dt="2022-07-20T07:02:01.569" v="1"/>
        <pc:sldMkLst>
          <pc:docMk/>
          <pc:sldMk cId="4079200948" sldId="327"/>
        </pc:sldMkLst>
        <pc:spChg chg="mod">
          <ac:chgData name="Michal Heczko" userId="4ef91d67243c5588" providerId="LiveId" clId="{5C1B1DBE-C851-4181-BA1A-1B3972ED3A32}" dt="2022-07-20T07:02:01.569" v="1"/>
          <ac:spMkLst>
            <pc:docMk/>
            <pc:sldMk cId="4079200948" sldId="327"/>
            <ac:spMk id="18434" creationId="{78B5F336-E88D-4944-8271-C36954C2C9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8F07C900-BD17-4AEC-A572-B4656044725F}"/>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C4AD9FD7-FF89-40BF-9789-D429C290EC98}"/>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954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0611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261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981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781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509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28BA0FEC-87FC-4B94-8FBB-092DED2B7409}"/>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6F41AC47-F374-4CB0-8363-831EE75BFF23}"/>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97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99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39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704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57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201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7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E0E29278-0682-44E6-9912-F2B4ED5B3236}"/>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64364FB7-A8A8-43F2-B6A7-153C6D34C654}"/>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897A45C8-8BEA-4392-AE14-647B3DBBF4CD}"/>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CAD0A5AD-92BF-4498-A9A7-8397A41F104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E922A88D-C520-4C70-B194-6AEFF65787E6}"/>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1792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D61726C4-4216-42E1-B672-49E7AA55DFEF}"/>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EFB217A2-1E84-4136-B57E-2D122251173C}"/>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4221524B-7598-4B0D-9805-4C6F38690529}"/>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B66823C2-3132-4A75-9E8E-5D870A045C4A}"/>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00318041-EDF0-4346-B321-8290E5A30576}"/>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352CE655-5A18-4B91-8458-D3F5F4C7B3CB}"/>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5D495988-5FB5-4A5A-8BDE-A2CD3836AEBD}"/>
              </a:ext>
            </a:extLst>
          </p:cNvPr>
          <p:cNvSpPr txBox="1">
            <a:spLocks noGrp="1"/>
          </p:cNvSpPr>
          <p:nvPr>
            <p:ph type="sldNum" idx="10"/>
          </p:nvPr>
        </p:nvSpPr>
        <p:spPr/>
        <p:txBody>
          <a:bodyPr/>
          <a:lstStyle>
            <a:lvl1pPr>
              <a:defRPr/>
            </a:lvl1pPr>
          </a:lstStyle>
          <a:p>
            <a:fld id="{BC24DB85-DC66-4AB3-9555-A0CCF6AC87CB}" type="slidenum">
              <a:rPr lang="sk-SK" altLang="cs-CZ"/>
              <a:pPr/>
              <a:t>‹#›</a:t>
            </a:fld>
            <a:endParaRPr lang="sk-SK" altLang="cs-CZ"/>
          </a:p>
        </p:txBody>
      </p:sp>
    </p:spTree>
    <p:extLst>
      <p:ext uri="{BB962C8B-B14F-4D97-AF65-F5344CB8AC3E}">
        <p14:creationId xmlns:p14="http://schemas.microsoft.com/office/powerpoint/2010/main" val="300034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22EE9573-9CE4-45A1-A9E8-11C40962D5D4}"/>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93;p11">
            <a:extLst>
              <a:ext uri="{FF2B5EF4-FFF2-40B4-BE49-F238E27FC236}">
                <a16:creationId xmlns:a16="http://schemas.microsoft.com/office/drawing/2014/main" id="{D1E1DDC0-44BE-4595-A471-ACE61945C483}"/>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94;p11">
            <a:extLst>
              <a:ext uri="{FF2B5EF4-FFF2-40B4-BE49-F238E27FC236}">
                <a16:creationId xmlns:a16="http://schemas.microsoft.com/office/drawing/2014/main" id="{E5CADEF9-1191-4B43-B476-A0D2E0315E9C}"/>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95;p11">
            <a:extLst>
              <a:ext uri="{FF2B5EF4-FFF2-40B4-BE49-F238E27FC236}">
                <a16:creationId xmlns:a16="http://schemas.microsoft.com/office/drawing/2014/main" id="{3E197038-A658-4A73-8E10-629485472E86}"/>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96;p11">
            <a:extLst>
              <a:ext uri="{FF2B5EF4-FFF2-40B4-BE49-F238E27FC236}">
                <a16:creationId xmlns:a16="http://schemas.microsoft.com/office/drawing/2014/main" id="{453E6D56-71BD-403E-B00A-4A19D3EE37F6}"/>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7;p11">
            <a:extLst>
              <a:ext uri="{FF2B5EF4-FFF2-40B4-BE49-F238E27FC236}">
                <a16:creationId xmlns:a16="http://schemas.microsoft.com/office/drawing/2014/main" id="{4E5B0422-BCBD-4C4C-AA47-1B0BF4B6E4AF}"/>
              </a:ext>
            </a:extLst>
          </p:cNvPr>
          <p:cNvSpPr txBox="1">
            <a:spLocks noGrp="1"/>
          </p:cNvSpPr>
          <p:nvPr>
            <p:ph type="sldNum" idx="10"/>
          </p:nvPr>
        </p:nvSpPr>
        <p:spPr/>
        <p:txBody>
          <a:bodyPr/>
          <a:lstStyle>
            <a:lvl1pPr>
              <a:defRPr/>
            </a:lvl1pPr>
          </a:lstStyle>
          <a:p>
            <a:fld id="{9FF9EFB3-C8E2-411D-AF5D-50D2CE2DEF5F}" type="slidenum">
              <a:rPr lang="sk-SK" altLang="cs-CZ"/>
              <a:pPr/>
              <a:t>‹#›</a:t>
            </a:fld>
            <a:endParaRPr lang="sk-SK" altLang="cs-CZ"/>
          </a:p>
        </p:txBody>
      </p:sp>
    </p:spTree>
    <p:extLst>
      <p:ext uri="{BB962C8B-B14F-4D97-AF65-F5344CB8AC3E}">
        <p14:creationId xmlns:p14="http://schemas.microsoft.com/office/powerpoint/2010/main" val="97003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98"/>
        <p:cNvGrpSpPr/>
        <p:nvPr/>
      </p:nvGrpSpPr>
      <p:grpSpPr>
        <a:xfrm>
          <a:off x="0" y="0"/>
          <a:ext cx="0" cy="0"/>
          <a:chOff x="0" y="0"/>
          <a:chExt cx="0" cy="0"/>
        </a:xfrm>
      </p:grpSpPr>
      <p:sp>
        <p:nvSpPr>
          <p:cNvPr id="2" name="Google Shape;99;p12">
            <a:extLst>
              <a:ext uri="{FF2B5EF4-FFF2-40B4-BE49-F238E27FC236}">
                <a16:creationId xmlns:a16="http://schemas.microsoft.com/office/drawing/2014/main" id="{26528B33-9D39-473D-95E4-44985EFFF86F}"/>
              </a:ext>
            </a:extLst>
          </p:cNvPr>
          <p:cNvSpPr>
            <a:spLocks noChangeArrowheads="1"/>
          </p:cNvSpPr>
          <p:nvPr/>
        </p:nvSpPr>
        <p:spPr bwMode="auto">
          <a:xfrm>
            <a:off x="0" y="4294188"/>
            <a:ext cx="9144000" cy="24130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100;p12">
            <a:extLst>
              <a:ext uri="{FF2B5EF4-FFF2-40B4-BE49-F238E27FC236}">
                <a16:creationId xmlns:a16="http://schemas.microsoft.com/office/drawing/2014/main" id="{298043D9-B09B-4824-AB5F-B083B65B6A1D}"/>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101;p12">
            <a:extLst>
              <a:ext uri="{FF2B5EF4-FFF2-40B4-BE49-F238E27FC236}">
                <a16:creationId xmlns:a16="http://schemas.microsoft.com/office/drawing/2014/main" id="{AF6A33AB-0A47-4E57-AE04-0F6D17F0088A}"/>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102;p12">
            <a:extLst>
              <a:ext uri="{FF2B5EF4-FFF2-40B4-BE49-F238E27FC236}">
                <a16:creationId xmlns:a16="http://schemas.microsoft.com/office/drawing/2014/main" id="{8F38F812-29FF-4808-A7D3-A1B608071785}"/>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03;p12">
            <a:extLst>
              <a:ext uri="{FF2B5EF4-FFF2-40B4-BE49-F238E27FC236}">
                <a16:creationId xmlns:a16="http://schemas.microsoft.com/office/drawing/2014/main" id="{7DC12C07-15B5-47A3-BD2E-BE89BAAAFBC2}"/>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04;p12">
            <a:extLst>
              <a:ext uri="{FF2B5EF4-FFF2-40B4-BE49-F238E27FC236}">
                <a16:creationId xmlns:a16="http://schemas.microsoft.com/office/drawing/2014/main" id="{19893A2D-F256-4629-A05F-C051CF4443C7}"/>
              </a:ext>
            </a:extLst>
          </p:cNvPr>
          <p:cNvSpPr txBox="1">
            <a:spLocks noGrp="1"/>
          </p:cNvSpPr>
          <p:nvPr>
            <p:ph type="sldNum" idx="10"/>
          </p:nvPr>
        </p:nvSpPr>
        <p:spPr/>
        <p:txBody>
          <a:bodyPr/>
          <a:lstStyle>
            <a:lvl1pPr>
              <a:defRPr/>
            </a:lvl1pPr>
          </a:lstStyle>
          <a:p>
            <a:fld id="{F9A086C7-0874-4359-890A-7D38B7DFC123}" type="slidenum">
              <a:rPr lang="sk-SK" altLang="cs-CZ"/>
              <a:pPr/>
              <a:t>‹#›</a:t>
            </a:fld>
            <a:endParaRPr lang="sk-SK" altLang="cs-CZ"/>
          </a:p>
        </p:txBody>
      </p:sp>
    </p:spTree>
    <p:extLst>
      <p:ext uri="{BB962C8B-B14F-4D97-AF65-F5344CB8AC3E}">
        <p14:creationId xmlns:p14="http://schemas.microsoft.com/office/powerpoint/2010/main" val="1085545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3B9A0ED9-2030-422D-BA0A-B3D6467E9978}"/>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4D4CF4DF-3FAF-4B4B-9CA2-E25216DAAAED}"/>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5945BAAE-E744-4C09-9D7F-97A2DD124AAA}"/>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charset="0"/>
                <a:sym typeface="Roboto Slab" charset="0"/>
              </a:defRPr>
            </a:lvl1pPr>
          </a:lstStyle>
          <a:p>
            <a:fld id="{A0A6491F-F58A-4BA5-A686-72BDEF391595}"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6" r:id="rId2"/>
    <p:sldLayoutId id="2147483702" r:id="rId3"/>
    <p:sldLayoutId id="2147483703" r:id="rId4"/>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quizizz.com/admin/quiz/61bb669cb5f46f001dc30a03"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890426" y="2571750"/>
            <a:ext cx="7759821" cy="1661977"/>
          </a:xfrm>
        </p:spPr>
        <p:txBody>
          <a:bodyPr/>
          <a:lstStyle/>
          <a:p>
            <a:pPr eaLnBrk="1" hangingPunct="1">
              <a:spcBef>
                <a:spcPct val="0"/>
              </a:spcBef>
              <a:spcAft>
                <a:spcPct val="0"/>
              </a:spcAft>
              <a:buClr>
                <a:srgbClr val="FFFFFF"/>
              </a:buClr>
              <a:buFont typeface="Roboto Slab" pitchFamily="2" charset="0"/>
              <a:buNone/>
            </a:pPr>
            <a:r>
              <a:rPr lang="sk-SK" altLang="cs-CZ" b="1" dirty="0" err="1">
                <a:solidFill>
                  <a:srgbClr val="FFFFFF"/>
                </a:solidFill>
                <a:latin typeface="Roboto Slab" pitchFamily="2" charset="0"/>
                <a:cs typeface="Arial" panose="020B0604020202020204" pitchFamily="34" charset="0"/>
                <a:sym typeface="Roboto Slab" pitchFamily="2" charset="0"/>
              </a:rPr>
              <a:t>Operations</a:t>
            </a:r>
            <a:r>
              <a:rPr lang="sk-SK" altLang="cs-CZ" b="1" dirty="0">
                <a:solidFill>
                  <a:srgbClr val="FFFFFF"/>
                </a:solidFill>
                <a:latin typeface="Roboto Slab" pitchFamily="2" charset="0"/>
                <a:cs typeface="Arial" panose="020B0604020202020204" pitchFamily="34" charset="0"/>
                <a:sym typeface="Roboto Slab" pitchFamily="2" charset="0"/>
              </a:rPr>
              <a:t> </a:t>
            </a:r>
            <a:r>
              <a:rPr lang="sk-SK" altLang="cs-CZ" b="1" dirty="0" err="1">
                <a:solidFill>
                  <a:srgbClr val="FFFFFF"/>
                </a:solidFill>
                <a:latin typeface="Roboto Slab" pitchFamily="2" charset="0"/>
                <a:cs typeface="Arial" panose="020B0604020202020204" pitchFamily="34" charset="0"/>
                <a:sym typeface="Roboto Slab" pitchFamily="2" charset="0"/>
              </a:rPr>
              <a:t>with</a:t>
            </a:r>
            <a:r>
              <a:rPr lang="sk-SK" altLang="cs-CZ" b="1" dirty="0">
                <a:solidFill>
                  <a:srgbClr val="FFFFFF"/>
                </a:solidFill>
                <a:latin typeface="Roboto Slab" pitchFamily="2" charset="0"/>
                <a:cs typeface="Arial" panose="020B0604020202020204" pitchFamily="34" charset="0"/>
                <a:sym typeface="Roboto Slab" pitchFamily="2" charset="0"/>
              </a:rPr>
              <a:t> </a:t>
            </a:r>
            <a:r>
              <a:rPr lang="sk-SK" altLang="cs-CZ" b="1" dirty="0" err="1">
                <a:solidFill>
                  <a:srgbClr val="FFFFFF"/>
                </a:solidFill>
                <a:latin typeface="Roboto Slab" pitchFamily="2" charset="0"/>
                <a:cs typeface="Arial" panose="020B0604020202020204" pitchFamily="34" charset="0"/>
                <a:sym typeface="Roboto Slab" pitchFamily="2" charset="0"/>
              </a:rPr>
              <a:t>intervals</a:t>
            </a:r>
            <a:endParaRPr lang="sk-SK" altLang="cs-CZ" b="1" dirty="0">
              <a:solidFill>
                <a:srgbClr val="FFFFFF"/>
              </a:solidFill>
              <a:latin typeface="Roboto Slab" pitchFamily="2" charset="0"/>
              <a:cs typeface="Arial" panose="020B0604020202020204" pitchFamily="34" charset="0"/>
              <a:sym typeface="Roboto Slab" pitchFamily="2" charset="0"/>
            </a:endParaRPr>
          </a:p>
        </p:txBody>
      </p:sp>
      <p:grpSp>
        <p:nvGrpSpPr>
          <p:cNvPr id="13315" name="Google Shape;110;p13">
            <a:extLst>
              <a:ext uri="{FF2B5EF4-FFF2-40B4-BE49-F238E27FC236}">
                <a16:creationId xmlns:a16="http://schemas.microsoft.com/office/drawing/2014/main" id="{5D74A113-9769-4A97-BA62-1B14BF3BF8FA}"/>
              </a:ext>
            </a:extLst>
          </p:cNvPr>
          <p:cNvGrpSpPr>
            <a:grpSpLocks/>
          </p:cNvGrpSpPr>
          <p:nvPr/>
        </p:nvGrpSpPr>
        <p:grpSpPr bwMode="auto">
          <a:xfrm>
            <a:off x="755576" y="1851670"/>
            <a:ext cx="965200" cy="1011237"/>
            <a:chOff x="5961125" y="1623900"/>
            <a:chExt cx="427450" cy="448175"/>
          </a:xfrm>
        </p:grpSpPr>
        <p:sp>
          <p:nvSpPr>
            <p:cNvPr id="13316" name="Google Shape;111;p13">
              <a:extLst>
                <a:ext uri="{FF2B5EF4-FFF2-40B4-BE49-F238E27FC236}">
                  <a16:creationId xmlns:a16="http://schemas.microsoft.com/office/drawing/2014/main" id="{04A63F41-DCA6-47E6-87E9-6D42A9FAFFE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5E7D696-431B-4CD5-86E0-9FADB03E021B}"/>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88847521-97E7-436C-8882-8A2D76309B38}"/>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28018C1A-2534-4EA7-95FF-1FA54995EAD1}"/>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52122307-C4A6-4102-A20B-981D5EFEC1ED}"/>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4F3530D2-FFB1-490E-B48D-0CEE06A335D2}"/>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9F565ECF-5773-47A7-8FB0-6AC030D5E182}"/>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46;p16">
            <a:extLst>
              <a:ext uri="{FF2B5EF4-FFF2-40B4-BE49-F238E27FC236}">
                <a16:creationId xmlns:a16="http://schemas.microsoft.com/office/drawing/2014/main" id="{6DFE69A4-7149-4E86-BC5F-403B0557A39D}"/>
              </a:ext>
            </a:extLst>
          </p:cNvPr>
          <p:cNvSpPr txBox="1">
            <a:spLocks/>
          </p:cNvSpPr>
          <p:nvPr/>
        </p:nvSpPr>
        <p:spPr bwMode="auto">
          <a:xfrm>
            <a:off x="63148" y="4659982"/>
            <a:ext cx="4505325" cy="47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0" fontAlgn="base" hangingPunct="0">
              <a:spcBef>
                <a:spcPts val="0"/>
              </a:spcBef>
              <a:spcAft>
                <a:spcPts val="0"/>
              </a:spcAft>
              <a:buClr>
                <a:srgbClr val="000000"/>
              </a:buClr>
              <a:buSzPts val="4800"/>
              <a:buFont typeface="Arial" panose="020B0604020202020204" pitchFamily="34" charset="0"/>
              <a:buNone/>
              <a:defRPr sz="48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2pPr>
            <a:lvl3pPr lvl="2"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3pPr>
            <a:lvl4pPr lvl="3"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4pPr>
            <a:lvl5pPr lvl="4"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5pPr>
            <a:lvl6pPr marR="0" lvl="5"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9pPr>
          </a:lstStyle>
          <a:p>
            <a:pPr eaLnBrk="1" hangingPunct="1">
              <a:spcBef>
                <a:spcPct val="0"/>
              </a:spcBef>
              <a:spcAft>
                <a:spcPct val="0"/>
              </a:spcAft>
              <a:buFont typeface="Roboto Slab" pitchFamily="2" charset="0"/>
              <a:buNone/>
            </a:pPr>
            <a:r>
              <a:rPr lang="sk-SK" altLang="cs-CZ" sz="1800" kern="0" dirty="0">
                <a:latin typeface="Roboto Slab" pitchFamily="2" charset="0"/>
                <a:cs typeface="Arial" panose="020B0604020202020204" pitchFamily="34" charset="0"/>
                <a:sym typeface="Roboto Slab" pitchFamily="2" charset="0"/>
              </a:rPr>
              <a:t>Michal Heczko</a:t>
            </a:r>
          </a:p>
        </p:txBody>
      </p:sp>
      <p:sp>
        <p:nvSpPr>
          <p:cNvPr id="20" name="Obdélník 19">
            <a:extLst>
              <a:ext uri="{FF2B5EF4-FFF2-40B4-BE49-F238E27FC236}">
                <a16:creationId xmlns:a16="http://schemas.microsoft.com/office/drawing/2014/main" id="{3E5F7FF5-A86B-4C0A-A6A4-FD4AFDC878CC}"/>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7D22689D-B902-4670-80FE-E406669BB926}"/>
              </a:ext>
            </a:extLst>
          </p:cNvPr>
          <p:cNvSpPr txBox="1"/>
          <p:nvPr/>
        </p:nvSpPr>
        <p:spPr>
          <a:xfrm>
            <a:off x="1870286"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22" name="Obrázek 21">
            <a:extLst>
              <a:ext uri="{FF2B5EF4-FFF2-40B4-BE49-F238E27FC236}">
                <a16:creationId xmlns:a16="http://schemas.microsoft.com/office/drawing/2014/main" id="{72C24E60-C5BF-4295-850D-1F11752C9F1E}"/>
              </a:ext>
            </a:extLst>
          </p:cNvPr>
          <p:cNvPicPr>
            <a:picLocks noChangeAspect="1"/>
          </p:cNvPicPr>
          <p:nvPr/>
        </p:nvPicPr>
        <p:blipFill>
          <a:blip r:embed="rId4"/>
          <a:stretch>
            <a:fillRect/>
          </a:stretch>
        </p:blipFill>
        <p:spPr>
          <a:xfrm>
            <a:off x="5076056" y="750682"/>
            <a:ext cx="766881" cy="766881"/>
          </a:xfrm>
          <a:prstGeom prst="rect">
            <a:avLst/>
          </a:prstGeom>
        </p:spPr>
      </p:pic>
      <p:sp>
        <p:nvSpPr>
          <p:cNvPr id="23" name="TextovéPole 22">
            <a:extLst>
              <a:ext uri="{FF2B5EF4-FFF2-40B4-BE49-F238E27FC236}">
                <a16:creationId xmlns:a16="http://schemas.microsoft.com/office/drawing/2014/main" id="{62EFA1B0-5752-4CD1-A107-579E80CBB486}"/>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24" name="Obrázek 23">
            <a:extLst>
              <a:ext uri="{FF2B5EF4-FFF2-40B4-BE49-F238E27FC236}">
                <a16:creationId xmlns:a16="http://schemas.microsoft.com/office/drawing/2014/main" id="{A3BCF20C-6A75-4B5D-BF1D-C9533F16D7CA}"/>
              </a:ext>
            </a:extLst>
          </p:cNvPr>
          <p:cNvPicPr>
            <a:picLocks noChangeAspect="1"/>
          </p:cNvPicPr>
          <p:nvPr/>
        </p:nvPicPr>
        <p:blipFill>
          <a:blip r:embed="rId5"/>
          <a:stretch>
            <a:fillRect/>
          </a:stretch>
        </p:blipFill>
        <p:spPr>
          <a:xfrm>
            <a:off x="640741" y="704987"/>
            <a:ext cx="1027097" cy="837277"/>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délník 51">
            <a:extLst>
              <a:ext uri="{FF2B5EF4-FFF2-40B4-BE49-F238E27FC236}">
                <a16:creationId xmlns:a16="http://schemas.microsoft.com/office/drawing/2014/main" id="{2873EDF1-FD2C-4955-8E30-5E7649DD6BB8}"/>
              </a:ext>
            </a:extLst>
          </p:cNvPr>
          <p:cNvSpPr/>
          <p:nvPr/>
        </p:nvSpPr>
        <p:spPr>
          <a:xfrm>
            <a:off x="5404276" y="2427653"/>
            <a:ext cx="522489" cy="445946"/>
          </a:xfrm>
          <a:prstGeom prst="rect">
            <a:avLst/>
          </a:prstGeom>
          <a:pattFill prst="wdUp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a:xfrm>
            <a:off x="1043608" y="530725"/>
            <a:ext cx="3528391" cy="1028700"/>
          </a:xfrm>
        </p:spPr>
        <p:txBody>
          <a:bodyPr/>
          <a:lstStyle/>
          <a:p>
            <a:pPr eaLnBrk="1" hangingPunct="1">
              <a:spcBef>
                <a:spcPct val="0"/>
              </a:spcBef>
              <a:spcAft>
                <a:spcPct val="0"/>
              </a:spcAft>
              <a:buClr>
                <a:srgbClr val="FFFFFF"/>
              </a:buClr>
              <a:buFont typeface="Roboto Slab" charset="0"/>
              <a:buNone/>
            </a:pPr>
            <a:r>
              <a:rPr lang="en-GB" altLang="cs-CZ" sz="2400" b="1" dirty="0">
                <a:solidFill>
                  <a:srgbClr val="FFFFFF"/>
                </a:solidFill>
                <a:latin typeface="Roboto Slab" pitchFamily="2" charset="0"/>
                <a:ea typeface="Roboto Slab" pitchFamily="2" charset="0"/>
                <a:cs typeface="Arial" panose="020B0604020202020204" pitchFamily="34" charset="0"/>
                <a:sym typeface="Roboto Slab" charset="0"/>
              </a:rPr>
              <a:t>Intervals </a:t>
            </a:r>
            <a:br>
              <a:rPr lang="cs-CZ" altLang="cs-CZ" sz="2400" b="1" dirty="0">
                <a:solidFill>
                  <a:srgbClr val="FFFFFF"/>
                </a:solidFill>
                <a:latin typeface="Roboto Slab" pitchFamily="2" charset="0"/>
                <a:ea typeface="Roboto Slab" pitchFamily="2" charset="0"/>
                <a:cs typeface="Arial" panose="020B0604020202020204" pitchFamily="34" charset="0"/>
                <a:sym typeface="Roboto Slab" charset="0"/>
              </a:rPr>
            </a:br>
            <a:r>
              <a:rPr lang="en-GB" altLang="cs-CZ" sz="2400" b="1" dirty="0">
                <a:solidFill>
                  <a:srgbClr val="FFFFFF"/>
                </a:solidFill>
                <a:latin typeface="Roboto Slab" pitchFamily="2" charset="0"/>
                <a:ea typeface="Roboto Slab" pitchFamily="2" charset="0"/>
                <a:cs typeface="Arial" panose="020B0604020202020204" pitchFamily="34" charset="0"/>
                <a:sym typeface="Roboto Slab" charset="0"/>
              </a:rPr>
              <a:t>intersections </a:t>
            </a:r>
            <a:r>
              <a:rPr lang="sk-SK" altLang="cs-CZ" sz="2400" b="1" dirty="0">
                <a:solidFill>
                  <a:srgbClr val="FFFFFF"/>
                </a:solidFill>
                <a:latin typeface="Roboto Slab" pitchFamily="2" charset="0"/>
                <a:ea typeface="Roboto Slab" pitchFamily="2" charset="0"/>
                <a:cs typeface="Arial" panose="020B0604020202020204" pitchFamily="34" charset="0"/>
                <a:sym typeface="Roboto Slab" charset="0"/>
              </a:rPr>
              <a:t>I</a:t>
            </a:r>
          </a:p>
        </p:txBody>
      </p:sp>
      <mc:AlternateContent xmlns:mc="http://schemas.openxmlformats.org/markup-compatibility/2006" xmlns:a14="http://schemas.microsoft.com/office/drawing/2010/main">
        <mc:Choice Requires="a14">
          <p:sp>
            <p:nvSpPr>
              <p:cNvPr id="2" name="Zástupný text 1">
                <a:extLst>
                  <a:ext uri="{FF2B5EF4-FFF2-40B4-BE49-F238E27FC236}">
                    <a16:creationId xmlns:a16="http://schemas.microsoft.com/office/drawing/2014/main" id="{018D7BF2-7344-442F-93E8-109D46056DFC}"/>
                  </a:ext>
                </a:extLst>
              </p:cNvPr>
              <p:cNvSpPr>
                <a:spLocks noGrp="1"/>
              </p:cNvSpPr>
              <p:nvPr>
                <p:ph type="body" idx="1"/>
              </p:nvPr>
            </p:nvSpPr>
            <p:spPr>
              <a:xfrm>
                <a:off x="1146025" y="1573290"/>
                <a:ext cx="7540800" cy="1142476"/>
              </a:xfrm>
            </p:spPr>
            <p:txBody>
              <a:bodyPr/>
              <a:lstStyle/>
              <a:p>
                <a14:m>
                  <m:oMath xmlns:m="http://schemas.openxmlformats.org/officeDocument/2006/math">
                    <m:r>
                      <a:rPr lang="cs-CZ" sz="2400" b="0" i="1" smtClean="0">
                        <a:latin typeface="Cambria Math" panose="02040503050406030204" pitchFamily="18" charset="0"/>
                      </a:rPr>
                      <m:t>𝐴</m:t>
                    </m:r>
                    <m:r>
                      <a:rPr lang="cs-CZ" sz="2400" b="0" i="1" smtClean="0">
                        <a:latin typeface="Cambria Math" panose="02040503050406030204" pitchFamily="18" charset="0"/>
                      </a:rPr>
                      <m:t>=</m:t>
                    </m:r>
                    <m:d>
                      <m:dPr>
                        <m:ctrlPr>
                          <a:rPr lang="cs-CZ" sz="2400" b="0" i="1" smtClean="0">
                            <a:latin typeface="Cambria Math" panose="02040503050406030204" pitchFamily="18" charset="0"/>
                          </a:rPr>
                        </m:ctrlPr>
                      </m:dPr>
                      <m:e>
                        <m:r>
                          <a:rPr lang="cs-CZ" sz="2400" b="0" i="1" smtClean="0">
                            <a:latin typeface="Cambria Math" panose="02040503050406030204" pitchFamily="18" charset="0"/>
                          </a:rPr>
                          <m:t>1;+</m:t>
                        </m:r>
                        <m:r>
                          <a:rPr lang="cs-CZ" sz="2400" b="0" i="1" smtClean="0">
                            <a:latin typeface="Cambria Math" panose="02040503050406030204" pitchFamily="18" charset="0"/>
                            <a:ea typeface="Cambria Math" panose="02040503050406030204" pitchFamily="18" charset="0"/>
                          </a:rPr>
                          <m:t>∞</m:t>
                        </m:r>
                      </m:e>
                    </m:d>
                  </m:oMath>
                </a14:m>
                <a:endParaRPr lang="cs-CZ" sz="2400" dirty="0">
                  <a:latin typeface="Weekly Free Light" panose="00000400000000000000" pitchFamily="50" charset="-18"/>
                </a:endParaRPr>
              </a:p>
              <a:p>
                <a14:m>
                  <m:oMath xmlns:m="http://schemas.openxmlformats.org/officeDocument/2006/math">
                    <m:r>
                      <a:rPr lang="cs-CZ" sz="2400" b="0" i="1" smtClean="0">
                        <a:latin typeface="Cambria Math" panose="02040503050406030204" pitchFamily="18" charset="0"/>
                      </a:rPr>
                      <m:t>𝐵</m:t>
                    </m:r>
                    <m:r>
                      <a:rPr lang="cs-CZ" sz="2400" b="0" i="1" smtClean="0">
                        <a:latin typeface="Cambria Math" panose="02040503050406030204" pitchFamily="18" charset="0"/>
                      </a:rPr>
                      <m:t>=</m:t>
                    </m:r>
                    <m:d>
                      <m:dPr>
                        <m:endChr m:val=""/>
                        <m:ctrlPr>
                          <a:rPr lang="cs-CZ" sz="2400" b="0" i="1" smtClean="0">
                            <a:latin typeface="Cambria Math" panose="02040503050406030204" pitchFamily="18" charset="0"/>
                          </a:rPr>
                        </m:ctrlPr>
                      </m:dPr>
                      <m:e>
                        <m:d>
                          <m:dPr>
                            <m:begChr m:val=""/>
                            <m:endChr m:val="⟩"/>
                            <m:ctrlPr>
                              <a:rPr lang="cs-CZ" sz="2400" b="0" i="1" smtClean="0">
                                <a:latin typeface="Cambria Math" panose="02040503050406030204" pitchFamily="18" charset="0"/>
                              </a:rPr>
                            </m:ctrlPr>
                          </m:dPr>
                          <m:e>
                            <m:r>
                              <a:rPr lang="cs-CZ" sz="2400" b="0" i="1" smtClean="0">
                                <a:latin typeface="Cambria Math" panose="02040503050406030204" pitchFamily="18" charset="0"/>
                              </a:rPr>
                              <m:t>−</m:t>
                            </m:r>
                            <m:r>
                              <a:rPr lang="cs-CZ" sz="2400" b="0" i="1" smtClean="0">
                                <a:latin typeface="Cambria Math" panose="02040503050406030204" pitchFamily="18" charset="0"/>
                                <a:ea typeface="Cambria Math" panose="02040503050406030204" pitchFamily="18" charset="0"/>
                              </a:rPr>
                              <m:t>∞;3</m:t>
                            </m:r>
                          </m:e>
                        </m:d>
                      </m:e>
                    </m:d>
                  </m:oMath>
                </a14:m>
                <a:endParaRPr lang="cs-CZ" sz="2400" dirty="0">
                  <a:latin typeface="Weekly Free Light" panose="00000400000000000000" pitchFamily="50" charset="-18"/>
                </a:endParaRPr>
              </a:p>
            </p:txBody>
          </p:sp>
        </mc:Choice>
        <mc:Fallback xmlns="">
          <p:sp>
            <p:nvSpPr>
              <p:cNvPr id="2" name="Zástupný text 1">
                <a:extLst>
                  <a:ext uri="{FF2B5EF4-FFF2-40B4-BE49-F238E27FC236}">
                    <a16:creationId xmlns:a16="http://schemas.microsoft.com/office/drawing/2014/main" id="{018D7BF2-7344-442F-93E8-109D46056DFC}"/>
                  </a:ext>
                </a:extLst>
              </p:cNvPr>
              <p:cNvSpPr>
                <a:spLocks noGrp="1" noRot="1" noChangeAspect="1" noMove="1" noResize="1" noEditPoints="1" noAdjustHandles="1" noChangeArrowheads="1" noChangeShapeType="1" noTextEdit="1"/>
              </p:cNvSpPr>
              <p:nvPr>
                <p:ph type="body" idx="1"/>
              </p:nvPr>
            </p:nvSpPr>
            <p:spPr>
              <a:xfrm>
                <a:off x="1146025" y="1573290"/>
                <a:ext cx="7540800" cy="1142476"/>
              </a:xfrm>
              <a:blipFill>
                <a:blip r:embed="rId3"/>
                <a:stretch>
                  <a:fillRect l="-808" t="-2139" b="-70588"/>
                </a:stretch>
              </a:blipFill>
            </p:spPr>
            <p:txBody>
              <a:bodyPr/>
              <a:lstStyle/>
              <a:p>
                <a:r>
                  <a:rPr lang="cs-CZ">
                    <a:noFill/>
                  </a:rPr>
                  <a:t> </a:t>
                </a:r>
              </a:p>
            </p:txBody>
          </p:sp>
        </mc:Fallback>
      </mc:AlternateContent>
      <p:sp>
        <p:nvSpPr>
          <p:cNvPr id="18437" name="Google Shape;169;p18">
            <a:extLst>
              <a:ext uri="{FF2B5EF4-FFF2-40B4-BE49-F238E27FC236}">
                <a16:creationId xmlns:a16="http://schemas.microsoft.com/office/drawing/2014/main" id="{642E811D-B586-491B-A216-1016B538676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10</a:t>
            </a:fld>
            <a:endParaRPr lang="sk-SK" altLang="cs-CZ" sz="800">
              <a:solidFill>
                <a:srgbClr val="FFFFFF"/>
              </a:solidFill>
              <a:latin typeface="Roboto Slab" charset="0"/>
              <a:sym typeface="Roboto Slab" charset="0"/>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8" name="TextovéPole 27">
            <a:extLst>
              <a:ext uri="{FF2B5EF4-FFF2-40B4-BE49-F238E27FC236}">
                <a16:creationId xmlns:a16="http://schemas.microsoft.com/office/drawing/2014/main" id="{A5829C9B-EC42-4D58-848D-8F57ED1EAF21}"/>
              </a:ext>
            </a:extLst>
          </p:cNvPr>
          <p:cNvSpPr txBox="1"/>
          <p:nvPr/>
        </p:nvSpPr>
        <p:spPr>
          <a:xfrm>
            <a:off x="5775923" y="2897111"/>
            <a:ext cx="314510" cy="369332"/>
          </a:xfrm>
          <a:prstGeom prst="rect">
            <a:avLst/>
          </a:prstGeom>
          <a:noFill/>
        </p:spPr>
        <p:txBody>
          <a:bodyPr wrap="none" rtlCol="0">
            <a:spAutoFit/>
          </a:bodyPr>
          <a:lstStyle/>
          <a:p>
            <a:r>
              <a:rPr lang="cs-CZ" sz="1800" b="1" dirty="0">
                <a:latin typeface="Weekly Free Light" panose="00000400000000000000" pitchFamily="50" charset="-18"/>
              </a:rPr>
              <a:t>3</a:t>
            </a:r>
          </a:p>
        </p:txBody>
      </p:sp>
      <p:grpSp>
        <p:nvGrpSpPr>
          <p:cNvPr id="13" name="Skupina 12">
            <a:extLst>
              <a:ext uri="{FF2B5EF4-FFF2-40B4-BE49-F238E27FC236}">
                <a16:creationId xmlns:a16="http://schemas.microsoft.com/office/drawing/2014/main" id="{9018914B-DBAA-46F8-B4BF-D6992CB9527E}"/>
              </a:ext>
            </a:extLst>
          </p:cNvPr>
          <p:cNvGrpSpPr/>
          <p:nvPr/>
        </p:nvGrpSpPr>
        <p:grpSpPr>
          <a:xfrm>
            <a:off x="3829718" y="2348859"/>
            <a:ext cx="3456384" cy="916848"/>
            <a:chOff x="3829718" y="2348859"/>
            <a:chExt cx="3456384" cy="916848"/>
          </a:xfrm>
        </p:grpSpPr>
        <p:cxnSp>
          <p:nvCxnSpPr>
            <p:cNvPr id="5" name="Přímá spojnice 4">
              <a:extLst>
                <a:ext uri="{FF2B5EF4-FFF2-40B4-BE49-F238E27FC236}">
                  <a16:creationId xmlns:a16="http://schemas.microsoft.com/office/drawing/2014/main" id="{A570A944-1074-4031-8B03-1C223031D5D6}"/>
                </a:ext>
              </a:extLst>
            </p:cNvPr>
            <p:cNvCxnSpPr>
              <a:cxnSpLocks/>
            </p:cNvCxnSpPr>
            <p:nvPr/>
          </p:nvCxnSpPr>
          <p:spPr>
            <a:xfrm flipV="1">
              <a:off x="3829718" y="2852915"/>
              <a:ext cx="3456384" cy="686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50109628-8E69-4866-ACCF-0A003E0CAC1E}"/>
                </a:ext>
              </a:extLst>
            </p:cNvPr>
            <p:cNvCxnSpPr>
              <a:cxnSpLocks/>
            </p:cNvCxnSpPr>
            <p:nvPr/>
          </p:nvCxnSpPr>
          <p:spPr>
            <a:xfrm flipV="1">
              <a:off x="5413894" y="2787773"/>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43F5728A-C783-4AEA-8258-1C6D5E880CA0}"/>
                </a:ext>
              </a:extLst>
            </p:cNvPr>
            <p:cNvCxnSpPr>
              <a:cxnSpLocks/>
            </p:cNvCxnSpPr>
            <p:nvPr/>
          </p:nvCxnSpPr>
          <p:spPr>
            <a:xfrm flipV="1">
              <a:off x="5926766" y="2787773"/>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ovéPole 26">
              <a:extLst>
                <a:ext uri="{FF2B5EF4-FFF2-40B4-BE49-F238E27FC236}">
                  <a16:creationId xmlns:a16="http://schemas.microsoft.com/office/drawing/2014/main" id="{E8C4209F-6DE5-42AD-8ADD-59F4BFFBF696}"/>
                </a:ext>
              </a:extLst>
            </p:cNvPr>
            <p:cNvSpPr txBox="1"/>
            <p:nvPr/>
          </p:nvSpPr>
          <p:spPr>
            <a:xfrm>
              <a:off x="5271868" y="2896375"/>
              <a:ext cx="264816" cy="369332"/>
            </a:xfrm>
            <a:prstGeom prst="rect">
              <a:avLst/>
            </a:prstGeom>
            <a:noFill/>
          </p:spPr>
          <p:txBody>
            <a:bodyPr wrap="none" rtlCol="0">
              <a:spAutoFit/>
            </a:bodyPr>
            <a:lstStyle/>
            <a:p>
              <a:r>
                <a:rPr lang="cs-CZ" sz="1800" b="1" dirty="0">
                  <a:latin typeface="Weekly Free Light" panose="00000400000000000000" pitchFamily="50" charset="-18"/>
                </a:rPr>
                <a:t>1</a:t>
              </a:r>
              <a:endParaRPr lang="cs-CZ" b="1" dirty="0">
                <a:latin typeface="Weekly Free Light" panose="00000400000000000000" pitchFamily="50" charset="-18"/>
              </a:endParaRPr>
            </a:p>
          </p:txBody>
        </p:sp>
        <p:cxnSp>
          <p:nvCxnSpPr>
            <p:cNvPr id="33" name="Přímá spojnice 32">
              <a:extLst>
                <a:ext uri="{FF2B5EF4-FFF2-40B4-BE49-F238E27FC236}">
                  <a16:creationId xmlns:a16="http://schemas.microsoft.com/office/drawing/2014/main" id="{E2B4E2E3-6BFD-41B7-B788-98C599316AD7}"/>
                </a:ext>
              </a:extLst>
            </p:cNvPr>
            <p:cNvCxnSpPr>
              <a:cxnSpLocks/>
            </p:cNvCxnSpPr>
            <p:nvPr/>
          </p:nvCxnSpPr>
          <p:spPr>
            <a:xfrm flipV="1">
              <a:off x="5926766" y="2571749"/>
              <a:ext cx="0" cy="20915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5" name="Ovál 34">
              <a:extLst>
                <a:ext uri="{FF2B5EF4-FFF2-40B4-BE49-F238E27FC236}">
                  <a16:creationId xmlns:a16="http://schemas.microsoft.com/office/drawing/2014/main" id="{D44A485D-16FB-4117-A75D-721141841222}"/>
                </a:ext>
              </a:extLst>
            </p:cNvPr>
            <p:cNvSpPr/>
            <p:nvPr/>
          </p:nvSpPr>
          <p:spPr>
            <a:xfrm>
              <a:off x="5854758" y="2499926"/>
              <a:ext cx="144016" cy="14401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Přímá spojnice 35">
              <a:extLst>
                <a:ext uri="{FF2B5EF4-FFF2-40B4-BE49-F238E27FC236}">
                  <a16:creationId xmlns:a16="http://schemas.microsoft.com/office/drawing/2014/main" id="{6F7299BB-826E-4647-8611-352306C95CE1}"/>
                </a:ext>
              </a:extLst>
            </p:cNvPr>
            <p:cNvCxnSpPr>
              <a:cxnSpLocks/>
              <a:stCxn id="35" idx="2"/>
            </p:cNvCxnSpPr>
            <p:nvPr/>
          </p:nvCxnSpPr>
          <p:spPr>
            <a:xfrm flipH="1">
              <a:off x="3851920" y="2571934"/>
              <a:ext cx="2002838" cy="0"/>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9DAE37BE-5B5E-4777-B270-BFD2E9A244A0}"/>
                </a:ext>
              </a:extLst>
            </p:cNvPr>
            <p:cNvCxnSpPr>
              <a:cxnSpLocks/>
            </p:cNvCxnSpPr>
            <p:nvPr/>
          </p:nvCxnSpPr>
          <p:spPr>
            <a:xfrm flipV="1">
              <a:off x="5413894" y="2420867"/>
              <a:ext cx="0"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Ovál 41">
              <a:extLst>
                <a:ext uri="{FF2B5EF4-FFF2-40B4-BE49-F238E27FC236}">
                  <a16:creationId xmlns:a16="http://schemas.microsoft.com/office/drawing/2014/main" id="{4643A647-D56A-44C1-9A32-28829A6EAF37}"/>
                </a:ext>
              </a:extLst>
            </p:cNvPr>
            <p:cNvSpPr/>
            <p:nvPr/>
          </p:nvSpPr>
          <p:spPr>
            <a:xfrm>
              <a:off x="5341886" y="2348859"/>
              <a:ext cx="144016" cy="14401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cxnSp>
          <p:nvCxnSpPr>
            <p:cNvPr id="46" name="Přímá spojnice 45">
              <a:extLst>
                <a:ext uri="{FF2B5EF4-FFF2-40B4-BE49-F238E27FC236}">
                  <a16:creationId xmlns:a16="http://schemas.microsoft.com/office/drawing/2014/main" id="{1D912E44-2088-4BA3-88BF-25E3AE55AF6C}"/>
                </a:ext>
              </a:extLst>
            </p:cNvPr>
            <p:cNvCxnSpPr>
              <a:cxnSpLocks/>
              <a:endCxn id="42" idx="6"/>
            </p:cNvCxnSpPr>
            <p:nvPr/>
          </p:nvCxnSpPr>
          <p:spPr>
            <a:xfrm flipH="1">
              <a:off x="5485902" y="2418357"/>
              <a:ext cx="1750394"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0" name="Zástupný text 1">
                <a:extLst>
                  <a:ext uri="{FF2B5EF4-FFF2-40B4-BE49-F238E27FC236}">
                    <a16:creationId xmlns:a16="http://schemas.microsoft.com/office/drawing/2014/main" id="{28A3BF79-1ACD-45D7-B60F-F6DA3AC5B883}"/>
                  </a:ext>
                </a:extLst>
              </p:cNvPr>
              <p:cNvSpPr txBox="1">
                <a:spLocks/>
              </p:cNvSpPr>
              <p:nvPr/>
            </p:nvSpPr>
            <p:spPr bwMode="auto">
              <a:xfrm>
                <a:off x="1146025" y="3511934"/>
                <a:ext cx="4390659" cy="1142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14:m>
                  <m:oMath xmlns:m="http://schemas.openxmlformats.org/officeDocument/2006/math">
                    <m:r>
                      <a:rPr lang="cs-CZ" sz="2400" i="1" kern="0" smtClean="0">
                        <a:latin typeface="Cambria Math" panose="02040503050406030204" pitchFamily="18" charset="0"/>
                      </a:rPr>
                      <m:t>𝐴</m:t>
                    </m:r>
                    <m:r>
                      <a:rPr lang="cs-CZ" sz="2400" i="1" kern="0">
                        <a:latin typeface="Cambria Math" panose="02040503050406030204" pitchFamily="18" charset="0"/>
                        <a:ea typeface="Cambria Math" panose="02040503050406030204" pitchFamily="18" charset="0"/>
                      </a:rPr>
                      <m:t>∩</m:t>
                    </m:r>
                    <m:r>
                      <a:rPr lang="cs-CZ" sz="2400" b="0" i="1" kern="0" smtClean="0">
                        <a:latin typeface="Cambria Math" panose="02040503050406030204" pitchFamily="18" charset="0"/>
                        <a:ea typeface="Cambria Math" panose="02040503050406030204" pitchFamily="18" charset="0"/>
                      </a:rPr>
                      <m:t>𝐵</m:t>
                    </m:r>
                    <m:r>
                      <a:rPr lang="cs-CZ" sz="2400" i="1" kern="0" smtClean="0">
                        <a:latin typeface="Cambria Math" panose="02040503050406030204" pitchFamily="18" charset="0"/>
                      </a:rPr>
                      <m:t>=</m:t>
                    </m:r>
                    <m:d>
                      <m:dPr>
                        <m:ctrlPr>
                          <a:rPr lang="cs-CZ" sz="2400" i="1" kern="0" smtClean="0">
                            <a:latin typeface="Cambria Math" panose="02040503050406030204" pitchFamily="18" charset="0"/>
                          </a:rPr>
                        </m:ctrlPr>
                      </m:dPr>
                      <m:e>
                        <m:r>
                          <a:rPr lang="cs-CZ" sz="2400" b="0" i="1" kern="0" smtClean="0">
                            <a:latin typeface="Cambria Math" panose="02040503050406030204" pitchFamily="18" charset="0"/>
                          </a:rPr>
                          <m:t>1;+</m:t>
                        </m:r>
                        <m:r>
                          <a:rPr lang="cs-CZ" sz="2400" b="0" i="1" kern="0" smtClean="0">
                            <a:latin typeface="Cambria Math" panose="02040503050406030204" pitchFamily="18" charset="0"/>
                            <a:ea typeface="Cambria Math" panose="02040503050406030204" pitchFamily="18" charset="0"/>
                          </a:rPr>
                          <m:t>∞</m:t>
                        </m:r>
                      </m:e>
                    </m:d>
                    <m:r>
                      <a:rPr lang="cs-CZ" sz="2400" i="1" kern="0">
                        <a:latin typeface="Cambria Math" panose="02040503050406030204" pitchFamily="18" charset="0"/>
                        <a:ea typeface="Cambria Math" panose="02040503050406030204" pitchFamily="18" charset="0"/>
                      </a:rPr>
                      <m:t>∩</m:t>
                    </m:r>
                    <m:d>
                      <m:dPr>
                        <m:endChr m:val=""/>
                        <m:ctrlPr>
                          <a:rPr lang="cs-CZ" sz="2400" i="1">
                            <a:latin typeface="Cambria Math" panose="02040503050406030204" pitchFamily="18" charset="0"/>
                          </a:rPr>
                        </m:ctrlPr>
                      </m:dPr>
                      <m:e>
                        <m:d>
                          <m:dPr>
                            <m:begChr m:val=""/>
                            <m:endChr m:val="⟩"/>
                            <m:ctrlPr>
                              <a:rPr lang="cs-CZ" sz="2400" i="1">
                                <a:latin typeface="Cambria Math" panose="02040503050406030204" pitchFamily="18" charset="0"/>
                              </a:rPr>
                            </m:ctrlPr>
                          </m:dPr>
                          <m:e>
                            <m:r>
                              <a:rPr lang="cs-CZ" sz="2400" i="1">
                                <a:latin typeface="Cambria Math" panose="02040503050406030204" pitchFamily="18" charset="0"/>
                              </a:rPr>
                              <m:t>−</m:t>
                            </m:r>
                            <m:r>
                              <a:rPr lang="cs-CZ" sz="2400" i="1">
                                <a:latin typeface="Cambria Math" panose="02040503050406030204" pitchFamily="18" charset="0"/>
                                <a:ea typeface="Cambria Math" panose="02040503050406030204" pitchFamily="18" charset="0"/>
                              </a:rPr>
                              <m:t>∞;3</m:t>
                            </m:r>
                          </m:e>
                        </m:d>
                      </m:e>
                    </m:d>
                  </m:oMath>
                </a14:m>
                <a:endParaRPr lang="cs-CZ" sz="2400" kern="0" dirty="0">
                  <a:latin typeface="Weekly Free Light" panose="00000400000000000000" pitchFamily="50" charset="-18"/>
                </a:endParaRPr>
              </a:p>
              <a:p>
                <a14:m>
                  <m:oMath xmlns:m="http://schemas.openxmlformats.org/officeDocument/2006/math">
                    <m:r>
                      <a:rPr lang="cs-CZ" sz="2400" i="1" kern="0">
                        <a:latin typeface="Cambria Math" panose="02040503050406030204" pitchFamily="18" charset="0"/>
                      </a:rPr>
                      <m:t>𝐴</m:t>
                    </m:r>
                    <m:r>
                      <a:rPr lang="cs-CZ" sz="2400" i="1" kern="0">
                        <a:latin typeface="Cambria Math" panose="02040503050406030204" pitchFamily="18" charset="0"/>
                        <a:ea typeface="Cambria Math" panose="02040503050406030204" pitchFamily="18" charset="0"/>
                      </a:rPr>
                      <m:t>∩</m:t>
                    </m:r>
                    <m:r>
                      <a:rPr lang="cs-CZ" sz="2400" i="1" kern="0">
                        <a:latin typeface="Cambria Math" panose="02040503050406030204" pitchFamily="18" charset="0"/>
                        <a:ea typeface="Cambria Math" panose="02040503050406030204" pitchFamily="18" charset="0"/>
                      </a:rPr>
                      <m:t>𝐵</m:t>
                    </m:r>
                    <m:r>
                      <a:rPr lang="cs-CZ" sz="2400" i="1" kern="0" smtClean="0">
                        <a:latin typeface="Cambria Math" panose="02040503050406030204" pitchFamily="18" charset="0"/>
                      </a:rPr>
                      <m:t>=</m:t>
                    </m:r>
                    <m:d>
                      <m:dPr>
                        <m:endChr m:val=""/>
                        <m:ctrlPr>
                          <a:rPr lang="cs-CZ" sz="2400" i="1" kern="0" smtClean="0">
                            <a:latin typeface="Cambria Math" panose="02040503050406030204" pitchFamily="18" charset="0"/>
                          </a:rPr>
                        </m:ctrlPr>
                      </m:dPr>
                      <m:e>
                        <m:d>
                          <m:dPr>
                            <m:begChr m:val=""/>
                            <m:endChr m:val="⟩"/>
                            <m:ctrlPr>
                              <a:rPr lang="cs-CZ" sz="2400" i="1" kern="0" smtClean="0">
                                <a:latin typeface="Cambria Math" panose="02040503050406030204" pitchFamily="18" charset="0"/>
                              </a:rPr>
                            </m:ctrlPr>
                          </m:dPr>
                          <m:e>
                            <m:r>
                              <a:rPr lang="cs-CZ" sz="2400" b="0" i="1" kern="0" smtClean="0">
                                <a:latin typeface="Cambria Math" panose="02040503050406030204" pitchFamily="18" charset="0"/>
                              </a:rPr>
                              <m:t>1;3</m:t>
                            </m:r>
                          </m:e>
                        </m:d>
                      </m:e>
                    </m:d>
                  </m:oMath>
                </a14:m>
                <a:endParaRPr lang="cs-CZ" sz="2400" kern="0" dirty="0">
                  <a:latin typeface="Weekly Free Light" panose="00000400000000000000" pitchFamily="50" charset="-18"/>
                </a:endParaRPr>
              </a:p>
            </p:txBody>
          </p:sp>
        </mc:Choice>
        <mc:Fallback xmlns="">
          <p:sp>
            <p:nvSpPr>
              <p:cNvPr id="50" name="Zástupný text 1">
                <a:extLst>
                  <a:ext uri="{FF2B5EF4-FFF2-40B4-BE49-F238E27FC236}">
                    <a16:creationId xmlns:a16="http://schemas.microsoft.com/office/drawing/2014/main" id="{28A3BF79-1ACD-45D7-B60F-F6DA3AC5B883}"/>
                  </a:ext>
                </a:extLst>
              </p:cNvPr>
              <p:cNvSpPr txBox="1">
                <a:spLocks noRot="1" noChangeAspect="1" noMove="1" noResize="1" noEditPoints="1" noAdjustHandles="1" noChangeArrowheads="1" noChangeShapeType="1" noTextEdit="1"/>
              </p:cNvSpPr>
              <p:nvPr/>
            </p:nvSpPr>
            <p:spPr bwMode="auto">
              <a:xfrm>
                <a:off x="1146025" y="3511934"/>
                <a:ext cx="4390659" cy="1142476"/>
              </a:xfrm>
              <a:prstGeom prst="rect">
                <a:avLst/>
              </a:prstGeom>
              <a:blipFill>
                <a:blip r:embed="rId4"/>
                <a:stretch>
                  <a:fillRect l="-1389" t="-40957" r="-10417" b="-696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grpSp>
        <p:nvGrpSpPr>
          <p:cNvPr id="11" name="Skupina 10">
            <a:extLst>
              <a:ext uri="{FF2B5EF4-FFF2-40B4-BE49-F238E27FC236}">
                <a16:creationId xmlns:a16="http://schemas.microsoft.com/office/drawing/2014/main" id="{FE789F4F-6E6A-4A82-925E-4C8DB9D3F77C}"/>
              </a:ext>
            </a:extLst>
          </p:cNvPr>
          <p:cNvGrpSpPr/>
          <p:nvPr/>
        </p:nvGrpSpPr>
        <p:grpSpPr>
          <a:xfrm>
            <a:off x="5328893" y="2114538"/>
            <a:ext cx="679172" cy="376146"/>
            <a:chOff x="5328893" y="2114538"/>
            <a:chExt cx="679172" cy="376146"/>
          </a:xfrm>
        </p:grpSpPr>
        <p:cxnSp>
          <p:nvCxnSpPr>
            <p:cNvPr id="31" name="Přímá spojnice 30">
              <a:extLst>
                <a:ext uri="{FF2B5EF4-FFF2-40B4-BE49-F238E27FC236}">
                  <a16:creationId xmlns:a16="http://schemas.microsoft.com/office/drawing/2014/main" id="{06C87857-79DC-43CA-8074-AC6385657BCF}"/>
                </a:ext>
              </a:extLst>
            </p:cNvPr>
            <p:cNvCxnSpPr>
              <a:cxnSpLocks/>
            </p:cNvCxnSpPr>
            <p:nvPr/>
          </p:nvCxnSpPr>
          <p:spPr>
            <a:xfrm flipH="1" flipV="1">
              <a:off x="5400901" y="2208596"/>
              <a:ext cx="4" cy="15088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F27FA26F-42A6-41D3-964E-D1DE32E7B076}"/>
                </a:ext>
              </a:extLst>
            </p:cNvPr>
            <p:cNvCxnSpPr>
              <a:cxnSpLocks/>
            </p:cNvCxnSpPr>
            <p:nvPr/>
          </p:nvCxnSpPr>
          <p:spPr>
            <a:xfrm flipV="1">
              <a:off x="5927655" y="2265435"/>
              <a:ext cx="0" cy="22524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Ovál 36">
              <a:extLst>
                <a:ext uri="{FF2B5EF4-FFF2-40B4-BE49-F238E27FC236}">
                  <a16:creationId xmlns:a16="http://schemas.microsoft.com/office/drawing/2014/main" id="{513EDE0A-4BC4-4FC3-A061-88B214AB4F69}"/>
                </a:ext>
              </a:extLst>
            </p:cNvPr>
            <p:cNvSpPr/>
            <p:nvPr/>
          </p:nvSpPr>
          <p:spPr>
            <a:xfrm>
              <a:off x="5864049" y="2116798"/>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Ovál 37">
              <a:extLst>
                <a:ext uri="{FF2B5EF4-FFF2-40B4-BE49-F238E27FC236}">
                  <a16:creationId xmlns:a16="http://schemas.microsoft.com/office/drawing/2014/main" id="{54FD9B6C-BEBE-4AAA-815B-904D2D4B07EE}"/>
                </a:ext>
              </a:extLst>
            </p:cNvPr>
            <p:cNvSpPr/>
            <p:nvPr/>
          </p:nvSpPr>
          <p:spPr>
            <a:xfrm>
              <a:off x="5328893" y="2114538"/>
              <a:ext cx="144016" cy="144016"/>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cxnSp>
          <p:nvCxnSpPr>
            <p:cNvPr id="39" name="Přímá spojnice 38">
              <a:extLst>
                <a:ext uri="{FF2B5EF4-FFF2-40B4-BE49-F238E27FC236}">
                  <a16:creationId xmlns:a16="http://schemas.microsoft.com/office/drawing/2014/main" id="{CCC0D7E6-686E-4D1A-AE02-3A6484C999B8}"/>
                </a:ext>
              </a:extLst>
            </p:cNvPr>
            <p:cNvCxnSpPr>
              <a:cxnSpLocks/>
              <a:stCxn id="37" idx="2"/>
              <a:endCxn id="38" idx="6"/>
            </p:cNvCxnSpPr>
            <p:nvPr/>
          </p:nvCxnSpPr>
          <p:spPr>
            <a:xfrm flipH="1" flipV="1">
              <a:off x="5472909" y="2186546"/>
              <a:ext cx="391140" cy="22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43" name="Obrázek 42">
            <a:extLst>
              <a:ext uri="{FF2B5EF4-FFF2-40B4-BE49-F238E27FC236}">
                <a16:creationId xmlns:a16="http://schemas.microsoft.com/office/drawing/2014/main" id="{9796E152-FA86-47CB-BF20-DEFBB5A75BE7}"/>
              </a:ext>
            </a:extLst>
          </p:cNvPr>
          <p:cNvPicPr>
            <a:picLocks noChangeAspect="1"/>
          </p:cNvPicPr>
          <p:nvPr/>
        </p:nvPicPr>
        <p:blipFill>
          <a:blip r:embed="rId5"/>
          <a:stretch>
            <a:fillRect/>
          </a:stretch>
        </p:blipFill>
        <p:spPr>
          <a:xfrm>
            <a:off x="7315622" y="574754"/>
            <a:ext cx="1558733" cy="933395"/>
          </a:xfrm>
          <a:prstGeom prst="rect">
            <a:avLst/>
          </a:prstGeom>
        </p:spPr>
      </p:pic>
    </p:spTree>
    <p:extLst>
      <p:ext uri="{BB962C8B-B14F-4D97-AF65-F5344CB8AC3E}">
        <p14:creationId xmlns:p14="http://schemas.microsoft.com/office/powerpoint/2010/main" val="5504793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
                                            <p:txEl>
                                              <p:pRg st="0" end="0"/>
                                            </p:txEl>
                                          </p:spTgt>
                                        </p:tgtEl>
                                        <p:attrNameLst>
                                          <p:attrName>style.visibility</p:attrName>
                                        </p:attrNameLst>
                                      </p:cBhvr>
                                      <p:to>
                                        <p:strVal val="visible"/>
                                      </p:to>
                                    </p:set>
                                    <p:animEffect transition="in" filter="fade">
                                      <p:cBhvr>
                                        <p:cTn id="37" dur="500"/>
                                        <p:tgtEl>
                                          <p:spTgt spid="5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0">
                                            <p:txEl>
                                              <p:pRg st="1" end="1"/>
                                            </p:txEl>
                                          </p:spTgt>
                                        </p:tgtEl>
                                        <p:attrNameLst>
                                          <p:attrName>style.visibility</p:attrName>
                                        </p:attrNameLst>
                                      </p:cBhvr>
                                      <p:to>
                                        <p:strVal val="visible"/>
                                      </p:to>
                                    </p:set>
                                    <p:animEffect transition="in" filter="fade">
                                      <p:cBhvr>
                                        <p:cTn id="42" dur="500"/>
                                        <p:tgtEl>
                                          <p:spTgt spid="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 grpId="0" build="p"/>
      <p:bldP spid="5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délník 51">
            <a:extLst>
              <a:ext uri="{FF2B5EF4-FFF2-40B4-BE49-F238E27FC236}">
                <a16:creationId xmlns:a16="http://schemas.microsoft.com/office/drawing/2014/main" id="{2873EDF1-FD2C-4955-8E30-5E7649DD6BB8}"/>
              </a:ext>
            </a:extLst>
          </p:cNvPr>
          <p:cNvSpPr/>
          <p:nvPr/>
        </p:nvSpPr>
        <p:spPr>
          <a:xfrm>
            <a:off x="4620916" y="2571749"/>
            <a:ext cx="780383" cy="281166"/>
          </a:xfrm>
          <a:prstGeom prst="rect">
            <a:avLst/>
          </a:prstGeom>
          <a:pattFill prst="wdUp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a:xfrm>
            <a:off x="1146024" y="530725"/>
            <a:ext cx="3425975" cy="1028700"/>
          </a:xfrm>
        </p:spPr>
        <p:txBody>
          <a:bodyPr/>
          <a:lstStyle/>
          <a:p>
            <a:pPr eaLnBrk="1" hangingPunct="1">
              <a:spcBef>
                <a:spcPct val="0"/>
              </a:spcBef>
              <a:spcAft>
                <a:spcPct val="0"/>
              </a:spcAft>
              <a:buClr>
                <a:srgbClr val="FFFFFF"/>
              </a:buClr>
              <a:buFont typeface="Roboto Slab" charset="0"/>
              <a:buNone/>
            </a:pPr>
            <a:r>
              <a:rPr lang="en-GB" altLang="cs-CZ" sz="2400" b="1" dirty="0">
                <a:solidFill>
                  <a:srgbClr val="FFFFFF"/>
                </a:solidFill>
                <a:latin typeface="Roboto Slab" pitchFamily="2" charset="0"/>
                <a:ea typeface="Roboto Slab" pitchFamily="2" charset="0"/>
                <a:cs typeface="Arial" panose="020B0604020202020204" pitchFamily="34" charset="0"/>
                <a:sym typeface="Roboto Slab" charset="0"/>
              </a:rPr>
              <a:t>Subtraction of intervals</a:t>
            </a:r>
            <a:r>
              <a:rPr lang="sk-SK" altLang="cs-CZ" sz="2400" b="1" dirty="0">
                <a:solidFill>
                  <a:srgbClr val="FFFFFF"/>
                </a:solidFill>
                <a:latin typeface="Roboto Slab" pitchFamily="2" charset="0"/>
                <a:ea typeface="Roboto Slab" pitchFamily="2" charset="0"/>
                <a:cs typeface="Arial" panose="020B0604020202020204" pitchFamily="34" charset="0"/>
                <a:sym typeface="Roboto Slab" charset="0"/>
              </a:rPr>
              <a:t> I</a:t>
            </a:r>
          </a:p>
        </p:txBody>
      </p:sp>
      <mc:AlternateContent xmlns:mc="http://schemas.openxmlformats.org/markup-compatibility/2006" xmlns:a14="http://schemas.microsoft.com/office/drawing/2010/main">
        <mc:Choice Requires="a14">
          <p:sp>
            <p:nvSpPr>
              <p:cNvPr id="2" name="Zástupný text 1">
                <a:extLst>
                  <a:ext uri="{FF2B5EF4-FFF2-40B4-BE49-F238E27FC236}">
                    <a16:creationId xmlns:a16="http://schemas.microsoft.com/office/drawing/2014/main" id="{018D7BF2-7344-442F-93E8-109D46056DFC}"/>
                  </a:ext>
                </a:extLst>
              </p:cNvPr>
              <p:cNvSpPr>
                <a:spLocks noGrp="1"/>
              </p:cNvSpPr>
              <p:nvPr>
                <p:ph type="body" idx="1"/>
              </p:nvPr>
            </p:nvSpPr>
            <p:spPr>
              <a:xfrm>
                <a:off x="1146025" y="1573290"/>
                <a:ext cx="7540800" cy="1142476"/>
              </a:xfrm>
            </p:spPr>
            <p:txBody>
              <a:bodyPr/>
              <a:lstStyle/>
              <a:p>
                <a14:m>
                  <m:oMath xmlns:m="http://schemas.openxmlformats.org/officeDocument/2006/math">
                    <m:r>
                      <a:rPr lang="cs-CZ" sz="2400" b="0" i="1" smtClean="0">
                        <a:latin typeface="Cambria Math" panose="02040503050406030204" pitchFamily="18" charset="0"/>
                      </a:rPr>
                      <m:t>𝐴</m:t>
                    </m:r>
                    <m:r>
                      <a:rPr lang="cs-CZ" sz="2400" b="0" i="1" smtClean="0">
                        <a:latin typeface="Cambria Math" panose="02040503050406030204" pitchFamily="18" charset="0"/>
                      </a:rPr>
                      <m:t>=</m:t>
                    </m:r>
                    <m:d>
                      <m:dPr>
                        <m:begChr m:val="⟨"/>
                        <m:endChr m:val="⟩"/>
                        <m:ctrlPr>
                          <a:rPr lang="cs-CZ" sz="2400" b="0" i="1" smtClean="0">
                            <a:latin typeface="Cambria Math" panose="02040503050406030204" pitchFamily="18" charset="0"/>
                          </a:rPr>
                        </m:ctrlPr>
                      </m:dPr>
                      <m:e>
                        <m:r>
                          <a:rPr lang="cs-CZ" sz="2400" b="0" i="1" smtClean="0">
                            <a:latin typeface="Cambria Math" panose="02040503050406030204" pitchFamily="18" charset="0"/>
                          </a:rPr>
                          <m:t>2;7</m:t>
                        </m:r>
                      </m:e>
                    </m:d>
                  </m:oMath>
                </a14:m>
                <a:endParaRPr lang="cs-CZ" sz="2400" dirty="0">
                  <a:latin typeface="Weekly Free Light" panose="00000400000000000000" pitchFamily="50" charset="-18"/>
                </a:endParaRPr>
              </a:p>
              <a:p>
                <a14:m>
                  <m:oMath xmlns:m="http://schemas.openxmlformats.org/officeDocument/2006/math">
                    <m:r>
                      <a:rPr lang="cs-CZ" sz="2400" b="0" i="1" smtClean="0">
                        <a:latin typeface="Cambria Math" panose="02040503050406030204" pitchFamily="18" charset="0"/>
                      </a:rPr>
                      <m:t>𝐵</m:t>
                    </m:r>
                    <m:r>
                      <a:rPr lang="cs-CZ" sz="2400" b="0" i="1" smtClean="0">
                        <a:latin typeface="Cambria Math" panose="02040503050406030204" pitchFamily="18" charset="0"/>
                      </a:rPr>
                      <m:t>=</m:t>
                    </m:r>
                    <m:d>
                      <m:dPr>
                        <m:ctrlPr>
                          <a:rPr lang="cs-CZ" sz="2400" b="0" i="1" smtClean="0">
                            <a:latin typeface="Cambria Math" panose="02040503050406030204" pitchFamily="18" charset="0"/>
                          </a:rPr>
                        </m:ctrlPr>
                      </m:dPr>
                      <m:e>
                        <m:r>
                          <a:rPr lang="cs-CZ" sz="2400" b="0" i="1" smtClean="0">
                            <a:latin typeface="Cambria Math" panose="02040503050406030204" pitchFamily="18" charset="0"/>
                          </a:rPr>
                          <m:t>5;9</m:t>
                        </m:r>
                      </m:e>
                    </m:d>
                  </m:oMath>
                </a14:m>
                <a:endParaRPr lang="cs-CZ" sz="2400" dirty="0">
                  <a:latin typeface="Weekly Free Light" panose="00000400000000000000" pitchFamily="50" charset="-18"/>
                </a:endParaRPr>
              </a:p>
            </p:txBody>
          </p:sp>
        </mc:Choice>
        <mc:Fallback xmlns="">
          <p:sp>
            <p:nvSpPr>
              <p:cNvPr id="2" name="Zástupný text 1">
                <a:extLst>
                  <a:ext uri="{FF2B5EF4-FFF2-40B4-BE49-F238E27FC236}">
                    <a16:creationId xmlns:a16="http://schemas.microsoft.com/office/drawing/2014/main" id="{018D7BF2-7344-442F-93E8-109D46056DFC}"/>
                  </a:ext>
                </a:extLst>
              </p:cNvPr>
              <p:cNvSpPr>
                <a:spLocks noGrp="1" noRot="1" noChangeAspect="1" noMove="1" noResize="1" noEditPoints="1" noAdjustHandles="1" noChangeArrowheads="1" noChangeShapeType="1" noTextEdit="1"/>
              </p:cNvSpPr>
              <p:nvPr>
                <p:ph type="body" idx="1"/>
              </p:nvPr>
            </p:nvSpPr>
            <p:spPr>
              <a:xfrm>
                <a:off x="1146025" y="1573290"/>
                <a:ext cx="7540800" cy="1142476"/>
              </a:xfrm>
              <a:blipFill>
                <a:blip r:embed="rId3"/>
                <a:stretch>
                  <a:fillRect l="-808" b="-3743"/>
                </a:stretch>
              </a:blipFill>
            </p:spPr>
            <p:txBody>
              <a:bodyPr/>
              <a:lstStyle/>
              <a:p>
                <a:r>
                  <a:rPr lang="cs-CZ">
                    <a:noFill/>
                  </a:rPr>
                  <a:t> </a:t>
                </a:r>
              </a:p>
            </p:txBody>
          </p:sp>
        </mc:Fallback>
      </mc:AlternateContent>
      <p:sp>
        <p:nvSpPr>
          <p:cNvPr id="18437" name="Google Shape;169;p18">
            <a:extLst>
              <a:ext uri="{FF2B5EF4-FFF2-40B4-BE49-F238E27FC236}">
                <a16:creationId xmlns:a16="http://schemas.microsoft.com/office/drawing/2014/main" id="{642E811D-B586-491B-A216-1016B538676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11</a:t>
            </a:fld>
            <a:endParaRPr lang="sk-SK" altLang="cs-CZ" sz="800">
              <a:solidFill>
                <a:srgbClr val="FFFFFF"/>
              </a:solidFill>
              <a:latin typeface="Roboto Slab" charset="0"/>
              <a:sym typeface="Roboto Slab" charset="0"/>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47" name="Skupina 46">
            <a:extLst>
              <a:ext uri="{FF2B5EF4-FFF2-40B4-BE49-F238E27FC236}">
                <a16:creationId xmlns:a16="http://schemas.microsoft.com/office/drawing/2014/main" id="{CF7E2447-A23E-4570-B4CD-7F3CD15F1A94}"/>
              </a:ext>
            </a:extLst>
          </p:cNvPr>
          <p:cNvGrpSpPr/>
          <p:nvPr/>
        </p:nvGrpSpPr>
        <p:grpSpPr>
          <a:xfrm>
            <a:off x="3829718" y="2348859"/>
            <a:ext cx="3456384" cy="917584"/>
            <a:chOff x="4716016" y="2355726"/>
            <a:chExt cx="3456384" cy="917584"/>
          </a:xfrm>
        </p:grpSpPr>
        <p:cxnSp>
          <p:nvCxnSpPr>
            <p:cNvPr id="5" name="Přímá spojnice 4">
              <a:extLst>
                <a:ext uri="{FF2B5EF4-FFF2-40B4-BE49-F238E27FC236}">
                  <a16:creationId xmlns:a16="http://schemas.microsoft.com/office/drawing/2014/main" id="{A570A944-1074-4031-8B03-1C223031D5D6}"/>
                </a:ext>
              </a:extLst>
            </p:cNvPr>
            <p:cNvCxnSpPr>
              <a:cxnSpLocks/>
            </p:cNvCxnSpPr>
            <p:nvPr/>
          </p:nvCxnSpPr>
          <p:spPr>
            <a:xfrm flipV="1">
              <a:off x="4716016" y="2859782"/>
              <a:ext cx="3456384" cy="686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C1823ECF-D009-49EC-9DF5-487B3268D650}"/>
                </a:ext>
              </a:extLst>
            </p:cNvPr>
            <p:cNvCxnSpPr>
              <a:cxnSpLocks/>
            </p:cNvCxnSpPr>
            <p:nvPr/>
          </p:nvCxnSpPr>
          <p:spPr>
            <a:xfrm flipV="1">
              <a:off x="5508104" y="2794640"/>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50109628-8E69-4866-ACCF-0A003E0CAC1E}"/>
                </a:ext>
              </a:extLst>
            </p:cNvPr>
            <p:cNvCxnSpPr>
              <a:cxnSpLocks/>
            </p:cNvCxnSpPr>
            <p:nvPr/>
          </p:nvCxnSpPr>
          <p:spPr>
            <a:xfrm flipV="1">
              <a:off x="6300192" y="2794640"/>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43F5728A-C783-4AEA-8258-1C6D5E880CA0}"/>
                </a:ext>
              </a:extLst>
            </p:cNvPr>
            <p:cNvCxnSpPr>
              <a:cxnSpLocks/>
            </p:cNvCxnSpPr>
            <p:nvPr/>
          </p:nvCxnSpPr>
          <p:spPr>
            <a:xfrm flipV="1">
              <a:off x="6813064" y="2794640"/>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EE33352A-F3BB-48E3-B3C7-0A7868E1EB60}"/>
                </a:ext>
              </a:extLst>
            </p:cNvPr>
            <p:cNvCxnSpPr>
              <a:cxnSpLocks/>
            </p:cNvCxnSpPr>
            <p:nvPr/>
          </p:nvCxnSpPr>
          <p:spPr>
            <a:xfrm flipV="1">
              <a:off x="7308304" y="2787774"/>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BA45CB91-8C29-488E-BEEC-4BB744CA3DCF}"/>
                </a:ext>
              </a:extLst>
            </p:cNvPr>
            <p:cNvSpPr txBox="1"/>
            <p:nvPr/>
          </p:nvSpPr>
          <p:spPr>
            <a:xfrm>
              <a:off x="5366078" y="2903243"/>
              <a:ext cx="314510" cy="369332"/>
            </a:xfrm>
            <a:prstGeom prst="rect">
              <a:avLst/>
            </a:prstGeom>
            <a:noFill/>
          </p:spPr>
          <p:txBody>
            <a:bodyPr wrap="none" rtlCol="0">
              <a:spAutoFit/>
            </a:bodyPr>
            <a:lstStyle/>
            <a:p>
              <a:r>
                <a:rPr lang="cs-CZ" sz="1800" b="1" dirty="0">
                  <a:latin typeface="Weekly Free Light" panose="00000400000000000000" pitchFamily="50" charset="-18"/>
                </a:rPr>
                <a:t>2</a:t>
              </a:r>
              <a:endParaRPr lang="cs-CZ" b="1" dirty="0">
                <a:latin typeface="Weekly Free Light" panose="00000400000000000000" pitchFamily="50" charset="-18"/>
              </a:endParaRPr>
            </a:p>
          </p:txBody>
        </p:sp>
        <p:sp>
          <p:nvSpPr>
            <p:cNvPr id="27" name="TextovéPole 26">
              <a:extLst>
                <a:ext uri="{FF2B5EF4-FFF2-40B4-BE49-F238E27FC236}">
                  <a16:creationId xmlns:a16="http://schemas.microsoft.com/office/drawing/2014/main" id="{E8C4209F-6DE5-42AD-8ADD-59F4BFFBF696}"/>
                </a:ext>
              </a:extLst>
            </p:cNvPr>
            <p:cNvSpPr txBox="1"/>
            <p:nvPr/>
          </p:nvSpPr>
          <p:spPr>
            <a:xfrm>
              <a:off x="6158166" y="2903242"/>
              <a:ext cx="312906" cy="369332"/>
            </a:xfrm>
            <a:prstGeom prst="rect">
              <a:avLst/>
            </a:prstGeom>
            <a:noFill/>
          </p:spPr>
          <p:txBody>
            <a:bodyPr wrap="none" rtlCol="0">
              <a:spAutoFit/>
            </a:bodyPr>
            <a:lstStyle/>
            <a:p>
              <a:r>
                <a:rPr lang="cs-CZ" sz="1800" b="1" dirty="0">
                  <a:latin typeface="Weekly Free Light" panose="00000400000000000000" pitchFamily="50" charset="-18"/>
                </a:rPr>
                <a:t>5</a:t>
              </a:r>
              <a:endParaRPr lang="cs-CZ" b="1" dirty="0">
                <a:latin typeface="Weekly Free Light" panose="00000400000000000000" pitchFamily="50" charset="-18"/>
              </a:endParaRPr>
            </a:p>
          </p:txBody>
        </p:sp>
        <p:sp>
          <p:nvSpPr>
            <p:cNvPr id="28" name="TextovéPole 27">
              <a:extLst>
                <a:ext uri="{FF2B5EF4-FFF2-40B4-BE49-F238E27FC236}">
                  <a16:creationId xmlns:a16="http://schemas.microsoft.com/office/drawing/2014/main" id="{A5829C9B-EC42-4D58-848D-8F57ED1EAF21}"/>
                </a:ext>
              </a:extLst>
            </p:cNvPr>
            <p:cNvSpPr txBox="1"/>
            <p:nvPr/>
          </p:nvSpPr>
          <p:spPr>
            <a:xfrm>
              <a:off x="6662221" y="2903978"/>
              <a:ext cx="301686" cy="369332"/>
            </a:xfrm>
            <a:prstGeom prst="rect">
              <a:avLst/>
            </a:prstGeom>
            <a:noFill/>
          </p:spPr>
          <p:txBody>
            <a:bodyPr wrap="none" rtlCol="0">
              <a:spAutoFit/>
            </a:bodyPr>
            <a:lstStyle/>
            <a:p>
              <a:r>
                <a:rPr lang="cs-CZ" sz="1800" b="1" dirty="0">
                  <a:latin typeface="Weekly Free Light" panose="00000400000000000000" pitchFamily="50" charset="-18"/>
                </a:rPr>
                <a:t>7</a:t>
              </a:r>
            </a:p>
          </p:txBody>
        </p:sp>
        <p:sp>
          <p:nvSpPr>
            <p:cNvPr id="29" name="TextovéPole 28">
              <a:extLst>
                <a:ext uri="{FF2B5EF4-FFF2-40B4-BE49-F238E27FC236}">
                  <a16:creationId xmlns:a16="http://schemas.microsoft.com/office/drawing/2014/main" id="{88B1B636-CEA2-45CB-8812-D847BB2FAFB9}"/>
                </a:ext>
              </a:extLst>
            </p:cNvPr>
            <p:cNvSpPr txBox="1"/>
            <p:nvPr/>
          </p:nvSpPr>
          <p:spPr>
            <a:xfrm>
              <a:off x="7159864" y="2903242"/>
              <a:ext cx="320922" cy="369332"/>
            </a:xfrm>
            <a:prstGeom prst="rect">
              <a:avLst/>
            </a:prstGeom>
            <a:noFill/>
          </p:spPr>
          <p:txBody>
            <a:bodyPr wrap="none" rtlCol="0">
              <a:spAutoFit/>
            </a:bodyPr>
            <a:lstStyle/>
            <a:p>
              <a:r>
                <a:rPr lang="cs-CZ" sz="1800" b="1" dirty="0">
                  <a:latin typeface="Weekly Free Light" panose="00000400000000000000" pitchFamily="50" charset="-18"/>
                </a:rPr>
                <a:t>9</a:t>
              </a:r>
              <a:endParaRPr lang="cs-CZ" b="1" dirty="0">
                <a:latin typeface="Weekly Free Light" panose="00000400000000000000" pitchFamily="50" charset="-18"/>
              </a:endParaRPr>
            </a:p>
          </p:txBody>
        </p:sp>
        <p:cxnSp>
          <p:nvCxnSpPr>
            <p:cNvPr id="30" name="Přímá spojnice 29">
              <a:extLst>
                <a:ext uri="{FF2B5EF4-FFF2-40B4-BE49-F238E27FC236}">
                  <a16:creationId xmlns:a16="http://schemas.microsoft.com/office/drawing/2014/main" id="{C9B74BD1-FC08-4FA5-A734-223DF96BDC9C}"/>
                </a:ext>
              </a:extLst>
            </p:cNvPr>
            <p:cNvCxnSpPr>
              <a:cxnSpLocks/>
            </p:cNvCxnSpPr>
            <p:nvPr/>
          </p:nvCxnSpPr>
          <p:spPr>
            <a:xfrm flipV="1">
              <a:off x="5507214" y="2578616"/>
              <a:ext cx="0" cy="20915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E2B4E2E3-6BFD-41B7-B788-98C599316AD7}"/>
                </a:ext>
              </a:extLst>
            </p:cNvPr>
            <p:cNvCxnSpPr>
              <a:cxnSpLocks/>
            </p:cNvCxnSpPr>
            <p:nvPr/>
          </p:nvCxnSpPr>
          <p:spPr>
            <a:xfrm flipV="1">
              <a:off x="6813064" y="2578616"/>
              <a:ext cx="0" cy="20915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Ovál 9">
              <a:extLst>
                <a:ext uri="{FF2B5EF4-FFF2-40B4-BE49-F238E27FC236}">
                  <a16:creationId xmlns:a16="http://schemas.microsoft.com/office/drawing/2014/main" id="{89FA4065-4019-4657-8E94-E2E9D4DD7345}"/>
                </a:ext>
              </a:extLst>
            </p:cNvPr>
            <p:cNvSpPr/>
            <p:nvPr/>
          </p:nvSpPr>
          <p:spPr>
            <a:xfrm>
              <a:off x="5435206" y="2506608"/>
              <a:ext cx="144016" cy="14401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Ovál 34">
              <a:extLst>
                <a:ext uri="{FF2B5EF4-FFF2-40B4-BE49-F238E27FC236}">
                  <a16:creationId xmlns:a16="http://schemas.microsoft.com/office/drawing/2014/main" id="{D44A485D-16FB-4117-A75D-721141841222}"/>
                </a:ext>
              </a:extLst>
            </p:cNvPr>
            <p:cNvSpPr/>
            <p:nvPr/>
          </p:nvSpPr>
          <p:spPr>
            <a:xfrm>
              <a:off x="6741056" y="2506793"/>
              <a:ext cx="144016" cy="14401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Přímá spojnice 35">
              <a:extLst>
                <a:ext uri="{FF2B5EF4-FFF2-40B4-BE49-F238E27FC236}">
                  <a16:creationId xmlns:a16="http://schemas.microsoft.com/office/drawing/2014/main" id="{6F7299BB-826E-4647-8611-352306C95CE1}"/>
                </a:ext>
              </a:extLst>
            </p:cNvPr>
            <p:cNvCxnSpPr>
              <a:cxnSpLocks/>
              <a:stCxn id="35" idx="2"/>
              <a:endCxn id="10" idx="6"/>
            </p:cNvCxnSpPr>
            <p:nvPr/>
          </p:nvCxnSpPr>
          <p:spPr>
            <a:xfrm flipH="1" flipV="1">
              <a:off x="5579222" y="2578616"/>
              <a:ext cx="1161834" cy="18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9DAE37BE-5B5E-4777-B270-BFD2E9A244A0}"/>
                </a:ext>
              </a:extLst>
            </p:cNvPr>
            <p:cNvCxnSpPr>
              <a:cxnSpLocks/>
            </p:cNvCxnSpPr>
            <p:nvPr/>
          </p:nvCxnSpPr>
          <p:spPr>
            <a:xfrm flipV="1">
              <a:off x="6300192" y="2427734"/>
              <a:ext cx="0"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Ovál 41">
              <a:extLst>
                <a:ext uri="{FF2B5EF4-FFF2-40B4-BE49-F238E27FC236}">
                  <a16:creationId xmlns:a16="http://schemas.microsoft.com/office/drawing/2014/main" id="{4643A647-D56A-44C1-9A32-28829A6EAF37}"/>
                </a:ext>
              </a:extLst>
            </p:cNvPr>
            <p:cNvSpPr/>
            <p:nvPr/>
          </p:nvSpPr>
          <p:spPr>
            <a:xfrm>
              <a:off x="6228184" y="2355726"/>
              <a:ext cx="144016" cy="14401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cxnSp>
          <p:nvCxnSpPr>
            <p:cNvPr id="44" name="Přímá spojnice 43">
              <a:extLst>
                <a:ext uri="{FF2B5EF4-FFF2-40B4-BE49-F238E27FC236}">
                  <a16:creationId xmlns:a16="http://schemas.microsoft.com/office/drawing/2014/main" id="{88E07D1A-1DB3-4FDB-8B14-0D32D04885FD}"/>
                </a:ext>
              </a:extLst>
            </p:cNvPr>
            <p:cNvCxnSpPr>
              <a:cxnSpLocks/>
            </p:cNvCxnSpPr>
            <p:nvPr/>
          </p:nvCxnSpPr>
          <p:spPr>
            <a:xfrm flipV="1">
              <a:off x="7308304" y="2415247"/>
              <a:ext cx="0"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Ovál 44">
              <a:extLst>
                <a:ext uri="{FF2B5EF4-FFF2-40B4-BE49-F238E27FC236}">
                  <a16:creationId xmlns:a16="http://schemas.microsoft.com/office/drawing/2014/main" id="{EADD3800-5B6D-4446-ABC1-AABB7C40EBD4}"/>
                </a:ext>
              </a:extLst>
            </p:cNvPr>
            <p:cNvSpPr/>
            <p:nvPr/>
          </p:nvSpPr>
          <p:spPr>
            <a:xfrm>
              <a:off x="7236296" y="2362592"/>
              <a:ext cx="144016" cy="14401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cxnSp>
          <p:nvCxnSpPr>
            <p:cNvPr id="46" name="Přímá spojnice 45">
              <a:extLst>
                <a:ext uri="{FF2B5EF4-FFF2-40B4-BE49-F238E27FC236}">
                  <a16:creationId xmlns:a16="http://schemas.microsoft.com/office/drawing/2014/main" id="{1D912E44-2088-4BA3-88BF-25E3AE55AF6C}"/>
                </a:ext>
              </a:extLst>
            </p:cNvPr>
            <p:cNvCxnSpPr>
              <a:cxnSpLocks/>
              <a:stCxn id="45" idx="2"/>
              <a:endCxn id="42" idx="6"/>
            </p:cNvCxnSpPr>
            <p:nvPr/>
          </p:nvCxnSpPr>
          <p:spPr>
            <a:xfrm flipH="1" flipV="1">
              <a:off x="6372200" y="2427734"/>
              <a:ext cx="864096" cy="68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0" name="Zástupný text 1">
                <a:extLst>
                  <a:ext uri="{FF2B5EF4-FFF2-40B4-BE49-F238E27FC236}">
                    <a16:creationId xmlns:a16="http://schemas.microsoft.com/office/drawing/2014/main" id="{28A3BF79-1ACD-45D7-B60F-F6DA3AC5B883}"/>
                  </a:ext>
                </a:extLst>
              </p:cNvPr>
              <p:cNvSpPr txBox="1">
                <a:spLocks/>
              </p:cNvSpPr>
              <p:nvPr/>
            </p:nvSpPr>
            <p:spPr bwMode="auto">
              <a:xfrm>
                <a:off x="1146025" y="3511934"/>
                <a:ext cx="3786015" cy="1142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14:m>
                  <m:oMath xmlns:m="http://schemas.openxmlformats.org/officeDocument/2006/math">
                    <m:r>
                      <a:rPr lang="cs-CZ" sz="2400" i="1" kern="0" smtClean="0">
                        <a:latin typeface="Cambria Math" panose="02040503050406030204" pitchFamily="18" charset="0"/>
                      </a:rPr>
                      <m:t>𝐴</m:t>
                    </m:r>
                    <m:r>
                      <a:rPr lang="cs-CZ" sz="2400" b="0" i="1" kern="0" smtClean="0">
                        <a:latin typeface="Cambria Math" panose="02040503050406030204" pitchFamily="18" charset="0"/>
                      </a:rPr>
                      <m:t>\</m:t>
                    </m:r>
                    <m:r>
                      <a:rPr lang="cs-CZ" sz="2400" b="0" i="1" kern="0" smtClean="0">
                        <a:latin typeface="Cambria Math" panose="02040503050406030204" pitchFamily="18" charset="0"/>
                        <a:ea typeface="Cambria Math" panose="02040503050406030204" pitchFamily="18" charset="0"/>
                      </a:rPr>
                      <m:t>𝐵</m:t>
                    </m:r>
                    <m:r>
                      <a:rPr lang="cs-CZ" sz="2400" i="1" kern="0" smtClean="0">
                        <a:latin typeface="Cambria Math" panose="02040503050406030204" pitchFamily="18" charset="0"/>
                      </a:rPr>
                      <m:t>=</m:t>
                    </m:r>
                    <m:d>
                      <m:dPr>
                        <m:begChr m:val="⟨"/>
                        <m:endChr m:val="⟩"/>
                        <m:ctrlPr>
                          <a:rPr lang="cs-CZ" sz="2400" i="1" kern="0" smtClean="0">
                            <a:latin typeface="Cambria Math" panose="02040503050406030204" pitchFamily="18" charset="0"/>
                          </a:rPr>
                        </m:ctrlPr>
                      </m:dPr>
                      <m:e>
                        <m:r>
                          <a:rPr lang="cs-CZ" sz="2400" i="1" kern="0" smtClean="0">
                            <a:latin typeface="Cambria Math" panose="02040503050406030204" pitchFamily="18" charset="0"/>
                          </a:rPr>
                          <m:t>2;7</m:t>
                        </m:r>
                      </m:e>
                    </m:d>
                    <m:r>
                      <a:rPr lang="cs-CZ" sz="2400" b="0" i="1" kern="0" smtClean="0">
                        <a:latin typeface="Cambria Math" panose="02040503050406030204" pitchFamily="18" charset="0"/>
                        <a:ea typeface="Cambria Math" panose="02040503050406030204" pitchFamily="18" charset="0"/>
                      </a:rPr>
                      <m:t>\</m:t>
                    </m:r>
                    <m:d>
                      <m:dPr>
                        <m:ctrlPr>
                          <a:rPr lang="cs-CZ" sz="2400" i="1" kern="0">
                            <a:latin typeface="Cambria Math" panose="02040503050406030204" pitchFamily="18" charset="0"/>
                          </a:rPr>
                        </m:ctrlPr>
                      </m:dPr>
                      <m:e>
                        <m:r>
                          <a:rPr lang="cs-CZ" sz="2400" i="1" kern="0">
                            <a:latin typeface="Cambria Math" panose="02040503050406030204" pitchFamily="18" charset="0"/>
                          </a:rPr>
                          <m:t>5;9</m:t>
                        </m:r>
                      </m:e>
                    </m:d>
                  </m:oMath>
                </a14:m>
                <a:endParaRPr lang="cs-CZ" sz="2400" kern="0" dirty="0">
                  <a:latin typeface="Weekly Free Light" panose="00000400000000000000" pitchFamily="50" charset="-18"/>
                </a:endParaRPr>
              </a:p>
              <a:p>
                <a14:m>
                  <m:oMath xmlns:m="http://schemas.openxmlformats.org/officeDocument/2006/math">
                    <m:r>
                      <a:rPr lang="cs-CZ" sz="2400" i="1" kern="0">
                        <a:latin typeface="Cambria Math" panose="02040503050406030204" pitchFamily="18" charset="0"/>
                      </a:rPr>
                      <m:t>𝐴</m:t>
                    </m:r>
                    <m:r>
                      <a:rPr lang="cs-CZ" sz="2400" b="0" i="1" kern="0" smtClean="0">
                        <a:latin typeface="Cambria Math" panose="02040503050406030204" pitchFamily="18" charset="0"/>
                      </a:rPr>
                      <m:t>\</m:t>
                    </m:r>
                    <m:r>
                      <a:rPr lang="cs-CZ" sz="2400" i="1" kern="0">
                        <a:latin typeface="Cambria Math" panose="02040503050406030204" pitchFamily="18" charset="0"/>
                        <a:ea typeface="Cambria Math" panose="02040503050406030204" pitchFamily="18" charset="0"/>
                      </a:rPr>
                      <m:t>𝐵</m:t>
                    </m:r>
                    <m:r>
                      <a:rPr lang="cs-CZ" sz="2400" i="1" kern="0" smtClean="0">
                        <a:latin typeface="Cambria Math" panose="02040503050406030204" pitchFamily="18" charset="0"/>
                      </a:rPr>
                      <m:t>=</m:t>
                    </m:r>
                    <m:d>
                      <m:dPr>
                        <m:begChr m:val="⟨"/>
                        <m:endChr m:val="⟩"/>
                        <m:ctrlPr>
                          <a:rPr lang="cs-CZ" sz="2400" i="1" kern="0" smtClean="0">
                            <a:latin typeface="Cambria Math" panose="02040503050406030204" pitchFamily="18" charset="0"/>
                          </a:rPr>
                        </m:ctrlPr>
                      </m:dPr>
                      <m:e>
                        <m:r>
                          <a:rPr lang="cs-CZ" sz="2400" b="0" i="1" kern="0" smtClean="0">
                            <a:latin typeface="Cambria Math" panose="02040503050406030204" pitchFamily="18" charset="0"/>
                          </a:rPr>
                          <m:t>2;5</m:t>
                        </m:r>
                      </m:e>
                    </m:d>
                  </m:oMath>
                </a14:m>
                <a:endParaRPr lang="cs-CZ" sz="2400" kern="0" dirty="0">
                  <a:latin typeface="Weekly Free Light" panose="00000400000000000000" pitchFamily="50" charset="-18"/>
                </a:endParaRPr>
              </a:p>
            </p:txBody>
          </p:sp>
        </mc:Choice>
        <mc:Fallback xmlns="">
          <p:sp>
            <p:nvSpPr>
              <p:cNvPr id="50" name="Zástupný text 1">
                <a:extLst>
                  <a:ext uri="{FF2B5EF4-FFF2-40B4-BE49-F238E27FC236}">
                    <a16:creationId xmlns:a16="http://schemas.microsoft.com/office/drawing/2014/main" id="{28A3BF79-1ACD-45D7-B60F-F6DA3AC5B883}"/>
                  </a:ext>
                </a:extLst>
              </p:cNvPr>
              <p:cNvSpPr txBox="1">
                <a:spLocks noRot="1" noChangeAspect="1" noMove="1" noResize="1" noEditPoints="1" noAdjustHandles="1" noChangeArrowheads="1" noChangeShapeType="1" noTextEdit="1"/>
              </p:cNvSpPr>
              <p:nvPr/>
            </p:nvSpPr>
            <p:spPr bwMode="auto">
              <a:xfrm>
                <a:off x="1146025" y="3511934"/>
                <a:ext cx="3786015" cy="1142476"/>
              </a:xfrm>
              <a:prstGeom prst="rect">
                <a:avLst/>
              </a:prstGeom>
              <a:blipFill>
                <a:blip r:embed="rId4"/>
                <a:stretch>
                  <a:fillRect l="-1610" b="-31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grpSp>
        <p:nvGrpSpPr>
          <p:cNvPr id="11" name="Skupina 10">
            <a:extLst>
              <a:ext uri="{FF2B5EF4-FFF2-40B4-BE49-F238E27FC236}">
                <a16:creationId xmlns:a16="http://schemas.microsoft.com/office/drawing/2014/main" id="{00086906-DB46-4457-BE0C-EE8DB70CFF3B}"/>
              </a:ext>
            </a:extLst>
          </p:cNvPr>
          <p:cNvGrpSpPr/>
          <p:nvPr/>
        </p:nvGrpSpPr>
        <p:grpSpPr>
          <a:xfrm>
            <a:off x="4544447" y="2072520"/>
            <a:ext cx="941455" cy="420355"/>
            <a:chOff x="4544447" y="2072520"/>
            <a:chExt cx="941455" cy="420355"/>
          </a:xfrm>
        </p:grpSpPr>
        <p:cxnSp>
          <p:nvCxnSpPr>
            <p:cNvPr id="60" name="Přímá spojnice 59">
              <a:extLst>
                <a:ext uri="{FF2B5EF4-FFF2-40B4-BE49-F238E27FC236}">
                  <a16:creationId xmlns:a16="http://schemas.microsoft.com/office/drawing/2014/main" id="{0767B3A0-0C0C-4F0F-900D-F78429C56BD0}"/>
                </a:ext>
              </a:extLst>
            </p:cNvPr>
            <p:cNvCxnSpPr>
              <a:cxnSpLocks/>
            </p:cNvCxnSpPr>
            <p:nvPr/>
          </p:nvCxnSpPr>
          <p:spPr>
            <a:xfrm flipH="1" flipV="1">
              <a:off x="5410565" y="2193079"/>
              <a:ext cx="4" cy="15088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Přímá spojnice 57">
              <a:extLst>
                <a:ext uri="{FF2B5EF4-FFF2-40B4-BE49-F238E27FC236}">
                  <a16:creationId xmlns:a16="http://schemas.microsoft.com/office/drawing/2014/main" id="{095E1F74-5AB7-4AEF-B37D-109678B6E3AE}"/>
                </a:ext>
              </a:extLst>
            </p:cNvPr>
            <p:cNvCxnSpPr>
              <a:cxnSpLocks/>
            </p:cNvCxnSpPr>
            <p:nvPr/>
          </p:nvCxnSpPr>
          <p:spPr>
            <a:xfrm flipV="1">
              <a:off x="4616455" y="2200763"/>
              <a:ext cx="890" cy="2921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Ovál 53">
              <a:extLst>
                <a:ext uri="{FF2B5EF4-FFF2-40B4-BE49-F238E27FC236}">
                  <a16:creationId xmlns:a16="http://schemas.microsoft.com/office/drawing/2014/main" id="{1875CABD-7403-46B2-87D3-B501C4A88892}"/>
                </a:ext>
              </a:extLst>
            </p:cNvPr>
            <p:cNvSpPr/>
            <p:nvPr/>
          </p:nvSpPr>
          <p:spPr>
            <a:xfrm>
              <a:off x="4544447" y="207252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 name="Ovál 54">
              <a:extLst>
                <a:ext uri="{FF2B5EF4-FFF2-40B4-BE49-F238E27FC236}">
                  <a16:creationId xmlns:a16="http://schemas.microsoft.com/office/drawing/2014/main" id="{04237EF6-227B-4882-BE24-DFE817E703F8}"/>
                </a:ext>
              </a:extLst>
            </p:cNvPr>
            <p:cNvSpPr/>
            <p:nvPr/>
          </p:nvSpPr>
          <p:spPr>
            <a:xfrm>
              <a:off x="5341886" y="2076497"/>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cxnSp>
          <p:nvCxnSpPr>
            <p:cNvPr id="56" name="Přímá spojnice 55">
              <a:extLst>
                <a:ext uri="{FF2B5EF4-FFF2-40B4-BE49-F238E27FC236}">
                  <a16:creationId xmlns:a16="http://schemas.microsoft.com/office/drawing/2014/main" id="{453E5BD4-0AEB-4956-9CBB-2324DE2AE590}"/>
                </a:ext>
              </a:extLst>
            </p:cNvPr>
            <p:cNvCxnSpPr>
              <a:cxnSpLocks/>
              <a:stCxn id="55" idx="2"/>
              <a:endCxn id="54" idx="6"/>
            </p:cNvCxnSpPr>
            <p:nvPr/>
          </p:nvCxnSpPr>
          <p:spPr>
            <a:xfrm flipH="1" flipV="1">
              <a:off x="4688463" y="2144528"/>
              <a:ext cx="653423" cy="397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48" name="Obrázek 47">
            <a:extLst>
              <a:ext uri="{FF2B5EF4-FFF2-40B4-BE49-F238E27FC236}">
                <a16:creationId xmlns:a16="http://schemas.microsoft.com/office/drawing/2014/main" id="{E7DB72D6-4B96-48C7-861C-24DE229D160C}"/>
              </a:ext>
            </a:extLst>
          </p:cNvPr>
          <p:cNvPicPr>
            <a:picLocks noChangeAspect="1"/>
          </p:cNvPicPr>
          <p:nvPr/>
        </p:nvPicPr>
        <p:blipFill>
          <a:blip r:embed="rId5"/>
          <a:stretch>
            <a:fillRect/>
          </a:stretch>
        </p:blipFill>
        <p:spPr>
          <a:xfrm>
            <a:off x="7200931" y="615317"/>
            <a:ext cx="1369501" cy="825632"/>
          </a:xfrm>
          <a:prstGeom prst="rect">
            <a:avLst/>
          </a:prstGeom>
        </p:spPr>
      </p:pic>
    </p:spTree>
    <p:extLst>
      <p:ext uri="{BB962C8B-B14F-4D97-AF65-F5344CB8AC3E}">
        <p14:creationId xmlns:p14="http://schemas.microsoft.com/office/powerpoint/2010/main" val="346725538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
                                            <p:txEl>
                                              <p:pRg st="0" end="0"/>
                                            </p:txEl>
                                          </p:spTgt>
                                        </p:tgtEl>
                                        <p:attrNameLst>
                                          <p:attrName>style.visibility</p:attrName>
                                        </p:attrNameLst>
                                      </p:cBhvr>
                                      <p:to>
                                        <p:strVal val="visible"/>
                                      </p:to>
                                    </p:set>
                                    <p:animEffect transition="in" filter="fade">
                                      <p:cBhvr>
                                        <p:cTn id="37" dur="500"/>
                                        <p:tgtEl>
                                          <p:spTgt spid="5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0">
                                            <p:txEl>
                                              <p:pRg st="1" end="1"/>
                                            </p:txEl>
                                          </p:spTgt>
                                        </p:tgtEl>
                                        <p:attrNameLst>
                                          <p:attrName>style.visibility</p:attrName>
                                        </p:attrNameLst>
                                      </p:cBhvr>
                                      <p:to>
                                        <p:strVal val="visible"/>
                                      </p:to>
                                    </p:set>
                                    <p:animEffect transition="in" filter="fade">
                                      <p:cBhvr>
                                        <p:cTn id="42" dur="500"/>
                                        <p:tgtEl>
                                          <p:spTgt spid="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 grpId="0" build="p"/>
      <p:bldP spid="5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délník 51">
            <a:extLst>
              <a:ext uri="{FF2B5EF4-FFF2-40B4-BE49-F238E27FC236}">
                <a16:creationId xmlns:a16="http://schemas.microsoft.com/office/drawing/2014/main" id="{2873EDF1-FD2C-4955-8E30-5E7649DD6BB8}"/>
              </a:ext>
            </a:extLst>
          </p:cNvPr>
          <p:cNvSpPr/>
          <p:nvPr/>
        </p:nvSpPr>
        <p:spPr>
          <a:xfrm>
            <a:off x="5919582" y="2437091"/>
            <a:ext cx="1244705" cy="445946"/>
          </a:xfrm>
          <a:prstGeom prst="rect">
            <a:avLst/>
          </a:prstGeom>
          <a:pattFill prst="wdUp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a:xfrm>
            <a:off x="1043608" y="530725"/>
            <a:ext cx="3528391" cy="1028700"/>
          </a:xfrm>
        </p:spPr>
        <p:txBody>
          <a:bodyPr/>
          <a:lstStyle/>
          <a:p>
            <a:pPr eaLnBrk="1" hangingPunct="1">
              <a:spcBef>
                <a:spcPct val="0"/>
              </a:spcBef>
              <a:spcAft>
                <a:spcPct val="0"/>
              </a:spcAft>
              <a:buClr>
                <a:srgbClr val="FFFFFF"/>
              </a:buClr>
              <a:buFont typeface="Roboto Slab" charset="0"/>
              <a:buNone/>
            </a:pPr>
            <a:r>
              <a:rPr lang="en-GB" altLang="cs-CZ" sz="2400" b="1" dirty="0">
                <a:solidFill>
                  <a:srgbClr val="FFFFFF"/>
                </a:solidFill>
                <a:latin typeface="Roboto Slab" pitchFamily="2" charset="0"/>
                <a:ea typeface="Roboto Slab" pitchFamily="2" charset="0"/>
                <a:cs typeface="Arial" panose="020B0604020202020204" pitchFamily="34" charset="0"/>
                <a:sym typeface="Roboto Slab" charset="0"/>
              </a:rPr>
              <a:t>Subtraction of intervals</a:t>
            </a:r>
            <a:r>
              <a:rPr lang="sk-SK" altLang="cs-CZ" sz="2400" b="1" dirty="0">
                <a:solidFill>
                  <a:srgbClr val="FFFFFF"/>
                </a:solidFill>
                <a:latin typeface="Roboto Slab" pitchFamily="2" charset="0"/>
                <a:ea typeface="Roboto Slab" pitchFamily="2" charset="0"/>
                <a:cs typeface="Arial" panose="020B0604020202020204" pitchFamily="34" charset="0"/>
                <a:sym typeface="Roboto Slab" charset="0"/>
              </a:rPr>
              <a:t> II</a:t>
            </a:r>
          </a:p>
        </p:txBody>
      </p:sp>
      <mc:AlternateContent xmlns:mc="http://schemas.openxmlformats.org/markup-compatibility/2006" xmlns:a14="http://schemas.microsoft.com/office/drawing/2010/main">
        <mc:Choice Requires="a14">
          <p:sp>
            <p:nvSpPr>
              <p:cNvPr id="2" name="Zástupný text 1">
                <a:extLst>
                  <a:ext uri="{FF2B5EF4-FFF2-40B4-BE49-F238E27FC236}">
                    <a16:creationId xmlns:a16="http://schemas.microsoft.com/office/drawing/2014/main" id="{018D7BF2-7344-442F-93E8-109D46056DFC}"/>
                  </a:ext>
                </a:extLst>
              </p:cNvPr>
              <p:cNvSpPr>
                <a:spLocks noGrp="1"/>
              </p:cNvSpPr>
              <p:nvPr>
                <p:ph type="body" idx="1"/>
              </p:nvPr>
            </p:nvSpPr>
            <p:spPr>
              <a:xfrm>
                <a:off x="1146025" y="1573290"/>
                <a:ext cx="7540800" cy="1142476"/>
              </a:xfrm>
            </p:spPr>
            <p:txBody>
              <a:bodyPr/>
              <a:lstStyle/>
              <a:p>
                <a14:m>
                  <m:oMath xmlns:m="http://schemas.openxmlformats.org/officeDocument/2006/math">
                    <m:r>
                      <a:rPr lang="cs-CZ" sz="2400" b="0" i="1" smtClean="0">
                        <a:latin typeface="Cambria Math" panose="02040503050406030204" pitchFamily="18" charset="0"/>
                      </a:rPr>
                      <m:t>𝐴</m:t>
                    </m:r>
                    <m:r>
                      <a:rPr lang="cs-CZ" sz="2400" b="0" i="1" smtClean="0">
                        <a:latin typeface="Cambria Math" panose="02040503050406030204" pitchFamily="18" charset="0"/>
                      </a:rPr>
                      <m:t>=</m:t>
                    </m:r>
                    <m:d>
                      <m:dPr>
                        <m:ctrlPr>
                          <a:rPr lang="cs-CZ" sz="2400" b="0" i="1" smtClean="0">
                            <a:latin typeface="Cambria Math" panose="02040503050406030204" pitchFamily="18" charset="0"/>
                          </a:rPr>
                        </m:ctrlPr>
                      </m:dPr>
                      <m:e>
                        <m:r>
                          <a:rPr lang="cs-CZ" sz="2400" b="0" i="1" smtClean="0">
                            <a:latin typeface="Cambria Math" panose="02040503050406030204" pitchFamily="18" charset="0"/>
                          </a:rPr>
                          <m:t>1;+</m:t>
                        </m:r>
                        <m:r>
                          <a:rPr lang="cs-CZ" sz="2400" b="0" i="1" smtClean="0">
                            <a:latin typeface="Cambria Math" panose="02040503050406030204" pitchFamily="18" charset="0"/>
                            <a:ea typeface="Cambria Math" panose="02040503050406030204" pitchFamily="18" charset="0"/>
                          </a:rPr>
                          <m:t>∞</m:t>
                        </m:r>
                      </m:e>
                    </m:d>
                  </m:oMath>
                </a14:m>
                <a:endParaRPr lang="cs-CZ" sz="2400" dirty="0">
                  <a:latin typeface="Weekly Free Light" panose="00000400000000000000" pitchFamily="50" charset="-18"/>
                </a:endParaRPr>
              </a:p>
              <a:p>
                <a14:m>
                  <m:oMath xmlns:m="http://schemas.openxmlformats.org/officeDocument/2006/math">
                    <m:r>
                      <a:rPr lang="cs-CZ" sz="2400" b="0" i="1" smtClean="0">
                        <a:latin typeface="Cambria Math" panose="02040503050406030204" pitchFamily="18" charset="0"/>
                      </a:rPr>
                      <m:t>𝐵</m:t>
                    </m:r>
                    <m:r>
                      <a:rPr lang="cs-CZ" sz="2400" b="0" i="1" smtClean="0">
                        <a:latin typeface="Cambria Math" panose="02040503050406030204" pitchFamily="18" charset="0"/>
                      </a:rPr>
                      <m:t>=</m:t>
                    </m:r>
                    <m:d>
                      <m:dPr>
                        <m:endChr m:val=""/>
                        <m:ctrlPr>
                          <a:rPr lang="cs-CZ" sz="2400" b="0" i="1" smtClean="0">
                            <a:latin typeface="Cambria Math" panose="02040503050406030204" pitchFamily="18" charset="0"/>
                          </a:rPr>
                        </m:ctrlPr>
                      </m:dPr>
                      <m:e>
                        <m:d>
                          <m:dPr>
                            <m:begChr m:val=""/>
                            <m:endChr m:val="⟩"/>
                            <m:ctrlPr>
                              <a:rPr lang="cs-CZ" sz="2400" b="0" i="1" smtClean="0">
                                <a:latin typeface="Cambria Math" panose="02040503050406030204" pitchFamily="18" charset="0"/>
                              </a:rPr>
                            </m:ctrlPr>
                          </m:dPr>
                          <m:e>
                            <m:r>
                              <a:rPr lang="cs-CZ" sz="2400" b="0" i="1" smtClean="0">
                                <a:latin typeface="Cambria Math" panose="02040503050406030204" pitchFamily="18" charset="0"/>
                              </a:rPr>
                              <m:t>−</m:t>
                            </m:r>
                            <m:r>
                              <a:rPr lang="cs-CZ" sz="2400" b="0" i="1" smtClean="0">
                                <a:latin typeface="Cambria Math" panose="02040503050406030204" pitchFamily="18" charset="0"/>
                                <a:ea typeface="Cambria Math" panose="02040503050406030204" pitchFamily="18" charset="0"/>
                              </a:rPr>
                              <m:t>∞;3</m:t>
                            </m:r>
                          </m:e>
                        </m:d>
                      </m:e>
                    </m:d>
                  </m:oMath>
                </a14:m>
                <a:endParaRPr lang="cs-CZ" sz="2400" dirty="0">
                  <a:latin typeface="Weekly Free Light" panose="00000400000000000000" pitchFamily="50" charset="-18"/>
                </a:endParaRPr>
              </a:p>
            </p:txBody>
          </p:sp>
        </mc:Choice>
        <mc:Fallback xmlns="">
          <p:sp>
            <p:nvSpPr>
              <p:cNvPr id="2" name="Zástupný text 1">
                <a:extLst>
                  <a:ext uri="{FF2B5EF4-FFF2-40B4-BE49-F238E27FC236}">
                    <a16:creationId xmlns:a16="http://schemas.microsoft.com/office/drawing/2014/main" id="{018D7BF2-7344-442F-93E8-109D46056DFC}"/>
                  </a:ext>
                </a:extLst>
              </p:cNvPr>
              <p:cNvSpPr>
                <a:spLocks noGrp="1" noRot="1" noChangeAspect="1" noMove="1" noResize="1" noEditPoints="1" noAdjustHandles="1" noChangeArrowheads="1" noChangeShapeType="1" noTextEdit="1"/>
              </p:cNvSpPr>
              <p:nvPr>
                <p:ph type="body" idx="1"/>
              </p:nvPr>
            </p:nvSpPr>
            <p:spPr>
              <a:xfrm>
                <a:off x="1146025" y="1573290"/>
                <a:ext cx="7540800" cy="1142476"/>
              </a:xfrm>
              <a:blipFill>
                <a:blip r:embed="rId3"/>
                <a:stretch>
                  <a:fillRect l="-808" t="-2139" b="-70588"/>
                </a:stretch>
              </a:blipFill>
            </p:spPr>
            <p:txBody>
              <a:bodyPr/>
              <a:lstStyle/>
              <a:p>
                <a:r>
                  <a:rPr lang="cs-CZ">
                    <a:noFill/>
                  </a:rPr>
                  <a:t> </a:t>
                </a:r>
              </a:p>
            </p:txBody>
          </p:sp>
        </mc:Fallback>
      </mc:AlternateContent>
      <p:sp>
        <p:nvSpPr>
          <p:cNvPr id="18437" name="Google Shape;169;p18">
            <a:extLst>
              <a:ext uri="{FF2B5EF4-FFF2-40B4-BE49-F238E27FC236}">
                <a16:creationId xmlns:a16="http://schemas.microsoft.com/office/drawing/2014/main" id="{642E811D-B586-491B-A216-1016B538676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12</a:t>
            </a:fld>
            <a:endParaRPr lang="sk-SK" altLang="cs-CZ" sz="800">
              <a:solidFill>
                <a:srgbClr val="FFFFFF"/>
              </a:solidFill>
              <a:latin typeface="Roboto Slab" charset="0"/>
              <a:sym typeface="Roboto Slab" charset="0"/>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8" name="TextovéPole 27">
            <a:extLst>
              <a:ext uri="{FF2B5EF4-FFF2-40B4-BE49-F238E27FC236}">
                <a16:creationId xmlns:a16="http://schemas.microsoft.com/office/drawing/2014/main" id="{A5829C9B-EC42-4D58-848D-8F57ED1EAF21}"/>
              </a:ext>
            </a:extLst>
          </p:cNvPr>
          <p:cNvSpPr txBox="1"/>
          <p:nvPr/>
        </p:nvSpPr>
        <p:spPr>
          <a:xfrm>
            <a:off x="5775923" y="2897111"/>
            <a:ext cx="314510" cy="369332"/>
          </a:xfrm>
          <a:prstGeom prst="rect">
            <a:avLst/>
          </a:prstGeom>
          <a:noFill/>
        </p:spPr>
        <p:txBody>
          <a:bodyPr wrap="none" rtlCol="0">
            <a:spAutoFit/>
          </a:bodyPr>
          <a:lstStyle/>
          <a:p>
            <a:r>
              <a:rPr lang="cs-CZ" sz="1800" b="1" dirty="0">
                <a:latin typeface="Weekly Free Light" panose="00000400000000000000" pitchFamily="50" charset="-18"/>
              </a:rPr>
              <a:t>3</a:t>
            </a:r>
          </a:p>
        </p:txBody>
      </p:sp>
      <p:grpSp>
        <p:nvGrpSpPr>
          <p:cNvPr id="13" name="Skupina 12">
            <a:extLst>
              <a:ext uri="{FF2B5EF4-FFF2-40B4-BE49-F238E27FC236}">
                <a16:creationId xmlns:a16="http://schemas.microsoft.com/office/drawing/2014/main" id="{9018914B-DBAA-46F8-B4BF-D6992CB9527E}"/>
              </a:ext>
            </a:extLst>
          </p:cNvPr>
          <p:cNvGrpSpPr/>
          <p:nvPr/>
        </p:nvGrpSpPr>
        <p:grpSpPr>
          <a:xfrm>
            <a:off x="3829718" y="2348859"/>
            <a:ext cx="3456384" cy="916848"/>
            <a:chOff x="3829718" y="2348859"/>
            <a:chExt cx="3456384" cy="916848"/>
          </a:xfrm>
        </p:grpSpPr>
        <p:cxnSp>
          <p:nvCxnSpPr>
            <p:cNvPr id="5" name="Přímá spojnice 4">
              <a:extLst>
                <a:ext uri="{FF2B5EF4-FFF2-40B4-BE49-F238E27FC236}">
                  <a16:creationId xmlns:a16="http://schemas.microsoft.com/office/drawing/2014/main" id="{A570A944-1074-4031-8B03-1C223031D5D6}"/>
                </a:ext>
              </a:extLst>
            </p:cNvPr>
            <p:cNvCxnSpPr>
              <a:cxnSpLocks/>
            </p:cNvCxnSpPr>
            <p:nvPr/>
          </p:nvCxnSpPr>
          <p:spPr>
            <a:xfrm flipV="1">
              <a:off x="3829718" y="2852915"/>
              <a:ext cx="3456384" cy="686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50109628-8E69-4866-ACCF-0A003E0CAC1E}"/>
                </a:ext>
              </a:extLst>
            </p:cNvPr>
            <p:cNvCxnSpPr>
              <a:cxnSpLocks/>
            </p:cNvCxnSpPr>
            <p:nvPr/>
          </p:nvCxnSpPr>
          <p:spPr>
            <a:xfrm flipV="1">
              <a:off x="5413894" y="2787773"/>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43F5728A-C783-4AEA-8258-1C6D5E880CA0}"/>
                </a:ext>
              </a:extLst>
            </p:cNvPr>
            <p:cNvCxnSpPr>
              <a:cxnSpLocks/>
            </p:cNvCxnSpPr>
            <p:nvPr/>
          </p:nvCxnSpPr>
          <p:spPr>
            <a:xfrm flipV="1">
              <a:off x="5926766" y="2787773"/>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ovéPole 26">
              <a:extLst>
                <a:ext uri="{FF2B5EF4-FFF2-40B4-BE49-F238E27FC236}">
                  <a16:creationId xmlns:a16="http://schemas.microsoft.com/office/drawing/2014/main" id="{E8C4209F-6DE5-42AD-8ADD-59F4BFFBF696}"/>
                </a:ext>
              </a:extLst>
            </p:cNvPr>
            <p:cNvSpPr txBox="1"/>
            <p:nvPr/>
          </p:nvSpPr>
          <p:spPr>
            <a:xfrm>
              <a:off x="5271868" y="2896375"/>
              <a:ext cx="264816" cy="369332"/>
            </a:xfrm>
            <a:prstGeom prst="rect">
              <a:avLst/>
            </a:prstGeom>
            <a:noFill/>
          </p:spPr>
          <p:txBody>
            <a:bodyPr wrap="none" rtlCol="0">
              <a:spAutoFit/>
            </a:bodyPr>
            <a:lstStyle/>
            <a:p>
              <a:r>
                <a:rPr lang="cs-CZ" sz="1800" b="1" dirty="0">
                  <a:latin typeface="Weekly Free Light" panose="00000400000000000000" pitchFamily="50" charset="-18"/>
                </a:rPr>
                <a:t>1</a:t>
              </a:r>
              <a:endParaRPr lang="cs-CZ" b="1" dirty="0">
                <a:latin typeface="Weekly Free Light" panose="00000400000000000000" pitchFamily="50" charset="-18"/>
              </a:endParaRPr>
            </a:p>
          </p:txBody>
        </p:sp>
        <p:cxnSp>
          <p:nvCxnSpPr>
            <p:cNvPr id="33" name="Přímá spojnice 32">
              <a:extLst>
                <a:ext uri="{FF2B5EF4-FFF2-40B4-BE49-F238E27FC236}">
                  <a16:creationId xmlns:a16="http://schemas.microsoft.com/office/drawing/2014/main" id="{E2B4E2E3-6BFD-41B7-B788-98C599316AD7}"/>
                </a:ext>
              </a:extLst>
            </p:cNvPr>
            <p:cNvCxnSpPr>
              <a:cxnSpLocks/>
            </p:cNvCxnSpPr>
            <p:nvPr/>
          </p:nvCxnSpPr>
          <p:spPr>
            <a:xfrm flipV="1">
              <a:off x="5926766" y="2571749"/>
              <a:ext cx="0" cy="20915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5" name="Ovál 34">
              <a:extLst>
                <a:ext uri="{FF2B5EF4-FFF2-40B4-BE49-F238E27FC236}">
                  <a16:creationId xmlns:a16="http://schemas.microsoft.com/office/drawing/2014/main" id="{D44A485D-16FB-4117-A75D-721141841222}"/>
                </a:ext>
              </a:extLst>
            </p:cNvPr>
            <p:cNvSpPr/>
            <p:nvPr/>
          </p:nvSpPr>
          <p:spPr>
            <a:xfrm>
              <a:off x="5854758" y="2499926"/>
              <a:ext cx="144016" cy="14401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Přímá spojnice 35">
              <a:extLst>
                <a:ext uri="{FF2B5EF4-FFF2-40B4-BE49-F238E27FC236}">
                  <a16:creationId xmlns:a16="http://schemas.microsoft.com/office/drawing/2014/main" id="{6F7299BB-826E-4647-8611-352306C95CE1}"/>
                </a:ext>
              </a:extLst>
            </p:cNvPr>
            <p:cNvCxnSpPr>
              <a:cxnSpLocks/>
              <a:stCxn id="35" idx="2"/>
            </p:cNvCxnSpPr>
            <p:nvPr/>
          </p:nvCxnSpPr>
          <p:spPr>
            <a:xfrm flipH="1">
              <a:off x="3851920" y="2571934"/>
              <a:ext cx="2002838" cy="0"/>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9DAE37BE-5B5E-4777-B270-BFD2E9A244A0}"/>
                </a:ext>
              </a:extLst>
            </p:cNvPr>
            <p:cNvCxnSpPr>
              <a:cxnSpLocks/>
            </p:cNvCxnSpPr>
            <p:nvPr/>
          </p:nvCxnSpPr>
          <p:spPr>
            <a:xfrm flipV="1">
              <a:off x="5413894" y="2420867"/>
              <a:ext cx="0"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Ovál 41">
              <a:extLst>
                <a:ext uri="{FF2B5EF4-FFF2-40B4-BE49-F238E27FC236}">
                  <a16:creationId xmlns:a16="http://schemas.microsoft.com/office/drawing/2014/main" id="{4643A647-D56A-44C1-9A32-28829A6EAF37}"/>
                </a:ext>
              </a:extLst>
            </p:cNvPr>
            <p:cNvSpPr/>
            <p:nvPr/>
          </p:nvSpPr>
          <p:spPr>
            <a:xfrm>
              <a:off x="5341886" y="2348859"/>
              <a:ext cx="144016" cy="14401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cxnSp>
          <p:nvCxnSpPr>
            <p:cNvPr id="46" name="Přímá spojnice 45">
              <a:extLst>
                <a:ext uri="{FF2B5EF4-FFF2-40B4-BE49-F238E27FC236}">
                  <a16:creationId xmlns:a16="http://schemas.microsoft.com/office/drawing/2014/main" id="{1D912E44-2088-4BA3-88BF-25E3AE55AF6C}"/>
                </a:ext>
              </a:extLst>
            </p:cNvPr>
            <p:cNvCxnSpPr>
              <a:cxnSpLocks/>
              <a:endCxn id="42" idx="6"/>
            </p:cNvCxnSpPr>
            <p:nvPr/>
          </p:nvCxnSpPr>
          <p:spPr>
            <a:xfrm flipH="1">
              <a:off x="5485902" y="2418357"/>
              <a:ext cx="1750394"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0" name="Zástupný text 1">
                <a:extLst>
                  <a:ext uri="{FF2B5EF4-FFF2-40B4-BE49-F238E27FC236}">
                    <a16:creationId xmlns:a16="http://schemas.microsoft.com/office/drawing/2014/main" id="{28A3BF79-1ACD-45D7-B60F-F6DA3AC5B883}"/>
                  </a:ext>
                </a:extLst>
              </p:cNvPr>
              <p:cNvSpPr txBox="1">
                <a:spLocks/>
              </p:cNvSpPr>
              <p:nvPr/>
            </p:nvSpPr>
            <p:spPr bwMode="auto">
              <a:xfrm>
                <a:off x="1146025" y="3511934"/>
                <a:ext cx="4390659" cy="1142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14:m>
                  <m:oMath xmlns:m="http://schemas.openxmlformats.org/officeDocument/2006/math">
                    <m:r>
                      <a:rPr lang="cs-CZ" sz="2400" i="1" kern="0" smtClean="0">
                        <a:latin typeface="Cambria Math" panose="02040503050406030204" pitchFamily="18" charset="0"/>
                      </a:rPr>
                      <m:t>𝐴</m:t>
                    </m:r>
                    <m:r>
                      <a:rPr lang="cs-CZ" sz="2400" b="0" i="1" kern="0" smtClean="0">
                        <a:latin typeface="Cambria Math" panose="02040503050406030204" pitchFamily="18" charset="0"/>
                        <a:ea typeface="Cambria Math" panose="02040503050406030204" pitchFamily="18" charset="0"/>
                      </a:rPr>
                      <m:t>\</m:t>
                    </m:r>
                    <m:r>
                      <a:rPr lang="cs-CZ" sz="2400" b="0" i="1" kern="0" smtClean="0">
                        <a:latin typeface="Cambria Math" panose="02040503050406030204" pitchFamily="18" charset="0"/>
                        <a:ea typeface="Cambria Math" panose="02040503050406030204" pitchFamily="18" charset="0"/>
                      </a:rPr>
                      <m:t>𝐵</m:t>
                    </m:r>
                    <m:r>
                      <a:rPr lang="cs-CZ" sz="2400" i="1" kern="0" smtClean="0">
                        <a:latin typeface="Cambria Math" panose="02040503050406030204" pitchFamily="18" charset="0"/>
                      </a:rPr>
                      <m:t>=</m:t>
                    </m:r>
                    <m:d>
                      <m:dPr>
                        <m:ctrlPr>
                          <a:rPr lang="cs-CZ" sz="2400" i="1" kern="0" smtClean="0">
                            <a:latin typeface="Cambria Math" panose="02040503050406030204" pitchFamily="18" charset="0"/>
                          </a:rPr>
                        </m:ctrlPr>
                      </m:dPr>
                      <m:e>
                        <m:r>
                          <a:rPr lang="cs-CZ" sz="2400" b="0" i="1" kern="0" smtClean="0">
                            <a:latin typeface="Cambria Math" panose="02040503050406030204" pitchFamily="18" charset="0"/>
                          </a:rPr>
                          <m:t>1;+</m:t>
                        </m:r>
                        <m:r>
                          <a:rPr lang="cs-CZ" sz="2400" b="0" i="1" kern="0" smtClean="0">
                            <a:latin typeface="Cambria Math" panose="02040503050406030204" pitchFamily="18" charset="0"/>
                            <a:ea typeface="Cambria Math" panose="02040503050406030204" pitchFamily="18" charset="0"/>
                          </a:rPr>
                          <m:t>∞</m:t>
                        </m:r>
                      </m:e>
                    </m:d>
                    <m:r>
                      <a:rPr lang="cs-CZ" sz="2400" b="0" i="1" kern="0" smtClean="0">
                        <a:latin typeface="Cambria Math" panose="02040503050406030204" pitchFamily="18" charset="0"/>
                        <a:ea typeface="Cambria Math" panose="02040503050406030204" pitchFamily="18" charset="0"/>
                      </a:rPr>
                      <m:t>\</m:t>
                    </m:r>
                    <m:d>
                      <m:dPr>
                        <m:endChr m:val=""/>
                        <m:ctrlPr>
                          <a:rPr lang="cs-CZ" sz="2400" i="1">
                            <a:latin typeface="Cambria Math" panose="02040503050406030204" pitchFamily="18" charset="0"/>
                          </a:rPr>
                        </m:ctrlPr>
                      </m:dPr>
                      <m:e>
                        <m:d>
                          <m:dPr>
                            <m:begChr m:val=""/>
                            <m:endChr m:val="⟩"/>
                            <m:ctrlPr>
                              <a:rPr lang="cs-CZ" sz="2400" i="1">
                                <a:latin typeface="Cambria Math" panose="02040503050406030204" pitchFamily="18" charset="0"/>
                              </a:rPr>
                            </m:ctrlPr>
                          </m:dPr>
                          <m:e>
                            <m:r>
                              <a:rPr lang="cs-CZ" sz="2400" i="1">
                                <a:latin typeface="Cambria Math" panose="02040503050406030204" pitchFamily="18" charset="0"/>
                              </a:rPr>
                              <m:t>−</m:t>
                            </m:r>
                            <m:r>
                              <a:rPr lang="cs-CZ" sz="2400" i="1">
                                <a:latin typeface="Cambria Math" panose="02040503050406030204" pitchFamily="18" charset="0"/>
                                <a:ea typeface="Cambria Math" panose="02040503050406030204" pitchFamily="18" charset="0"/>
                              </a:rPr>
                              <m:t>∞;3</m:t>
                            </m:r>
                          </m:e>
                        </m:d>
                      </m:e>
                    </m:d>
                  </m:oMath>
                </a14:m>
                <a:endParaRPr lang="cs-CZ" sz="2400" kern="0" dirty="0">
                  <a:latin typeface="Weekly Free Light" panose="00000400000000000000" pitchFamily="50" charset="-18"/>
                </a:endParaRPr>
              </a:p>
              <a:p>
                <a14:m>
                  <m:oMath xmlns:m="http://schemas.openxmlformats.org/officeDocument/2006/math">
                    <m:r>
                      <a:rPr lang="cs-CZ" sz="2400" i="1" kern="0">
                        <a:latin typeface="Cambria Math" panose="02040503050406030204" pitchFamily="18" charset="0"/>
                      </a:rPr>
                      <m:t>𝐴</m:t>
                    </m:r>
                    <m:r>
                      <a:rPr lang="cs-CZ" sz="2400" b="0" i="1" kern="0" smtClean="0">
                        <a:latin typeface="Cambria Math" panose="02040503050406030204" pitchFamily="18" charset="0"/>
                        <a:ea typeface="Cambria Math" panose="02040503050406030204" pitchFamily="18" charset="0"/>
                      </a:rPr>
                      <m:t>\</m:t>
                    </m:r>
                    <m:r>
                      <a:rPr lang="cs-CZ" sz="2400" i="1" kern="0">
                        <a:latin typeface="Cambria Math" panose="02040503050406030204" pitchFamily="18" charset="0"/>
                        <a:ea typeface="Cambria Math" panose="02040503050406030204" pitchFamily="18" charset="0"/>
                      </a:rPr>
                      <m:t>𝐵</m:t>
                    </m:r>
                    <m:r>
                      <a:rPr lang="cs-CZ" sz="2400" i="1" kern="0" smtClean="0">
                        <a:latin typeface="Cambria Math" panose="02040503050406030204" pitchFamily="18" charset="0"/>
                      </a:rPr>
                      <m:t>=</m:t>
                    </m:r>
                    <m:d>
                      <m:dPr>
                        <m:ctrlPr>
                          <a:rPr lang="cs-CZ" sz="2400" i="1" kern="0" smtClean="0">
                            <a:latin typeface="Cambria Math" panose="02040503050406030204" pitchFamily="18" charset="0"/>
                          </a:rPr>
                        </m:ctrlPr>
                      </m:dPr>
                      <m:e>
                        <m:r>
                          <a:rPr lang="cs-CZ" sz="2400" b="0" i="1" kern="0" smtClean="0">
                            <a:latin typeface="Cambria Math" panose="02040503050406030204" pitchFamily="18" charset="0"/>
                          </a:rPr>
                          <m:t>3;+</m:t>
                        </m:r>
                        <m:r>
                          <a:rPr lang="cs-CZ" sz="2400" b="0" i="1" kern="0" smtClean="0">
                            <a:latin typeface="Cambria Math" panose="02040503050406030204" pitchFamily="18" charset="0"/>
                            <a:ea typeface="Cambria Math" panose="02040503050406030204" pitchFamily="18" charset="0"/>
                          </a:rPr>
                          <m:t>∞</m:t>
                        </m:r>
                      </m:e>
                    </m:d>
                  </m:oMath>
                </a14:m>
                <a:endParaRPr lang="cs-CZ" sz="2400" kern="0" dirty="0">
                  <a:latin typeface="Weekly Free Light" panose="00000400000000000000" pitchFamily="50" charset="-18"/>
                </a:endParaRPr>
              </a:p>
            </p:txBody>
          </p:sp>
        </mc:Choice>
        <mc:Fallback xmlns="">
          <p:sp>
            <p:nvSpPr>
              <p:cNvPr id="50" name="Zástupný text 1">
                <a:extLst>
                  <a:ext uri="{FF2B5EF4-FFF2-40B4-BE49-F238E27FC236}">
                    <a16:creationId xmlns:a16="http://schemas.microsoft.com/office/drawing/2014/main" id="{28A3BF79-1ACD-45D7-B60F-F6DA3AC5B883}"/>
                  </a:ext>
                </a:extLst>
              </p:cNvPr>
              <p:cNvSpPr txBox="1">
                <a:spLocks noRot="1" noChangeAspect="1" noMove="1" noResize="1" noEditPoints="1" noAdjustHandles="1" noChangeArrowheads="1" noChangeShapeType="1" noTextEdit="1"/>
              </p:cNvSpPr>
              <p:nvPr/>
            </p:nvSpPr>
            <p:spPr bwMode="auto">
              <a:xfrm>
                <a:off x="1146025" y="3511934"/>
                <a:ext cx="4390659" cy="1142476"/>
              </a:xfrm>
              <a:prstGeom prst="rect">
                <a:avLst/>
              </a:prstGeom>
              <a:blipFill>
                <a:blip r:embed="rId4"/>
                <a:stretch>
                  <a:fillRect l="-1389" t="-40957" r="-1389" b="-308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grpSp>
        <p:nvGrpSpPr>
          <p:cNvPr id="7" name="Skupina 6">
            <a:extLst>
              <a:ext uri="{FF2B5EF4-FFF2-40B4-BE49-F238E27FC236}">
                <a16:creationId xmlns:a16="http://schemas.microsoft.com/office/drawing/2014/main" id="{39CB4FE3-2C5E-484D-88A5-59AF06B3323E}"/>
              </a:ext>
            </a:extLst>
          </p:cNvPr>
          <p:cNvGrpSpPr/>
          <p:nvPr/>
        </p:nvGrpSpPr>
        <p:grpSpPr>
          <a:xfrm>
            <a:off x="5864049" y="2116798"/>
            <a:ext cx="1336882" cy="373886"/>
            <a:chOff x="5864049" y="2116798"/>
            <a:chExt cx="1336882" cy="373886"/>
          </a:xfrm>
        </p:grpSpPr>
        <p:cxnSp>
          <p:nvCxnSpPr>
            <p:cNvPr id="34" name="Přímá spojnice 33">
              <a:extLst>
                <a:ext uri="{FF2B5EF4-FFF2-40B4-BE49-F238E27FC236}">
                  <a16:creationId xmlns:a16="http://schemas.microsoft.com/office/drawing/2014/main" id="{F27FA26F-42A6-41D3-964E-D1DE32E7B076}"/>
                </a:ext>
              </a:extLst>
            </p:cNvPr>
            <p:cNvCxnSpPr>
              <a:cxnSpLocks/>
            </p:cNvCxnSpPr>
            <p:nvPr/>
          </p:nvCxnSpPr>
          <p:spPr>
            <a:xfrm flipV="1">
              <a:off x="5927655" y="2265435"/>
              <a:ext cx="0" cy="22524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Ovál 36">
              <a:extLst>
                <a:ext uri="{FF2B5EF4-FFF2-40B4-BE49-F238E27FC236}">
                  <a16:creationId xmlns:a16="http://schemas.microsoft.com/office/drawing/2014/main" id="{513EDE0A-4BC4-4FC3-A061-88B214AB4F69}"/>
                </a:ext>
              </a:extLst>
            </p:cNvPr>
            <p:cNvSpPr/>
            <p:nvPr/>
          </p:nvSpPr>
          <p:spPr>
            <a:xfrm>
              <a:off x="5864049" y="2116798"/>
              <a:ext cx="144016" cy="144016"/>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9" name="Přímá spojnice 38">
              <a:extLst>
                <a:ext uri="{FF2B5EF4-FFF2-40B4-BE49-F238E27FC236}">
                  <a16:creationId xmlns:a16="http://schemas.microsoft.com/office/drawing/2014/main" id="{CCC0D7E6-686E-4D1A-AE02-3A6484C999B8}"/>
                </a:ext>
              </a:extLst>
            </p:cNvPr>
            <p:cNvCxnSpPr>
              <a:cxnSpLocks/>
              <a:stCxn id="37" idx="6"/>
            </p:cNvCxnSpPr>
            <p:nvPr/>
          </p:nvCxnSpPr>
          <p:spPr>
            <a:xfrm>
              <a:off x="6008065" y="2188806"/>
              <a:ext cx="1192866" cy="0"/>
            </a:xfrm>
            <a:prstGeom prst="line">
              <a:avLst/>
            </a:prstGeom>
            <a:ln w="381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40" name="Obrázek 39">
            <a:extLst>
              <a:ext uri="{FF2B5EF4-FFF2-40B4-BE49-F238E27FC236}">
                <a16:creationId xmlns:a16="http://schemas.microsoft.com/office/drawing/2014/main" id="{6F7C8270-133C-45D7-BF6B-4AD8C3BD7D83}"/>
              </a:ext>
            </a:extLst>
          </p:cNvPr>
          <p:cNvPicPr>
            <a:picLocks noChangeAspect="1"/>
          </p:cNvPicPr>
          <p:nvPr/>
        </p:nvPicPr>
        <p:blipFill>
          <a:blip r:embed="rId5"/>
          <a:stretch>
            <a:fillRect/>
          </a:stretch>
        </p:blipFill>
        <p:spPr>
          <a:xfrm>
            <a:off x="7200931" y="615317"/>
            <a:ext cx="1369501" cy="825632"/>
          </a:xfrm>
          <a:prstGeom prst="rect">
            <a:avLst/>
          </a:prstGeom>
        </p:spPr>
      </p:pic>
    </p:spTree>
    <p:extLst>
      <p:ext uri="{BB962C8B-B14F-4D97-AF65-F5344CB8AC3E}">
        <p14:creationId xmlns:p14="http://schemas.microsoft.com/office/powerpoint/2010/main" val="407920094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
                                            <p:txEl>
                                              <p:pRg st="0" end="0"/>
                                            </p:txEl>
                                          </p:spTgt>
                                        </p:tgtEl>
                                        <p:attrNameLst>
                                          <p:attrName>style.visibility</p:attrName>
                                        </p:attrNameLst>
                                      </p:cBhvr>
                                      <p:to>
                                        <p:strVal val="visible"/>
                                      </p:to>
                                    </p:set>
                                    <p:animEffect transition="in" filter="fade">
                                      <p:cBhvr>
                                        <p:cTn id="37" dur="500"/>
                                        <p:tgtEl>
                                          <p:spTgt spid="5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0">
                                            <p:txEl>
                                              <p:pRg st="1" end="1"/>
                                            </p:txEl>
                                          </p:spTgt>
                                        </p:tgtEl>
                                        <p:attrNameLst>
                                          <p:attrName>style.visibility</p:attrName>
                                        </p:attrNameLst>
                                      </p:cBhvr>
                                      <p:to>
                                        <p:strVal val="visible"/>
                                      </p:to>
                                    </p:set>
                                    <p:animEffect transition="in" filter="fade">
                                      <p:cBhvr>
                                        <p:cTn id="42" dur="500"/>
                                        <p:tgtEl>
                                          <p:spTgt spid="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 grpId="0" build="p"/>
      <p:bldP spid="5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p:txBody>
          <a:bodyPr/>
          <a:lstStyle/>
          <a:p>
            <a:pPr eaLnBrk="1" hangingPunct="1">
              <a:spcBef>
                <a:spcPct val="0"/>
              </a:spcBef>
              <a:spcAft>
                <a:spcPct val="0"/>
              </a:spcAft>
              <a:buClr>
                <a:srgbClr val="FFFFFF"/>
              </a:buClr>
              <a:buFont typeface="Roboto Slab" charset="0"/>
              <a:buNone/>
            </a:pPr>
            <a:r>
              <a:rPr lang="en-GB" altLang="cs-CZ" sz="2400" b="1" dirty="0">
                <a:solidFill>
                  <a:srgbClr val="FFFFFF"/>
                </a:solidFill>
                <a:latin typeface="Roboto Slab" pitchFamily="2" charset="0"/>
                <a:ea typeface="Roboto Slab" pitchFamily="2" charset="0"/>
                <a:cs typeface="Arial" panose="020B0604020202020204" pitchFamily="34" charset="0"/>
                <a:sym typeface="Roboto Slab" charset="0"/>
              </a:rPr>
              <a:t>Exercises</a:t>
            </a:r>
            <a:endParaRPr lang="sk-SK" altLang="cs-CZ" sz="2400" b="1" dirty="0">
              <a:solidFill>
                <a:srgbClr val="FFFFFF"/>
              </a:solidFill>
              <a:latin typeface="Roboto Slab" pitchFamily="2" charset="0"/>
              <a:ea typeface="Roboto Slab" pitchFamily="2" charset="0"/>
              <a:cs typeface="Arial" panose="020B0604020202020204" pitchFamily="34" charset="0"/>
              <a:sym typeface="Roboto Slab" charset="0"/>
            </a:endParaRPr>
          </a:p>
        </p:txBody>
      </p:sp>
      <mc:AlternateContent xmlns:mc="http://schemas.openxmlformats.org/markup-compatibility/2006" xmlns:a14="http://schemas.microsoft.com/office/drawing/2010/main">
        <mc:Choice Requires="a14">
          <p:sp>
            <p:nvSpPr>
              <p:cNvPr id="2" name="Zástupný text 1">
                <a:extLst>
                  <a:ext uri="{FF2B5EF4-FFF2-40B4-BE49-F238E27FC236}">
                    <a16:creationId xmlns:a16="http://schemas.microsoft.com/office/drawing/2014/main" id="{018D7BF2-7344-442F-93E8-109D46056DFC}"/>
                  </a:ext>
                </a:extLst>
              </p:cNvPr>
              <p:cNvSpPr>
                <a:spLocks noGrp="1"/>
              </p:cNvSpPr>
              <p:nvPr>
                <p:ph type="body" idx="1"/>
              </p:nvPr>
            </p:nvSpPr>
            <p:spPr>
              <a:xfrm>
                <a:off x="1146025" y="1717306"/>
                <a:ext cx="7540800" cy="3158700"/>
              </a:xfrm>
            </p:spPr>
            <p:txBody>
              <a:bodyPr/>
              <a:lstStyle/>
              <a:p>
                <a:r>
                  <a:rPr lang="en-GB" dirty="0">
                    <a:latin typeface="Weekly Free Light" panose="00000400000000000000" pitchFamily="50" charset="-18"/>
                  </a:rPr>
                  <a:t>Determine</a:t>
                </a:r>
                <a:r>
                  <a:rPr lang="cs-CZ" dirty="0">
                    <a:latin typeface="Weekly Free Light" panose="00000400000000000000" pitchFamily="50" charset="-18"/>
                  </a:rPr>
                  <a:t> </a:t>
                </a:r>
                <a14:m>
                  <m:oMath xmlns:m="http://schemas.openxmlformats.org/officeDocument/2006/math">
                    <m:r>
                      <a:rPr lang="cs-CZ" b="0" i="1" smtClean="0">
                        <a:latin typeface="Cambria Math" panose="02040503050406030204" pitchFamily="18" charset="0"/>
                      </a:rPr>
                      <m:t>𝐴</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𝐵</m:t>
                    </m:r>
                  </m:oMath>
                </a14:m>
                <a:r>
                  <a:rPr lang="cs-CZ" dirty="0">
                    <a:latin typeface="Weekly Free Light" panose="00000400000000000000" pitchFamily="50" charset="-18"/>
                  </a:rPr>
                  <a:t>, </a:t>
                </a:r>
                <a14:m>
                  <m:oMath xmlns:m="http://schemas.openxmlformats.org/officeDocument/2006/math">
                    <m:r>
                      <a:rPr lang="cs-CZ" b="0" i="1" smtClean="0">
                        <a:latin typeface="Cambria Math" panose="02040503050406030204" pitchFamily="18" charset="0"/>
                      </a:rPr>
                      <m:t>𝐴</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𝐵</m:t>
                    </m:r>
                  </m:oMath>
                </a14:m>
                <a:r>
                  <a:rPr lang="cs-CZ" dirty="0">
                    <a:latin typeface="Weekly Free Light" panose="00000400000000000000" pitchFamily="50" charset="-18"/>
                  </a:rPr>
                  <a:t>, </a:t>
                </a:r>
                <a14:m>
                  <m:oMath xmlns:m="http://schemas.openxmlformats.org/officeDocument/2006/math">
                    <m:r>
                      <a:rPr lang="cs-CZ" b="0" i="1" smtClean="0">
                        <a:latin typeface="Cambria Math" panose="02040503050406030204" pitchFamily="18" charset="0"/>
                      </a:rPr>
                      <m:t>𝐴</m:t>
                    </m:r>
                    <m:r>
                      <a:rPr lang="cs-CZ" b="0" i="1" smtClean="0">
                        <a:latin typeface="Cambria Math" panose="02040503050406030204" pitchFamily="18" charset="0"/>
                      </a:rPr>
                      <m:t>\</m:t>
                    </m:r>
                    <m:r>
                      <m:rPr>
                        <m:sty m:val="p"/>
                      </m:rPr>
                      <a:rPr lang="cs-CZ" b="0" i="1" smtClean="0">
                        <a:latin typeface="Cambria Math" panose="02040503050406030204" pitchFamily="18" charset="0"/>
                      </a:rPr>
                      <m:t>B</m:t>
                    </m:r>
                  </m:oMath>
                </a14:m>
                <a:r>
                  <a:rPr lang="cs-CZ" dirty="0">
                    <a:latin typeface="Weekly Free Light" panose="00000400000000000000" pitchFamily="50" charset="-18"/>
                  </a:rPr>
                  <a:t> a </a:t>
                </a:r>
                <a14:m>
                  <m:oMath xmlns:m="http://schemas.openxmlformats.org/officeDocument/2006/math">
                    <m:r>
                      <a:rPr lang="cs-CZ" b="0" i="1" smtClean="0">
                        <a:latin typeface="Cambria Math" panose="02040503050406030204" pitchFamily="18" charset="0"/>
                      </a:rPr>
                      <m:t>𝐵</m:t>
                    </m:r>
                    <m:r>
                      <a:rPr lang="cs-CZ" b="0" i="1" smtClean="0">
                        <a:latin typeface="Cambria Math" panose="02040503050406030204" pitchFamily="18" charset="0"/>
                      </a:rPr>
                      <m:t>\</m:t>
                    </m:r>
                    <m:r>
                      <m:rPr>
                        <m:sty m:val="p"/>
                      </m:rPr>
                      <a:rPr lang="cs-CZ" b="0" i="1" smtClean="0">
                        <a:latin typeface="Cambria Math" panose="02040503050406030204" pitchFamily="18" charset="0"/>
                      </a:rPr>
                      <m:t>A</m:t>
                    </m:r>
                  </m:oMath>
                </a14:m>
                <a:r>
                  <a:rPr lang="cs-CZ" dirty="0">
                    <a:latin typeface="Weekly Free Light" panose="00000400000000000000" pitchFamily="50" charset="-18"/>
                  </a:rPr>
                  <a:t>:</a:t>
                </a:r>
              </a:p>
              <a:p>
                <a:pPr marL="1255713" lvl="1" indent="-717550">
                  <a:spcAft>
                    <a:spcPts val="600"/>
                  </a:spcAft>
                  <a:buFont typeface="+mj-lt"/>
                  <a:buAutoNum type="alphaLcParenR"/>
                </a:pPr>
                <a14:m>
                  <m:oMath xmlns:m="http://schemas.openxmlformats.org/officeDocument/2006/math">
                    <m:r>
                      <m:rPr>
                        <m:sty m:val="p"/>
                      </m:rPr>
                      <a:rPr lang="cs-CZ" b="0" i="0" smtClean="0">
                        <a:latin typeface="Cambria Math" panose="02040503050406030204" pitchFamily="18" charset="0"/>
                      </a:rPr>
                      <m:t>A</m:t>
                    </m:r>
                    <m:r>
                      <a:rPr lang="cs-CZ" b="0" i="0" smtClean="0">
                        <a:latin typeface="Cambria Math" panose="02040503050406030204" pitchFamily="18" charset="0"/>
                      </a:rPr>
                      <m:t>=</m:t>
                    </m:r>
                    <m:d>
                      <m:dPr>
                        <m:ctrlPr>
                          <a:rPr lang="cs-CZ" b="0" i="1" smtClean="0">
                            <a:latin typeface="Cambria Math" panose="02040503050406030204" pitchFamily="18" charset="0"/>
                          </a:rPr>
                        </m:ctrlPr>
                      </m:dPr>
                      <m:e>
                        <m:r>
                          <a:rPr lang="cs-CZ" b="0" i="1" smtClean="0">
                            <a:latin typeface="Cambria Math" panose="02040503050406030204" pitchFamily="18" charset="0"/>
                          </a:rPr>
                          <m:t>0;5</m:t>
                        </m:r>
                      </m:e>
                    </m:d>
                    <m:r>
                      <a:rPr lang="cs-CZ" b="0" i="1" smtClean="0">
                        <a:latin typeface="Cambria Math" panose="02040503050406030204" pitchFamily="18" charset="0"/>
                      </a:rPr>
                      <m:t>;</m:t>
                    </m:r>
                    <m:r>
                      <a:rPr lang="cs-CZ" b="0" i="1" smtClean="0">
                        <a:latin typeface="Cambria Math" panose="02040503050406030204" pitchFamily="18" charset="0"/>
                      </a:rPr>
                      <m:t>𝐵</m:t>
                    </m:r>
                    <m:r>
                      <a:rPr lang="cs-CZ" b="0" i="1" smtClean="0">
                        <a:latin typeface="Cambria Math" panose="02040503050406030204" pitchFamily="18" charset="0"/>
                      </a:rPr>
                      <m:t>=</m:t>
                    </m:r>
                    <m:d>
                      <m:dPr>
                        <m:ctrlPr>
                          <a:rPr lang="cs-CZ" b="0" i="1" smtClean="0">
                            <a:latin typeface="Cambria Math" panose="02040503050406030204" pitchFamily="18" charset="0"/>
                          </a:rPr>
                        </m:ctrlPr>
                      </m:dPr>
                      <m:e>
                        <m:r>
                          <a:rPr lang="cs-CZ" b="0" i="1" smtClean="0">
                            <a:latin typeface="Cambria Math" panose="02040503050406030204" pitchFamily="18" charset="0"/>
                          </a:rPr>
                          <m:t>2;8</m:t>
                        </m:r>
                      </m:e>
                    </m:d>
                  </m:oMath>
                </a14:m>
                <a:endParaRPr lang="cs-CZ" dirty="0">
                  <a:latin typeface="Weekly Free Light" panose="00000400000000000000" pitchFamily="50" charset="-18"/>
                </a:endParaRPr>
              </a:p>
              <a:p>
                <a:pPr marL="1255713" lvl="1" indent="-717550">
                  <a:spcAft>
                    <a:spcPts val="600"/>
                  </a:spcAft>
                  <a:buFont typeface="+mj-lt"/>
                  <a:buAutoNum type="alphaLcParenR"/>
                </a:pPr>
                <a14:m>
                  <m:oMath xmlns:m="http://schemas.openxmlformats.org/officeDocument/2006/math">
                    <m:r>
                      <m:rPr>
                        <m:sty m:val="p"/>
                      </m:rPr>
                      <a:rPr lang="cs-CZ" b="0" i="0" smtClean="0">
                        <a:latin typeface="Cambria Math" panose="02040503050406030204" pitchFamily="18" charset="0"/>
                      </a:rPr>
                      <m:t>A</m:t>
                    </m:r>
                    <m:r>
                      <a:rPr lang="cs-CZ" b="0" i="0" smtClean="0">
                        <a:latin typeface="Cambria Math" panose="02040503050406030204" pitchFamily="18" charset="0"/>
                      </a:rPr>
                      <m:t>=</m:t>
                    </m:r>
                    <m:d>
                      <m:dPr>
                        <m:ctrlPr>
                          <a:rPr lang="cs-CZ" b="0" i="1" smtClean="0">
                            <a:latin typeface="Cambria Math" panose="02040503050406030204" pitchFamily="18" charset="0"/>
                          </a:rPr>
                        </m:ctrlPr>
                      </m:dPr>
                      <m:e>
                        <m:r>
                          <a:rPr lang="cs-CZ" b="0" i="1" smtClean="0">
                            <a:latin typeface="Cambria Math" panose="02040503050406030204" pitchFamily="18" charset="0"/>
                          </a:rPr>
                          <m:t>−</m:t>
                        </m:r>
                        <m:r>
                          <a:rPr lang="cs-CZ" b="0" i="1" smtClean="0">
                            <a:latin typeface="Cambria Math" panose="02040503050406030204" pitchFamily="18" charset="0"/>
                            <a:ea typeface="Cambria Math" panose="02040503050406030204" pitchFamily="18" charset="0"/>
                          </a:rPr>
                          <m:t>∞;5</m:t>
                        </m:r>
                      </m:e>
                    </m:d>
                    <m:r>
                      <a:rPr lang="cs-CZ" b="0" i="1" smtClean="0">
                        <a:latin typeface="Cambria Math" panose="02040503050406030204" pitchFamily="18" charset="0"/>
                      </a:rPr>
                      <m:t>;</m:t>
                    </m:r>
                    <m:r>
                      <a:rPr lang="cs-CZ" b="0" i="1" smtClean="0">
                        <a:latin typeface="Cambria Math" panose="02040503050406030204" pitchFamily="18" charset="0"/>
                      </a:rPr>
                      <m:t>𝐵</m:t>
                    </m:r>
                    <m:r>
                      <a:rPr lang="cs-CZ" b="0" i="0" smtClean="0">
                        <a:latin typeface="Cambria Math" panose="02040503050406030204" pitchFamily="18" charset="0"/>
                      </a:rPr>
                      <m:t>=</m:t>
                    </m:r>
                    <m:d>
                      <m:dPr>
                        <m:ctrlPr>
                          <a:rPr lang="cs-CZ" b="0" i="1" smtClean="0">
                            <a:latin typeface="Cambria Math" panose="02040503050406030204" pitchFamily="18" charset="0"/>
                          </a:rPr>
                        </m:ctrlPr>
                      </m:dPr>
                      <m:e>
                        <m:r>
                          <a:rPr lang="cs-CZ" b="0" i="1" smtClean="0">
                            <a:latin typeface="Cambria Math" panose="02040503050406030204" pitchFamily="18" charset="0"/>
                          </a:rPr>
                          <m:t>10;+</m:t>
                        </m:r>
                        <m:r>
                          <a:rPr lang="cs-CZ" b="0" i="1" smtClean="0">
                            <a:latin typeface="Cambria Math" panose="02040503050406030204" pitchFamily="18" charset="0"/>
                            <a:ea typeface="Cambria Math" panose="02040503050406030204" pitchFamily="18" charset="0"/>
                          </a:rPr>
                          <m:t>∞</m:t>
                        </m:r>
                      </m:e>
                    </m:d>
                  </m:oMath>
                </a14:m>
                <a:endParaRPr lang="cs-CZ" dirty="0">
                  <a:latin typeface="Weekly Free Light" panose="00000400000000000000" pitchFamily="50" charset="-18"/>
                </a:endParaRPr>
              </a:p>
              <a:p>
                <a:pPr marL="1255713" lvl="1" indent="-717550">
                  <a:spcAft>
                    <a:spcPts val="600"/>
                  </a:spcAft>
                  <a:buFont typeface="+mj-lt"/>
                  <a:buAutoNum type="alphaLcParenR"/>
                </a:pPr>
                <a14:m>
                  <m:oMath xmlns:m="http://schemas.openxmlformats.org/officeDocument/2006/math">
                    <m:r>
                      <m:rPr>
                        <m:sty m:val="p"/>
                      </m:rPr>
                      <a:rPr lang="cs-CZ" b="0" i="0" smtClean="0">
                        <a:latin typeface="Cambria Math" panose="02040503050406030204" pitchFamily="18" charset="0"/>
                      </a:rPr>
                      <m:t>A</m:t>
                    </m:r>
                    <m:r>
                      <a:rPr lang="cs-CZ" b="0" i="0" smtClean="0">
                        <a:latin typeface="Cambria Math" panose="02040503050406030204" pitchFamily="18" charset="0"/>
                      </a:rPr>
                      <m:t>=</m:t>
                    </m:r>
                    <m:d>
                      <m:dPr>
                        <m:endChr m:val=""/>
                        <m:ctrlPr>
                          <a:rPr lang="cs-CZ" b="0" i="1" smtClean="0">
                            <a:latin typeface="Cambria Math" panose="02040503050406030204" pitchFamily="18" charset="0"/>
                          </a:rPr>
                        </m:ctrlPr>
                      </m:dPr>
                      <m:e>
                        <m:d>
                          <m:dPr>
                            <m:begChr m:val=""/>
                            <m:endChr m:val="⟩"/>
                            <m:ctrlPr>
                              <a:rPr lang="cs-CZ" b="0" i="1" smtClean="0">
                                <a:latin typeface="Cambria Math" panose="02040503050406030204" pitchFamily="18" charset="0"/>
                              </a:rPr>
                            </m:ctrlPr>
                          </m:dPr>
                          <m:e>
                            <m:r>
                              <a:rPr lang="cs-CZ" b="0" i="1" smtClean="0">
                                <a:latin typeface="Cambria Math" panose="02040503050406030204" pitchFamily="18" charset="0"/>
                              </a:rPr>
                              <m:t>−1;4</m:t>
                            </m:r>
                          </m:e>
                        </m:d>
                        <m:r>
                          <a:rPr lang="cs-CZ" b="0" i="1" smtClean="0">
                            <a:latin typeface="Cambria Math" panose="02040503050406030204" pitchFamily="18" charset="0"/>
                          </a:rPr>
                          <m:t>;</m:t>
                        </m:r>
                      </m:e>
                    </m:d>
                    <m:r>
                      <a:rPr lang="cs-CZ" b="0" i="1" smtClean="0">
                        <a:latin typeface="Cambria Math" panose="02040503050406030204" pitchFamily="18" charset="0"/>
                      </a:rPr>
                      <m:t> </m:t>
                    </m:r>
                    <m:r>
                      <a:rPr lang="cs-CZ" b="0" i="1" smtClean="0">
                        <a:latin typeface="Cambria Math" panose="02040503050406030204" pitchFamily="18" charset="0"/>
                      </a:rPr>
                      <m:t>𝐵</m:t>
                    </m:r>
                    <m:r>
                      <a:rPr lang="cs-CZ" b="0" i="1" smtClean="0">
                        <a:latin typeface="Cambria Math" panose="02040503050406030204" pitchFamily="18" charset="0"/>
                      </a:rPr>
                      <m:t>=</m:t>
                    </m:r>
                    <m:d>
                      <m:dPr>
                        <m:begChr m:val="⟨"/>
                        <m:endChr m:val=""/>
                        <m:ctrlPr>
                          <a:rPr lang="cs-CZ" b="0" i="1" smtClean="0">
                            <a:latin typeface="Cambria Math" panose="02040503050406030204" pitchFamily="18" charset="0"/>
                          </a:rPr>
                        </m:ctrlPr>
                      </m:dPr>
                      <m:e>
                        <m:r>
                          <a:rPr lang="cs-CZ" b="0" i="1" smtClean="0">
                            <a:latin typeface="Cambria Math" panose="02040503050406030204" pitchFamily="18" charset="0"/>
                          </a:rPr>
                          <m:t>0;</m:t>
                        </m:r>
                        <m:d>
                          <m:dPr>
                            <m:begChr m:val=""/>
                            <m:ctrlPr>
                              <a:rPr lang="cs-CZ" b="0" i="1" smtClean="0">
                                <a:latin typeface="Cambria Math" panose="02040503050406030204" pitchFamily="18" charset="0"/>
                              </a:rPr>
                            </m:ctrlPr>
                          </m:dPr>
                          <m:e>
                            <m:r>
                              <a:rPr lang="cs-CZ" b="0" i="1" smtClean="0">
                                <a:latin typeface="Cambria Math" panose="02040503050406030204" pitchFamily="18" charset="0"/>
                              </a:rPr>
                              <m:t>5</m:t>
                            </m:r>
                          </m:e>
                        </m:d>
                      </m:e>
                    </m:d>
                  </m:oMath>
                </a14:m>
                <a:endParaRPr lang="cs-CZ" dirty="0">
                  <a:latin typeface="Weekly Free Light" panose="00000400000000000000" pitchFamily="50" charset="-18"/>
                </a:endParaRPr>
              </a:p>
              <a:p>
                <a:pPr marL="1255713" lvl="1" indent="-717550">
                  <a:spcAft>
                    <a:spcPts val="600"/>
                  </a:spcAft>
                  <a:buFont typeface="+mj-lt"/>
                  <a:buAutoNum type="alphaLcParenR"/>
                </a:pPr>
                <a14:m>
                  <m:oMath xmlns:m="http://schemas.openxmlformats.org/officeDocument/2006/math">
                    <m:r>
                      <m:rPr>
                        <m:sty m:val="p"/>
                      </m:rPr>
                      <a:rPr lang="cs-CZ" b="0" i="0" smtClean="0">
                        <a:latin typeface="Cambria Math" panose="02040503050406030204" pitchFamily="18" charset="0"/>
                      </a:rPr>
                      <m:t>A</m:t>
                    </m:r>
                    <m:r>
                      <a:rPr lang="cs-CZ" b="0" i="0" smtClean="0">
                        <a:latin typeface="Cambria Math" panose="02040503050406030204" pitchFamily="18" charset="0"/>
                      </a:rPr>
                      <m:t>=</m:t>
                    </m:r>
                    <m:d>
                      <m:dPr>
                        <m:begChr m:val="⟨"/>
                        <m:endChr m:val="⟩"/>
                        <m:ctrlPr>
                          <a:rPr lang="cs-CZ" b="0" i="1" smtClean="0">
                            <a:latin typeface="Cambria Math" panose="02040503050406030204" pitchFamily="18" charset="0"/>
                          </a:rPr>
                        </m:ctrlPr>
                      </m:dPr>
                      <m:e>
                        <m:r>
                          <a:rPr lang="cs-CZ" b="0" i="1" smtClean="0">
                            <a:latin typeface="Cambria Math" panose="02040503050406030204" pitchFamily="18" charset="0"/>
                          </a:rPr>
                          <m:t>0;10</m:t>
                        </m:r>
                      </m:e>
                    </m:d>
                    <m:r>
                      <a:rPr lang="cs-CZ" b="0" i="1" smtClean="0">
                        <a:latin typeface="Cambria Math" panose="02040503050406030204" pitchFamily="18" charset="0"/>
                      </a:rPr>
                      <m:t>;</m:t>
                    </m:r>
                    <m:r>
                      <a:rPr lang="cs-CZ" b="0" i="1" smtClean="0">
                        <a:latin typeface="Cambria Math" panose="02040503050406030204" pitchFamily="18" charset="0"/>
                      </a:rPr>
                      <m:t>𝐵</m:t>
                    </m:r>
                    <m:r>
                      <a:rPr lang="cs-CZ" b="0" i="1" smtClean="0">
                        <a:latin typeface="Cambria Math" panose="02040503050406030204" pitchFamily="18" charset="0"/>
                      </a:rPr>
                      <m:t>=</m:t>
                    </m:r>
                    <m:d>
                      <m:dPr>
                        <m:ctrlPr>
                          <a:rPr lang="cs-CZ" b="0" i="1" smtClean="0">
                            <a:latin typeface="Cambria Math" panose="02040503050406030204" pitchFamily="18" charset="0"/>
                          </a:rPr>
                        </m:ctrlPr>
                      </m:dPr>
                      <m:e>
                        <m:r>
                          <a:rPr lang="cs-CZ" b="0" i="1" smtClean="0">
                            <a:latin typeface="Cambria Math" panose="02040503050406030204" pitchFamily="18" charset="0"/>
                          </a:rPr>
                          <m:t>2;4</m:t>
                        </m:r>
                      </m:e>
                    </m:d>
                  </m:oMath>
                </a14:m>
                <a:endParaRPr lang="cs-CZ" dirty="0">
                  <a:latin typeface="Weekly Free Light" panose="00000400000000000000" pitchFamily="50" charset="-18"/>
                </a:endParaRPr>
              </a:p>
              <a:p>
                <a:pPr marL="1255713" lvl="1" indent="-717550">
                  <a:spcAft>
                    <a:spcPts val="600"/>
                  </a:spcAft>
                  <a:buFont typeface="+mj-lt"/>
                  <a:buAutoNum type="alphaLcParenR"/>
                </a:pPr>
                <a14:m>
                  <m:oMath xmlns:m="http://schemas.openxmlformats.org/officeDocument/2006/math">
                    <m:r>
                      <m:rPr>
                        <m:sty m:val="p"/>
                      </m:rPr>
                      <a:rPr lang="cs-CZ" b="0" i="0" smtClean="0">
                        <a:latin typeface="Cambria Math" panose="02040503050406030204" pitchFamily="18" charset="0"/>
                      </a:rPr>
                      <m:t>A</m:t>
                    </m:r>
                    <m:r>
                      <a:rPr lang="cs-CZ" b="0" i="0" smtClean="0">
                        <a:latin typeface="Cambria Math" panose="02040503050406030204" pitchFamily="18" charset="0"/>
                      </a:rPr>
                      <m:t>=</m:t>
                    </m:r>
                    <m:d>
                      <m:dPr>
                        <m:endChr m:val=""/>
                        <m:ctrlPr>
                          <a:rPr lang="cs-CZ" b="0" i="1" smtClean="0">
                            <a:latin typeface="Cambria Math" panose="02040503050406030204" pitchFamily="18" charset="0"/>
                          </a:rPr>
                        </m:ctrlPr>
                      </m:dPr>
                      <m:e>
                        <m:r>
                          <a:rPr lang="cs-CZ" b="0" i="1" smtClean="0">
                            <a:latin typeface="Cambria Math" panose="02040503050406030204" pitchFamily="18" charset="0"/>
                          </a:rPr>
                          <m:t>−3;</m:t>
                        </m:r>
                        <m:d>
                          <m:dPr>
                            <m:begChr m:val=""/>
                            <m:endChr m:val="⟩"/>
                            <m:ctrlPr>
                              <a:rPr lang="cs-CZ" b="0" i="1" smtClean="0">
                                <a:latin typeface="Cambria Math" panose="02040503050406030204" pitchFamily="18" charset="0"/>
                              </a:rPr>
                            </m:ctrlPr>
                          </m:dPr>
                          <m:e>
                            <m:r>
                              <a:rPr lang="cs-CZ" b="0" i="1" smtClean="0">
                                <a:latin typeface="Cambria Math" panose="02040503050406030204" pitchFamily="18" charset="0"/>
                              </a:rPr>
                              <m:t>1</m:t>
                            </m:r>
                          </m:e>
                        </m:d>
                      </m:e>
                    </m:d>
                    <m:r>
                      <a:rPr lang="cs-CZ" b="0" i="1" smtClean="0">
                        <a:latin typeface="Cambria Math" panose="02040503050406030204" pitchFamily="18" charset="0"/>
                      </a:rPr>
                      <m:t>;</m:t>
                    </m:r>
                    <m:r>
                      <a:rPr lang="cs-CZ" b="0" i="1" smtClean="0">
                        <a:latin typeface="Cambria Math" panose="02040503050406030204" pitchFamily="18" charset="0"/>
                      </a:rPr>
                      <m:t>𝐵</m:t>
                    </m:r>
                    <m:r>
                      <a:rPr lang="cs-CZ" b="0" i="1" smtClean="0">
                        <a:latin typeface="Cambria Math" panose="02040503050406030204" pitchFamily="18" charset="0"/>
                      </a:rPr>
                      <m:t>=</m:t>
                    </m:r>
                    <m:d>
                      <m:dPr>
                        <m:begChr m:val="⟨"/>
                        <m:endChr m:val=""/>
                        <m:ctrlPr>
                          <a:rPr lang="cs-CZ" b="0" i="1" smtClean="0">
                            <a:latin typeface="Cambria Math" panose="02040503050406030204" pitchFamily="18" charset="0"/>
                          </a:rPr>
                        </m:ctrlPr>
                      </m:dPr>
                      <m:e>
                        <m:r>
                          <a:rPr lang="cs-CZ" b="0" i="1" smtClean="0">
                            <a:latin typeface="Cambria Math" panose="02040503050406030204" pitchFamily="18" charset="0"/>
                          </a:rPr>
                          <m:t>0;</m:t>
                        </m:r>
                        <m:d>
                          <m:dPr>
                            <m:begChr m:val=""/>
                            <m:ctrlPr>
                              <a:rPr lang="cs-CZ" b="0" i="1" smtClean="0">
                                <a:latin typeface="Cambria Math" panose="02040503050406030204" pitchFamily="18" charset="0"/>
                              </a:rPr>
                            </m:ctrlPr>
                          </m:dPr>
                          <m:e>
                            <m:r>
                              <a:rPr lang="cs-CZ" b="0" i="1" smtClean="0">
                                <a:latin typeface="Cambria Math" panose="02040503050406030204" pitchFamily="18" charset="0"/>
                              </a:rPr>
                              <m:t>2</m:t>
                            </m:r>
                          </m:e>
                        </m:d>
                      </m:e>
                    </m:d>
                  </m:oMath>
                </a14:m>
                <a:endParaRPr lang="cs-CZ" dirty="0">
                  <a:latin typeface="Weekly Free Light" panose="00000400000000000000" pitchFamily="50" charset="-18"/>
                </a:endParaRPr>
              </a:p>
            </p:txBody>
          </p:sp>
        </mc:Choice>
        <mc:Fallback xmlns="">
          <p:sp>
            <p:nvSpPr>
              <p:cNvPr id="2" name="Zástupný text 1">
                <a:extLst>
                  <a:ext uri="{FF2B5EF4-FFF2-40B4-BE49-F238E27FC236}">
                    <a16:creationId xmlns:a16="http://schemas.microsoft.com/office/drawing/2014/main" id="{018D7BF2-7344-442F-93E8-109D46056DFC}"/>
                  </a:ext>
                </a:extLst>
              </p:cNvPr>
              <p:cNvSpPr>
                <a:spLocks noGrp="1" noRot="1" noChangeAspect="1" noMove="1" noResize="1" noEditPoints="1" noAdjustHandles="1" noChangeArrowheads="1" noChangeShapeType="1" noTextEdit="1"/>
              </p:cNvSpPr>
              <p:nvPr>
                <p:ph type="body" idx="1"/>
              </p:nvPr>
            </p:nvSpPr>
            <p:spPr>
              <a:xfrm>
                <a:off x="1146025" y="1717306"/>
                <a:ext cx="7540800" cy="3158700"/>
              </a:xfrm>
              <a:blipFill>
                <a:blip r:embed="rId3"/>
                <a:stretch>
                  <a:fillRect l="-808"/>
                </a:stretch>
              </a:blipFill>
            </p:spPr>
            <p:txBody>
              <a:bodyPr/>
              <a:lstStyle/>
              <a:p>
                <a:r>
                  <a:rPr lang="cs-CZ">
                    <a:noFill/>
                  </a:rPr>
                  <a:t> </a:t>
                </a:r>
              </a:p>
            </p:txBody>
          </p:sp>
        </mc:Fallback>
      </mc:AlternateContent>
      <p:sp>
        <p:nvSpPr>
          <p:cNvPr id="18437" name="Google Shape;169;p18">
            <a:extLst>
              <a:ext uri="{FF2B5EF4-FFF2-40B4-BE49-F238E27FC236}">
                <a16:creationId xmlns:a16="http://schemas.microsoft.com/office/drawing/2014/main" id="{642E811D-B586-491B-A216-1016B538676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13</a:t>
            </a:fld>
            <a:endParaRPr lang="sk-SK" altLang="cs-CZ" sz="800">
              <a:solidFill>
                <a:srgbClr val="FFFFFF"/>
              </a:solidFill>
              <a:latin typeface="Roboto Slab" charset="0"/>
              <a:sym typeface="Roboto Slab" charset="0"/>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extLst>
      <p:ext uri="{BB962C8B-B14F-4D97-AF65-F5344CB8AC3E}">
        <p14:creationId xmlns:p14="http://schemas.microsoft.com/office/powerpoint/2010/main" val="238717297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p:txBody>
          <a:bodyPr/>
          <a:lstStyle/>
          <a:p>
            <a:pPr eaLnBrk="1" hangingPunct="1">
              <a:spcBef>
                <a:spcPct val="0"/>
              </a:spcBef>
              <a:spcAft>
                <a:spcPct val="0"/>
              </a:spcAft>
              <a:buClr>
                <a:srgbClr val="FFFFFF"/>
              </a:buClr>
              <a:buFont typeface="Roboto Slab" charset="0"/>
              <a:buNone/>
            </a:pPr>
            <a:r>
              <a:rPr lang="en-GB" altLang="cs-CZ" sz="2400" b="1" dirty="0">
                <a:solidFill>
                  <a:srgbClr val="FFFFFF"/>
                </a:solidFill>
                <a:latin typeface="Roboto Slab" pitchFamily="2" charset="0"/>
                <a:ea typeface="Roboto Slab" pitchFamily="2" charset="0"/>
                <a:cs typeface="Arial" panose="020B0604020202020204" pitchFamily="34" charset="0"/>
                <a:sym typeface="Roboto Slab" charset="0"/>
              </a:rPr>
              <a:t>Solution</a:t>
            </a:r>
            <a:endParaRPr lang="sk-SK" altLang="cs-CZ" sz="2400" b="1" dirty="0">
              <a:solidFill>
                <a:srgbClr val="FFFFFF"/>
              </a:solidFill>
              <a:latin typeface="Roboto Slab" pitchFamily="2" charset="0"/>
              <a:ea typeface="Roboto Slab" pitchFamily="2" charset="0"/>
              <a:cs typeface="Arial" panose="020B0604020202020204" pitchFamily="34" charset="0"/>
              <a:sym typeface="Roboto Slab" charset="0"/>
            </a:endParaRPr>
          </a:p>
        </p:txBody>
      </p:sp>
      <p:sp>
        <p:nvSpPr>
          <p:cNvPr id="18437" name="Google Shape;169;p18">
            <a:extLst>
              <a:ext uri="{FF2B5EF4-FFF2-40B4-BE49-F238E27FC236}">
                <a16:creationId xmlns:a16="http://schemas.microsoft.com/office/drawing/2014/main" id="{642E811D-B586-491B-A216-1016B538676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14</a:t>
            </a:fld>
            <a:endParaRPr lang="sk-SK" altLang="cs-CZ" sz="800">
              <a:solidFill>
                <a:srgbClr val="FFFFFF"/>
              </a:solidFill>
              <a:latin typeface="Roboto Slab" charset="0"/>
              <a:sym typeface="Roboto Slab" charset="0"/>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mc:AlternateContent xmlns:mc="http://schemas.openxmlformats.org/markup-compatibility/2006" xmlns:a14="http://schemas.microsoft.com/office/drawing/2010/main">
        <mc:Choice Requires="a14">
          <p:graphicFrame>
            <p:nvGraphicFramePr>
              <p:cNvPr id="3" name="Tabulka 3">
                <a:extLst>
                  <a:ext uri="{FF2B5EF4-FFF2-40B4-BE49-F238E27FC236}">
                    <a16:creationId xmlns:a16="http://schemas.microsoft.com/office/drawing/2014/main" id="{54A84AB4-A239-46B5-B676-7B90A55B77C8}"/>
                  </a:ext>
                </a:extLst>
              </p:cNvPr>
              <p:cNvGraphicFramePr>
                <a:graphicFrameLocks noGrp="1"/>
              </p:cNvGraphicFramePr>
              <p:nvPr>
                <p:extLst>
                  <p:ext uri="{D42A27DB-BD31-4B8C-83A1-F6EECF244321}">
                    <p14:modId xmlns:p14="http://schemas.microsoft.com/office/powerpoint/2010/main" val="2339039025"/>
                  </p:ext>
                </p:extLst>
              </p:nvPr>
            </p:nvGraphicFramePr>
            <p:xfrm>
              <a:off x="308732" y="2139702"/>
              <a:ext cx="8727762" cy="2225040"/>
            </p:xfrm>
            <a:graphic>
              <a:graphicData uri="http://schemas.openxmlformats.org/drawingml/2006/table">
                <a:tbl>
                  <a:tblPr firstRow="1" bandRow="1">
                    <a:tableStyleId>{9424AA01-677E-4B3F-866E-0B0BC4DA0CBA}</a:tableStyleId>
                  </a:tblPr>
                  <a:tblGrid>
                    <a:gridCol w="302828">
                      <a:extLst>
                        <a:ext uri="{9D8B030D-6E8A-4147-A177-3AD203B41FA5}">
                          <a16:colId xmlns:a16="http://schemas.microsoft.com/office/drawing/2014/main" val="3613829195"/>
                        </a:ext>
                      </a:extLst>
                    </a:gridCol>
                    <a:gridCol w="2606426">
                      <a:extLst>
                        <a:ext uri="{9D8B030D-6E8A-4147-A177-3AD203B41FA5}">
                          <a16:colId xmlns:a16="http://schemas.microsoft.com/office/drawing/2014/main" val="1768967159"/>
                        </a:ext>
                      </a:extLst>
                    </a:gridCol>
                    <a:gridCol w="1858070">
                      <a:extLst>
                        <a:ext uri="{9D8B030D-6E8A-4147-A177-3AD203B41FA5}">
                          <a16:colId xmlns:a16="http://schemas.microsoft.com/office/drawing/2014/main" val="3495497567"/>
                        </a:ext>
                      </a:extLst>
                    </a:gridCol>
                    <a:gridCol w="1224136">
                      <a:extLst>
                        <a:ext uri="{9D8B030D-6E8A-4147-A177-3AD203B41FA5}">
                          <a16:colId xmlns:a16="http://schemas.microsoft.com/office/drawing/2014/main" val="942648228"/>
                        </a:ext>
                      </a:extLst>
                    </a:gridCol>
                    <a:gridCol w="1512168">
                      <a:extLst>
                        <a:ext uri="{9D8B030D-6E8A-4147-A177-3AD203B41FA5}">
                          <a16:colId xmlns:a16="http://schemas.microsoft.com/office/drawing/2014/main" val="2849325159"/>
                        </a:ext>
                      </a:extLst>
                    </a:gridCol>
                    <a:gridCol w="1224134">
                      <a:extLst>
                        <a:ext uri="{9D8B030D-6E8A-4147-A177-3AD203B41FA5}">
                          <a16:colId xmlns:a16="http://schemas.microsoft.com/office/drawing/2014/main" val="3082156128"/>
                        </a:ext>
                      </a:extLst>
                    </a:gridCol>
                  </a:tblGrid>
                  <a:tr h="370840">
                    <a:tc gridSpan="2">
                      <a:txBody>
                        <a:bodyPr/>
                        <a:lstStyle/>
                        <a:p>
                          <a:pPr algn="ctr"/>
                          <a:r>
                            <a:rPr lang="en-GB" dirty="0"/>
                            <a:t>task</a:t>
                          </a:r>
                          <a:endParaRPr lang="cs-CZ" dirty="0"/>
                        </a:p>
                      </a:txBody>
                      <a:tcPr/>
                    </a:tc>
                    <a:tc hMerge="1">
                      <a:txBody>
                        <a:bodyPr/>
                        <a:lstStyle/>
                        <a:p>
                          <a:endParaRPr lang="cs-CZ" dirty="0"/>
                        </a:p>
                      </a:txBody>
                      <a:tcPr/>
                    </a:tc>
                    <a:tc>
                      <a:txBody>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𝐴</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𝐵</m:t>
                                </m:r>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𝐴</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𝐵</m:t>
                                </m:r>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𝐴</m:t>
                                </m:r>
                                <m:r>
                                  <a:rPr lang="cs-CZ" b="0" i="1" smtClean="0">
                                    <a:latin typeface="Cambria Math" panose="02040503050406030204" pitchFamily="18" charset="0"/>
                                  </a:rPr>
                                  <m:t>\</m:t>
                                </m:r>
                                <m:r>
                                  <m:rPr>
                                    <m:sty m:val="p"/>
                                  </m:rPr>
                                  <a:rPr lang="cs-CZ" b="0" i="1" smtClean="0">
                                    <a:latin typeface="Cambria Math" panose="02040503050406030204" pitchFamily="18" charset="0"/>
                                  </a:rPr>
                                  <m:t>B</m:t>
                                </m:r>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𝐵</m:t>
                                </m:r>
                                <m:r>
                                  <a:rPr lang="cs-CZ" b="0" i="1" smtClean="0">
                                    <a:latin typeface="Cambria Math" panose="02040503050406030204" pitchFamily="18" charset="0"/>
                                  </a:rPr>
                                  <m:t>\</m:t>
                                </m:r>
                                <m:r>
                                  <m:rPr>
                                    <m:sty m:val="p"/>
                                  </m:rPr>
                                  <a:rPr lang="cs-CZ" b="0" i="1" smtClean="0">
                                    <a:latin typeface="Cambria Math" panose="02040503050406030204" pitchFamily="18" charset="0"/>
                                  </a:rPr>
                                  <m:t>A</m:t>
                                </m:r>
                              </m:oMath>
                            </m:oMathPara>
                          </a14:m>
                          <a:endParaRPr lang="cs-CZ" dirty="0"/>
                        </a:p>
                      </a:txBody>
                      <a:tcPr/>
                    </a:tc>
                    <a:extLst>
                      <a:ext uri="{0D108BD9-81ED-4DB2-BD59-A6C34878D82A}">
                        <a16:rowId xmlns:a16="http://schemas.microsoft.com/office/drawing/2014/main" val="2973008912"/>
                      </a:ext>
                    </a:extLst>
                  </a:tr>
                  <a:tr h="370840">
                    <a:tc>
                      <a:txBody>
                        <a:bodyPr/>
                        <a:lstStyle/>
                        <a:p>
                          <a:r>
                            <a:rPr lang="cs-CZ" dirty="0"/>
                            <a:t>a</a:t>
                          </a:r>
                        </a:p>
                      </a:txBody>
                      <a:tcPr/>
                    </a:tc>
                    <a:tc>
                      <a:txBody>
                        <a:bodyPr/>
                        <a:lstStyle/>
                        <a:p>
                          <a:pPr algn="l"/>
                          <a14:m>
                            <m:oMathPara xmlns:m="http://schemas.openxmlformats.org/officeDocument/2006/math">
                              <m:oMathParaPr>
                                <m:jc m:val="centerGroup"/>
                              </m:oMathParaPr>
                              <m:oMath xmlns:m="http://schemas.openxmlformats.org/officeDocument/2006/math">
                                <m:r>
                                  <m:rPr>
                                    <m:sty m:val="p"/>
                                  </m:rPr>
                                  <a:rPr lang="cs-CZ" b="0" i="0" smtClean="0">
                                    <a:latin typeface="Cambria Math" panose="02040503050406030204" pitchFamily="18" charset="0"/>
                                  </a:rPr>
                                  <m:t>A</m:t>
                                </m:r>
                                <m:r>
                                  <a:rPr lang="cs-CZ" b="0" i="0" smtClean="0">
                                    <a:latin typeface="Cambria Math" panose="02040503050406030204" pitchFamily="18" charset="0"/>
                                  </a:rPr>
                                  <m:t>=</m:t>
                                </m:r>
                                <m:d>
                                  <m:dPr>
                                    <m:ctrlPr>
                                      <a:rPr lang="cs-CZ" b="0" i="1" smtClean="0">
                                        <a:latin typeface="Cambria Math" panose="02040503050406030204" pitchFamily="18" charset="0"/>
                                      </a:rPr>
                                    </m:ctrlPr>
                                  </m:dPr>
                                  <m:e>
                                    <m:r>
                                      <a:rPr lang="cs-CZ" b="0" i="1" smtClean="0">
                                        <a:latin typeface="Cambria Math" panose="02040503050406030204" pitchFamily="18" charset="0"/>
                                      </a:rPr>
                                      <m:t>0;5</m:t>
                                    </m:r>
                                  </m:e>
                                </m:d>
                                <m:r>
                                  <a:rPr lang="cs-CZ" b="0" i="1" smtClean="0">
                                    <a:latin typeface="Cambria Math" panose="02040503050406030204" pitchFamily="18" charset="0"/>
                                  </a:rPr>
                                  <m:t>;</m:t>
                                </m:r>
                                <m:r>
                                  <a:rPr lang="cs-CZ" b="0" i="1" smtClean="0">
                                    <a:latin typeface="Cambria Math" panose="02040503050406030204" pitchFamily="18" charset="0"/>
                                  </a:rPr>
                                  <m:t>𝐵</m:t>
                                </m:r>
                                <m:r>
                                  <a:rPr lang="cs-CZ" b="0" i="1" smtClean="0">
                                    <a:latin typeface="Cambria Math" panose="02040503050406030204" pitchFamily="18" charset="0"/>
                                  </a:rPr>
                                  <m:t>=</m:t>
                                </m:r>
                                <m:d>
                                  <m:dPr>
                                    <m:ctrlPr>
                                      <a:rPr lang="cs-CZ" b="0" i="1" smtClean="0">
                                        <a:latin typeface="Cambria Math" panose="02040503050406030204" pitchFamily="18" charset="0"/>
                                      </a:rPr>
                                    </m:ctrlPr>
                                  </m:dPr>
                                  <m:e>
                                    <m:r>
                                      <a:rPr lang="cs-CZ" b="0" i="1" smtClean="0">
                                        <a:latin typeface="Cambria Math" panose="02040503050406030204" pitchFamily="18" charset="0"/>
                                      </a:rPr>
                                      <m:t>2;8</m:t>
                                    </m:r>
                                  </m:e>
                                </m:d>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d>
                                  <m:dPr>
                                    <m:ctrlPr>
                                      <a:rPr lang="cs-CZ" b="0" i="1" smtClean="0">
                                        <a:latin typeface="Cambria Math" panose="02040503050406030204" pitchFamily="18" charset="0"/>
                                      </a:rPr>
                                    </m:ctrlPr>
                                  </m:dPr>
                                  <m:e>
                                    <m:r>
                                      <a:rPr lang="cs-CZ" b="0" i="1" smtClean="0">
                                        <a:latin typeface="Cambria Math" panose="02040503050406030204" pitchFamily="18" charset="0"/>
                                      </a:rPr>
                                      <m:t>0;8</m:t>
                                    </m:r>
                                  </m:e>
                                </m:d>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d>
                                  <m:dPr>
                                    <m:ctrlPr>
                                      <a:rPr lang="cs-CZ" b="0" i="1" smtClean="0">
                                        <a:latin typeface="Cambria Math" panose="02040503050406030204" pitchFamily="18" charset="0"/>
                                      </a:rPr>
                                    </m:ctrlPr>
                                  </m:dPr>
                                  <m:e>
                                    <m:r>
                                      <a:rPr lang="cs-CZ" b="0" i="1" smtClean="0">
                                        <a:latin typeface="Cambria Math" panose="02040503050406030204" pitchFamily="18" charset="0"/>
                                      </a:rPr>
                                      <m:t>2;5</m:t>
                                    </m:r>
                                  </m:e>
                                </m:d>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d>
                                  <m:dPr>
                                    <m:endChr m:val=""/>
                                    <m:ctrlPr>
                                      <a:rPr lang="cs-CZ" i="1" smtClean="0">
                                        <a:latin typeface="Cambria Math" panose="02040503050406030204" pitchFamily="18" charset="0"/>
                                      </a:rPr>
                                    </m:ctrlPr>
                                  </m:dPr>
                                  <m:e>
                                    <m:d>
                                      <m:dPr>
                                        <m:begChr m:val=""/>
                                        <m:endChr m:val="⟩"/>
                                        <m:ctrlPr>
                                          <a:rPr lang="cs-CZ" i="1" smtClean="0">
                                            <a:latin typeface="Cambria Math" panose="02040503050406030204" pitchFamily="18" charset="0"/>
                                          </a:rPr>
                                        </m:ctrlPr>
                                      </m:dPr>
                                      <m:e>
                                        <m:r>
                                          <a:rPr lang="cs-CZ" b="0" i="1" smtClean="0">
                                            <a:latin typeface="Cambria Math" panose="02040503050406030204" pitchFamily="18" charset="0"/>
                                          </a:rPr>
                                          <m:t>0;2</m:t>
                                        </m:r>
                                      </m:e>
                                    </m:d>
                                  </m:e>
                                </m:d>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cs-CZ" i="1" smtClean="0">
                                        <a:latin typeface="Cambria Math" panose="02040503050406030204" pitchFamily="18" charset="0"/>
                                      </a:rPr>
                                    </m:ctrlPr>
                                  </m:dPr>
                                  <m:e>
                                    <m:d>
                                      <m:dPr>
                                        <m:begChr m:val=""/>
                                        <m:ctrlPr>
                                          <a:rPr lang="cs-CZ" i="1" smtClean="0">
                                            <a:latin typeface="Cambria Math" panose="02040503050406030204" pitchFamily="18" charset="0"/>
                                          </a:rPr>
                                        </m:ctrlPr>
                                      </m:dPr>
                                      <m:e>
                                        <m:r>
                                          <a:rPr lang="cs-CZ" b="0" i="1" smtClean="0">
                                            <a:latin typeface="Cambria Math" panose="02040503050406030204" pitchFamily="18" charset="0"/>
                                          </a:rPr>
                                          <m:t>5;8</m:t>
                                        </m:r>
                                      </m:e>
                                    </m:d>
                                  </m:e>
                                </m:d>
                              </m:oMath>
                            </m:oMathPara>
                          </a14:m>
                          <a:endParaRPr lang="cs-CZ" dirty="0"/>
                        </a:p>
                      </a:txBody>
                      <a:tcPr/>
                    </a:tc>
                    <a:extLst>
                      <a:ext uri="{0D108BD9-81ED-4DB2-BD59-A6C34878D82A}">
                        <a16:rowId xmlns:a16="http://schemas.microsoft.com/office/drawing/2014/main" val="123720695"/>
                      </a:ext>
                    </a:extLst>
                  </a:tr>
                  <a:tr h="370840">
                    <a:tc>
                      <a:txBody>
                        <a:bodyPr/>
                        <a:lstStyle/>
                        <a:p>
                          <a:r>
                            <a:rPr lang="cs-CZ" dirty="0"/>
                            <a:t>b</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sty m:val="p"/>
                                  </m:rPr>
                                  <a:rPr lang="cs-CZ" b="0" i="0" smtClean="0">
                                    <a:latin typeface="Cambria Math" panose="02040503050406030204" pitchFamily="18" charset="0"/>
                                  </a:rPr>
                                  <m:t>A</m:t>
                                </m:r>
                                <m:r>
                                  <a:rPr lang="cs-CZ" b="0" i="0" smtClean="0">
                                    <a:latin typeface="Cambria Math" panose="02040503050406030204" pitchFamily="18" charset="0"/>
                                  </a:rPr>
                                  <m:t>=</m:t>
                                </m:r>
                                <m:d>
                                  <m:dPr>
                                    <m:ctrlPr>
                                      <a:rPr lang="cs-CZ" b="0" i="1" smtClean="0">
                                        <a:latin typeface="Cambria Math" panose="02040503050406030204" pitchFamily="18" charset="0"/>
                                      </a:rPr>
                                    </m:ctrlPr>
                                  </m:dPr>
                                  <m:e>
                                    <m:r>
                                      <a:rPr lang="cs-CZ" b="0" i="1" smtClean="0">
                                        <a:latin typeface="Cambria Math" panose="02040503050406030204" pitchFamily="18" charset="0"/>
                                      </a:rPr>
                                      <m:t>−</m:t>
                                    </m:r>
                                    <m:r>
                                      <a:rPr lang="cs-CZ" b="0" i="1" smtClean="0">
                                        <a:latin typeface="Cambria Math" panose="02040503050406030204" pitchFamily="18" charset="0"/>
                                        <a:ea typeface="Cambria Math" panose="02040503050406030204" pitchFamily="18" charset="0"/>
                                      </a:rPr>
                                      <m:t>∞;5</m:t>
                                    </m:r>
                                  </m:e>
                                </m:d>
                                <m:r>
                                  <a:rPr lang="cs-CZ" b="0" i="1" smtClean="0">
                                    <a:latin typeface="Cambria Math" panose="02040503050406030204" pitchFamily="18" charset="0"/>
                                  </a:rPr>
                                  <m:t>;</m:t>
                                </m:r>
                                <m:r>
                                  <a:rPr lang="cs-CZ" b="0" i="1" smtClean="0">
                                    <a:latin typeface="Cambria Math" panose="02040503050406030204" pitchFamily="18" charset="0"/>
                                  </a:rPr>
                                  <m:t>𝐵</m:t>
                                </m:r>
                                <m:r>
                                  <a:rPr lang="cs-CZ" b="0" i="0" smtClean="0">
                                    <a:latin typeface="Cambria Math" panose="02040503050406030204" pitchFamily="18" charset="0"/>
                                  </a:rPr>
                                  <m:t>=</m:t>
                                </m:r>
                                <m:d>
                                  <m:dPr>
                                    <m:ctrlPr>
                                      <a:rPr lang="cs-CZ" b="0" i="1" smtClean="0">
                                        <a:latin typeface="Cambria Math" panose="02040503050406030204" pitchFamily="18" charset="0"/>
                                      </a:rPr>
                                    </m:ctrlPr>
                                  </m:dPr>
                                  <m:e>
                                    <m:r>
                                      <a:rPr lang="cs-CZ" b="0" i="1" smtClean="0">
                                        <a:latin typeface="Cambria Math" panose="02040503050406030204" pitchFamily="18" charset="0"/>
                                      </a:rPr>
                                      <m:t>10;+</m:t>
                                    </m:r>
                                    <m:r>
                                      <a:rPr lang="cs-CZ" b="0" i="1" smtClean="0">
                                        <a:latin typeface="Cambria Math" panose="02040503050406030204" pitchFamily="18" charset="0"/>
                                        <a:ea typeface="Cambria Math" panose="02040503050406030204" pitchFamily="18" charset="0"/>
                                      </a:rPr>
                                      <m:t>∞</m:t>
                                    </m:r>
                                  </m:e>
                                </m:d>
                              </m:oMath>
                            </m:oMathPara>
                          </a14:m>
                          <a:endParaRPr lang="cs-CZ" dirty="0">
                            <a:latin typeface="Weekly Free Light" panose="00000400000000000000" pitchFamily="50" charset="-18"/>
                          </a:endParaRPr>
                        </a:p>
                      </a:txBody>
                      <a:tcPr/>
                    </a:tc>
                    <a:tc>
                      <a:txBody>
                        <a:bodyPr/>
                        <a:lstStyle/>
                        <a:p>
                          <a:pPr/>
                          <a14:m>
                            <m:oMathPara xmlns:m="http://schemas.openxmlformats.org/officeDocument/2006/math">
                              <m:oMathParaPr>
                                <m:jc m:val="centerGroup"/>
                              </m:oMathParaPr>
                              <m:oMath xmlns:m="http://schemas.openxmlformats.org/officeDocument/2006/math">
                                <m:d>
                                  <m:dPr>
                                    <m:ctrlPr>
                                      <a:rPr lang="cs-CZ" b="0" i="1" smtClean="0">
                                        <a:latin typeface="Cambria Math" panose="02040503050406030204" pitchFamily="18" charset="0"/>
                                      </a:rPr>
                                    </m:ctrlPr>
                                  </m:dPr>
                                  <m:e>
                                    <m:r>
                                      <a:rPr lang="cs-CZ" b="0" i="1" smtClean="0">
                                        <a:latin typeface="Cambria Math" panose="02040503050406030204" pitchFamily="18" charset="0"/>
                                      </a:rPr>
                                      <m:t>−</m:t>
                                    </m:r>
                                    <m:r>
                                      <a:rPr lang="cs-CZ" b="0" i="1" smtClean="0">
                                        <a:latin typeface="Cambria Math" panose="02040503050406030204" pitchFamily="18" charset="0"/>
                                        <a:ea typeface="Cambria Math" panose="02040503050406030204" pitchFamily="18" charset="0"/>
                                      </a:rPr>
                                      <m:t>∞;5</m:t>
                                    </m:r>
                                  </m:e>
                                </m:d>
                                <m:r>
                                  <a:rPr lang="cs-CZ" b="0" i="1" smtClean="0">
                                    <a:latin typeface="Cambria Math" panose="02040503050406030204" pitchFamily="18" charset="0"/>
                                    <a:ea typeface="Cambria Math" panose="02040503050406030204" pitchFamily="18" charset="0"/>
                                  </a:rPr>
                                  <m:t>∪</m:t>
                                </m:r>
                                <m:d>
                                  <m:dPr>
                                    <m:ctrlPr>
                                      <a:rPr lang="cs-CZ" b="0" i="1" smtClean="0">
                                        <a:latin typeface="Cambria Math" panose="02040503050406030204" pitchFamily="18" charset="0"/>
                                      </a:rPr>
                                    </m:ctrlPr>
                                  </m:dPr>
                                  <m:e>
                                    <m:r>
                                      <a:rPr lang="cs-CZ" b="0" i="1" smtClean="0">
                                        <a:latin typeface="Cambria Math" panose="02040503050406030204" pitchFamily="18" charset="0"/>
                                      </a:rPr>
                                      <m:t>10;+</m:t>
                                    </m:r>
                                    <m:r>
                                      <a:rPr lang="cs-CZ" b="0" i="1" smtClean="0">
                                        <a:latin typeface="Cambria Math" panose="02040503050406030204" pitchFamily="18" charset="0"/>
                                        <a:ea typeface="Cambria Math" panose="02040503050406030204" pitchFamily="18" charset="0"/>
                                      </a:rPr>
                                      <m:t>∞</m:t>
                                    </m:r>
                                  </m:e>
                                </m:d>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ea typeface="Cambria Math" panose="02040503050406030204" pitchFamily="18" charset="0"/>
                                  </a:rPr>
                                  <m:t>∅</m:t>
                                </m:r>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d>
                                  <m:dPr>
                                    <m:ctrlPr>
                                      <a:rPr lang="cs-CZ" b="0" i="1" smtClean="0">
                                        <a:latin typeface="Cambria Math" panose="02040503050406030204" pitchFamily="18" charset="0"/>
                                      </a:rPr>
                                    </m:ctrlPr>
                                  </m:dPr>
                                  <m:e>
                                    <m:r>
                                      <a:rPr lang="cs-CZ" b="0" i="1" smtClean="0">
                                        <a:latin typeface="Cambria Math" panose="02040503050406030204" pitchFamily="18" charset="0"/>
                                      </a:rPr>
                                      <m:t>−</m:t>
                                    </m:r>
                                    <m:r>
                                      <a:rPr lang="cs-CZ" b="0" i="1" smtClean="0">
                                        <a:latin typeface="Cambria Math" panose="02040503050406030204" pitchFamily="18" charset="0"/>
                                        <a:ea typeface="Cambria Math" panose="02040503050406030204" pitchFamily="18" charset="0"/>
                                      </a:rPr>
                                      <m:t>∞;5</m:t>
                                    </m:r>
                                  </m:e>
                                </m:d>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d>
                                  <m:dPr>
                                    <m:ctrlPr>
                                      <a:rPr lang="cs-CZ" b="0" i="1" smtClean="0">
                                        <a:latin typeface="Cambria Math" panose="02040503050406030204" pitchFamily="18" charset="0"/>
                                      </a:rPr>
                                    </m:ctrlPr>
                                  </m:dPr>
                                  <m:e>
                                    <m:r>
                                      <a:rPr lang="cs-CZ" b="0" i="1" smtClean="0">
                                        <a:latin typeface="Cambria Math" panose="02040503050406030204" pitchFamily="18" charset="0"/>
                                      </a:rPr>
                                      <m:t>10;+</m:t>
                                    </m:r>
                                    <m:r>
                                      <a:rPr lang="cs-CZ" b="0" i="1" smtClean="0">
                                        <a:latin typeface="Cambria Math" panose="02040503050406030204" pitchFamily="18" charset="0"/>
                                        <a:ea typeface="Cambria Math" panose="02040503050406030204" pitchFamily="18" charset="0"/>
                                      </a:rPr>
                                      <m:t>∞</m:t>
                                    </m:r>
                                  </m:e>
                                </m:d>
                              </m:oMath>
                            </m:oMathPara>
                          </a14:m>
                          <a:endParaRPr lang="cs-CZ" dirty="0"/>
                        </a:p>
                      </a:txBody>
                      <a:tcPr/>
                    </a:tc>
                    <a:extLst>
                      <a:ext uri="{0D108BD9-81ED-4DB2-BD59-A6C34878D82A}">
                        <a16:rowId xmlns:a16="http://schemas.microsoft.com/office/drawing/2014/main" val="1598137271"/>
                      </a:ext>
                    </a:extLst>
                  </a:tr>
                  <a:tr h="370840">
                    <a:tc>
                      <a:txBody>
                        <a:bodyPr/>
                        <a:lstStyle/>
                        <a:p>
                          <a:r>
                            <a:rPr lang="cs-CZ" dirty="0"/>
                            <a:t>c</a:t>
                          </a:r>
                        </a:p>
                      </a:txBody>
                      <a:tcPr/>
                    </a:tc>
                    <a:tc>
                      <a:txBody>
                        <a:bodyPr/>
                        <a:lstStyle/>
                        <a:p>
                          <a:pPr algn="l"/>
                          <a14:m>
                            <m:oMathPara xmlns:m="http://schemas.openxmlformats.org/officeDocument/2006/math">
                              <m:oMathParaPr>
                                <m:jc m:val="centerGroup"/>
                              </m:oMathParaPr>
                              <m:oMath xmlns:m="http://schemas.openxmlformats.org/officeDocument/2006/math">
                                <m:r>
                                  <m:rPr>
                                    <m:sty m:val="p"/>
                                  </m:rPr>
                                  <a:rPr lang="cs-CZ" b="0" i="0" smtClean="0">
                                    <a:latin typeface="Cambria Math" panose="02040503050406030204" pitchFamily="18" charset="0"/>
                                  </a:rPr>
                                  <m:t>A</m:t>
                                </m:r>
                                <m:r>
                                  <a:rPr lang="cs-CZ" b="0" i="0" smtClean="0">
                                    <a:latin typeface="Cambria Math" panose="02040503050406030204" pitchFamily="18" charset="0"/>
                                  </a:rPr>
                                  <m:t>=</m:t>
                                </m:r>
                                <m:d>
                                  <m:dPr>
                                    <m:endChr m:val=""/>
                                    <m:ctrlPr>
                                      <a:rPr lang="cs-CZ" b="0" i="1" smtClean="0">
                                        <a:latin typeface="Cambria Math" panose="02040503050406030204" pitchFamily="18" charset="0"/>
                                      </a:rPr>
                                    </m:ctrlPr>
                                  </m:dPr>
                                  <m:e>
                                    <m:d>
                                      <m:dPr>
                                        <m:begChr m:val=""/>
                                        <m:endChr m:val="⟩"/>
                                        <m:ctrlPr>
                                          <a:rPr lang="cs-CZ" b="0" i="1" smtClean="0">
                                            <a:latin typeface="Cambria Math" panose="02040503050406030204" pitchFamily="18" charset="0"/>
                                          </a:rPr>
                                        </m:ctrlPr>
                                      </m:dPr>
                                      <m:e>
                                        <m:r>
                                          <a:rPr lang="cs-CZ" b="0" i="1" smtClean="0">
                                            <a:latin typeface="Cambria Math" panose="02040503050406030204" pitchFamily="18" charset="0"/>
                                          </a:rPr>
                                          <m:t>−1;4</m:t>
                                        </m:r>
                                      </m:e>
                                    </m:d>
                                    <m:r>
                                      <a:rPr lang="cs-CZ" b="0" i="1" smtClean="0">
                                        <a:latin typeface="Cambria Math" panose="02040503050406030204" pitchFamily="18" charset="0"/>
                                      </a:rPr>
                                      <m:t>;</m:t>
                                    </m:r>
                                  </m:e>
                                </m:d>
                                <m:r>
                                  <a:rPr lang="cs-CZ" b="0" i="1" smtClean="0">
                                    <a:latin typeface="Cambria Math" panose="02040503050406030204" pitchFamily="18" charset="0"/>
                                  </a:rPr>
                                  <m:t> </m:t>
                                </m:r>
                                <m:r>
                                  <a:rPr lang="cs-CZ" b="0" i="1" smtClean="0">
                                    <a:latin typeface="Cambria Math" panose="02040503050406030204" pitchFamily="18" charset="0"/>
                                  </a:rPr>
                                  <m:t>𝐵</m:t>
                                </m:r>
                                <m:r>
                                  <a:rPr lang="cs-CZ" b="0" i="1" smtClean="0">
                                    <a:latin typeface="Cambria Math" panose="02040503050406030204" pitchFamily="18" charset="0"/>
                                  </a:rPr>
                                  <m:t>=</m:t>
                                </m:r>
                                <m:d>
                                  <m:dPr>
                                    <m:begChr m:val="⟨"/>
                                    <m:endChr m:val=""/>
                                    <m:ctrlPr>
                                      <a:rPr lang="cs-CZ" b="0" i="1" smtClean="0">
                                        <a:latin typeface="Cambria Math" panose="02040503050406030204" pitchFamily="18" charset="0"/>
                                      </a:rPr>
                                    </m:ctrlPr>
                                  </m:dPr>
                                  <m:e>
                                    <m:r>
                                      <a:rPr lang="cs-CZ" b="0" i="1" smtClean="0">
                                        <a:latin typeface="Cambria Math" panose="02040503050406030204" pitchFamily="18" charset="0"/>
                                      </a:rPr>
                                      <m:t>0;</m:t>
                                    </m:r>
                                    <m:d>
                                      <m:dPr>
                                        <m:begChr m:val=""/>
                                        <m:ctrlPr>
                                          <a:rPr lang="cs-CZ" b="0" i="1" smtClean="0">
                                            <a:latin typeface="Cambria Math" panose="02040503050406030204" pitchFamily="18" charset="0"/>
                                          </a:rPr>
                                        </m:ctrlPr>
                                      </m:dPr>
                                      <m:e>
                                        <m:r>
                                          <a:rPr lang="cs-CZ" b="0" i="1" smtClean="0">
                                            <a:latin typeface="Cambria Math" panose="02040503050406030204" pitchFamily="18" charset="0"/>
                                          </a:rPr>
                                          <m:t>5</m:t>
                                        </m:r>
                                      </m:e>
                                    </m:d>
                                  </m:e>
                                </m:d>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d>
                                  <m:dPr>
                                    <m:ctrlPr>
                                      <a:rPr lang="cs-CZ" b="0" i="1" smtClean="0">
                                        <a:latin typeface="Cambria Math" panose="02040503050406030204" pitchFamily="18" charset="0"/>
                                      </a:rPr>
                                    </m:ctrlPr>
                                  </m:dPr>
                                  <m:e>
                                    <m:r>
                                      <a:rPr lang="cs-CZ" b="0" i="1" smtClean="0">
                                        <a:latin typeface="Cambria Math" panose="02040503050406030204" pitchFamily="18" charset="0"/>
                                      </a:rPr>
                                      <m:t>−1;5</m:t>
                                    </m:r>
                                  </m:e>
                                </m:d>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cs-CZ" i="1" smtClean="0">
                                        <a:latin typeface="Cambria Math" panose="02040503050406030204" pitchFamily="18" charset="0"/>
                                      </a:rPr>
                                    </m:ctrlPr>
                                  </m:dPr>
                                  <m:e>
                                    <m:r>
                                      <a:rPr lang="cs-CZ" b="0" i="1" smtClean="0">
                                        <a:latin typeface="Cambria Math" panose="02040503050406030204" pitchFamily="18" charset="0"/>
                                      </a:rPr>
                                      <m:t>0;4</m:t>
                                    </m:r>
                                  </m:e>
                                </m:d>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d>
                                  <m:dPr>
                                    <m:ctrlPr>
                                      <a:rPr lang="cs-CZ" b="0" i="1" smtClean="0">
                                        <a:latin typeface="Cambria Math" panose="02040503050406030204" pitchFamily="18" charset="0"/>
                                      </a:rPr>
                                    </m:ctrlPr>
                                  </m:dPr>
                                  <m:e>
                                    <m:r>
                                      <a:rPr lang="cs-CZ" b="0" i="1" smtClean="0">
                                        <a:latin typeface="Cambria Math" panose="02040503050406030204" pitchFamily="18" charset="0"/>
                                      </a:rPr>
                                      <m:t>−1;0</m:t>
                                    </m:r>
                                  </m:e>
                                </m:d>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d>
                                  <m:dPr>
                                    <m:ctrlPr>
                                      <a:rPr lang="cs-CZ" b="0" i="1" smtClean="0">
                                        <a:latin typeface="Cambria Math" panose="02040503050406030204" pitchFamily="18" charset="0"/>
                                      </a:rPr>
                                    </m:ctrlPr>
                                  </m:dPr>
                                  <m:e>
                                    <m:r>
                                      <a:rPr lang="cs-CZ" b="0" i="1" smtClean="0">
                                        <a:latin typeface="Cambria Math" panose="02040503050406030204" pitchFamily="18" charset="0"/>
                                      </a:rPr>
                                      <m:t>4;5</m:t>
                                    </m:r>
                                  </m:e>
                                </m:d>
                              </m:oMath>
                            </m:oMathPara>
                          </a14:m>
                          <a:endParaRPr lang="cs-CZ" dirty="0"/>
                        </a:p>
                      </a:txBody>
                      <a:tcPr/>
                    </a:tc>
                    <a:extLst>
                      <a:ext uri="{0D108BD9-81ED-4DB2-BD59-A6C34878D82A}">
                        <a16:rowId xmlns:a16="http://schemas.microsoft.com/office/drawing/2014/main" val="3548025668"/>
                      </a:ext>
                    </a:extLst>
                  </a:tr>
                  <a:tr h="370840">
                    <a:tc>
                      <a:txBody>
                        <a:bodyPr/>
                        <a:lstStyle/>
                        <a:p>
                          <a:r>
                            <a:rPr lang="cs-CZ" dirty="0"/>
                            <a:t>d</a:t>
                          </a:r>
                        </a:p>
                      </a:txBody>
                      <a:tcPr/>
                    </a:tc>
                    <a:tc>
                      <a:txBody>
                        <a:bodyPr/>
                        <a:lstStyle/>
                        <a:p>
                          <a:pPr algn="l"/>
                          <a14:m>
                            <m:oMathPara xmlns:m="http://schemas.openxmlformats.org/officeDocument/2006/math">
                              <m:oMathParaPr>
                                <m:jc m:val="centerGroup"/>
                              </m:oMathParaPr>
                              <m:oMath xmlns:m="http://schemas.openxmlformats.org/officeDocument/2006/math">
                                <m:r>
                                  <m:rPr>
                                    <m:sty m:val="p"/>
                                  </m:rPr>
                                  <a:rPr lang="cs-CZ" b="0" i="0" smtClean="0">
                                    <a:latin typeface="Cambria Math" panose="02040503050406030204" pitchFamily="18" charset="0"/>
                                  </a:rPr>
                                  <m:t>A</m:t>
                                </m:r>
                                <m:r>
                                  <a:rPr lang="cs-CZ" b="0" i="0" smtClean="0">
                                    <a:latin typeface="Cambria Math" panose="02040503050406030204" pitchFamily="18" charset="0"/>
                                  </a:rPr>
                                  <m:t>=</m:t>
                                </m:r>
                                <m:d>
                                  <m:dPr>
                                    <m:begChr m:val="⟨"/>
                                    <m:endChr m:val="⟩"/>
                                    <m:ctrlPr>
                                      <a:rPr lang="cs-CZ" b="0" i="1" smtClean="0">
                                        <a:latin typeface="Cambria Math" panose="02040503050406030204" pitchFamily="18" charset="0"/>
                                      </a:rPr>
                                    </m:ctrlPr>
                                  </m:dPr>
                                  <m:e>
                                    <m:r>
                                      <a:rPr lang="cs-CZ" b="0" i="1" smtClean="0">
                                        <a:latin typeface="Cambria Math" panose="02040503050406030204" pitchFamily="18" charset="0"/>
                                      </a:rPr>
                                      <m:t>0;10</m:t>
                                    </m:r>
                                  </m:e>
                                </m:d>
                                <m:r>
                                  <a:rPr lang="cs-CZ" b="0" i="1" smtClean="0">
                                    <a:latin typeface="Cambria Math" panose="02040503050406030204" pitchFamily="18" charset="0"/>
                                  </a:rPr>
                                  <m:t>;</m:t>
                                </m:r>
                                <m:r>
                                  <a:rPr lang="cs-CZ" b="0" i="1" smtClean="0">
                                    <a:latin typeface="Cambria Math" panose="02040503050406030204" pitchFamily="18" charset="0"/>
                                  </a:rPr>
                                  <m:t>𝐵</m:t>
                                </m:r>
                                <m:r>
                                  <a:rPr lang="cs-CZ" b="0" i="1" smtClean="0">
                                    <a:latin typeface="Cambria Math" panose="02040503050406030204" pitchFamily="18" charset="0"/>
                                  </a:rPr>
                                  <m:t>=</m:t>
                                </m:r>
                                <m:d>
                                  <m:dPr>
                                    <m:ctrlPr>
                                      <a:rPr lang="cs-CZ" b="0" i="1" smtClean="0">
                                        <a:latin typeface="Cambria Math" panose="02040503050406030204" pitchFamily="18" charset="0"/>
                                      </a:rPr>
                                    </m:ctrlPr>
                                  </m:dPr>
                                  <m:e>
                                    <m:r>
                                      <a:rPr lang="cs-CZ" b="0" i="1" smtClean="0">
                                        <a:latin typeface="Cambria Math" panose="02040503050406030204" pitchFamily="18" charset="0"/>
                                      </a:rPr>
                                      <m:t>2;4</m:t>
                                    </m:r>
                                  </m:e>
                                </m:d>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cs-CZ" b="0" i="1" smtClean="0">
                                        <a:latin typeface="Cambria Math" panose="02040503050406030204" pitchFamily="18" charset="0"/>
                                      </a:rPr>
                                    </m:ctrlPr>
                                  </m:dPr>
                                  <m:e>
                                    <m:r>
                                      <a:rPr lang="cs-CZ" b="0" i="1" smtClean="0">
                                        <a:latin typeface="Cambria Math" panose="02040503050406030204" pitchFamily="18" charset="0"/>
                                      </a:rPr>
                                      <m:t>0;10</m:t>
                                    </m:r>
                                  </m:e>
                                </m:d>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d>
                                  <m:dPr>
                                    <m:ctrlPr>
                                      <a:rPr lang="cs-CZ" b="0" i="1" smtClean="0">
                                        <a:latin typeface="Cambria Math" panose="02040503050406030204" pitchFamily="18" charset="0"/>
                                      </a:rPr>
                                    </m:ctrlPr>
                                  </m:dPr>
                                  <m:e>
                                    <m:r>
                                      <a:rPr lang="cs-CZ" b="0" i="1" smtClean="0">
                                        <a:latin typeface="Cambria Math" panose="02040503050406030204" pitchFamily="18" charset="0"/>
                                      </a:rPr>
                                      <m:t>2;4</m:t>
                                    </m:r>
                                  </m:e>
                                </m:d>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cs-CZ" b="0" i="1" smtClean="0">
                                        <a:latin typeface="Cambria Math" panose="02040503050406030204" pitchFamily="18" charset="0"/>
                                      </a:rPr>
                                    </m:ctrlPr>
                                  </m:dPr>
                                  <m:e>
                                    <m:r>
                                      <a:rPr lang="cs-CZ" b="0" i="1" smtClean="0">
                                        <a:latin typeface="Cambria Math" panose="02040503050406030204" pitchFamily="18" charset="0"/>
                                      </a:rPr>
                                      <m:t>0;2</m:t>
                                    </m:r>
                                  </m:e>
                                </m:d>
                                <m:r>
                                  <a:rPr lang="cs-CZ" b="0" i="1" smtClean="0">
                                    <a:latin typeface="Cambria Math" panose="02040503050406030204" pitchFamily="18" charset="0"/>
                                    <a:ea typeface="Cambria Math" panose="02040503050406030204" pitchFamily="18" charset="0"/>
                                  </a:rPr>
                                  <m:t>∪</m:t>
                                </m:r>
                                <m:d>
                                  <m:dPr>
                                    <m:begChr m:val="⟨"/>
                                    <m:endChr m:val="⟩"/>
                                    <m:ctrlPr>
                                      <a:rPr lang="cs-CZ" b="0" i="1" smtClean="0">
                                        <a:latin typeface="Cambria Math" panose="02040503050406030204" pitchFamily="18" charset="0"/>
                                      </a:rPr>
                                    </m:ctrlPr>
                                  </m:dPr>
                                  <m:e>
                                    <m:r>
                                      <a:rPr lang="cs-CZ" b="0" i="1" smtClean="0">
                                        <a:latin typeface="Cambria Math" panose="02040503050406030204" pitchFamily="18" charset="0"/>
                                      </a:rPr>
                                      <m:t>4;10</m:t>
                                    </m:r>
                                  </m:e>
                                </m:d>
                              </m:oMath>
                            </m:oMathPara>
                          </a14:m>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ea typeface="Cambria Math" panose="02040503050406030204" pitchFamily="18" charset="0"/>
                                  </a:rPr>
                                  <m:t>∅</m:t>
                                </m:r>
                              </m:oMath>
                            </m:oMathPara>
                          </a14:m>
                          <a:endParaRPr lang="cs-CZ" dirty="0"/>
                        </a:p>
                      </a:txBody>
                      <a:tcPr/>
                    </a:tc>
                    <a:extLst>
                      <a:ext uri="{0D108BD9-81ED-4DB2-BD59-A6C34878D82A}">
                        <a16:rowId xmlns:a16="http://schemas.microsoft.com/office/drawing/2014/main" val="2818314467"/>
                      </a:ext>
                    </a:extLst>
                  </a:tr>
                  <a:tr h="370840">
                    <a:tc>
                      <a:txBody>
                        <a:bodyPr/>
                        <a:lstStyle/>
                        <a:p>
                          <a:r>
                            <a:rPr lang="cs-CZ" dirty="0"/>
                            <a:t>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sty m:val="p"/>
                                  </m:rPr>
                                  <a:rPr lang="cs-CZ" b="0" i="0" smtClean="0">
                                    <a:latin typeface="Cambria Math" panose="02040503050406030204" pitchFamily="18" charset="0"/>
                                  </a:rPr>
                                  <m:t>A</m:t>
                                </m:r>
                                <m:r>
                                  <a:rPr lang="cs-CZ" b="0" i="0" smtClean="0">
                                    <a:latin typeface="Cambria Math" panose="02040503050406030204" pitchFamily="18" charset="0"/>
                                  </a:rPr>
                                  <m:t>=</m:t>
                                </m:r>
                                <m:d>
                                  <m:dPr>
                                    <m:endChr m:val=""/>
                                    <m:ctrlPr>
                                      <a:rPr lang="cs-CZ" b="0" i="1" smtClean="0">
                                        <a:latin typeface="Cambria Math" panose="02040503050406030204" pitchFamily="18" charset="0"/>
                                      </a:rPr>
                                    </m:ctrlPr>
                                  </m:dPr>
                                  <m:e>
                                    <m:r>
                                      <a:rPr lang="cs-CZ" b="0" i="1" smtClean="0">
                                        <a:latin typeface="Cambria Math" panose="02040503050406030204" pitchFamily="18" charset="0"/>
                                      </a:rPr>
                                      <m:t>−3;</m:t>
                                    </m:r>
                                    <m:d>
                                      <m:dPr>
                                        <m:begChr m:val=""/>
                                        <m:endChr m:val="⟩"/>
                                        <m:ctrlPr>
                                          <a:rPr lang="cs-CZ" b="0" i="1" smtClean="0">
                                            <a:latin typeface="Cambria Math" panose="02040503050406030204" pitchFamily="18" charset="0"/>
                                          </a:rPr>
                                        </m:ctrlPr>
                                      </m:dPr>
                                      <m:e>
                                        <m:r>
                                          <a:rPr lang="cs-CZ" b="0" i="1" smtClean="0">
                                            <a:latin typeface="Cambria Math" panose="02040503050406030204" pitchFamily="18" charset="0"/>
                                          </a:rPr>
                                          <m:t>1</m:t>
                                        </m:r>
                                      </m:e>
                                    </m:d>
                                  </m:e>
                                </m:d>
                                <m:r>
                                  <a:rPr lang="cs-CZ" b="0" i="1" smtClean="0">
                                    <a:latin typeface="Cambria Math" panose="02040503050406030204" pitchFamily="18" charset="0"/>
                                  </a:rPr>
                                  <m:t>;</m:t>
                                </m:r>
                                <m:r>
                                  <a:rPr lang="cs-CZ" b="0" i="1" smtClean="0">
                                    <a:latin typeface="Cambria Math" panose="02040503050406030204" pitchFamily="18" charset="0"/>
                                  </a:rPr>
                                  <m:t>𝐵</m:t>
                                </m:r>
                                <m:r>
                                  <a:rPr lang="cs-CZ" b="0" i="1" smtClean="0">
                                    <a:latin typeface="Cambria Math" panose="02040503050406030204" pitchFamily="18" charset="0"/>
                                  </a:rPr>
                                  <m:t>=</m:t>
                                </m:r>
                                <m:d>
                                  <m:dPr>
                                    <m:begChr m:val="⟨"/>
                                    <m:endChr m:val=""/>
                                    <m:ctrlPr>
                                      <a:rPr lang="cs-CZ" b="0" i="1" smtClean="0">
                                        <a:latin typeface="Cambria Math" panose="02040503050406030204" pitchFamily="18" charset="0"/>
                                      </a:rPr>
                                    </m:ctrlPr>
                                  </m:dPr>
                                  <m:e>
                                    <m:r>
                                      <a:rPr lang="cs-CZ" b="0" i="1" smtClean="0">
                                        <a:latin typeface="Cambria Math" panose="02040503050406030204" pitchFamily="18" charset="0"/>
                                      </a:rPr>
                                      <m:t>0;</m:t>
                                    </m:r>
                                    <m:d>
                                      <m:dPr>
                                        <m:begChr m:val=""/>
                                        <m:ctrlPr>
                                          <a:rPr lang="cs-CZ" b="0" i="1" smtClean="0">
                                            <a:latin typeface="Cambria Math" panose="02040503050406030204" pitchFamily="18" charset="0"/>
                                          </a:rPr>
                                        </m:ctrlPr>
                                      </m:dPr>
                                      <m:e>
                                        <m:r>
                                          <a:rPr lang="cs-CZ" b="0" i="1" smtClean="0">
                                            <a:latin typeface="Cambria Math" panose="02040503050406030204" pitchFamily="18" charset="0"/>
                                          </a:rPr>
                                          <m:t>2</m:t>
                                        </m:r>
                                      </m:e>
                                    </m:d>
                                  </m:e>
                                </m:d>
                              </m:oMath>
                            </m:oMathPara>
                          </a14:m>
                          <a:endParaRPr lang="cs-CZ" dirty="0">
                            <a:latin typeface="Weekly Free Light" panose="00000400000000000000" pitchFamily="50" charset="-18"/>
                          </a:endParaRPr>
                        </a:p>
                      </a:txBody>
                      <a:tcPr/>
                    </a:tc>
                    <a:tc>
                      <a:txBody>
                        <a:bodyPr/>
                        <a:lstStyle/>
                        <a:p>
                          <a:pPr/>
                          <a14:m>
                            <m:oMathPara xmlns:m="http://schemas.openxmlformats.org/officeDocument/2006/math">
                              <m:oMathParaPr>
                                <m:jc m:val="centerGroup"/>
                              </m:oMathParaPr>
                              <m:oMath xmlns:m="http://schemas.openxmlformats.org/officeDocument/2006/math">
                                <m:d>
                                  <m:dPr>
                                    <m:ctrlPr>
                                      <a:rPr lang="cs-CZ" b="0" i="1" smtClean="0">
                                        <a:latin typeface="Cambria Math" panose="02040503050406030204" pitchFamily="18" charset="0"/>
                                      </a:rPr>
                                    </m:ctrlPr>
                                  </m:dPr>
                                  <m:e>
                                    <m:r>
                                      <a:rPr lang="cs-CZ" b="0" i="1" smtClean="0">
                                        <a:latin typeface="Cambria Math" panose="02040503050406030204" pitchFamily="18" charset="0"/>
                                      </a:rPr>
                                      <m:t>−3;2</m:t>
                                    </m:r>
                                  </m:e>
                                </m:d>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cs-CZ" i="1" smtClean="0">
                                        <a:latin typeface="Cambria Math" panose="02040503050406030204" pitchFamily="18" charset="0"/>
                                      </a:rPr>
                                    </m:ctrlPr>
                                  </m:dPr>
                                  <m:e>
                                    <m:r>
                                      <a:rPr lang="cs-CZ" b="0" i="1" smtClean="0">
                                        <a:latin typeface="Cambria Math" panose="02040503050406030204" pitchFamily="18" charset="0"/>
                                      </a:rPr>
                                      <m:t>0;1</m:t>
                                    </m:r>
                                  </m:e>
                                </m:d>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d>
                                  <m:dPr>
                                    <m:ctrlPr>
                                      <a:rPr lang="cs-CZ" b="0" i="1" smtClean="0">
                                        <a:latin typeface="Cambria Math" panose="02040503050406030204" pitchFamily="18" charset="0"/>
                                      </a:rPr>
                                    </m:ctrlPr>
                                  </m:dPr>
                                  <m:e>
                                    <m:r>
                                      <a:rPr lang="cs-CZ" b="0" i="1" smtClean="0">
                                        <a:latin typeface="Cambria Math" panose="02040503050406030204" pitchFamily="18" charset="0"/>
                                      </a:rPr>
                                      <m:t>−3;0</m:t>
                                    </m:r>
                                  </m:e>
                                </m:d>
                              </m:oMath>
                            </m:oMathPara>
                          </a14:m>
                          <a:endParaRPr lang="cs-CZ" dirty="0"/>
                        </a:p>
                      </a:txBody>
                      <a:tcPr/>
                    </a:tc>
                    <a:tc>
                      <a:txBody>
                        <a:bodyPr/>
                        <a:lstStyle/>
                        <a:p>
                          <a:pPr/>
                          <a14:m>
                            <m:oMathPara xmlns:m="http://schemas.openxmlformats.org/officeDocument/2006/math">
                              <m:oMathParaPr>
                                <m:jc m:val="centerGroup"/>
                              </m:oMathParaPr>
                              <m:oMath xmlns:m="http://schemas.openxmlformats.org/officeDocument/2006/math">
                                <m:d>
                                  <m:dPr>
                                    <m:ctrlPr>
                                      <a:rPr lang="cs-CZ" b="0" i="1" smtClean="0">
                                        <a:latin typeface="Cambria Math" panose="02040503050406030204" pitchFamily="18" charset="0"/>
                                      </a:rPr>
                                    </m:ctrlPr>
                                  </m:dPr>
                                  <m:e>
                                    <m:r>
                                      <a:rPr lang="cs-CZ" b="0" i="1" smtClean="0">
                                        <a:latin typeface="Cambria Math" panose="02040503050406030204" pitchFamily="18" charset="0"/>
                                      </a:rPr>
                                      <m:t>1;2</m:t>
                                    </m:r>
                                  </m:e>
                                </m:d>
                              </m:oMath>
                            </m:oMathPara>
                          </a14:m>
                          <a:endParaRPr lang="cs-CZ" dirty="0"/>
                        </a:p>
                      </a:txBody>
                      <a:tcPr/>
                    </a:tc>
                    <a:extLst>
                      <a:ext uri="{0D108BD9-81ED-4DB2-BD59-A6C34878D82A}">
                        <a16:rowId xmlns:a16="http://schemas.microsoft.com/office/drawing/2014/main" val="3177096468"/>
                      </a:ext>
                    </a:extLst>
                  </a:tr>
                </a:tbl>
              </a:graphicData>
            </a:graphic>
          </p:graphicFrame>
        </mc:Choice>
        <mc:Fallback xmlns="">
          <p:graphicFrame>
            <p:nvGraphicFramePr>
              <p:cNvPr id="3" name="Tabulka 3">
                <a:extLst>
                  <a:ext uri="{FF2B5EF4-FFF2-40B4-BE49-F238E27FC236}">
                    <a16:creationId xmlns:a16="http://schemas.microsoft.com/office/drawing/2014/main" id="{54A84AB4-A239-46B5-B676-7B90A55B77C8}"/>
                  </a:ext>
                </a:extLst>
              </p:cNvPr>
              <p:cNvGraphicFramePr>
                <a:graphicFrameLocks noGrp="1"/>
              </p:cNvGraphicFramePr>
              <p:nvPr>
                <p:extLst>
                  <p:ext uri="{D42A27DB-BD31-4B8C-83A1-F6EECF244321}">
                    <p14:modId xmlns:p14="http://schemas.microsoft.com/office/powerpoint/2010/main" val="2339039025"/>
                  </p:ext>
                </p:extLst>
              </p:nvPr>
            </p:nvGraphicFramePr>
            <p:xfrm>
              <a:off x="308732" y="2139702"/>
              <a:ext cx="8727762" cy="2225040"/>
            </p:xfrm>
            <a:graphic>
              <a:graphicData uri="http://schemas.openxmlformats.org/drawingml/2006/table">
                <a:tbl>
                  <a:tblPr firstRow="1" bandRow="1">
                    <a:tableStyleId>{9424AA01-677E-4B3F-866E-0B0BC4DA0CBA}</a:tableStyleId>
                  </a:tblPr>
                  <a:tblGrid>
                    <a:gridCol w="302828">
                      <a:extLst>
                        <a:ext uri="{9D8B030D-6E8A-4147-A177-3AD203B41FA5}">
                          <a16:colId xmlns:a16="http://schemas.microsoft.com/office/drawing/2014/main" val="3613829195"/>
                        </a:ext>
                      </a:extLst>
                    </a:gridCol>
                    <a:gridCol w="2606426">
                      <a:extLst>
                        <a:ext uri="{9D8B030D-6E8A-4147-A177-3AD203B41FA5}">
                          <a16:colId xmlns:a16="http://schemas.microsoft.com/office/drawing/2014/main" val="1768967159"/>
                        </a:ext>
                      </a:extLst>
                    </a:gridCol>
                    <a:gridCol w="1858070">
                      <a:extLst>
                        <a:ext uri="{9D8B030D-6E8A-4147-A177-3AD203B41FA5}">
                          <a16:colId xmlns:a16="http://schemas.microsoft.com/office/drawing/2014/main" val="3495497567"/>
                        </a:ext>
                      </a:extLst>
                    </a:gridCol>
                    <a:gridCol w="1224136">
                      <a:extLst>
                        <a:ext uri="{9D8B030D-6E8A-4147-A177-3AD203B41FA5}">
                          <a16:colId xmlns:a16="http://schemas.microsoft.com/office/drawing/2014/main" val="942648228"/>
                        </a:ext>
                      </a:extLst>
                    </a:gridCol>
                    <a:gridCol w="1512168">
                      <a:extLst>
                        <a:ext uri="{9D8B030D-6E8A-4147-A177-3AD203B41FA5}">
                          <a16:colId xmlns:a16="http://schemas.microsoft.com/office/drawing/2014/main" val="2849325159"/>
                        </a:ext>
                      </a:extLst>
                    </a:gridCol>
                    <a:gridCol w="1224134">
                      <a:extLst>
                        <a:ext uri="{9D8B030D-6E8A-4147-A177-3AD203B41FA5}">
                          <a16:colId xmlns:a16="http://schemas.microsoft.com/office/drawing/2014/main" val="3082156128"/>
                        </a:ext>
                      </a:extLst>
                    </a:gridCol>
                  </a:tblGrid>
                  <a:tr h="370840">
                    <a:tc gridSpan="2">
                      <a:txBody>
                        <a:bodyPr/>
                        <a:lstStyle/>
                        <a:p>
                          <a:pPr algn="ctr"/>
                          <a:r>
                            <a:rPr lang="en-GB" dirty="0"/>
                            <a:t>task</a:t>
                          </a:r>
                          <a:endParaRPr lang="cs-CZ" dirty="0"/>
                        </a:p>
                      </a:txBody>
                      <a:tcPr/>
                    </a:tc>
                    <a:tc hMerge="1">
                      <a:txBody>
                        <a:bodyPr/>
                        <a:lstStyle/>
                        <a:p>
                          <a:endParaRPr lang="cs-CZ" dirty="0"/>
                        </a:p>
                      </a:txBody>
                      <a:tcPr/>
                    </a:tc>
                    <a:tc>
                      <a:txBody>
                        <a:bodyPr/>
                        <a:lstStyle/>
                        <a:p>
                          <a:endParaRPr lang="cs-CZ"/>
                        </a:p>
                      </a:txBody>
                      <a:tcPr>
                        <a:blipFill>
                          <a:blip r:embed="rId3"/>
                          <a:stretch>
                            <a:fillRect l="-157049" t="-3279" r="-213443" b="-616393"/>
                          </a:stretch>
                        </a:blipFill>
                      </a:tcPr>
                    </a:tc>
                    <a:tc>
                      <a:txBody>
                        <a:bodyPr/>
                        <a:lstStyle/>
                        <a:p>
                          <a:endParaRPr lang="cs-CZ"/>
                        </a:p>
                      </a:txBody>
                      <a:tcPr>
                        <a:blipFill>
                          <a:blip r:embed="rId3"/>
                          <a:stretch>
                            <a:fillRect l="-390050" t="-3279" r="-223881" b="-616393"/>
                          </a:stretch>
                        </a:blipFill>
                      </a:tcPr>
                    </a:tc>
                    <a:tc>
                      <a:txBody>
                        <a:bodyPr/>
                        <a:lstStyle/>
                        <a:p>
                          <a:endParaRPr lang="cs-CZ"/>
                        </a:p>
                      </a:txBody>
                      <a:tcPr>
                        <a:blipFill>
                          <a:blip r:embed="rId3"/>
                          <a:stretch>
                            <a:fillRect l="-397177" t="-3279" r="-81452" b="-616393"/>
                          </a:stretch>
                        </a:blipFill>
                      </a:tcPr>
                    </a:tc>
                    <a:tc>
                      <a:txBody>
                        <a:bodyPr/>
                        <a:lstStyle/>
                        <a:p>
                          <a:endParaRPr lang="cs-CZ"/>
                        </a:p>
                      </a:txBody>
                      <a:tcPr>
                        <a:blipFill>
                          <a:blip r:embed="rId3"/>
                          <a:stretch>
                            <a:fillRect l="-613433" t="-3279" r="-498" b="-616393"/>
                          </a:stretch>
                        </a:blipFill>
                      </a:tcPr>
                    </a:tc>
                    <a:extLst>
                      <a:ext uri="{0D108BD9-81ED-4DB2-BD59-A6C34878D82A}">
                        <a16:rowId xmlns:a16="http://schemas.microsoft.com/office/drawing/2014/main" val="2973008912"/>
                      </a:ext>
                    </a:extLst>
                  </a:tr>
                  <a:tr h="370840">
                    <a:tc>
                      <a:txBody>
                        <a:bodyPr/>
                        <a:lstStyle/>
                        <a:p>
                          <a:r>
                            <a:rPr lang="cs-CZ" dirty="0"/>
                            <a:t>a</a:t>
                          </a:r>
                        </a:p>
                      </a:txBody>
                      <a:tcPr/>
                    </a:tc>
                    <a:tc>
                      <a:txBody>
                        <a:bodyPr/>
                        <a:lstStyle/>
                        <a:p>
                          <a:endParaRPr lang="cs-CZ"/>
                        </a:p>
                      </a:txBody>
                      <a:tcPr>
                        <a:blipFill>
                          <a:blip r:embed="rId3"/>
                          <a:stretch>
                            <a:fillRect l="-11916" t="-103279" r="-223364" b="-516393"/>
                          </a:stretch>
                        </a:blipFill>
                      </a:tcPr>
                    </a:tc>
                    <a:tc>
                      <a:txBody>
                        <a:bodyPr/>
                        <a:lstStyle/>
                        <a:p>
                          <a:endParaRPr lang="cs-CZ"/>
                        </a:p>
                      </a:txBody>
                      <a:tcPr>
                        <a:blipFill>
                          <a:blip r:embed="rId3"/>
                          <a:stretch>
                            <a:fillRect l="-157049" t="-103279" r="-213443" b="-516393"/>
                          </a:stretch>
                        </a:blipFill>
                      </a:tcPr>
                    </a:tc>
                    <a:tc>
                      <a:txBody>
                        <a:bodyPr/>
                        <a:lstStyle/>
                        <a:p>
                          <a:endParaRPr lang="cs-CZ"/>
                        </a:p>
                      </a:txBody>
                      <a:tcPr>
                        <a:blipFill>
                          <a:blip r:embed="rId3"/>
                          <a:stretch>
                            <a:fillRect l="-390050" t="-103279" r="-223881" b="-516393"/>
                          </a:stretch>
                        </a:blipFill>
                      </a:tcPr>
                    </a:tc>
                    <a:tc>
                      <a:txBody>
                        <a:bodyPr/>
                        <a:lstStyle/>
                        <a:p>
                          <a:endParaRPr lang="cs-CZ"/>
                        </a:p>
                      </a:txBody>
                      <a:tcPr>
                        <a:blipFill>
                          <a:blip r:embed="rId3"/>
                          <a:stretch>
                            <a:fillRect l="-397177" t="-103279" r="-81452" b="-516393"/>
                          </a:stretch>
                        </a:blipFill>
                      </a:tcPr>
                    </a:tc>
                    <a:tc>
                      <a:txBody>
                        <a:bodyPr/>
                        <a:lstStyle/>
                        <a:p>
                          <a:endParaRPr lang="cs-CZ"/>
                        </a:p>
                      </a:txBody>
                      <a:tcPr>
                        <a:blipFill>
                          <a:blip r:embed="rId3"/>
                          <a:stretch>
                            <a:fillRect l="-613433" t="-103279" r="-498" b="-516393"/>
                          </a:stretch>
                        </a:blipFill>
                      </a:tcPr>
                    </a:tc>
                    <a:extLst>
                      <a:ext uri="{0D108BD9-81ED-4DB2-BD59-A6C34878D82A}">
                        <a16:rowId xmlns:a16="http://schemas.microsoft.com/office/drawing/2014/main" val="123720695"/>
                      </a:ext>
                    </a:extLst>
                  </a:tr>
                  <a:tr h="370840">
                    <a:tc>
                      <a:txBody>
                        <a:bodyPr/>
                        <a:lstStyle/>
                        <a:p>
                          <a:r>
                            <a:rPr lang="cs-CZ" dirty="0"/>
                            <a:t>b</a:t>
                          </a:r>
                        </a:p>
                      </a:txBody>
                      <a:tcPr/>
                    </a:tc>
                    <a:tc>
                      <a:txBody>
                        <a:bodyPr/>
                        <a:lstStyle/>
                        <a:p>
                          <a:endParaRPr lang="cs-CZ"/>
                        </a:p>
                      </a:txBody>
                      <a:tcPr>
                        <a:blipFill>
                          <a:blip r:embed="rId3"/>
                          <a:stretch>
                            <a:fillRect l="-11916" t="-203279" r="-223364" b="-416393"/>
                          </a:stretch>
                        </a:blipFill>
                      </a:tcPr>
                    </a:tc>
                    <a:tc>
                      <a:txBody>
                        <a:bodyPr/>
                        <a:lstStyle/>
                        <a:p>
                          <a:endParaRPr lang="cs-CZ"/>
                        </a:p>
                      </a:txBody>
                      <a:tcPr>
                        <a:blipFill>
                          <a:blip r:embed="rId3"/>
                          <a:stretch>
                            <a:fillRect l="-157049" t="-203279" r="-213443" b="-416393"/>
                          </a:stretch>
                        </a:blipFill>
                      </a:tcPr>
                    </a:tc>
                    <a:tc>
                      <a:txBody>
                        <a:bodyPr/>
                        <a:lstStyle/>
                        <a:p>
                          <a:endParaRPr lang="cs-CZ"/>
                        </a:p>
                      </a:txBody>
                      <a:tcPr>
                        <a:blipFill>
                          <a:blip r:embed="rId3"/>
                          <a:stretch>
                            <a:fillRect l="-390050" t="-203279" r="-223881" b="-416393"/>
                          </a:stretch>
                        </a:blipFill>
                      </a:tcPr>
                    </a:tc>
                    <a:tc>
                      <a:txBody>
                        <a:bodyPr/>
                        <a:lstStyle/>
                        <a:p>
                          <a:endParaRPr lang="cs-CZ"/>
                        </a:p>
                      </a:txBody>
                      <a:tcPr>
                        <a:blipFill>
                          <a:blip r:embed="rId3"/>
                          <a:stretch>
                            <a:fillRect l="-397177" t="-203279" r="-81452" b="-416393"/>
                          </a:stretch>
                        </a:blipFill>
                      </a:tcPr>
                    </a:tc>
                    <a:tc>
                      <a:txBody>
                        <a:bodyPr/>
                        <a:lstStyle/>
                        <a:p>
                          <a:endParaRPr lang="cs-CZ"/>
                        </a:p>
                      </a:txBody>
                      <a:tcPr>
                        <a:blipFill>
                          <a:blip r:embed="rId3"/>
                          <a:stretch>
                            <a:fillRect l="-613433" t="-203279" r="-498" b="-416393"/>
                          </a:stretch>
                        </a:blipFill>
                      </a:tcPr>
                    </a:tc>
                    <a:extLst>
                      <a:ext uri="{0D108BD9-81ED-4DB2-BD59-A6C34878D82A}">
                        <a16:rowId xmlns:a16="http://schemas.microsoft.com/office/drawing/2014/main" val="1598137271"/>
                      </a:ext>
                    </a:extLst>
                  </a:tr>
                  <a:tr h="370840">
                    <a:tc>
                      <a:txBody>
                        <a:bodyPr/>
                        <a:lstStyle/>
                        <a:p>
                          <a:r>
                            <a:rPr lang="cs-CZ" dirty="0"/>
                            <a:t>c</a:t>
                          </a:r>
                        </a:p>
                      </a:txBody>
                      <a:tcPr/>
                    </a:tc>
                    <a:tc>
                      <a:txBody>
                        <a:bodyPr/>
                        <a:lstStyle/>
                        <a:p>
                          <a:endParaRPr lang="cs-CZ"/>
                        </a:p>
                      </a:txBody>
                      <a:tcPr>
                        <a:blipFill>
                          <a:blip r:embed="rId3"/>
                          <a:stretch>
                            <a:fillRect l="-11916" t="-303279" r="-223364" b="-316393"/>
                          </a:stretch>
                        </a:blipFill>
                      </a:tcPr>
                    </a:tc>
                    <a:tc>
                      <a:txBody>
                        <a:bodyPr/>
                        <a:lstStyle/>
                        <a:p>
                          <a:endParaRPr lang="cs-CZ"/>
                        </a:p>
                      </a:txBody>
                      <a:tcPr>
                        <a:blipFill>
                          <a:blip r:embed="rId3"/>
                          <a:stretch>
                            <a:fillRect l="-157049" t="-303279" r="-213443" b="-316393"/>
                          </a:stretch>
                        </a:blipFill>
                      </a:tcPr>
                    </a:tc>
                    <a:tc>
                      <a:txBody>
                        <a:bodyPr/>
                        <a:lstStyle/>
                        <a:p>
                          <a:endParaRPr lang="cs-CZ"/>
                        </a:p>
                      </a:txBody>
                      <a:tcPr>
                        <a:blipFill>
                          <a:blip r:embed="rId3"/>
                          <a:stretch>
                            <a:fillRect l="-390050" t="-303279" r="-223881" b="-316393"/>
                          </a:stretch>
                        </a:blipFill>
                      </a:tcPr>
                    </a:tc>
                    <a:tc>
                      <a:txBody>
                        <a:bodyPr/>
                        <a:lstStyle/>
                        <a:p>
                          <a:endParaRPr lang="cs-CZ"/>
                        </a:p>
                      </a:txBody>
                      <a:tcPr>
                        <a:blipFill>
                          <a:blip r:embed="rId3"/>
                          <a:stretch>
                            <a:fillRect l="-397177" t="-303279" r="-81452" b="-316393"/>
                          </a:stretch>
                        </a:blipFill>
                      </a:tcPr>
                    </a:tc>
                    <a:tc>
                      <a:txBody>
                        <a:bodyPr/>
                        <a:lstStyle/>
                        <a:p>
                          <a:endParaRPr lang="cs-CZ"/>
                        </a:p>
                      </a:txBody>
                      <a:tcPr>
                        <a:blipFill>
                          <a:blip r:embed="rId3"/>
                          <a:stretch>
                            <a:fillRect l="-613433" t="-303279" r="-498" b="-316393"/>
                          </a:stretch>
                        </a:blipFill>
                      </a:tcPr>
                    </a:tc>
                    <a:extLst>
                      <a:ext uri="{0D108BD9-81ED-4DB2-BD59-A6C34878D82A}">
                        <a16:rowId xmlns:a16="http://schemas.microsoft.com/office/drawing/2014/main" val="3548025668"/>
                      </a:ext>
                    </a:extLst>
                  </a:tr>
                  <a:tr h="370840">
                    <a:tc>
                      <a:txBody>
                        <a:bodyPr/>
                        <a:lstStyle/>
                        <a:p>
                          <a:r>
                            <a:rPr lang="cs-CZ" dirty="0"/>
                            <a:t>d</a:t>
                          </a:r>
                        </a:p>
                      </a:txBody>
                      <a:tcPr/>
                    </a:tc>
                    <a:tc>
                      <a:txBody>
                        <a:bodyPr/>
                        <a:lstStyle/>
                        <a:p>
                          <a:endParaRPr lang="cs-CZ"/>
                        </a:p>
                      </a:txBody>
                      <a:tcPr>
                        <a:blipFill>
                          <a:blip r:embed="rId3"/>
                          <a:stretch>
                            <a:fillRect l="-11916" t="-403279" r="-223364" b="-216393"/>
                          </a:stretch>
                        </a:blipFill>
                      </a:tcPr>
                    </a:tc>
                    <a:tc>
                      <a:txBody>
                        <a:bodyPr/>
                        <a:lstStyle/>
                        <a:p>
                          <a:endParaRPr lang="cs-CZ"/>
                        </a:p>
                      </a:txBody>
                      <a:tcPr>
                        <a:blipFill>
                          <a:blip r:embed="rId3"/>
                          <a:stretch>
                            <a:fillRect l="-157049" t="-403279" r="-213443" b="-216393"/>
                          </a:stretch>
                        </a:blipFill>
                      </a:tcPr>
                    </a:tc>
                    <a:tc>
                      <a:txBody>
                        <a:bodyPr/>
                        <a:lstStyle/>
                        <a:p>
                          <a:endParaRPr lang="cs-CZ"/>
                        </a:p>
                      </a:txBody>
                      <a:tcPr>
                        <a:blipFill>
                          <a:blip r:embed="rId3"/>
                          <a:stretch>
                            <a:fillRect l="-390050" t="-403279" r="-223881" b="-216393"/>
                          </a:stretch>
                        </a:blipFill>
                      </a:tcPr>
                    </a:tc>
                    <a:tc>
                      <a:txBody>
                        <a:bodyPr/>
                        <a:lstStyle/>
                        <a:p>
                          <a:endParaRPr lang="cs-CZ"/>
                        </a:p>
                      </a:txBody>
                      <a:tcPr>
                        <a:blipFill>
                          <a:blip r:embed="rId3"/>
                          <a:stretch>
                            <a:fillRect l="-397177" t="-403279" r="-81452" b="-216393"/>
                          </a:stretch>
                        </a:blipFill>
                      </a:tcPr>
                    </a:tc>
                    <a:tc>
                      <a:txBody>
                        <a:bodyPr/>
                        <a:lstStyle/>
                        <a:p>
                          <a:endParaRPr lang="cs-CZ"/>
                        </a:p>
                      </a:txBody>
                      <a:tcPr>
                        <a:blipFill>
                          <a:blip r:embed="rId3"/>
                          <a:stretch>
                            <a:fillRect l="-613433" t="-403279" r="-498" b="-216393"/>
                          </a:stretch>
                        </a:blipFill>
                      </a:tcPr>
                    </a:tc>
                    <a:extLst>
                      <a:ext uri="{0D108BD9-81ED-4DB2-BD59-A6C34878D82A}">
                        <a16:rowId xmlns:a16="http://schemas.microsoft.com/office/drawing/2014/main" val="2818314467"/>
                      </a:ext>
                    </a:extLst>
                  </a:tr>
                  <a:tr h="370840">
                    <a:tc>
                      <a:txBody>
                        <a:bodyPr/>
                        <a:lstStyle/>
                        <a:p>
                          <a:r>
                            <a:rPr lang="cs-CZ" dirty="0"/>
                            <a:t>e</a:t>
                          </a:r>
                        </a:p>
                      </a:txBody>
                      <a:tcPr/>
                    </a:tc>
                    <a:tc>
                      <a:txBody>
                        <a:bodyPr/>
                        <a:lstStyle/>
                        <a:p>
                          <a:endParaRPr lang="cs-CZ"/>
                        </a:p>
                      </a:txBody>
                      <a:tcPr>
                        <a:blipFill>
                          <a:blip r:embed="rId3"/>
                          <a:stretch>
                            <a:fillRect l="-11916" t="-503279" r="-223364" b="-116393"/>
                          </a:stretch>
                        </a:blipFill>
                      </a:tcPr>
                    </a:tc>
                    <a:tc>
                      <a:txBody>
                        <a:bodyPr/>
                        <a:lstStyle/>
                        <a:p>
                          <a:endParaRPr lang="cs-CZ"/>
                        </a:p>
                      </a:txBody>
                      <a:tcPr>
                        <a:blipFill>
                          <a:blip r:embed="rId3"/>
                          <a:stretch>
                            <a:fillRect l="-157049" t="-503279" r="-213443" b="-116393"/>
                          </a:stretch>
                        </a:blipFill>
                      </a:tcPr>
                    </a:tc>
                    <a:tc>
                      <a:txBody>
                        <a:bodyPr/>
                        <a:lstStyle/>
                        <a:p>
                          <a:endParaRPr lang="cs-CZ"/>
                        </a:p>
                      </a:txBody>
                      <a:tcPr>
                        <a:blipFill>
                          <a:blip r:embed="rId3"/>
                          <a:stretch>
                            <a:fillRect l="-390050" t="-503279" r="-223881" b="-116393"/>
                          </a:stretch>
                        </a:blipFill>
                      </a:tcPr>
                    </a:tc>
                    <a:tc>
                      <a:txBody>
                        <a:bodyPr/>
                        <a:lstStyle/>
                        <a:p>
                          <a:endParaRPr lang="cs-CZ"/>
                        </a:p>
                      </a:txBody>
                      <a:tcPr>
                        <a:blipFill>
                          <a:blip r:embed="rId3"/>
                          <a:stretch>
                            <a:fillRect l="-397177" t="-503279" r="-81452" b="-116393"/>
                          </a:stretch>
                        </a:blipFill>
                      </a:tcPr>
                    </a:tc>
                    <a:tc>
                      <a:txBody>
                        <a:bodyPr/>
                        <a:lstStyle/>
                        <a:p>
                          <a:endParaRPr lang="cs-CZ"/>
                        </a:p>
                      </a:txBody>
                      <a:tcPr>
                        <a:blipFill>
                          <a:blip r:embed="rId3"/>
                          <a:stretch>
                            <a:fillRect l="-613433" t="-503279" r="-498" b="-116393"/>
                          </a:stretch>
                        </a:blipFill>
                      </a:tcPr>
                    </a:tc>
                    <a:extLst>
                      <a:ext uri="{0D108BD9-81ED-4DB2-BD59-A6C34878D82A}">
                        <a16:rowId xmlns:a16="http://schemas.microsoft.com/office/drawing/2014/main" val="3177096468"/>
                      </a:ext>
                    </a:extLst>
                  </a:tr>
                </a:tbl>
              </a:graphicData>
            </a:graphic>
          </p:graphicFrame>
        </mc:Fallback>
      </mc:AlternateContent>
    </p:spTree>
    <p:extLst>
      <p:ext uri="{BB962C8B-B14F-4D97-AF65-F5344CB8AC3E}">
        <p14:creationId xmlns:p14="http://schemas.microsoft.com/office/powerpoint/2010/main" val="904567452"/>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653956"/>
            <a:ext cx="7885113" cy="1629762"/>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QUIZIZZ</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en-GB"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To practise</a:t>
            </a:r>
            <a: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a:t>
            </a:r>
            <a:b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br>
            <a:r>
              <a:rPr lang="en-GB"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Operations with intervals</a:t>
            </a:r>
            <a:endPar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15</a:t>
            </a:fld>
            <a:endParaRPr lang="sk-SK" altLang="cs-CZ" sz="800">
              <a:solidFill>
                <a:srgbClr val="FFFFFF"/>
              </a:solidFill>
              <a:latin typeface="Roboto Slab" pitchFamily="2" charset="0"/>
              <a:sym typeface="Roboto Slab" pitchFamily="2" charset="0"/>
            </a:endParaRPr>
          </a:p>
        </p:txBody>
      </p:sp>
      <p:sp>
        <p:nvSpPr>
          <p:cNvPr id="8" name="TextovéPole 7">
            <a:extLst>
              <a:ext uri="{FF2B5EF4-FFF2-40B4-BE49-F238E27FC236}">
                <a16:creationId xmlns:a16="http://schemas.microsoft.com/office/drawing/2014/main" id="{86DA0F3A-79E4-4BF4-A2A0-FF4518B388BE}"/>
              </a:ext>
            </a:extLst>
          </p:cNvPr>
          <p:cNvSpPr txBox="1"/>
          <p:nvPr/>
        </p:nvSpPr>
        <p:spPr>
          <a:xfrm>
            <a:off x="298450" y="2444643"/>
            <a:ext cx="5137646" cy="523220"/>
          </a:xfrm>
          <a:prstGeom prst="rect">
            <a:avLst/>
          </a:prstGeom>
          <a:noFill/>
        </p:spPr>
        <p:txBody>
          <a:bodyPr wrap="square">
            <a:spAutoFit/>
          </a:bodyPr>
          <a:lstStyle/>
          <a:p>
            <a:r>
              <a:rPr lang="en-GB" dirty="0">
                <a:solidFill>
                  <a:schemeClr val="bg1"/>
                </a:solidFill>
              </a:rPr>
              <a:t>Link</a:t>
            </a:r>
            <a:r>
              <a:rPr lang="cs-CZ" dirty="0">
                <a:solidFill>
                  <a:schemeClr val="bg1"/>
                </a:solidFill>
              </a:rPr>
              <a:t>:</a:t>
            </a:r>
          </a:p>
          <a:p>
            <a:r>
              <a:rPr lang="cs-CZ" dirty="0">
                <a:solidFill>
                  <a:schemeClr val="bg1"/>
                </a:solidFill>
                <a:hlinkClick r:id="rId3">
                  <a:extLst>
                    <a:ext uri="{A12FA001-AC4F-418D-AE19-62706E023703}">
                      <ahyp:hlinkClr xmlns:ahyp="http://schemas.microsoft.com/office/drawing/2018/hyperlinkcolor" val="tx"/>
                    </a:ext>
                  </a:extLst>
                </a:hlinkClick>
              </a:rPr>
              <a:t>https://quizizz.com/admin/quiz/61bb669cb5f46f001dc30a03</a:t>
            </a:r>
            <a:r>
              <a:rPr lang="cs-CZ" dirty="0">
                <a:solidFill>
                  <a:schemeClr val="bg1"/>
                </a:solidFill>
              </a:rPr>
              <a:t> </a:t>
            </a:r>
          </a:p>
        </p:txBody>
      </p:sp>
      <p:sp>
        <p:nvSpPr>
          <p:cNvPr id="10" name="Tlačítko akce: Přejít vpřed nebo Další 9">
            <a:hlinkClick r:id="rId3" highlightClick="1"/>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600164"/>
          </a:xfrm>
          <a:prstGeom prst="rect">
            <a:avLst/>
          </a:prstGeom>
          <a:noFill/>
        </p:spPr>
        <p:txBody>
          <a:bodyPr wrap="square" rtlCol="0">
            <a:spAutoFit/>
          </a:bodyPr>
          <a:lstStyle/>
          <a:p>
            <a:pPr algn="r"/>
            <a:r>
              <a:rPr lang="en-GB" sz="1100" b="1" dirty="0">
                <a:solidFill>
                  <a:schemeClr val="bg1"/>
                </a:solidFill>
                <a:latin typeface="Weekly Free Light" panose="00000400000000000000" pitchFamily="50" charset="-18"/>
              </a:rPr>
              <a:t>Play</a:t>
            </a:r>
            <a:r>
              <a:rPr lang="cs-CZ" sz="1100" b="1" dirty="0">
                <a:solidFill>
                  <a:schemeClr val="bg1"/>
                </a:solidFill>
                <a:latin typeface="Weekly Free Light" panose="00000400000000000000" pitchFamily="50" charset="-18"/>
              </a:rPr>
              <a:t>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QUIZIZZ</a:t>
            </a:r>
          </a:p>
          <a:p>
            <a:pPr algn="r"/>
            <a:endParaRPr lang="cs-CZ" sz="1100" b="1" dirty="0">
              <a:solidFill>
                <a:schemeClr val="bg1"/>
              </a:solidFill>
              <a:latin typeface="Weekly Free Light" panose="00000400000000000000" pitchFamily="50" charset="-18"/>
            </a:endParaRPr>
          </a:p>
        </p:txBody>
      </p:sp>
      <p:pic>
        <p:nvPicPr>
          <p:cNvPr id="5" name="Obrázek 4">
            <a:extLst>
              <a:ext uri="{FF2B5EF4-FFF2-40B4-BE49-F238E27FC236}">
                <a16:creationId xmlns:a16="http://schemas.microsoft.com/office/drawing/2014/main" id="{922B72F7-7D74-498D-9955-BC37C28D218B}"/>
              </a:ext>
            </a:extLst>
          </p:cNvPr>
          <p:cNvPicPr>
            <a:picLocks noChangeAspect="1"/>
          </p:cNvPicPr>
          <p:nvPr/>
        </p:nvPicPr>
        <p:blipFill>
          <a:blip r:embed="rId4"/>
          <a:stretch>
            <a:fillRect/>
          </a:stretch>
        </p:blipFill>
        <p:spPr>
          <a:xfrm>
            <a:off x="611560" y="3313171"/>
            <a:ext cx="802911" cy="802911"/>
          </a:xfrm>
          <a:prstGeom prst="rect">
            <a:avLst/>
          </a:prstGeom>
        </p:spPr>
      </p:pic>
      <p:pic>
        <p:nvPicPr>
          <p:cNvPr id="1026" name="Picture 2">
            <a:extLst>
              <a:ext uri="{FF2B5EF4-FFF2-40B4-BE49-F238E27FC236}">
                <a16:creationId xmlns:a16="http://schemas.microsoft.com/office/drawing/2014/main" id="{80FD1C70-9AA6-4584-980F-22538D9DBC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3464" y="225186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16</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491329"/>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17</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2">
            <a:extLst>
              <a:ext uri="{FF2B5EF4-FFF2-40B4-BE49-F238E27FC236}">
                <a16:creationId xmlns:a16="http://schemas.microsoft.com/office/drawing/2014/main" id="{CDEA266D-25A9-46F7-B18C-C711B5CF0D4E}"/>
              </a:ext>
            </a:extLst>
          </p:cNvPr>
          <p:cNvPicPr>
            <a:picLocks noChangeAspect="1" noChangeArrowheads="1"/>
          </p:cNvPicPr>
          <p:nvPr/>
        </p:nvPicPr>
        <p:blipFill>
          <a:blip r:embed="rId4"/>
          <a:srcRect/>
          <a:stretch/>
        </p:blipFill>
        <p:spPr bwMode="auto">
          <a:xfrm>
            <a:off x="820505" y="241161"/>
            <a:ext cx="931027" cy="7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5"/>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7EB806C-F4E9-4060-9237-62837DC707DE}"/>
              </a:ext>
            </a:extLst>
          </p:cNvPr>
          <p:cNvSpPr/>
          <p:nvPr/>
        </p:nvSpPr>
        <p:spPr>
          <a:xfrm>
            <a:off x="0" y="4333765"/>
            <a:ext cx="9144000" cy="80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43" name="Google Shape;141;p15">
            <a:extLst>
              <a:ext uri="{FF2B5EF4-FFF2-40B4-BE49-F238E27FC236}">
                <a16:creationId xmlns:a16="http://schemas.microsoft.com/office/drawing/2014/main" id="{C56B1596-2BAB-479F-B679-01DCEF40C15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CA65D02-8431-4D89-AB3D-C6B4D68270F1}" type="slidenum">
              <a:rPr lang="sk-SK" altLang="sk-SK" sz="800">
                <a:solidFill>
                  <a:schemeClr val="tx1"/>
                </a:solidFill>
                <a:latin typeface="Roboto Slab" pitchFamily="2" charset="0"/>
                <a:sym typeface="Roboto Slab" pitchFamily="2" charset="0"/>
              </a:rPr>
              <a:pPr eaLnBrk="1" hangingPunct="1"/>
              <a:t>2</a:t>
            </a:fld>
            <a:endParaRPr lang="sk-SK" altLang="sk-SK" sz="800" dirty="0">
              <a:solidFill>
                <a:schemeClr val="tx1"/>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37E1F6D4-7267-41D8-A311-C14B0F801141}"/>
              </a:ext>
            </a:extLst>
          </p:cNvPr>
          <p:cNvSpPr txBox="1">
            <a:spLocks noChangeArrowheads="1"/>
          </p:cNvSpPr>
          <p:nvPr/>
        </p:nvSpPr>
        <p:spPr bwMode="auto">
          <a:xfrm>
            <a:off x="-108520" y="84485"/>
            <a:ext cx="3600400" cy="327025"/>
          </a:xfrm>
          <a:prstGeom prst="rect">
            <a:avLst/>
          </a:prstGeom>
          <a:noFill/>
          <a:ln w="9525">
            <a:noFill/>
            <a:miter lim="800000"/>
            <a:headEnd/>
            <a:tailEnd/>
          </a:ln>
        </p:spPr>
        <p:txBody>
          <a:bodyPr lIns="91425" tIns="91425" rIns="91425" bIns="91425"/>
          <a:lstStyle/>
          <a:p>
            <a:pPr algn="ctr">
              <a:defRPr/>
            </a:pPr>
            <a:r>
              <a:rPr lang="sk-SK" sz="1050" b="1" dirty="0">
                <a:solidFill>
                  <a:schemeClr val="bg1"/>
                </a:solidFill>
                <a:latin typeface="Arial" charset="0"/>
                <a:sym typeface="Arial" charset="0"/>
              </a:rPr>
              <a:t>2020-1-SK01-KA226-SCH-094350 | DIGI SCHOOL</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AB3AE82D-A780-4202-99C6-C7C62B7FC1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43616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EBDD1084-6F9A-4882-B44A-A88C44FB1C7E}"/>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SUBJECT: 		</a:t>
            </a:r>
            <a:r>
              <a:rPr lang="sk-SK" altLang="cs-CZ" dirty="0">
                <a:solidFill>
                  <a:schemeClr val="bg1"/>
                </a:solidFill>
                <a:latin typeface="Weekly Free Light" panose="00000400000000000000" pitchFamily="50" charset="-18"/>
              </a:rPr>
              <a:t>MATHEMATICS </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SPECIFICATION: 		</a:t>
            </a:r>
            <a:r>
              <a:rPr lang="sk-SK" altLang="cs-CZ" dirty="0">
                <a:solidFill>
                  <a:schemeClr val="bg1"/>
                </a:solidFill>
                <a:latin typeface="Weekly Free Light" panose="00000400000000000000" pitchFamily="50" charset="-18"/>
              </a:rPr>
              <a:t>in ENGLISH </a:t>
            </a:r>
            <a:r>
              <a:rPr lang="sk-SK" altLang="cs-CZ" dirty="0" err="1">
                <a:solidFill>
                  <a:schemeClr val="bg1"/>
                </a:solidFill>
                <a:latin typeface="Weekly Free Light" panose="00000400000000000000" pitchFamily="50" charset="-18"/>
              </a:rPr>
              <a:t>via</a:t>
            </a:r>
            <a:r>
              <a:rPr lang="sk-SK" altLang="cs-CZ" dirty="0">
                <a:solidFill>
                  <a:schemeClr val="bg1"/>
                </a:solidFill>
                <a:latin typeface="Weekly Free Light" panose="00000400000000000000" pitchFamily="50" charset="-18"/>
              </a:rPr>
              <a:t> CLIL </a:t>
            </a:r>
            <a:r>
              <a:rPr lang="sk-SK" altLang="cs-CZ" dirty="0" err="1">
                <a:solidFill>
                  <a:schemeClr val="bg1"/>
                </a:solidFill>
                <a:latin typeface="Weekly Free Light" panose="00000400000000000000" pitchFamily="50" charset="-18"/>
              </a:rPr>
              <a:t>method</a:t>
            </a:r>
            <a:r>
              <a:rPr lang="sk-SK" altLang="cs-CZ" dirty="0">
                <a:solidFill>
                  <a:schemeClr val="bg1"/>
                </a:solidFill>
                <a:latin typeface="Weekly Free Light" panose="00000400000000000000" pitchFamily="50" charset="-18"/>
              </a:rPr>
              <a:t> (level in </a:t>
            </a:r>
            <a:r>
              <a:rPr lang="sk-SK" altLang="cs-CZ" dirty="0" err="1">
                <a:solidFill>
                  <a:schemeClr val="bg1"/>
                </a:solidFill>
                <a:latin typeface="Weekly Free Light" panose="00000400000000000000" pitchFamily="50" charset="-18"/>
              </a:rPr>
              <a:t>languages</a:t>
            </a:r>
            <a:r>
              <a:rPr lang="sk-SK" altLang="cs-CZ" dirty="0">
                <a:solidFill>
                  <a:schemeClr val="bg1"/>
                </a:solidFill>
                <a:latin typeface="Weekly Free Light" panose="00000400000000000000" pitchFamily="50" charset="-18"/>
              </a:rPr>
              <a:t>)</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AGE OF STUDENTS:	</a:t>
            </a:r>
            <a:r>
              <a:rPr lang="sk-SK" altLang="cs-CZ" dirty="0">
                <a:solidFill>
                  <a:schemeClr val="bg1"/>
                </a:solidFill>
                <a:latin typeface="Weekly Free Light" panose="00000400000000000000" pitchFamily="50" charset="-18"/>
              </a:rPr>
              <a:t>12-14</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1 LESSON : 		</a:t>
            </a:r>
            <a:r>
              <a:rPr lang="sk-SK" altLang="cs-CZ" dirty="0">
                <a:solidFill>
                  <a:schemeClr val="bg1"/>
                </a:solidFill>
                <a:latin typeface="Weekly Free Light" panose="00000400000000000000" pitchFamily="50" charset="-18"/>
              </a:rPr>
              <a:t>45 min</a:t>
            </a:r>
          </a:p>
          <a:p>
            <a:pPr eaLnBrk="1" hangingPunct="1"/>
            <a:endParaRPr lang="sk-SK" altLang="cs-CZ"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p:txBody>
          <a:bodyPr/>
          <a:lstStyle/>
          <a:p>
            <a:pPr eaLnBrk="1" hangingPunct="1">
              <a:spcBef>
                <a:spcPct val="0"/>
              </a:spcBef>
              <a:spcAft>
                <a:spcPct val="0"/>
              </a:spcAft>
              <a:buClr>
                <a:srgbClr val="FFFFFF"/>
              </a:buClr>
              <a:buFont typeface="Roboto Slab" charset="0"/>
              <a:buNone/>
            </a:pPr>
            <a:r>
              <a:rPr lang="en-GB" altLang="cs-CZ" sz="2400" b="1" dirty="0">
                <a:solidFill>
                  <a:srgbClr val="FFFFFF"/>
                </a:solidFill>
                <a:latin typeface="Roboto Slab" pitchFamily="2" charset="0"/>
                <a:ea typeface="Roboto Slab" pitchFamily="2" charset="0"/>
                <a:cs typeface="Arial" panose="020B0604020202020204" pitchFamily="34" charset="0"/>
                <a:sym typeface="Roboto Slab" charset="0"/>
              </a:rPr>
              <a:t>Basic operations with sets</a:t>
            </a:r>
          </a:p>
        </p:txBody>
      </p:sp>
      <mc:AlternateContent xmlns:mc="http://schemas.openxmlformats.org/markup-compatibility/2006" xmlns:a14="http://schemas.microsoft.com/office/drawing/2010/main">
        <mc:Choice Requires="a14">
          <p:sp>
            <p:nvSpPr>
              <p:cNvPr id="2" name="Zástupný text 1">
                <a:extLst>
                  <a:ext uri="{FF2B5EF4-FFF2-40B4-BE49-F238E27FC236}">
                    <a16:creationId xmlns:a16="http://schemas.microsoft.com/office/drawing/2014/main" id="{018D7BF2-7344-442F-93E8-109D46056DFC}"/>
                  </a:ext>
                </a:extLst>
              </p:cNvPr>
              <p:cNvSpPr>
                <a:spLocks noGrp="1"/>
              </p:cNvSpPr>
              <p:nvPr>
                <p:ph type="body" idx="1"/>
              </p:nvPr>
            </p:nvSpPr>
            <p:spPr>
              <a:xfrm>
                <a:off x="1146025" y="1573290"/>
                <a:ext cx="7540800" cy="3158700"/>
              </a:xfrm>
            </p:spPr>
            <p:txBody>
              <a:bodyPr/>
              <a:lstStyle/>
              <a:p>
                <a:r>
                  <a:rPr lang="en-GB" sz="2000" b="1" dirty="0">
                    <a:latin typeface="Weekly Free Light" panose="00000400000000000000" pitchFamily="50" charset="-18"/>
                  </a:rPr>
                  <a:t>Unions</a:t>
                </a:r>
                <a:endParaRPr lang="cs-CZ" sz="2000" b="1" dirty="0">
                  <a:latin typeface="Weekly Free Light" panose="00000400000000000000" pitchFamily="50" charset="-18"/>
                </a:endParaRPr>
              </a:p>
              <a:p>
                <a:pPr lvl="1"/>
                <a:r>
                  <a:rPr lang="en-GB" sz="1600" dirty="0">
                    <a:latin typeface="Weekly Free Light" panose="00000400000000000000" pitchFamily="50" charset="-18"/>
                  </a:rPr>
                  <a:t>include all the elements that are members of at least one set</a:t>
                </a:r>
                <a:endParaRPr lang="cs-CZ" sz="1600" dirty="0">
                  <a:latin typeface="Weekly Free Light" panose="00000400000000000000" pitchFamily="50" charset="-18"/>
                </a:endParaRPr>
              </a:p>
              <a:p>
                <a:pPr lvl="1"/>
                <a:r>
                  <a:rPr lang="en-GB" sz="1600" dirty="0">
                    <a:latin typeface="Weekly Free Light" panose="00000400000000000000" pitchFamily="50" charset="-18"/>
                  </a:rPr>
                  <a:t>we record it:</a:t>
                </a:r>
                <a:r>
                  <a:rPr lang="cs-CZ" sz="1600" dirty="0">
                    <a:latin typeface="Weekly Free Light" panose="00000400000000000000" pitchFamily="50" charset="-18"/>
                  </a:rPr>
                  <a:t> </a:t>
                </a:r>
                <a14:m>
                  <m:oMath xmlns:m="http://schemas.openxmlformats.org/officeDocument/2006/math">
                    <m:r>
                      <a:rPr lang="cs-CZ" sz="1600" b="0" i="1" smtClean="0">
                        <a:latin typeface="Cambria Math" panose="02040503050406030204" pitchFamily="18" charset="0"/>
                      </a:rPr>
                      <m:t>𝐴</m:t>
                    </m:r>
                    <m:r>
                      <a:rPr lang="cs-CZ" sz="1600" b="0" i="1" smtClean="0">
                        <a:latin typeface="Cambria Math" panose="02040503050406030204" pitchFamily="18" charset="0"/>
                        <a:ea typeface="Cambria Math" panose="02040503050406030204" pitchFamily="18" charset="0"/>
                      </a:rPr>
                      <m:t>∪</m:t>
                    </m:r>
                    <m:r>
                      <a:rPr lang="cs-CZ" sz="1600" b="0" i="1" smtClean="0">
                        <a:latin typeface="Cambria Math" panose="02040503050406030204" pitchFamily="18" charset="0"/>
                        <a:ea typeface="Cambria Math" panose="02040503050406030204" pitchFamily="18" charset="0"/>
                      </a:rPr>
                      <m:t>𝐵</m:t>
                    </m:r>
                  </m:oMath>
                </a14:m>
                <a:endParaRPr lang="cs-CZ" sz="1600" dirty="0">
                  <a:latin typeface="Weekly Free Light" panose="00000400000000000000" pitchFamily="50" charset="-18"/>
                </a:endParaRPr>
              </a:p>
              <a:p>
                <a:r>
                  <a:rPr lang="en-GB" sz="2000" b="1" dirty="0">
                    <a:latin typeface="Weekly Free Light" panose="00000400000000000000" pitchFamily="50" charset="-18"/>
                  </a:rPr>
                  <a:t>Intersections</a:t>
                </a:r>
                <a:endParaRPr lang="cs-CZ" sz="2000" b="1" dirty="0">
                  <a:latin typeface="Weekly Free Light" panose="00000400000000000000" pitchFamily="50" charset="-18"/>
                </a:endParaRPr>
              </a:p>
              <a:p>
                <a:pPr lvl="1"/>
                <a:r>
                  <a:rPr lang="en-GB" sz="1600" dirty="0">
                    <a:latin typeface="Weekly Free Light" panose="00000400000000000000" pitchFamily="50" charset="-18"/>
                  </a:rPr>
                  <a:t>include all elements that are members of both sets</a:t>
                </a:r>
                <a:endParaRPr lang="cs-CZ" sz="1600" dirty="0">
                  <a:latin typeface="Weekly Free Light" panose="00000400000000000000" pitchFamily="50" charset="-18"/>
                </a:endParaRPr>
              </a:p>
              <a:p>
                <a:pPr lvl="1"/>
                <a:r>
                  <a:rPr lang="en-GB" sz="1600" dirty="0">
                    <a:latin typeface="Weekly Free Light" panose="00000400000000000000" pitchFamily="50" charset="-18"/>
                  </a:rPr>
                  <a:t>we record it:</a:t>
                </a:r>
                <a:r>
                  <a:rPr lang="cs-CZ" sz="1600" dirty="0">
                    <a:latin typeface="Weekly Free Light" panose="00000400000000000000" pitchFamily="50" charset="-18"/>
                  </a:rPr>
                  <a:t> </a:t>
                </a:r>
                <a14:m>
                  <m:oMath xmlns:m="http://schemas.openxmlformats.org/officeDocument/2006/math">
                    <m:r>
                      <a:rPr lang="cs-CZ" sz="1600" b="0" i="1" smtClean="0">
                        <a:latin typeface="Cambria Math" panose="02040503050406030204" pitchFamily="18" charset="0"/>
                      </a:rPr>
                      <m:t>𝐴</m:t>
                    </m:r>
                    <m:r>
                      <a:rPr lang="cs-CZ" sz="1600" b="0" i="1" smtClean="0">
                        <a:latin typeface="Cambria Math" panose="02040503050406030204" pitchFamily="18" charset="0"/>
                        <a:ea typeface="Cambria Math" panose="02040503050406030204" pitchFamily="18" charset="0"/>
                      </a:rPr>
                      <m:t>∩</m:t>
                    </m:r>
                    <m:r>
                      <a:rPr lang="cs-CZ" sz="1600" b="0" i="1" smtClean="0">
                        <a:latin typeface="Cambria Math" panose="02040503050406030204" pitchFamily="18" charset="0"/>
                        <a:ea typeface="Cambria Math" panose="02040503050406030204" pitchFamily="18" charset="0"/>
                      </a:rPr>
                      <m:t>𝐵</m:t>
                    </m:r>
                  </m:oMath>
                </a14:m>
                <a:endParaRPr lang="cs-CZ" sz="1600" dirty="0">
                  <a:latin typeface="Weekly Free Light" panose="00000400000000000000" pitchFamily="50" charset="-18"/>
                </a:endParaRPr>
              </a:p>
              <a:p>
                <a:r>
                  <a:rPr lang="en-GB" sz="1800" b="1" dirty="0">
                    <a:latin typeface="Weekly Free Light" panose="00000400000000000000" pitchFamily="50" charset="-18"/>
                  </a:rPr>
                  <a:t>Subtractions</a:t>
                </a:r>
                <a:endParaRPr lang="cs-CZ" sz="1800" b="1" dirty="0">
                  <a:latin typeface="Weekly Free Light" panose="00000400000000000000" pitchFamily="50" charset="-18"/>
                </a:endParaRPr>
              </a:p>
              <a:p>
                <a:pPr lvl="1"/>
                <a:r>
                  <a:rPr lang="en-GB" sz="1800" dirty="0">
                    <a:latin typeface="Weekly Free Light" panose="00000400000000000000" pitchFamily="50" charset="-18"/>
                  </a:rPr>
                  <a:t>include all elements that are members of</a:t>
                </a:r>
                <a:r>
                  <a:rPr lang="cs-CZ" sz="1800" dirty="0">
                    <a:latin typeface="Weekly Free Light" panose="00000400000000000000" pitchFamily="50" charset="-18"/>
                  </a:rPr>
                  <a:t> </a:t>
                </a:r>
                <a14:m>
                  <m:oMath xmlns:m="http://schemas.openxmlformats.org/officeDocument/2006/math">
                    <m:r>
                      <a:rPr lang="cs-CZ" sz="1800" b="0" i="1" smtClean="0">
                        <a:latin typeface="Cambria Math" panose="02040503050406030204" pitchFamily="18" charset="0"/>
                      </a:rPr>
                      <m:t>𝐴</m:t>
                    </m:r>
                  </m:oMath>
                </a14:m>
                <a:r>
                  <a:rPr lang="cs-CZ" sz="1800" dirty="0">
                    <a:latin typeface="Weekly Free Light" panose="00000400000000000000" pitchFamily="50" charset="-18"/>
                  </a:rPr>
                  <a:t> </a:t>
                </a:r>
                <a:r>
                  <a:rPr lang="en-GB" sz="1800" dirty="0">
                    <a:latin typeface="Weekly Free Light" panose="00000400000000000000" pitchFamily="50" charset="-18"/>
                  </a:rPr>
                  <a:t>but are not members of </a:t>
                </a:r>
                <a14:m>
                  <m:oMath xmlns:m="http://schemas.openxmlformats.org/officeDocument/2006/math">
                    <m:r>
                      <a:rPr lang="cs-CZ" sz="1800" b="0" i="1" smtClean="0">
                        <a:latin typeface="Cambria Math" panose="02040503050406030204" pitchFamily="18" charset="0"/>
                      </a:rPr>
                      <m:t>𝐵</m:t>
                    </m:r>
                  </m:oMath>
                </a14:m>
                <a:endParaRPr lang="cs-CZ" sz="1800" dirty="0">
                  <a:latin typeface="Weekly Free Light" panose="00000400000000000000" pitchFamily="50" charset="-18"/>
                </a:endParaRPr>
              </a:p>
              <a:p>
                <a:pPr lvl="1"/>
                <a:r>
                  <a:rPr lang="en-GB" sz="1800" dirty="0">
                    <a:latin typeface="Weekly Free Light" panose="00000400000000000000" pitchFamily="50" charset="-18"/>
                  </a:rPr>
                  <a:t>we record it:</a:t>
                </a:r>
                <a:r>
                  <a:rPr lang="cs-CZ" sz="1800" dirty="0">
                    <a:latin typeface="Weekly Free Light" panose="00000400000000000000" pitchFamily="50" charset="-18"/>
                  </a:rPr>
                  <a:t> </a:t>
                </a:r>
                <a14:m>
                  <m:oMath xmlns:m="http://schemas.openxmlformats.org/officeDocument/2006/math">
                    <m:r>
                      <a:rPr lang="cs-CZ" sz="1800" b="0" i="1" smtClean="0">
                        <a:latin typeface="Cambria Math" panose="02040503050406030204" pitchFamily="18" charset="0"/>
                      </a:rPr>
                      <m:t>𝐴</m:t>
                    </m:r>
                    <m:r>
                      <a:rPr lang="cs-CZ" sz="1800" b="0" i="1" smtClean="0">
                        <a:latin typeface="Cambria Math" panose="02040503050406030204" pitchFamily="18" charset="0"/>
                      </a:rPr>
                      <m:t>\</m:t>
                    </m:r>
                    <m:r>
                      <m:rPr>
                        <m:sty m:val="p"/>
                      </m:rPr>
                      <a:rPr lang="cs-CZ" sz="1800" b="0" i="1" smtClean="0">
                        <a:latin typeface="Cambria Math" panose="02040503050406030204" pitchFamily="18" charset="0"/>
                      </a:rPr>
                      <m:t>B</m:t>
                    </m:r>
                  </m:oMath>
                </a14:m>
                <a:endParaRPr lang="cs-CZ" sz="1800" dirty="0">
                  <a:latin typeface="Weekly Free Light" panose="00000400000000000000" pitchFamily="50" charset="-18"/>
                </a:endParaRPr>
              </a:p>
            </p:txBody>
          </p:sp>
        </mc:Choice>
        <mc:Fallback xmlns="">
          <p:sp>
            <p:nvSpPr>
              <p:cNvPr id="2" name="Zástupný text 1">
                <a:extLst>
                  <a:ext uri="{FF2B5EF4-FFF2-40B4-BE49-F238E27FC236}">
                    <a16:creationId xmlns:a16="http://schemas.microsoft.com/office/drawing/2014/main" id="{018D7BF2-7344-442F-93E8-109D46056DFC}"/>
                  </a:ext>
                </a:extLst>
              </p:cNvPr>
              <p:cNvSpPr>
                <a:spLocks noGrp="1" noRot="1" noChangeAspect="1" noMove="1" noResize="1" noEditPoints="1" noAdjustHandles="1" noChangeArrowheads="1" noChangeShapeType="1" noTextEdit="1"/>
              </p:cNvSpPr>
              <p:nvPr>
                <p:ph type="body" idx="1"/>
              </p:nvPr>
            </p:nvSpPr>
            <p:spPr>
              <a:xfrm>
                <a:off x="1146025" y="1573290"/>
                <a:ext cx="7540800" cy="3158700"/>
              </a:xfrm>
              <a:blipFill>
                <a:blip r:embed="rId3"/>
                <a:stretch>
                  <a:fillRect l="-808" t="-386" b="-2124"/>
                </a:stretch>
              </a:blipFill>
            </p:spPr>
            <p:txBody>
              <a:bodyPr/>
              <a:lstStyle/>
              <a:p>
                <a:r>
                  <a:rPr lang="cs-CZ">
                    <a:noFill/>
                  </a:rPr>
                  <a:t> </a:t>
                </a:r>
              </a:p>
            </p:txBody>
          </p:sp>
        </mc:Fallback>
      </mc:AlternateContent>
      <p:sp>
        <p:nvSpPr>
          <p:cNvPr id="18437" name="Google Shape;169;p18">
            <a:extLst>
              <a:ext uri="{FF2B5EF4-FFF2-40B4-BE49-F238E27FC236}">
                <a16:creationId xmlns:a16="http://schemas.microsoft.com/office/drawing/2014/main" id="{642E811D-B586-491B-A216-1016B538676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3</a:t>
            </a:fld>
            <a:endParaRPr lang="sk-SK" altLang="cs-CZ" sz="800">
              <a:solidFill>
                <a:srgbClr val="FFFFFF"/>
              </a:solidFill>
              <a:latin typeface="Roboto Slab" charset="0"/>
              <a:sym typeface="Roboto Slab" charset="0"/>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extLst>
      <p:ext uri="{BB962C8B-B14F-4D97-AF65-F5344CB8AC3E}">
        <p14:creationId xmlns:p14="http://schemas.microsoft.com/office/powerpoint/2010/main" val="288432638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p:txBody>
          <a:bodyPr/>
          <a:lstStyle/>
          <a:p>
            <a:pPr eaLnBrk="1" hangingPunct="1">
              <a:spcBef>
                <a:spcPct val="0"/>
              </a:spcBef>
              <a:spcAft>
                <a:spcPct val="0"/>
              </a:spcAft>
              <a:buClr>
                <a:srgbClr val="FFFFFF"/>
              </a:buClr>
              <a:buFont typeface="Roboto Slab" charset="0"/>
              <a:buNone/>
            </a:pPr>
            <a:r>
              <a:rPr lang="en-GB" altLang="cs-CZ" sz="2400" b="1" dirty="0">
                <a:solidFill>
                  <a:srgbClr val="FFFFFF"/>
                </a:solidFill>
                <a:latin typeface="Roboto Slab" pitchFamily="2" charset="0"/>
                <a:ea typeface="Roboto Slab" pitchFamily="2" charset="0"/>
                <a:cs typeface="Arial" panose="020B0604020202020204" pitchFamily="34" charset="0"/>
                <a:sym typeface="Roboto Slab" charset="0"/>
              </a:rPr>
              <a:t>Unions</a:t>
            </a:r>
            <a:endParaRPr lang="sk-SK" altLang="cs-CZ" sz="2400" b="1" dirty="0">
              <a:solidFill>
                <a:srgbClr val="FFFFFF"/>
              </a:solidFill>
              <a:latin typeface="Roboto Slab" pitchFamily="2" charset="0"/>
              <a:ea typeface="Roboto Slab" pitchFamily="2" charset="0"/>
              <a:cs typeface="Arial" panose="020B0604020202020204" pitchFamily="34" charset="0"/>
              <a:sym typeface="Roboto Slab" charset="0"/>
            </a:endParaRPr>
          </a:p>
        </p:txBody>
      </p:sp>
      <mc:AlternateContent xmlns:mc="http://schemas.openxmlformats.org/markup-compatibility/2006" xmlns:a14="http://schemas.microsoft.com/office/drawing/2010/main">
        <mc:Choice Requires="a14">
          <p:sp>
            <p:nvSpPr>
              <p:cNvPr id="2" name="Zástupný text 1">
                <a:extLst>
                  <a:ext uri="{FF2B5EF4-FFF2-40B4-BE49-F238E27FC236}">
                    <a16:creationId xmlns:a16="http://schemas.microsoft.com/office/drawing/2014/main" id="{018D7BF2-7344-442F-93E8-109D46056DFC}"/>
                  </a:ext>
                </a:extLst>
              </p:cNvPr>
              <p:cNvSpPr>
                <a:spLocks noGrp="1"/>
              </p:cNvSpPr>
              <p:nvPr>
                <p:ph type="body" idx="1"/>
              </p:nvPr>
            </p:nvSpPr>
            <p:spPr>
              <a:xfrm>
                <a:off x="1146025" y="1573290"/>
                <a:ext cx="7540800" cy="1142476"/>
              </a:xfrm>
            </p:spPr>
            <p:txBody>
              <a:bodyPr/>
              <a:lstStyle/>
              <a:p>
                <a14:m>
                  <m:oMath xmlns:m="http://schemas.openxmlformats.org/officeDocument/2006/math">
                    <m:r>
                      <a:rPr lang="cs-CZ" sz="2400" b="0" i="1" smtClean="0">
                        <a:latin typeface="Cambria Math" panose="02040503050406030204" pitchFamily="18" charset="0"/>
                      </a:rPr>
                      <m:t>𝐴</m:t>
                    </m:r>
                    <m:r>
                      <a:rPr lang="cs-CZ" sz="2400" b="0" i="1" smtClean="0">
                        <a:latin typeface="Cambria Math" panose="02040503050406030204" pitchFamily="18" charset="0"/>
                      </a:rPr>
                      <m:t>=</m:t>
                    </m:r>
                    <m:d>
                      <m:dPr>
                        <m:begChr m:val="{"/>
                        <m:endChr m:val="}"/>
                        <m:ctrlPr>
                          <a:rPr lang="cs-CZ" sz="2400" b="0" i="1" smtClean="0">
                            <a:latin typeface="Cambria Math" panose="02040503050406030204" pitchFamily="18" charset="0"/>
                          </a:rPr>
                        </m:ctrlPr>
                      </m:dPr>
                      <m:e>
                        <m:r>
                          <a:rPr lang="cs-CZ" sz="2400" b="0" i="1" smtClean="0">
                            <a:latin typeface="Cambria Math" panose="02040503050406030204" pitchFamily="18" charset="0"/>
                          </a:rPr>
                          <m:t>1;2;3;4;5</m:t>
                        </m:r>
                      </m:e>
                    </m:d>
                  </m:oMath>
                </a14:m>
                <a:endParaRPr lang="cs-CZ" sz="2400" dirty="0">
                  <a:latin typeface="Weekly Free Light" panose="00000400000000000000" pitchFamily="50" charset="-18"/>
                </a:endParaRPr>
              </a:p>
              <a:p>
                <a14:m>
                  <m:oMath xmlns:m="http://schemas.openxmlformats.org/officeDocument/2006/math">
                    <m:r>
                      <a:rPr lang="cs-CZ" sz="2400" b="0" i="1" smtClean="0">
                        <a:latin typeface="Cambria Math" panose="02040503050406030204" pitchFamily="18" charset="0"/>
                      </a:rPr>
                      <m:t>𝐵</m:t>
                    </m:r>
                    <m:r>
                      <a:rPr lang="cs-CZ" sz="2400" b="0" i="1" smtClean="0">
                        <a:latin typeface="Cambria Math" panose="02040503050406030204" pitchFamily="18" charset="0"/>
                      </a:rPr>
                      <m:t>={4;5;6;7}</m:t>
                    </m:r>
                  </m:oMath>
                </a14:m>
                <a:endParaRPr lang="cs-CZ" sz="2400" dirty="0">
                  <a:latin typeface="Weekly Free Light" panose="00000400000000000000" pitchFamily="50" charset="-18"/>
                </a:endParaRPr>
              </a:p>
            </p:txBody>
          </p:sp>
        </mc:Choice>
        <mc:Fallback xmlns="">
          <p:sp>
            <p:nvSpPr>
              <p:cNvPr id="2" name="Zástupný text 1">
                <a:extLst>
                  <a:ext uri="{FF2B5EF4-FFF2-40B4-BE49-F238E27FC236}">
                    <a16:creationId xmlns:a16="http://schemas.microsoft.com/office/drawing/2014/main" id="{018D7BF2-7344-442F-93E8-109D46056DFC}"/>
                  </a:ext>
                </a:extLst>
              </p:cNvPr>
              <p:cNvSpPr>
                <a:spLocks noGrp="1" noRot="1" noChangeAspect="1" noMove="1" noResize="1" noEditPoints="1" noAdjustHandles="1" noChangeArrowheads="1" noChangeShapeType="1" noTextEdit="1"/>
              </p:cNvSpPr>
              <p:nvPr>
                <p:ph type="body" idx="1"/>
              </p:nvPr>
            </p:nvSpPr>
            <p:spPr>
              <a:xfrm>
                <a:off x="1146025" y="1573290"/>
                <a:ext cx="7540800" cy="1142476"/>
              </a:xfrm>
              <a:blipFill>
                <a:blip r:embed="rId3"/>
                <a:stretch>
                  <a:fillRect l="-808" b="-3743"/>
                </a:stretch>
              </a:blipFill>
            </p:spPr>
            <p:txBody>
              <a:bodyPr/>
              <a:lstStyle/>
              <a:p>
                <a:r>
                  <a:rPr lang="cs-CZ">
                    <a:noFill/>
                  </a:rPr>
                  <a:t> </a:t>
                </a:r>
              </a:p>
            </p:txBody>
          </p:sp>
        </mc:Fallback>
      </mc:AlternateContent>
      <p:sp>
        <p:nvSpPr>
          <p:cNvPr id="18437" name="Google Shape;169;p18">
            <a:extLst>
              <a:ext uri="{FF2B5EF4-FFF2-40B4-BE49-F238E27FC236}">
                <a16:creationId xmlns:a16="http://schemas.microsoft.com/office/drawing/2014/main" id="{642E811D-B586-491B-A216-1016B538676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4</a:t>
            </a:fld>
            <a:endParaRPr lang="sk-SK" altLang="cs-CZ" sz="800">
              <a:solidFill>
                <a:srgbClr val="FFFFFF"/>
              </a:solidFill>
              <a:latin typeface="Roboto Slab" charset="0"/>
              <a:sym typeface="Roboto Slab" charset="0"/>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cxnSp>
        <p:nvCxnSpPr>
          <p:cNvPr id="4" name="Přímá spojnice 3">
            <a:extLst>
              <a:ext uri="{FF2B5EF4-FFF2-40B4-BE49-F238E27FC236}">
                <a16:creationId xmlns:a16="http://schemas.microsoft.com/office/drawing/2014/main" id="{8DB1B252-2049-4EFC-9163-3DBB2050E1D3}"/>
              </a:ext>
            </a:extLst>
          </p:cNvPr>
          <p:cNvCxnSpPr/>
          <p:nvPr/>
        </p:nvCxnSpPr>
        <p:spPr>
          <a:xfrm>
            <a:off x="2411760" y="2139702"/>
            <a:ext cx="792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644C99E9-86B9-4F1A-8883-B619C1AF67D2}"/>
              </a:ext>
            </a:extLst>
          </p:cNvPr>
          <p:cNvCxnSpPr>
            <a:cxnSpLocks/>
          </p:cNvCxnSpPr>
          <p:nvPr/>
        </p:nvCxnSpPr>
        <p:spPr>
          <a:xfrm>
            <a:off x="2987824" y="2571750"/>
            <a:ext cx="50405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A615A20E-C53C-45BC-A4AF-FDDF9BC372F6}"/>
              </a:ext>
            </a:extLst>
          </p:cNvPr>
          <p:cNvCxnSpPr>
            <a:cxnSpLocks/>
          </p:cNvCxnSpPr>
          <p:nvPr/>
        </p:nvCxnSpPr>
        <p:spPr>
          <a:xfrm>
            <a:off x="3275856" y="2139702"/>
            <a:ext cx="50405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506F0898-2E37-4C52-99A0-3B3B63931A13}"/>
              </a:ext>
            </a:extLst>
          </p:cNvPr>
          <p:cNvCxnSpPr>
            <a:cxnSpLocks/>
          </p:cNvCxnSpPr>
          <p:nvPr/>
        </p:nvCxnSpPr>
        <p:spPr>
          <a:xfrm>
            <a:off x="2411760" y="2571750"/>
            <a:ext cx="50405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Zástupný text 1">
                <a:extLst>
                  <a:ext uri="{FF2B5EF4-FFF2-40B4-BE49-F238E27FC236}">
                    <a16:creationId xmlns:a16="http://schemas.microsoft.com/office/drawing/2014/main" id="{185D15CF-5749-4301-A7D3-F93C0A7173BB}"/>
                  </a:ext>
                </a:extLst>
              </p:cNvPr>
              <p:cNvSpPr txBox="1">
                <a:spLocks/>
              </p:cNvSpPr>
              <p:nvPr/>
            </p:nvSpPr>
            <p:spPr bwMode="auto">
              <a:xfrm>
                <a:off x="1146025" y="2729631"/>
                <a:ext cx="7540800" cy="16952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r>
                  <a:rPr lang="en-GB" sz="2400" kern="0" dirty="0">
                    <a:latin typeface="Weekly Free Light" panose="00000400000000000000" pitchFamily="50" charset="-18"/>
                  </a:rPr>
                  <a:t>In a sets union we name all the elements that are members of</a:t>
                </a:r>
                <a:r>
                  <a:rPr lang="cs-CZ" sz="2400" kern="0" dirty="0">
                    <a:latin typeface="Weekly Free Light" panose="00000400000000000000" pitchFamily="50" charset="-18"/>
                  </a:rPr>
                  <a:t> A </a:t>
                </a:r>
                <a:r>
                  <a:rPr lang="en-GB" sz="2400" kern="0" dirty="0">
                    <a:latin typeface="Weekly Free Light" panose="00000400000000000000" pitchFamily="50" charset="-18"/>
                  </a:rPr>
                  <a:t>and all elements that are members of </a:t>
                </a:r>
                <a:r>
                  <a:rPr lang="cs-CZ" sz="2400" kern="0" dirty="0">
                    <a:latin typeface="Weekly Free Light" panose="00000400000000000000" pitchFamily="50" charset="-18"/>
                  </a:rPr>
                  <a:t>B </a:t>
                </a:r>
                <a:r>
                  <a:rPr lang="en-GB" sz="2400" kern="0" dirty="0">
                    <a:latin typeface="Weekly Free Light" panose="00000400000000000000" pitchFamily="50" charset="-18"/>
                  </a:rPr>
                  <a:t>the way that we name all common elements just once</a:t>
                </a:r>
                <a:r>
                  <a:rPr lang="cs-CZ" sz="2400" kern="0" dirty="0">
                    <a:latin typeface="Weekly Free Light" panose="00000400000000000000" pitchFamily="50" charset="-18"/>
                  </a:rPr>
                  <a:t>.</a:t>
                </a:r>
              </a:p>
              <a:p>
                <a14:m>
                  <m:oMath xmlns:m="http://schemas.openxmlformats.org/officeDocument/2006/math">
                    <m:r>
                      <a:rPr lang="cs-CZ" sz="2400" i="1" kern="0" smtClean="0">
                        <a:latin typeface="Cambria Math" panose="02040503050406030204" pitchFamily="18" charset="0"/>
                      </a:rPr>
                      <m:t>𝐴</m:t>
                    </m:r>
                    <m:r>
                      <a:rPr lang="cs-CZ" sz="2400" i="1" kern="0" smtClean="0">
                        <a:latin typeface="Cambria Math" panose="02040503050406030204" pitchFamily="18" charset="0"/>
                        <a:ea typeface="Cambria Math" panose="02040503050406030204" pitchFamily="18" charset="0"/>
                      </a:rPr>
                      <m:t>∪</m:t>
                    </m:r>
                    <m:r>
                      <a:rPr lang="cs-CZ" sz="2400" i="1" kern="0" smtClean="0">
                        <a:latin typeface="Cambria Math" panose="02040503050406030204" pitchFamily="18" charset="0"/>
                        <a:ea typeface="Cambria Math" panose="02040503050406030204" pitchFamily="18" charset="0"/>
                      </a:rPr>
                      <m:t>𝐵</m:t>
                    </m:r>
                    <m:r>
                      <a:rPr lang="cs-CZ" sz="2400" i="1" kern="0" smtClean="0">
                        <a:latin typeface="Cambria Math" panose="02040503050406030204" pitchFamily="18" charset="0"/>
                        <a:ea typeface="Cambria Math" panose="02040503050406030204" pitchFamily="18" charset="0"/>
                      </a:rPr>
                      <m:t>={1;2;3;4;5;6;7}</m:t>
                    </m:r>
                  </m:oMath>
                </a14:m>
                <a:endParaRPr lang="cs-CZ" sz="2400" kern="0" dirty="0">
                  <a:latin typeface="Weekly Free Light" panose="00000400000000000000" pitchFamily="50" charset="-18"/>
                </a:endParaRPr>
              </a:p>
            </p:txBody>
          </p:sp>
        </mc:Choice>
        <mc:Fallback xmlns="">
          <p:sp>
            <p:nvSpPr>
              <p:cNvPr id="18" name="Zástupný text 1">
                <a:extLst>
                  <a:ext uri="{FF2B5EF4-FFF2-40B4-BE49-F238E27FC236}">
                    <a16:creationId xmlns:a16="http://schemas.microsoft.com/office/drawing/2014/main" id="{185D15CF-5749-4301-A7D3-F93C0A7173BB}"/>
                  </a:ext>
                </a:extLst>
              </p:cNvPr>
              <p:cNvSpPr txBox="1">
                <a:spLocks noRot="1" noChangeAspect="1" noMove="1" noResize="1" noEditPoints="1" noAdjustHandles="1" noChangeArrowheads="1" noChangeShapeType="1" noTextEdit="1"/>
              </p:cNvSpPr>
              <p:nvPr/>
            </p:nvSpPr>
            <p:spPr bwMode="auto">
              <a:xfrm>
                <a:off x="1146025" y="2729631"/>
                <a:ext cx="7540800" cy="1695270"/>
              </a:xfrm>
              <a:prstGeom prst="rect">
                <a:avLst/>
              </a:prstGeom>
              <a:blipFill>
                <a:blip r:embed="rId4"/>
                <a:stretch>
                  <a:fillRect l="-808" b="-345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pic>
        <p:nvPicPr>
          <p:cNvPr id="19" name="Obrázek 18">
            <a:extLst>
              <a:ext uri="{FF2B5EF4-FFF2-40B4-BE49-F238E27FC236}">
                <a16:creationId xmlns:a16="http://schemas.microsoft.com/office/drawing/2014/main" id="{A9FAAF17-88FE-4E98-9B4C-88024492CDE9}"/>
              </a:ext>
            </a:extLst>
          </p:cNvPr>
          <p:cNvPicPr>
            <a:picLocks noChangeAspect="1"/>
          </p:cNvPicPr>
          <p:nvPr/>
        </p:nvPicPr>
        <p:blipFill>
          <a:blip r:embed="rId5"/>
          <a:stretch>
            <a:fillRect/>
          </a:stretch>
        </p:blipFill>
        <p:spPr>
          <a:xfrm>
            <a:off x="5004048" y="798738"/>
            <a:ext cx="3082280" cy="1917028"/>
          </a:xfrm>
          <a:prstGeom prst="rect">
            <a:avLst/>
          </a:prstGeom>
        </p:spPr>
      </p:pic>
    </p:spTree>
    <p:extLst>
      <p:ext uri="{BB962C8B-B14F-4D97-AF65-F5344CB8AC3E}">
        <p14:creationId xmlns:p14="http://schemas.microsoft.com/office/powerpoint/2010/main" val="32213166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xEl>
                                              <p:pRg st="1" end="1"/>
                                            </p:txEl>
                                          </p:spTgt>
                                        </p:tgtEl>
                                        <p:attrNameLst>
                                          <p:attrName>style.visibility</p:attrName>
                                        </p:attrNameLst>
                                      </p:cBhvr>
                                      <p:to>
                                        <p:strVal val="visible"/>
                                      </p:to>
                                    </p:set>
                                    <p:animEffect transition="in" filter="fade">
                                      <p:cBhvr>
                                        <p:cTn id="42" dur="500"/>
                                        <p:tgtEl>
                                          <p:spTgt spid="1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p:txBody>
          <a:bodyPr/>
          <a:lstStyle/>
          <a:p>
            <a:pPr eaLnBrk="1" hangingPunct="1">
              <a:spcBef>
                <a:spcPct val="0"/>
              </a:spcBef>
              <a:spcAft>
                <a:spcPct val="0"/>
              </a:spcAft>
              <a:buClr>
                <a:srgbClr val="FFFFFF"/>
              </a:buClr>
              <a:buFont typeface="Roboto Slab" charset="0"/>
              <a:buNone/>
            </a:pPr>
            <a:r>
              <a:rPr lang="en-GB" altLang="cs-CZ" sz="2400" b="1" dirty="0">
                <a:solidFill>
                  <a:srgbClr val="FFFFFF"/>
                </a:solidFill>
                <a:latin typeface="Roboto Slab" pitchFamily="2" charset="0"/>
                <a:ea typeface="Roboto Slab" pitchFamily="2" charset="0"/>
                <a:cs typeface="Arial" panose="020B0604020202020204" pitchFamily="34" charset="0"/>
                <a:sym typeface="Roboto Slab" charset="0"/>
              </a:rPr>
              <a:t>Intersection</a:t>
            </a:r>
            <a:endParaRPr lang="sk-SK" altLang="cs-CZ" sz="2400" b="1" dirty="0">
              <a:solidFill>
                <a:srgbClr val="FFFFFF"/>
              </a:solidFill>
              <a:latin typeface="Roboto Slab" pitchFamily="2" charset="0"/>
              <a:ea typeface="Roboto Slab" pitchFamily="2" charset="0"/>
              <a:cs typeface="Arial" panose="020B0604020202020204" pitchFamily="34" charset="0"/>
              <a:sym typeface="Roboto Slab" charset="0"/>
            </a:endParaRPr>
          </a:p>
        </p:txBody>
      </p:sp>
      <mc:AlternateContent xmlns:mc="http://schemas.openxmlformats.org/markup-compatibility/2006" xmlns:a14="http://schemas.microsoft.com/office/drawing/2010/main">
        <mc:Choice Requires="a14">
          <p:sp>
            <p:nvSpPr>
              <p:cNvPr id="2" name="Zástupný text 1">
                <a:extLst>
                  <a:ext uri="{FF2B5EF4-FFF2-40B4-BE49-F238E27FC236}">
                    <a16:creationId xmlns:a16="http://schemas.microsoft.com/office/drawing/2014/main" id="{018D7BF2-7344-442F-93E8-109D46056DFC}"/>
                  </a:ext>
                </a:extLst>
              </p:cNvPr>
              <p:cNvSpPr>
                <a:spLocks noGrp="1"/>
              </p:cNvSpPr>
              <p:nvPr>
                <p:ph type="body" idx="1"/>
              </p:nvPr>
            </p:nvSpPr>
            <p:spPr>
              <a:xfrm>
                <a:off x="1146025" y="1573290"/>
                <a:ext cx="7540800" cy="1142476"/>
              </a:xfrm>
            </p:spPr>
            <p:txBody>
              <a:bodyPr/>
              <a:lstStyle/>
              <a:p>
                <a14:m>
                  <m:oMath xmlns:m="http://schemas.openxmlformats.org/officeDocument/2006/math">
                    <m:r>
                      <a:rPr lang="cs-CZ" sz="2400" b="0" i="1" smtClean="0">
                        <a:latin typeface="Cambria Math" panose="02040503050406030204" pitchFamily="18" charset="0"/>
                      </a:rPr>
                      <m:t>𝐴</m:t>
                    </m:r>
                    <m:r>
                      <a:rPr lang="cs-CZ" sz="2400" b="0" i="1" smtClean="0">
                        <a:latin typeface="Cambria Math" panose="02040503050406030204" pitchFamily="18" charset="0"/>
                      </a:rPr>
                      <m:t>=</m:t>
                    </m:r>
                    <m:d>
                      <m:dPr>
                        <m:begChr m:val="{"/>
                        <m:endChr m:val="}"/>
                        <m:ctrlPr>
                          <a:rPr lang="cs-CZ" sz="2400" b="0" i="1" smtClean="0">
                            <a:latin typeface="Cambria Math" panose="02040503050406030204" pitchFamily="18" charset="0"/>
                          </a:rPr>
                        </m:ctrlPr>
                      </m:dPr>
                      <m:e>
                        <m:r>
                          <a:rPr lang="cs-CZ" sz="2400" b="0" i="1" smtClean="0">
                            <a:latin typeface="Cambria Math" panose="02040503050406030204" pitchFamily="18" charset="0"/>
                          </a:rPr>
                          <m:t>1;2;3;4;5</m:t>
                        </m:r>
                      </m:e>
                    </m:d>
                  </m:oMath>
                </a14:m>
                <a:endParaRPr lang="cs-CZ" sz="2400" dirty="0">
                  <a:latin typeface="Weekly Free Light" panose="00000400000000000000" pitchFamily="50" charset="-18"/>
                </a:endParaRPr>
              </a:p>
              <a:p>
                <a14:m>
                  <m:oMath xmlns:m="http://schemas.openxmlformats.org/officeDocument/2006/math">
                    <m:r>
                      <a:rPr lang="cs-CZ" sz="2400" b="0" i="1" smtClean="0">
                        <a:latin typeface="Cambria Math" panose="02040503050406030204" pitchFamily="18" charset="0"/>
                      </a:rPr>
                      <m:t>𝐵</m:t>
                    </m:r>
                    <m:r>
                      <a:rPr lang="cs-CZ" sz="2400" b="0" i="1" smtClean="0">
                        <a:latin typeface="Cambria Math" panose="02040503050406030204" pitchFamily="18" charset="0"/>
                      </a:rPr>
                      <m:t>={4;5;6;7}</m:t>
                    </m:r>
                  </m:oMath>
                </a14:m>
                <a:endParaRPr lang="cs-CZ" sz="2400" dirty="0">
                  <a:latin typeface="Weekly Free Light" panose="00000400000000000000" pitchFamily="50" charset="-18"/>
                </a:endParaRPr>
              </a:p>
            </p:txBody>
          </p:sp>
        </mc:Choice>
        <mc:Fallback xmlns="">
          <p:sp>
            <p:nvSpPr>
              <p:cNvPr id="2" name="Zástupný text 1">
                <a:extLst>
                  <a:ext uri="{FF2B5EF4-FFF2-40B4-BE49-F238E27FC236}">
                    <a16:creationId xmlns:a16="http://schemas.microsoft.com/office/drawing/2014/main" id="{018D7BF2-7344-442F-93E8-109D46056DFC}"/>
                  </a:ext>
                </a:extLst>
              </p:cNvPr>
              <p:cNvSpPr>
                <a:spLocks noGrp="1" noRot="1" noChangeAspect="1" noMove="1" noResize="1" noEditPoints="1" noAdjustHandles="1" noChangeArrowheads="1" noChangeShapeType="1" noTextEdit="1"/>
              </p:cNvSpPr>
              <p:nvPr>
                <p:ph type="body" idx="1"/>
              </p:nvPr>
            </p:nvSpPr>
            <p:spPr>
              <a:xfrm>
                <a:off x="1146025" y="1573290"/>
                <a:ext cx="7540800" cy="1142476"/>
              </a:xfrm>
              <a:blipFill>
                <a:blip r:embed="rId3"/>
                <a:stretch>
                  <a:fillRect l="-808" b="-3743"/>
                </a:stretch>
              </a:blipFill>
            </p:spPr>
            <p:txBody>
              <a:bodyPr/>
              <a:lstStyle/>
              <a:p>
                <a:r>
                  <a:rPr lang="cs-CZ">
                    <a:noFill/>
                  </a:rPr>
                  <a:t> </a:t>
                </a:r>
              </a:p>
            </p:txBody>
          </p:sp>
        </mc:Fallback>
      </mc:AlternateContent>
      <p:sp>
        <p:nvSpPr>
          <p:cNvPr id="18437" name="Google Shape;169;p18">
            <a:extLst>
              <a:ext uri="{FF2B5EF4-FFF2-40B4-BE49-F238E27FC236}">
                <a16:creationId xmlns:a16="http://schemas.microsoft.com/office/drawing/2014/main" id="{642E811D-B586-491B-A216-1016B538676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5</a:t>
            </a:fld>
            <a:endParaRPr lang="sk-SK" altLang="cs-CZ" sz="800">
              <a:solidFill>
                <a:srgbClr val="FFFFFF"/>
              </a:solidFill>
              <a:latin typeface="Roboto Slab" charset="0"/>
              <a:sym typeface="Roboto Slab" charset="0"/>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cxnSp>
        <p:nvCxnSpPr>
          <p:cNvPr id="16" name="Přímá spojnice 15">
            <a:extLst>
              <a:ext uri="{FF2B5EF4-FFF2-40B4-BE49-F238E27FC236}">
                <a16:creationId xmlns:a16="http://schemas.microsoft.com/office/drawing/2014/main" id="{A615A20E-C53C-45BC-A4AF-FDDF9BC372F6}"/>
              </a:ext>
            </a:extLst>
          </p:cNvPr>
          <p:cNvCxnSpPr>
            <a:cxnSpLocks/>
          </p:cNvCxnSpPr>
          <p:nvPr/>
        </p:nvCxnSpPr>
        <p:spPr>
          <a:xfrm>
            <a:off x="3275856" y="2139702"/>
            <a:ext cx="50405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506F0898-2E37-4C52-99A0-3B3B63931A13}"/>
              </a:ext>
            </a:extLst>
          </p:cNvPr>
          <p:cNvCxnSpPr>
            <a:cxnSpLocks/>
          </p:cNvCxnSpPr>
          <p:nvPr/>
        </p:nvCxnSpPr>
        <p:spPr>
          <a:xfrm>
            <a:off x="2411760" y="2571750"/>
            <a:ext cx="50405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Zástupný text 1">
                <a:extLst>
                  <a:ext uri="{FF2B5EF4-FFF2-40B4-BE49-F238E27FC236}">
                    <a16:creationId xmlns:a16="http://schemas.microsoft.com/office/drawing/2014/main" id="{185D15CF-5749-4301-A7D3-F93C0A7173BB}"/>
                  </a:ext>
                </a:extLst>
              </p:cNvPr>
              <p:cNvSpPr txBox="1">
                <a:spLocks/>
              </p:cNvSpPr>
              <p:nvPr/>
            </p:nvSpPr>
            <p:spPr bwMode="auto">
              <a:xfrm>
                <a:off x="1146025" y="2906899"/>
                <a:ext cx="7540800" cy="16952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r>
                  <a:rPr lang="en-GB" sz="2400" kern="0" dirty="0">
                    <a:latin typeface="Weekly Free Light" panose="00000400000000000000" pitchFamily="50" charset="-18"/>
                  </a:rPr>
                  <a:t>In a sets intersection we name only those elements that are members of both sets at the same time</a:t>
                </a:r>
                <a:r>
                  <a:rPr lang="cs-CZ" sz="2400" kern="0" dirty="0">
                    <a:latin typeface="Weekly Free Light" panose="00000400000000000000" pitchFamily="50" charset="-18"/>
                  </a:rPr>
                  <a:t>.</a:t>
                </a:r>
              </a:p>
              <a:p>
                <a14:m>
                  <m:oMath xmlns:m="http://schemas.openxmlformats.org/officeDocument/2006/math">
                    <m:r>
                      <a:rPr lang="cs-CZ" sz="2400" i="1" kern="0" smtClean="0">
                        <a:latin typeface="Cambria Math" panose="02040503050406030204" pitchFamily="18" charset="0"/>
                      </a:rPr>
                      <m:t>𝐴</m:t>
                    </m:r>
                    <m:r>
                      <a:rPr lang="cs-CZ" sz="2400" i="1" kern="0" smtClean="0">
                        <a:latin typeface="Cambria Math" panose="02040503050406030204" pitchFamily="18" charset="0"/>
                        <a:ea typeface="Cambria Math" panose="02040503050406030204" pitchFamily="18" charset="0"/>
                      </a:rPr>
                      <m:t>∩</m:t>
                    </m:r>
                    <m:r>
                      <a:rPr lang="cs-CZ" sz="2400" i="1" kern="0" smtClean="0">
                        <a:latin typeface="Cambria Math" panose="02040503050406030204" pitchFamily="18" charset="0"/>
                        <a:ea typeface="Cambria Math" panose="02040503050406030204" pitchFamily="18" charset="0"/>
                      </a:rPr>
                      <m:t>𝐵</m:t>
                    </m:r>
                    <m:r>
                      <a:rPr lang="cs-CZ" sz="2400" i="1" kern="0" smtClean="0">
                        <a:latin typeface="Cambria Math" panose="02040503050406030204" pitchFamily="18" charset="0"/>
                        <a:ea typeface="Cambria Math" panose="02040503050406030204" pitchFamily="18" charset="0"/>
                      </a:rPr>
                      <m:t>={4;5}</m:t>
                    </m:r>
                  </m:oMath>
                </a14:m>
                <a:endParaRPr lang="cs-CZ" sz="2400" kern="0" dirty="0">
                  <a:latin typeface="Weekly Free Light" panose="00000400000000000000" pitchFamily="50" charset="-18"/>
                </a:endParaRPr>
              </a:p>
            </p:txBody>
          </p:sp>
        </mc:Choice>
        <mc:Fallback xmlns="">
          <p:sp>
            <p:nvSpPr>
              <p:cNvPr id="18" name="Zástupný text 1">
                <a:extLst>
                  <a:ext uri="{FF2B5EF4-FFF2-40B4-BE49-F238E27FC236}">
                    <a16:creationId xmlns:a16="http://schemas.microsoft.com/office/drawing/2014/main" id="{185D15CF-5749-4301-A7D3-F93C0A7173BB}"/>
                  </a:ext>
                </a:extLst>
              </p:cNvPr>
              <p:cNvSpPr txBox="1">
                <a:spLocks noRot="1" noChangeAspect="1" noMove="1" noResize="1" noEditPoints="1" noAdjustHandles="1" noChangeArrowheads="1" noChangeShapeType="1" noTextEdit="1"/>
              </p:cNvSpPr>
              <p:nvPr/>
            </p:nvSpPr>
            <p:spPr bwMode="auto">
              <a:xfrm>
                <a:off x="1146025" y="2906899"/>
                <a:ext cx="7540800" cy="1695270"/>
              </a:xfrm>
              <a:prstGeom prst="rect">
                <a:avLst/>
              </a:prstGeom>
              <a:blipFill>
                <a:blip r:embed="rId4"/>
                <a:stretch>
                  <a:fillRect l="-808" b="-129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pic>
        <p:nvPicPr>
          <p:cNvPr id="5" name="Obrázek 4">
            <a:extLst>
              <a:ext uri="{FF2B5EF4-FFF2-40B4-BE49-F238E27FC236}">
                <a16:creationId xmlns:a16="http://schemas.microsoft.com/office/drawing/2014/main" id="{0D3DAC7C-78DC-40E1-913E-1D0CD8FB399D}"/>
              </a:ext>
            </a:extLst>
          </p:cNvPr>
          <p:cNvPicPr>
            <a:picLocks noChangeAspect="1"/>
          </p:cNvPicPr>
          <p:nvPr/>
        </p:nvPicPr>
        <p:blipFill>
          <a:blip r:embed="rId5"/>
          <a:stretch>
            <a:fillRect/>
          </a:stretch>
        </p:blipFill>
        <p:spPr>
          <a:xfrm>
            <a:off x="5036032" y="703345"/>
            <a:ext cx="3520257" cy="2107988"/>
          </a:xfrm>
          <a:prstGeom prst="rect">
            <a:avLst/>
          </a:prstGeom>
        </p:spPr>
      </p:pic>
    </p:spTree>
    <p:extLst>
      <p:ext uri="{BB962C8B-B14F-4D97-AF65-F5344CB8AC3E}">
        <p14:creationId xmlns:p14="http://schemas.microsoft.com/office/powerpoint/2010/main" val="7042507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1" end="1"/>
                                            </p:txEl>
                                          </p:spTgt>
                                        </p:tgtEl>
                                        <p:attrNameLst>
                                          <p:attrName>style.visibility</p:attrName>
                                        </p:attrNameLst>
                                      </p:cBhvr>
                                      <p:to>
                                        <p:strVal val="visible"/>
                                      </p:to>
                                    </p:set>
                                    <p:animEffect transition="in" filter="fade">
                                      <p:cBhvr>
                                        <p:cTn id="32" dur="500"/>
                                        <p:tgtEl>
                                          <p:spTgt spid="1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p:txBody>
          <a:bodyPr/>
          <a:lstStyle/>
          <a:p>
            <a:pPr eaLnBrk="1" hangingPunct="1">
              <a:spcBef>
                <a:spcPct val="0"/>
              </a:spcBef>
              <a:spcAft>
                <a:spcPct val="0"/>
              </a:spcAft>
              <a:buClr>
                <a:srgbClr val="FFFFFF"/>
              </a:buClr>
              <a:buFont typeface="Roboto Slab" charset="0"/>
              <a:buNone/>
            </a:pPr>
            <a:r>
              <a:rPr lang="en-GB" altLang="cs-CZ" sz="2400" b="1" dirty="0">
                <a:solidFill>
                  <a:srgbClr val="FFFFFF"/>
                </a:solidFill>
                <a:latin typeface="Roboto Slab" pitchFamily="2" charset="0"/>
                <a:ea typeface="Roboto Slab" pitchFamily="2" charset="0"/>
                <a:cs typeface="Arial" panose="020B0604020202020204" pitchFamily="34" charset="0"/>
                <a:sym typeface="Roboto Slab" charset="0"/>
              </a:rPr>
              <a:t>Sets subtraction</a:t>
            </a:r>
            <a:endParaRPr lang="sk-SK" altLang="cs-CZ" sz="2400" b="1" dirty="0">
              <a:solidFill>
                <a:srgbClr val="FFFFFF"/>
              </a:solidFill>
              <a:latin typeface="Roboto Slab" pitchFamily="2" charset="0"/>
              <a:ea typeface="Roboto Slab" pitchFamily="2" charset="0"/>
              <a:cs typeface="Arial" panose="020B0604020202020204" pitchFamily="34" charset="0"/>
              <a:sym typeface="Roboto Slab" charset="0"/>
            </a:endParaRPr>
          </a:p>
        </p:txBody>
      </p:sp>
      <mc:AlternateContent xmlns:mc="http://schemas.openxmlformats.org/markup-compatibility/2006" xmlns:a14="http://schemas.microsoft.com/office/drawing/2010/main">
        <mc:Choice Requires="a14">
          <p:sp>
            <p:nvSpPr>
              <p:cNvPr id="2" name="Zástupný text 1">
                <a:extLst>
                  <a:ext uri="{FF2B5EF4-FFF2-40B4-BE49-F238E27FC236}">
                    <a16:creationId xmlns:a16="http://schemas.microsoft.com/office/drawing/2014/main" id="{018D7BF2-7344-442F-93E8-109D46056DFC}"/>
                  </a:ext>
                </a:extLst>
              </p:cNvPr>
              <p:cNvSpPr>
                <a:spLocks noGrp="1"/>
              </p:cNvSpPr>
              <p:nvPr>
                <p:ph type="body" idx="1"/>
              </p:nvPr>
            </p:nvSpPr>
            <p:spPr>
              <a:xfrm>
                <a:off x="1146025" y="1573290"/>
                <a:ext cx="7540800" cy="1142476"/>
              </a:xfrm>
            </p:spPr>
            <p:txBody>
              <a:bodyPr/>
              <a:lstStyle/>
              <a:p>
                <a14:m>
                  <m:oMath xmlns:m="http://schemas.openxmlformats.org/officeDocument/2006/math">
                    <m:r>
                      <a:rPr lang="cs-CZ" sz="2400" b="0" i="1" smtClean="0">
                        <a:latin typeface="Cambria Math" panose="02040503050406030204" pitchFamily="18" charset="0"/>
                      </a:rPr>
                      <m:t>𝐴</m:t>
                    </m:r>
                    <m:r>
                      <a:rPr lang="cs-CZ" sz="2400" b="0" i="1" smtClean="0">
                        <a:latin typeface="Cambria Math" panose="02040503050406030204" pitchFamily="18" charset="0"/>
                      </a:rPr>
                      <m:t>=</m:t>
                    </m:r>
                    <m:d>
                      <m:dPr>
                        <m:begChr m:val="{"/>
                        <m:endChr m:val="}"/>
                        <m:ctrlPr>
                          <a:rPr lang="cs-CZ" sz="2400" b="0" i="1" smtClean="0">
                            <a:latin typeface="Cambria Math" panose="02040503050406030204" pitchFamily="18" charset="0"/>
                          </a:rPr>
                        </m:ctrlPr>
                      </m:dPr>
                      <m:e>
                        <m:r>
                          <a:rPr lang="cs-CZ" sz="2400" b="0" i="1" smtClean="0">
                            <a:latin typeface="Cambria Math" panose="02040503050406030204" pitchFamily="18" charset="0"/>
                          </a:rPr>
                          <m:t>1;2;3;4;5</m:t>
                        </m:r>
                      </m:e>
                    </m:d>
                  </m:oMath>
                </a14:m>
                <a:endParaRPr lang="cs-CZ" sz="2400" dirty="0">
                  <a:latin typeface="Weekly Free Light" panose="00000400000000000000" pitchFamily="50" charset="-18"/>
                </a:endParaRPr>
              </a:p>
              <a:p>
                <a14:m>
                  <m:oMath xmlns:m="http://schemas.openxmlformats.org/officeDocument/2006/math">
                    <m:r>
                      <a:rPr lang="cs-CZ" sz="2400" b="0" i="1" smtClean="0">
                        <a:latin typeface="Cambria Math" panose="02040503050406030204" pitchFamily="18" charset="0"/>
                      </a:rPr>
                      <m:t>𝐵</m:t>
                    </m:r>
                    <m:r>
                      <a:rPr lang="cs-CZ" sz="2400" b="0" i="1" smtClean="0">
                        <a:latin typeface="Cambria Math" panose="02040503050406030204" pitchFamily="18" charset="0"/>
                      </a:rPr>
                      <m:t>={4;5;6;7}</m:t>
                    </m:r>
                  </m:oMath>
                </a14:m>
                <a:endParaRPr lang="cs-CZ" sz="2400" dirty="0">
                  <a:latin typeface="Weekly Free Light" panose="00000400000000000000" pitchFamily="50" charset="-18"/>
                </a:endParaRPr>
              </a:p>
            </p:txBody>
          </p:sp>
        </mc:Choice>
        <mc:Fallback xmlns="">
          <p:sp>
            <p:nvSpPr>
              <p:cNvPr id="2" name="Zástupný text 1">
                <a:extLst>
                  <a:ext uri="{FF2B5EF4-FFF2-40B4-BE49-F238E27FC236}">
                    <a16:creationId xmlns:a16="http://schemas.microsoft.com/office/drawing/2014/main" id="{018D7BF2-7344-442F-93E8-109D46056DFC}"/>
                  </a:ext>
                </a:extLst>
              </p:cNvPr>
              <p:cNvSpPr>
                <a:spLocks noGrp="1" noRot="1" noChangeAspect="1" noMove="1" noResize="1" noEditPoints="1" noAdjustHandles="1" noChangeArrowheads="1" noChangeShapeType="1" noTextEdit="1"/>
              </p:cNvSpPr>
              <p:nvPr>
                <p:ph type="body" idx="1"/>
              </p:nvPr>
            </p:nvSpPr>
            <p:spPr>
              <a:xfrm>
                <a:off x="1146025" y="1573290"/>
                <a:ext cx="7540800" cy="1142476"/>
              </a:xfrm>
              <a:blipFill>
                <a:blip r:embed="rId3"/>
                <a:stretch>
                  <a:fillRect l="-808" b="-3743"/>
                </a:stretch>
              </a:blipFill>
            </p:spPr>
            <p:txBody>
              <a:bodyPr/>
              <a:lstStyle/>
              <a:p>
                <a:r>
                  <a:rPr lang="cs-CZ">
                    <a:noFill/>
                  </a:rPr>
                  <a:t> </a:t>
                </a:r>
              </a:p>
            </p:txBody>
          </p:sp>
        </mc:Fallback>
      </mc:AlternateContent>
      <p:sp>
        <p:nvSpPr>
          <p:cNvPr id="18437" name="Google Shape;169;p18">
            <a:extLst>
              <a:ext uri="{FF2B5EF4-FFF2-40B4-BE49-F238E27FC236}">
                <a16:creationId xmlns:a16="http://schemas.microsoft.com/office/drawing/2014/main" id="{642E811D-B586-491B-A216-1016B538676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6</a:t>
            </a:fld>
            <a:endParaRPr lang="sk-SK" altLang="cs-CZ" sz="800">
              <a:solidFill>
                <a:srgbClr val="FFFFFF"/>
              </a:solidFill>
              <a:latin typeface="Roboto Slab" charset="0"/>
              <a:sym typeface="Roboto Slab" charset="0"/>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cxnSp>
        <p:nvCxnSpPr>
          <p:cNvPr id="4" name="Přímá spojnice 3">
            <a:extLst>
              <a:ext uri="{FF2B5EF4-FFF2-40B4-BE49-F238E27FC236}">
                <a16:creationId xmlns:a16="http://schemas.microsoft.com/office/drawing/2014/main" id="{8DB1B252-2049-4EFC-9163-3DBB2050E1D3}"/>
              </a:ext>
            </a:extLst>
          </p:cNvPr>
          <p:cNvCxnSpPr/>
          <p:nvPr/>
        </p:nvCxnSpPr>
        <p:spPr>
          <a:xfrm>
            <a:off x="2411760" y="2139702"/>
            <a:ext cx="792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644C99E9-86B9-4F1A-8883-B619C1AF67D2}"/>
              </a:ext>
            </a:extLst>
          </p:cNvPr>
          <p:cNvCxnSpPr>
            <a:cxnSpLocks/>
          </p:cNvCxnSpPr>
          <p:nvPr/>
        </p:nvCxnSpPr>
        <p:spPr>
          <a:xfrm>
            <a:off x="2987824" y="2571750"/>
            <a:ext cx="50405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A615A20E-C53C-45BC-A4AF-FDDF9BC372F6}"/>
              </a:ext>
            </a:extLst>
          </p:cNvPr>
          <p:cNvCxnSpPr>
            <a:cxnSpLocks/>
          </p:cNvCxnSpPr>
          <p:nvPr/>
        </p:nvCxnSpPr>
        <p:spPr>
          <a:xfrm>
            <a:off x="3275856" y="2139702"/>
            <a:ext cx="50405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506F0898-2E37-4C52-99A0-3B3B63931A13}"/>
              </a:ext>
            </a:extLst>
          </p:cNvPr>
          <p:cNvCxnSpPr>
            <a:cxnSpLocks/>
          </p:cNvCxnSpPr>
          <p:nvPr/>
        </p:nvCxnSpPr>
        <p:spPr>
          <a:xfrm>
            <a:off x="2411760" y="2571750"/>
            <a:ext cx="50405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Zástupný text 1">
                <a:extLst>
                  <a:ext uri="{FF2B5EF4-FFF2-40B4-BE49-F238E27FC236}">
                    <a16:creationId xmlns:a16="http://schemas.microsoft.com/office/drawing/2014/main" id="{185D15CF-5749-4301-A7D3-F93C0A7173BB}"/>
                  </a:ext>
                </a:extLst>
              </p:cNvPr>
              <p:cNvSpPr txBox="1">
                <a:spLocks/>
              </p:cNvSpPr>
              <p:nvPr/>
            </p:nvSpPr>
            <p:spPr bwMode="auto">
              <a:xfrm>
                <a:off x="1146025" y="2906899"/>
                <a:ext cx="7540800" cy="16952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r>
                  <a:rPr lang="en-GB" sz="2400" kern="0" dirty="0">
                    <a:latin typeface="Weekly Free Light" panose="00000400000000000000" pitchFamily="50" charset="-18"/>
                  </a:rPr>
                  <a:t>A subtraction of </a:t>
                </a:r>
                <a:r>
                  <a:rPr lang="cs-CZ" sz="2400" kern="0" dirty="0">
                    <a:latin typeface="Weekly Free Light" panose="00000400000000000000" pitchFamily="50" charset="-18"/>
                  </a:rPr>
                  <a:t>A </a:t>
                </a:r>
                <a:r>
                  <a:rPr lang="en-GB" sz="2400" kern="0" dirty="0">
                    <a:latin typeface="Weekly Free Light" panose="00000400000000000000" pitchFamily="50" charset="-18"/>
                  </a:rPr>
                  <a:t>and</a:t>
                </a:r>
                <a:r>
                  <a:rPr lang="cs-CZ" sz="2400" kern="0" dirty="0">
                    <a:latin typeface="Weekly Free Light" panose="00000400000000000000" pitchFamily="50" charset="-18"/>
                  </a:rPr>
                  <a:t> B </a:t>
                </a:r>
                <a:r>
                  <a:rPr lang="en-GB" sz="2400" kern="0" dirty="0">
                    <a:latin typeface="Weekly Free Light" panose="00000400000000000000" pitchFamily="50" charset="-18"/>
                  </a:rPr>
                  <a:t>includes only those elements of</a:t>
                </a:r>
                <a:r>
                  <a:rPr lang="cs-CZ" sz="2400" kern="0" dirty="0">
                    <a:latin typeface="Weekly Free Light" panose="00000400000000000000" pitchFamily="50" charset="-18"/>
                  </a:rPr>
                  <a:t> A</a:t>
                </a:r>
                <a:r>
                  <a:rPr lang="en-GB" sz="2400" kern="0" dirty="0">
                    <a:latin typeface="Weekly Free Light" panose="00000400000000000000" pitchFamily="50" charset="-18"/>
                  </a:rPr>
                  <a:t> that are not members of</a:t>
                </a:r>
                <a:r>
                  <a:rPr lang="cs-CZ" sz="2400" kern="0" dirty="0">
                    <a:latin typeface="Weekly Free Light" panose="00000400000000000000" pitchFamily="50" charset="-18"/>
                  </a:rPr>
                  <a:t> B</a:t>
                </a:r>
              </a:p>
              <a:p>
                <a14:m>
                  <m:oMath xmlns:m="http://schemas.openxmlformats.org/officeDocument/2006/math">
                    <m:r>
                      <a:rPr lang="cs-CZ" sz="2400" i="1" kern="0" smtClean="0">
                        <a:latin typeface="Cambria Math" panose="02040503050406030204" pitchFamily="18" charset="0"/>
                      </a:rPr>
                      <m:t>𝐴</m:t>
                    </m:r>
                    <m:r>
                      <a:rPr lang="cs-CZ" sz="2400" b="0" i="1" kern="0" smtClean="0">
                        <a:latin typeface="Cambria Math" panose="02040503050406030204" pitchFamily="18" charset="0"/>
                        <a:ea typeface="Cambria Math" panose="02040503050406030204" pitchFamily="18" charset="0"/>
                      </a:rPr>
                      <m:t>\</m:t>
                    </m:r>
                    <m:r>
                      <a:rPr lang="cs-CZ" sz="2400" i="1" kern="0" smtClean="0">
                        <a:latin typeface="Cambria Math" panose="02040503050406030204" pitchFamily="18" charset="0"/>
                        <a:ea typeface="Cambria Math" panose="02040503050406030204" pitchFamily="18" charset="0"/>
                      </a:rPr>
                      <m:t>𝐵</m:t>
                    </m:r>
                    <m:r>
                      <a:rPr lang="cs-CZ" sz="2400" i="1" kern="0" smtClean="0">
                        <a:latin typeface="Cambria Math" panose="02040503050406030204" pitchFamily="18" charset="0"/>
                        <a:ea typeface="Cambria Math" panose="02040503050406030204" pitchFamily="18" charset="0"/>
                      </a:rPr>
                      <m:t>={1;2;3}</m:t>
                    </m:r>
                  </m:oMath>
                </a14:m>
                <a:endParaRPr lang="cs-CZ" sz="2400" kern="0" dirty="0">
                  <a:latin typeface="Weekly Free Light" panose="00000400000000000000" pitchFamily="50" charset="-18"/>
                </a:endParaRPr>
              </a:p>
            </p:txBody>
          </p:sp>
        </mc:Choice>
        <mc:Fallback xmlns="">
          <p:sp>
            <p:nvSpPr>
              <p:cNvPr id="18" name="Zástupný text 1">
                <a:extLst>
                  <a:ext uri="{FF2B5EF4-FFF2-40B4-BE49-F238E27FC236}">
                    <a16:creationId xmlns:a16="http://schemas.microsoft.com/office/drawing/2014/main" id="{185D15CF-5749-4301-A7D3-F93C0A7173BB}"/>
                  </a:ext>
                </a:extLst>
              </p:cNvPr>
              <p:cNvSpPr txBox="1">
                <a:spLocks noRot="1" noChangeAspect="1" noMove="1" noResize="1" noEditPoints="1" noAdjustHandles="1" noChangeArrowheads="1" noChangeShapeType="1" noTextEdit="1"/>
              </p:cNvSpPr>
              <p:nvPr/>
            </p:nvSpPr>
            <p:spPr bwMode="auto">
              <a:xfrm>
                <a:off x="1146025" y="2906899"/>
                <a:ext cx="7540800" cy="1695270"/>
              </a:xfrm>
              <a:prstGeom prst="rect">
                <a:avLst/>
              </a:prstGeom>
              <a:blipFill>
                <a:blip r:embed="rId4"/>
                <a:stretch>
                  <a:fillRect l="-8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pic>
        <p:nvPicPr>
          <p:cNvPr id="7" name="Obrázek 6">
            <a:extLst>
              <a:ext uri="{FF2B5EF4-FFF2-40B4-BE49-F238E27FC236}">
                <a16:creationId xmlns:a16="http://schemas.microsoft.com/office/drawing/2014/main" id="{D23E8F47-CCE1-4BE7-8E26-02F3ACF2B893}"/>
              </a:ext>
            </a:extLst>
          </p:cNvPr>
          <p:cNvPicPr>
            <a:picLocks noChangeAspect="1"/>
          </p:cNvPicPr>
          <p:nvPr/>
        </p:nvPicPr>
        <p:blipFill>
          <a:blip r:embed="rId5"/>
          <a:stretch>
            <a:fillRect/>
          </a:stretch>
        </p:blipFill>
        <p:spPr>
          <a:xfrm>
            <a:off x="4916425" y="593990"/>
            <a:ext cx="3182771" cy="1918800"/>
          </a:xfrm>
          <a:prstGeom prst="rect">
            <a:avLst/>
          </a:prstGeom>
        </p:spPr>
      </p:pic>
    </p:spTree>
    <p:extLst>
      <p:ext uri="{BB962C8B-B14F-4D97-AF65-F5344CB8AC3E}">
        <p14:creationId xmlns:p14="http://schemas.microsoft.com/office/powerpoint/2010/main" val="213671814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xEl>
                                              <p:pRg st="1" end="1"/>
                                            </p:txEl>
                                          </p:spTgt>
                                        </p:tgtEl>
                                        <p:attrNameLst>
                                          <p:attrName>style.visibility</p:attrName>
                                        </p:attrNameLst>
                                      </p:cBhvr>
                                      <p:to>
                                        <p:strVal val="visible"/>
                                      </p:to>
                                    </p:set>
                                    <p:animEffect transition="in" filter="fade">
                                      <p:cBhvr>
                                        <p:cTn id="42" dur="500"/>
                                        <p:tgtEl>
                                          <p:spTgt spid="1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a:xfrm>
            <a:off x="1146024" y="530725"/>
            <a:ext cx="3425975" cy="1028700"/>
          </a:xfrm>
        </p:spPr>
        <p:txBody>
          <a:bodyPr/>
          <a:lstStyle/>
          <a:p>
            <a:pPr eaLnBrk="1" hangingPunct="1">
              <a:spcBef>
                <a:spcPct val="0"/>
              </a:spcBef>
              <a:spcAft>
                <a:spcPct val="0"/>
              </a:spcAft>
              <a:buClr>
                <a:srgbClr val="FFFFFF"/>
              </a:buClr>
              <a:buFont typeface="Roboto Slab" charset="0"/>
              <a:buNone/>
            </a:pPr>
            <a:r>
              <a:rPr lang="en-GB" altLang="cs-CZ" sz="2400" b="1" dirty="0">
                <a:solidFill>
                  <a:srgbClr val="FFFFFF"/>
                </a:solidFill>
                <a:latin typeface="Roboto Slab" pitchFamily="2" charset="0"/>
                <a:ea typeface="Roboto Slab" pitchFamily="2" charset="0"/>
                <a:cs typeface="Arial" panose="020B0604020202020204" pitchFamily="34" charset="0"/>
                <a:sym typeface="Roboto Slab" charset="0"/>
              </a:rPr>
              <a:t>Unions of intervals </a:t>
            </a:r>
            <a:r>
              <a:rPr lang="sk-SK" altLang="cs-CZ" sz="2400" b="1" dirty="0">
                <a:solidFill>
                  <a:srgbClr val="FFFFFF"/>
                </a:solidFill>
                <a:latin typeface="Roboto Slab" pitchFamily="2" charset="0"/>
                <a:ea typeface="Roboto Slab" pitchFamily="2" charset="0"/>
                <a:cs typeface="Arial" panose="020B0604020202020204" pitchFamily="34" charset="0"/>
                <a:sym typeface="Roboto Slab" charset="0"/>
              </a:rPr>
              <a:t>I</a:t>
            </a:r>
          </a:p>
        </p:txBody>
      </p:sp>
      <mc:AlternateContent xmlns:mc="http://schemas.openxmlformats.org/markup-compatibility/2006" xmlns:a14="http://schemas.microsoft.com/office/drawing/2010/main">
        <mc:Choice Requires="a14">
          <p:sp>
            <p:nvSpPr>
              <p:cNvPr id="2" name="Zástupný text 1">
                <a:extLst>
                  <a:ext uri="{FF2B5EF4-FFF2-40B4-BE49-F238E27FC236}">
                    <a16:creationId xmlns:a16="http://schemas.microsoft.com/office/drawing/2014/main" id="{018D7BF2-7344-442F-93E8-109D46056DFC}"/>
                  </a:ext>
                </a:extLst>
              </p:cNvPr>
              <p:cNvSpPr>
                <a:spLocks noGrp="1"/>
              </p:cNvSpPr>
              <p:nvPr>
                <p:ph type="body" idx="1"/>
              </p:nvPr>
            </p:nvSpPr>
            <p:spPr>
              <a:xfrm>
                <a:off x="1146025" y="1573290"/>
                <a:ext cx="7540800" cy="1142476"/>
              </a:xfrm>
            </p:spPr>
            <p:txBody>
              <a:bodyPr/>
              <a:lstStyle/>
              <a:p>
                <a14:m>
                  <m:oMath xmlns:m="http://schemas.openxmlformats.org/officeDocument/2006/math">
                    <m:r>
                      <a:rPr lang="cs-CZ" sz="2400" b="0" i="1" smtClean="0">
                        <a:latin typeface="Cambria Math" panose="02040503050406030204" pitchFamily="18" charset="0"/>
                      </a:rPr>
                      <m:t>𝐴</m:t>
                    </m:r>
                    <m:r>
                      <a:rPr lang="cs-CZ" sz="2400" b="0" i="1" smtClean="0">
                        <a:latin typeface="Cambria Math" panose="02040503050406030204" pitchFamily="18" charset="0"/>
                      </a:rPr>
                      <m:t>=</m:t>
                    </m:r>
                    <m:d>
                      <m:dPr>
                        <m:begChr m:val="⟨"/>
                        <m:endChr m:val="⟩"/>
                        <m:ctrlPr>
                          <a:rPr lang="cs-CZ" sz="2400" b="0" i="1" smtClean="0">
                            <a:latin typeface="Cambria Math" panose="02040503050406030204" pitchFamily="18" charset="0"/>
                          </a:rPr>
                        </m:ctrlPr>
                      </m:dPr>
                      <m:e>
                        <m:r>
                          <a:rPr lang="cs-CZ" sz="2400" b="0" i="1" smtClean="0">
                            <a:latin typeface="Cambria Math" panose="02040503050406030204" pitchFamily="18" charset="0"/>
                          </a:rPr>
                          <m:t>2;7</m:t>
                        </m:r>
                      </m:e>
                    </m:d>
                  </m:oMath>
                </a14:m>
                <a:endParaRPr lang="cs-CZ" sz="2400" dirty="0">
                  <a:latin typeface="Weekly Free Light" panose="00000400000000000000" pitchFamily="50" charset="-18"/>
                </a:endParaRPr>
              </a:p>
              <a:p>
                <a14:m>
                  <m:oMath xmlns:m="http://schemas.openxmlformats.org/officeDocument/2006/math">
                    <m:r>
                      <a:rPr lang="cs-CZ" sz="2400" b="0" i="1" smtClean="0">
                        <a:latin typeface="Cambria Math" panose="02040503050406030204" pitchFamily="18" charset="0"/>
                      </a:rPr>
                      <m:t>𝐵</m:t>
                    </m:r>
                    <m:r>
                      <a:rPr lang="cs-CZ" sz="2400" b="0" i="1" smtClean="0">
                        <a:latin typeface="Cambria Math" panose="02040503050406030204" pitchFamily="18" charset="0"/>
                      </a:rPr>
                      <m:t>=</m:t>
                    </m:r>
                    <m:d>
                      <m:dPr>
                        <m:ctrlPr>
                          <a:rPr lang="cs-CZ" sz="2400" b="0" i="1" smtClean="0">
                            <a:latin typeface="Cambria Math" panose="02040503050406030204" pitchFamily="18" charset="0"/>
                          </a:rPr>
                        </m:ctrlPr>
                      </m:dPr>
                      <m:e>
                        <m:r>
                          <a:rPr lang="cs-CZ" sz="2400" b="0" i="1" smtClean="0">
                            <a:latin typeface="Cambria Math" panose="02040503050406030204" pitchFamily="18" charset="0"/>
                          </a:rPr>
                          <m:t>5;9</m:t>
                        </m:r>
                      </m:e>
                    </m:d>
                  </m:oMath>
                </a14:m>
                <a:endParaRPr lang="cs-CZ" sz="2400" dirty="0">
                  <a:latin typeface="Weekly Free Light" panose="00000400000000000000" pitchFamily="50" charset="-18"/>
                </a:endParaRPr>
              </a:p>
            </p:txBody>
          </p:sp>
        </mc:Choice>
        <mc:Fallback xmlns="">
          <p:sp>
            <p:nvSpPr>
              <p:cNvPr id="2" name="Zástupný text 1">
                <a:extLst>
                  <a:ext uri="{FF2B5EF4-FFF2-40B4-BE49-F238E27FC236}">
                    <a16:creationId xmlns:a16="http://schemas.microsoft.com/office/drawing/2014/main" id="{018D7BF2-7344-442F-93E8-109D46056DFC}"/>
                  </a:ext>
                </a:extLst>
              </p:cNvPr>
              <p:cNvSpPr>
                <a:spLocks noGrp="1" noRot="1" noChangeAspect="1" noMove="1" noResize="1" noEditPoints="1" noAdjustHandles="1" noChangeArrowheads="1" noChangeShapeType="1" noTextEdit="1"/>
              </p:cNvSpPr>
              <p:nvPr>
                <p:ph type="body" idx="1"/>
              </p:nvPr>
            </p:nvSpPr>
            <p:spPr>
              <a:xfrm>
                <a:off x="1146025" y="1573290"/>
                <a:ext cx="7540800" cy="1142476"/>
              </a:xfrm>
              <a:blipFill>
                <a:blip r:embed="rId3"/>
                <a:stretch>
                  <a:fillRect l="-808" b="-3743"/>
                </a:stretch>
              </a:blipFill>
            </p:spPr>
            <p:txBody>
              <a:bodyPr/>
              <a:lstStyle/>
              <a:p>
                <a:r>
                  <a:rPr lang="cs-CZ">
                    <a:noFill/>
                  </a:rPr>
                  <a:t> </a:t>
                </a:r>
              </a:p>
            </p:txBody>
          </p:sp>
        </mc:Fallback>
      </mc:AlternateContent>
      <p:sp>
        <p:nvSpPr>
          <p:cNvPr id="18437" name="Google Shape;169;p18">
            <a:extLst>
              <a:ext uri="{FF2B5EF4-FFF2-40B4-BE49-F238E27FC236}">
                <a16:creationId xmlns:a16="http://schemas.microsoft.com/office/drawing/2014/main" id="{642E811D-B586-491B-A216-1016B538676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7</a:t>
            </a:fld>
            <a:endParaRPr lang="sk-SK" altLang="cs-CZ" sz="800">
              <a:solidFill>
                <a:srgbClr val="FFFFFF"/>
              </a:solidFill>
              <a:latin typeface="Roboto Slab" charset="0"/>
              <a:sym typeface="Roboto Slab" charset="0"/>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pic>
        <p:nvPicPr>
          <p:cNvPr id="19" name="Obrázek 18">
            <a:extLst>
              <a:ext uri="{FF2B5EF4-FFF2-40B4-BE49-F238E27FC236}">
                <a16:creationId xmlns:a16="http://schemas.microsoft.com/office/drawing/2014/main" id="{A9FAAF17-88FE-4E98-9B4C-88024492CDE9}"/>
              </a:ext>
            </a:extLst>
          </p:cNvPr>
          <p:cNvPicPr>
            <a:picLocks noChangeAspect="1"/>
          </p:cNvPicPr>
          <p:nvPr/>
        </p:nvPicPr>
        <p:blipFill>
          <a:blip r:embed="rId4"/>
          <a:stretch>
            <a:fillRect/>
          </a:stretch>
        </p:blipFill>
        <p:spPr>
          <a:xfrm>
            <a:off x="7380312" y="610888"/>
            <a:ext cx="1461394" cy="908916"/>
          </a:xfrm>
          <a:prstGeom prst="rect">
            <a:avLst/>
          </a:prstGeom>
        </p:spPr>
      </p:pic>
      <mc:AlternateContent xmlns:mc="http://schemas.openxmlformats.org/markup-compatibility/2006" xmlns:a14="http://schemas.microsoft.com/office/drawing/2010/main">
        <mc:Choice Requires="a14">
          <p:sp>
            <p:nvSpPr>
              <p:cNvPr id="50" name="Zástupný text 1">
                <a:extLst>
                  <a:ext uri="{FF2B5EF4-FFF2-40B4-BE49-F238E27FC236}">
                    <a16:creationId xmlns:a16="http://schemas.microsoft.com/office/drawing/2014/main" id="{28A3BF79-1ACD-45D7-B60F-F6DA3AC5B883}"/>
                  </a:ext>
                </a:extLst>
              </p:cNvPr>
              <p:cNvSpPr txBox="1">
                <a:spLocks/>
              </p:cNvSpPr>
              <p:nvPr/>
            </p:nvSpPr>
            <p:spPr bwMode="auto">
              <a:xfrm>
                <a:off x="1146025" y="3511934"/>
                <a:ext cx="7540800" cy="1142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14:m>
                  <m:oMath xmlns:m="http://schemas.openxmlformats.org/officeDocument/2006/math">
                    <m:r>
                      <a:rPr lang="cs-CZ" sz="2400" i="1" kern="0" smtClean="0">
                        <a:latin typeface="Cambria Math" panose="02040503050406030204" pitchFamily="18" charset="0"/>
                      </a:rPr>
                      <m:t>𝐴</m:t>
                    </m:r>
                    <m:r>
                      <a:rPr lang="cs-CZ" sz="2400" i="1" kern="0" smtClean="0">
                        <a:latin typeface="Cambria Math" panose="02040503050406030204" pitchFamily="18" charset="0"/>
                        <a:ea typeface="Cambria Math" panose="02040503050406030204" pitchFamily="18" charset="0"/>
                      </a:rPr>
                      <m:t>∪</m:t>
                    </m:r>
                    <m:r>
                      <a:rPr lang="cs-CZ" sz="2400" b="0" i="1" kern="0" smtClean="0">
                        <a:latin typeface="Cambria Math" panose="02040503050406030204" pitchFamily="18" charset="0"/>
                        <a:ea typeface="Cambria Math" panose="02040503050406030204" pitchFamily="18" charset="0"/>
                      </a:rPr>
                      <m:t>𝐵</m:t>
                    </m:r>
                    <m:r>
                      <a:rPr lang="cs-CZ" sz="2400" i="1" kern="0" smtClean="0">
                        <a:latin typeface="Cambria Math" panose="02040503050406030204" pitchFamily="18" charset="0"/>
                      </a:rPr>
                      <m:t>=</m:t>
                    </m:r>
                    <m:d>
                      <m:dPr>
                        <m:begChr m:val="⟨"/>
                        <m:endChr m:val="⟩"/>
                        <m:ctrlPr>
                          <a:rPr lang="cs-CZ" sz="2400" i="1" kern="0" smtClean="0">
                            <a:latin typeface="Cambria Math" panose="02040503050406030204" pitchFamily="18" charset="0"/>
                          </a:rPr>
                        </m:ctrlPr>
                      </m:dPr>
                      <m:e>
                        <m:r>
                          <a:rPr lang="cs-CZ" sz="2400" i="1" kern="0" smtClean="0">
                            <a:latin typeface="Cambria Math" panose="02040503050406030204" pitchFamily="18" charset="0"/>
                          </a:rPr>
                          <m:t>2;7</m:t>
                        </m:r>
                      </m:e>
                    </m:d>
                    <m:r>
                      <a:rPr lang="cs-CZ" sz="2400" i="1" kern="0" smtClean="0">
                        <a:latin typeface="Cambria Math" panose="02040503050406030204" pitchFamily="18" charset="0"/>
                        <a:ea typeface="Cambria Math" panose="02040503050406030204" pitchFamily="18" charset="0"/>
                      </a:rPr>
                      <m:t>∪</m:t>
                    </m:r>
                    <m:d>
                      <m:dPr>
                        <m:ctrlPr>
                          <a:rPr lang="cs-CZ" sz="2400" i="1" kern="0">
                            <a:latin typeface="Cambria Math" panose="02040503050406030204" pitchFamily="18" charset="0"/>
                          </a:rPr>
                        </m:ctrlPr>
                      </m:dPr>
                      <m:e>
                        <m:r>
                          <a:rPr lang="cs-CZ" sz="2400" i="1" kern="0">
                            <a:latin typeface="Cambria Math" panose="02040503050406030204" pitchFamily="18" charset="0"/>
                          </a:rPr>
                          <m:t>5;9</m:t>
                        </m:r>
                      </m:e>
                    </m:d>
                  </m:oMath>
                </a14:m>
                <a:endParaRPr lang="cs-CZ" sz="2400" kern="0" dirty="0">
                  <a:latin typeface="Weekly Free Light" panose="00000400000000000000" pitchFamily="50" charset="-18"/>
                </a:endParaRPr>
              </a:p>
              <a:p>
                <a14:m>
                  <m:oMath xmlns:m="http://schemas.openxmlformats.org/officeDocument/2006/math">
                    <m:r>
                      <a:rPr lang="cs-CZ" sz="2400" i="1" kern="0">
                        <a:latin typeface="Cambria Math" panose="02040503050406030204" pitchFamily="18" charset="0"/>
                      </a:rPr>
                      <m:t>𝐴</m:t>
                    </m:r>
                    <m:r>
                      <a:rPr lang="cs-CZ" sz="2400" i="1" kern="0">
                        <a:latin typeface="Cambria Math" panose="02040503050406030204" pitchFamily="18" charset="0"/>
                        <a:ea typeface="Cambria Math" panose="02040503050406030204" pitchFamily="18" charset="0"/>
                      </a:rPr>
                      <m:t>∪</m:t>
                    </m:r>
                    <m:r>
                      <a:rPr lang="cs-CZ" sz="2400" i="1" kern="0">
                        <a:latin typeface="Cambria Math" panose="02040503050406030204" pitchFamily="18" charset="0"/>
                        <a:ea typeface="Cambria Math" panose="02040503050406030204" pitchFamily="18" charset="0"/>
                      </a:rPr>
                      <m:t>𝐵</m:t>
                    </m:r>
                    <m:r>
                      <a:rPr lang="cs-CZ" sz="2400" i="1" kern="0" smtClean="0">
                        <a:latin typeface="Cambria Math" panose="02040503050406030204" pitchFamily="18" charset="0"/>
                      </a:rPr>
                      <m:t>=</m:t>
                    </m:r>
                    <m:d>
                      <m:dPr>
                        <m:begChr m:val="⟨"/>
                        <m:endChr m:val=""/>
                        <m:ctrlPr>
                          <a:rPr lang="cs-CZ" sz="2400" i="1" kern="0" smtClean="0">
                            <a:latin typeface="Cambria Math" panose="02040503050406030204" pitchFamily="18" charset="0"/>
                          </a:rPr>
                        </m:ctrlPr>
                      </m:dPr>
                      <m:e>
                        <m:r>
                          <a:rPr lang="cs-CZ" sz="2400" b="0" i="1" kern="0" smtClean="0">
                            <a:latin typeface="Cambria Math" panose="02040503050406030204" pitchFamily="18" charset="0"/>
                          </a:rPr>
                          <m:t>2;</m:t>
                        </m:r>
                        <m:d>
                          <m:dPr>
                            <m:begChr m:val=""/>
                            <m:ctrlPr>
                              <a:rPr lang="cs-CZ" sz="2400" b="0" i="1" kern="0" smtClean="0">
                                <a:latin typeface="Cambria Math" panose="02040503050406030204" pitchFamily="18" charset="0"/>
                              </a:rPr>
                            </m:ctrlPr>
                          </m:dPr>
                          <m:e>
                            <m:r>
                              <a:rPr lang="cs-CZ" sz="2400" b="0" i="1" kern="0" smtClean="0">
                                <a:latin typeface="Cambria Math" panose="02040503050406030204" pitchFamily="18" charset="0"/>
                              </a:rPr>
                              <m:t>9</m:t>
                            </m:r>
                          </m:e>
                        </m:d>
                      </m:e>
                    </m:d>
                  </m:oMath>
                </a14:m>
                <a:endParaRPr lang="cs-CZ" sz="2400" kern="0" dirty="0">
                  <a:latin typeface="Weekly Free Light" panose="00000400000000000000" pitchFamily="50" charset="-18"/>
                </a:endParaRPr>
              </a:p>
            </p:txBody>
          </p:sp>
        </mc:Choice>
        <mc:Fallback xmlns="">
          <p:sp>
            <p:nvSpPr>
              <p:cNvPr id="50" name="Zástupný text 1">
                <a:extLst>
                  <a:ext uri="{FF2B5EF4-FFF2-40B4-BE49-F238E27FC236}">
                    <a16:creationId xmlns:a16="http://schemas.microsoft.com/office/drawing/2014/main" id="{28A3BF79-1ACD-45D7-B60F-F6DA3AC5B883}"/>
                  </a:ext>
                </a:extLst>
              </p:cNvPr>
              <p:cNvSpPr txBox="1">
                <a:spLocks noRot="1" noChangeAspect="1" noMove="1" noResize="1" noEditPoints="1" noAdjustHandles="1" noChangeArrowheads="1" noChangeShapeType="1" noTextEdit="1"/>
              </p:cNvSpPr>
              <p:nvPr/>
            </p:nvSpPr>
            <p:spPr bwMode="auto">
              <a:xfrm>
                <a:off x="1146025" y="3511934"/>
                <a:ext cx="7540800" cy="1142476"/>
              </a:xfrm>
              <a:prstGeom prst="rect">
                <a:avLst/>
              </a:prstGeom>
              <a:blipFill>
                <a:blip r:embed="rId5"/>
                <a:stretch>
                  <a:fillRect l="-808" t="-2128" b="-696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grpSp>
        <p:nvGrpSpPr>
          <p:cNvPr id="8" name="Skupina 7">
            <a:extLst>
              <a:ext uri="{FF2B5EF4-FFF2-40B4-BE49-F238E27FC236}">
                <a16:creationId xmlns:a16="http://schemas.microsoft.com/office/drawing/2014/main" id="{CDF55971-C48C-29E0-6F49-3FBCD0F375D3}"/>
              </a:ext>
            </a:extLst>
          </p:cNvPr>
          <p:cNvGrpSpPr/>
          <p:nvPr/>
        </p:nvGrpSpPr>
        <p:grpSpPr>
          <a:xfrm>
            <a:off x="3829718" y="2048940"/>
            <a:ext cx="3456384" cy="1217503"/>
            <a:chOff x="3829718" y="2048940"/>
            <a:chExt cx="3456384" cy="1217503"/>
          </a:xfrm>
        </p:grpSpPr>
        <p:grpSp>
          <p:nvGrpSpPr>
            <p:cNvPr id="34" name="Skupina 33">
              <a:extLst>
                <a:ext uri="{FF2B5EF4-FFF2-40B4-BE49-F238E27FC236}">
                  <a16:creationId xmlns:a16="http://schemas.microsoft.com/office/drawing/2014/main" id="{40F86288-707A-4647-98BE-89737D606C88}"/>
                </a:ext>
              </a:extLst>
            </p:cNvPr>
            <p:cNvGrpSpPr/>
            <p:nvPr/>
          </p:nvGrpSpPr>
          <p:grpSpPr>
            <a:xfrm>
              <a:off x="4644008" y="2427734"/>
              <a:ext cx="1777994" cy="409930"/>
              <a:chOff x="5530306" y="2434601"/>
              <a:chExt cx="1777994" cy="409930"/>
            </a:xfrm>
          </p:grpSpPr>
          <p:sp>
            <p:nvSpPr>
              <p:cNvPr id="52" name="Obdélník 51">
                <a:extLst>
                  <a:ext uri="{FF2B5EF4-FFF2-40B4-BE49-F238E27FC236}">
                    <a16:creationId xmlns:a16="http://schemas.microsoft.com/office/drawing/2014/main" id="{2873EDF1-FD2C-4955-8E30-5E7649DD6BB8}"/>
                  </a:ext>
                </a:extLst>
              </p:cNvPr>
              <p:cNvSpPr/>
              <p:nvPr/>
            </p:nvSpPr>
            <p:spPr>
              <a:xfrm>
                <a:off x="6322393" y="2434601"/>
                <a:ext cx="985907" cy="409930"/>
              </a:xfrm>
              <a:prstGeom prst="rect">
                <a:avLst/>
              </a:prstGeom>
              <a:pattFill prst="wdUp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Obdélník 31">
                <a:extLst>
                  <a:ext uri="{FF2B5EF4-FFF2-40B4-BE49-F238E27FC236}">
                    <a16:creationId xmlns:a16="http://schemas.microsoft.com/office/drawing/2014/main" id="{078E9366-6E8A-4EC7-AB34-3361AAD1432B}"/>
                  </a:ext>
                </a:extLst>
              </p:cNvPr>
              <p:cNvSpPr/>
              <p:nvPr/>
            </p:nvSpPr>
            <p:spPr>
              <a:xfrm>
                <a:off x="5530306" y="2585667"/>
                <a:ext cx="769885" cy="258863"/>
              </a:xfrm>
              <a:prstGeom prst="rect">
                <a:avLst/>
              </a:prstGeom>
              <a:pattFill prst="wdUp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5" name="Přímá spojnice 4">
              <a:extLst>
                <a:ext uri="{FF2B5EF4-FFF2-40B4-BE49-F238E27FC236}">
                  <a16:creationId xmlns:a16="http://schemas.microsoft.com/office/drawing/2014/main" id="{A570A944-1074-4031-8B03-1C223031D5D6}"/>
                </a:ext>
              </a:extLst>
            </p:cNvPr>
            <p:cNvCxnSpPr>
              <a:cxnSpLocks/>
            </p:cNvCxnSpPr>
            <p:nvPr/>
          </p:nvCxnSpPr>
          <p:spPr>
            <a:xfrm flipV="1">
              <a:off x="3829718" y="2852915"/>
              <a:ext cx="3456384" cy="686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C1823ECF-D009-49EC-9DF5-487B3268D650}"/>
                </a:ext>
              </a:extLst>
            </p:cNvPr>
            <p:cNvCxnSpPr>
              <a:cxnSpLocks/>
            </p:cNvCxnSpPr>
            <p:nvPr/>
          </p:nvCxnSpPr>
          <p:spPr>
            <a:xfrm flipV="1">
              <a:off x="4621806" y="2787773"/>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50109628-8E69-4866-ACCF-0A003E0CAC1E}"/>
                </a:ext>
              </a:extLst>
            </p:cNvPr>
            <p:cNvCxnSpPr>
              <a:cxnSpLocks/>
            </p:cNvCxnSpPr>
            <p:nvPr/>
          </p:nvCxnSpPr>
          <p:spPr>
            <a:xfrm flipV="1">
              <a:off x="5413894" y="2787773"/>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43F5728A-C783-4AEA-8258-1C6D5E880CA0}"/>
                </a:ext>
              </a:extLst>
            </p:cNvPr>
            <p:cNvCxnSpPr>
              <a:cxnSpLocks/>
            </p:cNvCxnSpPr>
            <p:nvPr/>
          </p:nvCxnSpPr>
          <p:spPr>
            <a:xfrm flipV="1">
              <a:off x="5926766" y="2787773"/>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EE33352A-F3BB-48E3-B3C7-0A7868E1EB60}"/>
                </a:ext>
              </a:extLst>
            </p:cNvPr>
            <p:cNvCxnSpPr>
              <a:cxnSpLocks/>
            </p:cNvCxnSpPr>
            <p:nvPr/>
          </p:nvCxnSpPr>
          <p:spPr>
            <a:xfrm flipV="1">
              <a:off x="6422006" y="2780907"/>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BA45CB91-8C29-488E-BEEC-4BB744CA3DCF}"/>
                </a:ext>
              </a:extLst>
            </p:cNvPr>
            <p:cNvSpPr txBox="1"/>
            <p:nvPr/>
          </p:nvSpPr>
          <p:spPr>
            <a:xfrm>
              <a:off x="4479780" y="2896376"/>
              <a:ext cx="314510" cy="369332"/>
            </a:xfrm>
            <a:prstGeom prst="rect">
              <a:avLst/>
            </a:prstGeom>
            <a:noFill/>
          </p:spPr>
          <p:txBody>
            <a:bodyPr wrap="none" rtlCol="0">
              <a:spAutoFit/>
            </a:bodyPr>
            <a:lstStyle/>
            <a:p>
              <a:r>
                <a:rPr lang="cs-CZ" sz="1800" b="1" dirty="0">
                  <a:latin typeface="Weekly Free Light" panose="00000400000000000000" pitchFamily="50" charset="-18"/>
                </a:rPr>
                <a:t>2</a:t>
              </a:r>
              <a:endParaRPr lang="cs-CZ" b="1" dirty="0">
                <a:latin typeface="Weekly Free Light" panose="00000400000000000000" pitchFamily="50" charset="-18"/>
              </a:endParaRPr>
            </a:p>
          </p:txBody>
        </p:sp>
        <p:sp>
          <p:nvSpPr>
            <p:cNvPr id="27" name="TextovéPole 26">
              <a:extLst>
                <a:ext uri="{FF2B5EF4-FFF2-40B4-BE49-F238E27FC236}">
                  <a16:creationId xmlns:a16="http://schemas.microsoft.com/office/drawing/2014/main" id="{E8C4209F-6DE5-42AD-8ADD-59F4BFFBF696}"/>
                </a:ext>
              </a:extLst>
            </p:cNvPr>
            <p:cNvSpPr txBox="1"/>
            <p:nvPr/>
          </p:nvSpPr>
          <p:spPr>
            <a:xfrm>
              <a:off x="5271868" y="2896375"/>
              <a:ext cx="312906" cy="369332"/>
            </a:xfrm>
            <a:prstGeom prst="rect">
              <a:avLst/>
            </a:prstGeom>
            <a:noFill/>
          </p:spPr>
          <p:txBody>
            <a:bodyPr wrap="none" rtlCol="0">
              <a:spAutoFit/>
            </a:bodyPr>
            <a:lstStyle/>
            <a:p>
              <a:r>
                <a:rPr lang="cs-CZ" sz="1800" b="1" dirty="0">
                  <a:latin typeface="Weekly Free Light" panose="00000400000000000000" pitchFamily="50" charset="-18"/>
                </a:rPr>
                <a:t>5</a:t>
              </a:r>
              <a:endParaRPr lang="cs-CZ" b="1" dirty="0">
                <a:latin typeface="Weekly Free Light" panose="00000400000000000000" pitchFamily="50" charset="-18"/>
              </a:endParaRPr>
            </a:p>
          </p:txBody>
        </p:sp>
        <p:sp>
          <p:nvSpPr>
            <p:cNvPr id="28" name="TextovéPole 27">
              <a:extLst>
                <a:ext uri="{FF2B5EF4-FFF2-40B4-BE49-F238E27FC236}">
                  <a16:creationId xmlns:a16="http://schemas.microsoft.com/office/drawing/2014/main" id="{A5829C9B-EC42-4D58-848D-8F57ED1EAF21}"/>
                </a:ext>
              </a:extLst>
            </p:cNvPr>
            <p:cNvSpPr txBox="1"/>
            <p:nvPr/>
          </p:nvSpPr>
          <p:spPr>
            <a:xfrm>
              <a:off x="5775923" y="2897111"/>
              <a:ext cx="301686" cy="369332"/>
            </a:xfrm>
            <a:prstGeom prst="rect">
              <a:avLst/>
            </a:prstGeom>
            <a:noFill/>
          </p:spPr>
          <p:txBody>
            <a:bodyPr wrap="none" rtlCol="0">
              <a:spAutoFit/>
            </a:bodyPr>
            <a:lstStyle/>
            <a:p>
              <a:r>
                <a:rPr lang="cs-CZ" sz="1800" b="1" dirty="0">
                  <a:latin typeface="Weekly Free Light" panose="00000400000000000000" pitchFamily="50" charset="-18"/>
                </a:rPr>
                <a:t>7</a:t>
              </a:r>
            </a:p>
          </p:txBody>
        </p:sp>
        <p:sp>
          <p:nvSpPr>
            <p:cNvPr id="29" name="TextovéPole 28">
              <a:extLst>
                <a:ext uri="{FF2B5EF4-FFF2-40B4-BE49-F238E27FC236}">
                  <a16:creationId xmlns:a16="http://schemas.microsoft.com/office/drawing/2014/main" id="{88B1B636-CEA2-45CB-8812-D847BB2FAFB9}"/>
                </a:ext>
              </a:extLst>
            </p:cNvPr>
            <p:cNvSpPr txBox="1"/>
            <p:nvPr/>
          </p:nvSpPr>
          <p:spPr>
            <a:xfrm>
              <a:off x="6273566" y="2896375"/>
              <a:ext cx="320922" cy="369332"/>
            </a:xfrm>
            <a:prstGeom prst="rect">
              <a:avLst/>
            </a:prstGeom>
            <a:noFill/>
          </p:spPr>
          <p:txBody>
            <a:bodyPr wrap="none" rtlCol="0">
              <a:spAutoFit/>
            </a:bodyPr>
            <a:lstStyle/>
            <a:p>
              <a:r>
                <a:rPr lang="cs-CZ" sz="1800" b="1" dirty="0">
                  <a:latin typeface="Weekly Free Light" panose="00000400000000000000" pitchFamily="50" charset="-18"/>
                </a:rPr>
                <a:t>9</a:t>
              </a:r>
              <a:endParaRPr lang="cs-CZ" b="1" dirty="0">
                <a:latin typeface="Weekly Free Light" panose="00000400000000000000" pitchFamily="50" charset="-18"/>
              </a:endParaRPr>
            </a:p>
          </p:txBody>
        </p:sp>
        <p:cxnSp>
          <p:nvCxnSpPr>
            <p:cNvPr id="30" name="Přímá spojnice 29">
              <a:extLst>
                <a:ext uri="{FF2B5EF4-FFF2-40B4-BE49-F238E27FC236}">
                  <a16:creationId xmlns:a16="http://schemas.microsoft.com/office/drawing/2014/main" id="{C9B74BD1-FC08-4FA5-A734-223DF96BDC9C}"/>
                </a:ext>
              </a:extLst>
            </p:cNvPr>
            <p:cNvCxnSpPr>
              <a:cxnSpLocks/>
            </p:cNvCxnSpPr>
            <p:nvPr/>
          </p:nvCxnSpPr>
          <p:spPr>
            <a:xfrm flipV="1">
              <a:off x="4620916" y="2571749"/>
              <a:ext cx="0" cy="20915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E2B4E2E3-6BFD-41B7-B788-98C599316AD7}"/>
                </a:ext>
              </a:extLst>
            </p:cNvPr>
            <p:cNvCxnSpPr>
              <a:cxnSpLocks/>
            </p:cNvCxnSpPr>
            <p:nvPr/>
          </p:nvCxnSpPr>
          <p:spPr>
            <a:xfrm flipV="1">
              <a:off x="5926766" y="2571749"/>
              <a:ext cx="0" cy="20915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Ovál 9">
              <a:extLst>
                <a:ext uri="{FF2B5EF4-FFF2-40B4-BE49-F238E27FC236}">
                  <a16:creationId xmlns:a16="http://schemas.microsoft.com/office/drawing/2014/main" id="{89FA4065-4019-4657-8E94-E2E9D4DD7345}"/>
                </a:ext>
              </a:extLst>
            </p:cNvPr>
            <p:cNvSpPr/>
            <p:nvPr/>
          </p:nvSpPr>
          <p:spPr>
            <a:xfrm>
              <a:off x="4548908" y="2499741"/>
              <a:ext cx="144016" cy="14401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Ovál 34">
              <a:extLst>
                <a:ext uri="{FF2B5EF4-FFF2-40B4-BE49-F238E27FC236}">
                  <a16:creationId xmlns:a16="http://schemas.microsoft.com/office/drawing/2014/main" id="{D44A485D-16FB-4117-A75D-721141841222}"/>
                </a:ext>
              </a:extLst>
            </p:cNvPr>
            <p:cNvSpPr/>
            <p:nvPr/>
          </p:nvSpPr>
          <p:spPr>
            <a:xfrm>
              <a:off x="5854758" y="2499926"/>
              <a:ext cx="144016" cy="14401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Přímá spojnice 35">
              <a:extLst>
                <a:ext uri="{FF2B5EF4-FFF2-40B4-BE49-F238E27FC236}">
                  <a16:creationId xmlns:a16="http://schemas.microsoft.com/office/drawing/2014/main" id="{6F7299BB-826E-4647-8611-352306C95CE1}"/>
                </a:ext>
              </a:extLst>
            </p:cNvPr>
            <p:cNvCxnSpPr>
              <a:cxnSpLocks/>
              <a:stCxn id="35" idx="2"/>
              <a:endCxn id="10" idx="6"/>
            </p:cNvCxnSpPr>
            <p:nvPr/>
          </p:nvCxnSpPr>
          <p:spPr>
            <a:xfrm flipH="1" flipV="1">
              <a:off x="4692924" y="2571749"/>
              <a:ext cx="1161834" cy="18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9DAE37BE-5B5E-4777-B270-BFD2E9A244A0}"/>
                </a:ext>
              </a:extLst>
            </p:cNvPr>
            <p:cNvCxnSpPr>
              <a:cxnSpLocks/>
            </p:cNvCxnSpPr>
            <p:nvPr/>
          </p:nvCxnSpPr>
          <p:spPr>
            <a:xfrm flipV="1">
              <a:off x="5413894" y="2420867"/>
              <a:ext cx="0"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Ovál 41">
              <a:extLst>
                <a:ext uri="{FF2B5EF4-FFF2-40B4-BE49-F238E27FC236}">
                  <a16:creationId xmlns:a16="http://schemas.microsoft.com/office/drawing/2014/main" id="{4643A647-D56A-44C1-9A32-28829A6EAF37}"/>
                </a:ext>
              </a:extLst>
            </p:cNvPr>
            <p:cNvSpPr/>
            <p:nvPr/>
          </p:nvSpPr>
          <p:spPr>
            <a:xfrm>
              <a:off x="5341886" y="2348859"/>
              <a:ext cx="144016" cy="14401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cxnSp>
          <p:nvCxnSpPr>
            <p:cNvPr id="44" name="Přímá spojnice 43">
              <a:extLst>
                <a:ext uri="{FF2B5EF4-FFF2-40B4-BE49-F238E27FC236}">
                  <a16:creationId xmlns:a16="http://schemas.microsoft.com/office/drawing/2014/main" id="{88E07D1A-1DB3-4FDB-8B14-0D32D04885FD}"/>
                </a:ext>
              </a:extLst>
            </p:cNvPr>
            <p:cNvCxnSpPr>
              <a:cxnSpLocks/>
            </p:cNvCxnSpPr>
            <p:nvPr/>
          </p:nvCxnSpPr>
          <p:spPr>
            <a:xfrm flipV="1">
              <a:off x="6422006" y="2408380"/>
              <a:ext cx="0"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Ovál 44">
              <a:extLst>
                <a:ext uri="{FF2B5EF4-FFF2-40B4-BE49-F238E27FC236}">
                  <a16:creationId xmlns:a16="http://schemas.microsoft.com/office/drawing/2014/main" id="{EADD3800-5B6D-4446-ABC1-AABB7C40EBD4}"/>
                </a:ext>
              </a:extLst>
            </p:cNvPr>
            <p:cNvSpPr/>
            <p:nvPr/>
          </p:nvSpPr>
          <p:spPr>
            <a:xfrm>
              <a:off x="6349998" y="2355725"/>
              <a:ext cx="144016" cy="14401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cxnSp>
          <p:nvCxnSpPr>
            <p:cNvPr id="46" name="Přímá spojnice 45">
              <a:extLst>
                <a:ext uri="{FF2B5EF4-FFF2-40B4-BE49-F238E27FC236}">
                  <a16:creationId xmlns:a16="http://schemas.microsoft.com/office/drawing/2014/main" id="{1D912E44-2088-4BA3-88BF-25E3AE55AF6C}"/>
                </a:ext>
              </a:extLst>
            </p:cNvPr>
            <p:cNvCxnSpPr>
              <a:cxnSpLocks/>
              <a:stCxn id="45" idx="2"/>
              <a:endCxn id="42" idx="6"/>
            </p:cNvCxnSpPr>
            <p:nvPr/>
          </p:nvCxnSpPr>
          <p:spPr>
            <a:xfrm flipH="1" flipV="1">
              <a:off x="5485902" y="2420867"/>
              <a:ext cx="864096" cy="68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8" name="Skupina 47">
              <a:extLst>
                <a:ext uri="{FF2B5EF4-FFF2-40B4-BE49-F238E27FC236}">
                  <a16:creationId xmlns:a16="http://schemas.microsoft.com/office/drawing/2014/main" id="{E38405E6-9ADB-4135-8553-A83E963118A8}"/>
                </a:ext>
              </a:extLst>
            </p:cNvPr>
            <p:cNvGrpSpPr/>
            <p:nvPr/>
          </p:nvGrpSpPr>
          <p:grpSpPr>
            <a:xfrm>
              <a:off x="4550686" y="2048940"/>
              <a:ext cx="1945102" cy="442542"/>
              <a:chOff x="4550686" y="2048940"/>
              <a:chExt cx="1945102" cy="442542"/>
            </a:xfrm>
          </p:grpSpPr>
          <p:cxnSp>
            <p:nvCxnSpPr>
              <p:cNvPr id="60" name="Přímá spojnice 59">
                <a:extLst>
                  <a:ext uri="{FF2B5EF4-FFF2-40B4-BE49-F238E27FC236}">
                    <a16:creationId xmlns:a16="http://schemas.microsoft.com/office/drawing/2014/main" id="{0767B3A0-0C0C-4F0F-900D-F78429C56BD0}"/>
                  </a:ext>
                </a:extLst>
              </p:cNvPr>
              <p:cNvCxnSpPr>
                <a:cxnSpLocks/>
                <a:stCxn id="45" idx="0"/>
              </p:cNvCxnSpPr>
              <p:nvPr/>
            </p:nvCxnSpPr>
            <p:spPr>
              <a:xfrm flipH="1" flipV="1">
                <a:off x="6420164" y="2196584"/>
                <a:ext cx="4" cy="15088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Přímá spojnice 57">
                <a:extLst>
                  <a:ext uri="{FF2B5EF4-FFF2-40B4-BE49-F238E27FC236}">
                    <a16:creationId xmlns:a16="http://schemas.microsoft.com/office/drawing/2014/main" id="{095E1F74-5AB7-4AEF-B37D-109678B6E3AE}"/>
                  </a:ext>
                </a:extLst>
              </p:cNvPr>
              <p:cNvCxnSpPr>
                <a:cxnSpLocks/>
                <a:stCxn id="10" idx="0"/>
              </p:cNvCxnSpPr>
              <p:nvPr/>
            </p:nvCxnSpPr>
            <p:spPr>
              <a:xfrm flipV="1">
                <a:off x="4619078" y="2199370"/>
                <a:ext cx="890" cy="2921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Ovál 53">
                <a:extLst>
                  <a:ext uri="{FF2B5EF4-FFF2-40B4-BE49-F238E27FC236}">
                    <a16:creationId xmlns:a16="http://schemas.microsoft.com/office/drawing/2014/main" id="{1875CABD-7403-46B2-87D3-B501C4A88892}"/>
                  </a:ext>
                </a:extLst>
              </p:cNvPr>
              <p:cNvSpPr/>
              <p:nvPr/>
            </p:nvSpPr>
            <p:spPr>
              <a:xfrm>
                <a:off x="4550686" y="205098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 name="Ovál 54">
                <a:extLst>
                  <a:ext uri="{FF2B5EF4-FFF2-40B4-BE49-F238E27FC236}">
                    <a16:creationId xmlns:a16="http://schemas.microsoft.com/office/drawing/2014/main" id="{04237EF6-227B-4882-BE24-DFE817E703F8}"/>
                  </a:ext>
                </a:extLst>
              </p:cNvPr>
              <p:cNvSpPr/>
              <p:nvPr/>
            </p:nvSpPr>
            <p:spPr>
              <a:xfrm>
                <a:off x="6351772" y="2048940"/>
                <a:ext cx="144016" cy="144016"/>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cxnSp>
            <p:nvCxnSpPr>
              <p:cNvPr id="56" name="Přímá spojnice 55">
                <a:extLst>
                  <a:ext uri="{FF2B5EF4-FFF2-40B4-BE49-F238E27FC236}">
                    <a16:creationId xmlns:a16="http://schemas.microsoft.com/office/drawing/2014/main" id="{453E5BD4-0AEB-4956-9CBB-2324DE2AE590}"/>
                  </a:ext>
                </a:extLst>
              </p:cNvPr>
              <p:cNvCxnSpPr>
                <a:cxnSpLocks/>
                <a:stCxn id="55" idx="2"/>
              </p:cNvCxnSpPr>
              <p:nvPr/>
            </p:nvCxnSpPr>
            <p:spPr>
              <a:xfrm flipH="1">
                <a:off x="4695592" y="2120948"/>
                <a:ext cx="1656180" cy="686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4879724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Effect transition="in" filter="fade">
                                      <p:cBhvr>
                                        <p:cTn id="27" dur="500"/>
                                        <p:tgtEl>
                                          <p:spTgt spid="5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
                                            <p:txEl>
                                              <p:pRg st="1" end="1"/>
                                            </p:txEl>
                                          </p:spTgt>
                                        </p:tgtEl>
                                        <p:attrNameLst>
                                          <p:attrName>style.visibility</p:attrName>
                                        </p:attrNameLst>
                                      </p:cBhvr>
                                      <p:to>
                                        <p:strVal val="visible"/>
                                      </p:to>
                                    </p:set>
                                    <p:animEffect transition="in" filter="fade">
                                      <p:cBhvr>
                                        <p:cTn id="32" dur="500"/>
                                        <p:tgtEl>
                                          <p:spTgt spid="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a:xfrm>
            <a:off x="1043608" y="530725"/>
            <a:ext cx="3528391" cy="1028700"/>
          </a:xfrm>
        </p:spPr>
        <p:txBody>
          <a:bodyPr/>
          <a:lstStyle/>
          <a:p>
            <a:pPr eaLnBrk="1" hangingPunct="1">
              <a:spcBef>
                <a:spcPct val="0"/>
              </a:spcBef>
              <a:spcAft>
                <a:spcPct val="0"/>
              </a:spcAft>
              <a:buClr>
                <a:srgbClr val="FFFFFF"/>
              </a:buClr>
              <a:buFont typeface="Roboto Slab" charset="0"/>
              <a:buNone/>
            </a:pPr>
            <a:r>
              <a:rPr lang="en-GB" altLang="cs-CZ" sz="2400" b="1" dirty="0">
                <a:solidFill>
                  <a:srgbClr val="FFFFFF"/>
                </a:solidFill>
                <a:latin typeface="Roboto Slab" pitchFamily="2" charset="0"/>
                <a:ea typeface="Roboto Slab" pitchFamily="2" charset="0"/>
                <a:cs typeface="Arial" panose="020B0604020202020204" pitchFamily="34" charset="0"/>
                <a:sym typeface="Roboto Slab" charset="0"/>
              </a:rPr>
              <a:t>Unions of intervals </a:t>
            </a:r>
            <a:r>
              <a:rPr lang="sk-SK" altLang="cs-CZ" sz="2400" b="1" dirty="0">
                <a:solidFill>
                  <a:srgbClr val="FFFFFF"/>
                </a:solidFill>
                <a:latin typeface="Roboto Slab" pitchFamily="2" charset="0"/>
                <a:ea typeface="Roboto Slab" pitchFamily="2" charset="0"/>
                <a:cs typeface="Arial" panose="020B0604020202020204" pitchFamily="34" charset="0"/>
                <a:sym typeface="Roboto Slab" charset="0"/>
              </a:rPr>
              <a:t>II</a:t>
            </a:r>
          </a:p>
        </p:txBody>
      </p:sp>
      <mc:AlternateContent xmlns:mc="http://schemas.openxmlformats.org/markup-compatibility/2006" xmlns:a14="http://schemas.microsoft.com/office/drawing/2010/main">
        <mc:Choice Requires="a14">
          <p:sp>
            <p:nvSpPr>
              <p:cNvPr id="2" name="Zástupný text 1">
                <a:extLst>
                  <a:ext uri="{FF2B5EF4-FFF2-40B4-BE49-F238E27FC236}">
                    <a16:creationId xmlns:a16="http://schemas.microsoft.com/office/drawing/2014/main" id="{018D7BF2-7344-442F-93E8-109D46056DFC}"/>
                  </a:ext>
                </a:extLst>
              </p:cNvPr>
              <p:cNvSpPr>
                <a:spLocks noGrp="1"/>
              </p:cNvSpPr>
              <p:nvPr>
                <p:ph type="body" idx="1"/>
              </p:nvPr>
            </p:nvSpPr>
            <p:spPr>
              <a:xfrm>
                <a:off x="1146025" y="1573290"/>
                <a:ext cx="7540800" cy="1142476"/>
              </a:xfrm>
            </p:spPr>
            <p:txBody>
              <a:bodyPr/>
              <a:lstStyle/>
              <a:p>
                <a14:m>
                  <m:oMath xmlns:m="http://schemas.openxmlformats.org/officeDocument/2006/math">
                    <m:r>
                      <a:rPr lang="cs-CZ" sz="2400" b="0" i="1" smtClean="0">
                        <a:latin typeface="Cambria Math" panose="02040503050406030204" pitchFamily="18" charset="0"/>
                      </a:rPr>
                      <m:t>𝐴</m:t>
                    </m:r>
                    <m:r>
                      <a:rPr lang="cs-CZ" sz="2400" b="0" i="1" smtClean="0">
                        <a:latin typeface="Cambria Math" panose="02040503050406030204" pitchFamily="18" charset="0"/>
                      </a:rPr>
                      <m:t>=</m:t>
                    </m:r>
                    <m:d>
                      <m:dPr>
                        <m:ctrlPr>
                          <a:rPr lang="cs-CZ" sz="2400" b="0" i="1" smtClean="0">
                            <a:latin typeface="Cambria Math" panose="02040503050406030204" pitchFamily="18" charset="0"/>
                          </a:rPr>
                        </m:ctrlPr>
                      </m:dPr>
                      <m:e>
                        <m:r>
                          <a:rPr lang="cs-CZ" sz="2400" b="0" i="1" smtClean="0">
                            <a:latin typeface="Cambria Math" panose="02040503050406030204" pitchFamily="18" charset="0"/>
                          </a:rPr>
                          <m:t>1;+</m:t>
                        </m:r>
                        <m:r>
                          <a:rPr lang="cs-CZ" sz="2400" b="0" i="1" smtClean="0">
                            <a:latin typeface="Cambria Math" panose="02040503050406030204" pitchFamily="18" charset="0"/>
                            <a:ea typeface="Cambria Math" panose="02040503050406030204" pitchFamily="18" charset="0"/>
                          </a:rPr>
                          <m:t>∞</m:t>
                        </m:r>
                      </m:e>
                    </m:d>
                  </m:oMath>
                </a14:m>
                <a:endParaRPr lang="cs-CZ" sz="2400" dirty="0">
                  <a:latin typeface="Weekly Free Light" panose="00000400000000000000" pitchFamily="50" charset="-18"/>
                </a:endParaRPr>
              </a:p>
              <a:p>
                <a14:m>
                  <m:oMath xmlns:m="http://schemas.openxmlformats.org/officeDocument/2006/math">
                    <m:r>
                      <a:rPr lang="cs-CZ" sz="2400" b="0" i="1" smtClean="0">
                        <a:latin typeface="Cambria Math" panose="02040503050406030204" pitchFamily="18" charset="0"/>
                      </a:rPr>
                      <m:t>𝐵</m:t>
                    </m:r>
                    <m:r>
                      <a:rPr lang="cs-CZ" sz="2400" b="0" i="1" smtClean="0">
                        <a:latin typeface="Cambria Math" panose="02040503050406030204" pitchFamily="18" charset="0"/>
                      </a:rPr>
                      <m:t>=</m:t>
                    </m:r>
                    <m:d>
                      <m:dPr>
                        <m:endChr m:val=""/>
                        <m:ctrlPr>
                          <a:rPr lang="cs-CZ" sz="2400" b="0" i="1" smtClean="0">
                            <a:latin typeface="Cambria Math" panose="02040503050406030204" pitchFamily="18" charset="0"/>
                          </a:rPr>
                        </m:ctrlPr>
                      </m:dPr>
                      <m:e>
                        <m:d>
                          <m:dPr>
                            <m:begChr m:val=""/>
                            <m:endChr m:val="⟩"/>
                            <m:ctrlPr>
                              <a:rPr lang="cs-CZ" sz="2400" b="0" i="1" smtClean="0">
                                <a:latin typeface="Cambria Math" panose="02040503050406030204" pitchFamily="18" charset="0"/>
                              </a:rPr>
                            </m:ctrlPr>
                          </m:dPr>
                          <m:e>
                            <m:r>
                              <a:rPr lang="cs-CZ" sz="2400" b="0" i="1" smtClean="0">
                                <a:latin typeface="Cambria Math" panose="02040503050406030204" pitchFamily="18" charset="0"/>
                              </a:rPr>
                              <m:t>−</m:t>
                            </m:r>
                            <m:r>
                              <a:rPr lang="cs-CZ" sz="2400" b="0" i="1" smtClean="0">
                                <a:latin typeface="Cambria Math" panose="02040503050406030204" pitchFamily="18" charset="0"/>
                                <a:ea typeface="Cambria Math" panose="02040503050406030204" pitchFamily="18" charset="0"/>
                              </a:rPr>
                              <m:t>∞;3</m:t>
                            </m:r>
                          </m:e>
                        </m:d>
                      </m:e>
                    </m:d>
                  </m:oMath>
                </a14:m>
                <a:endParaRPr lang="cs-CZ" sz="2400" dirty="0">
                  <a:latin typeface="Weekly Free Light" panose="00000400000000000000" pitchFamily="50" charset="-18"/>
                </a:endParaRPr>
              </a:p>
            </p:txBody>
          </p:sp>
        </mc:Choice>
        <mc:Fallback xmlns="">
          <p:sp>
            <p:nvSpPr>
              <p:cNvPr id="2" name="Zástupný text 1">
                <a:extLst>
                  <a:ext uri="{FF2B5EF4-FFF2-40B4-BE49-F238E27FC236}">
                    <a16:creationId xmlns:a16="http://schemas.microsoft.com/office/drawing/2014/main" id="{018D7BF2-7344-442F-93E8-109D46056DFC}"/>
                  </a:ext>
                </a:extLst>
              </p:cNvPr>
              <p:cNvSpPr>
                <a:spLocks noGrp="1" noRot="1" noChangeAspect="1" noMove="1" noResize="1" noEditPoints="1" noAdjustHandles="1" noChangeArrowheads="1" noChangeShapeType="1" noTextEdit="1"/>
              </p:cNvSpPr>
              <p:nvPr>
                <p:ph type="body" idx="1"/>
              </p:nvPr>
            </p:nvSpPr>
            <p:spPr>
              <a:xfrm>
                <a:off x="1146025" y="1573290"/>
                <a:ext cx="7540800" cy="1142476"/>
              </a:xfrm>
              <a:blipFill>
                <a:blip r:embed="rId3"/>
                <a:stretch>
                  <a:fillRect l="-808" t="-2139" b="-70588"/>
                </a:stretch>
              </a:blipFill>
            </p:spPr>
            <p:txBody>
              <a:bodyPr/>
              <a:lstStyle/>
              <a:p>
                <a:r>
                  <a:rPr lang="cs-CZ">
                    <a:noFill/>
                  </a:rPr>
                  <a:t> </a:t>
                </a:r>
              </a:p>
            </p:txBody>
          </p:sp>
        </mc:Fallback>
      </mc:AlternateContent>
      <p:sp>
        <p:nvSpPr>
          <p:cNvPr id="18437" name="Google Shape;169;p18">
            <a:extLst>
              <a:ext uri="{FF2B5EF4-FFF2-40B4-BE49-F238E27FC236}">
                <a16:creationId xmlns:a16="http://schemas.microsoft.com/office/drawing/2014/main" id="{642E811D-B586-491B-A216-1016B538676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8</a:t>
            </a:fld>
            <a:endParaRPr lang="sk-SK" altLang="cs-CZ" sz="800">
              <a:solidFill>
                <a:srgbClr val="FFFFFF"/>
              </a:solidFill>
              <a:latin typeface="Roboto Slab" charset="0"/>
              <a:sym typeface="Roboto Slab" charset="0"/>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pic>
        <p:nvPicPr>
          <p:cNvPr id="19" name="Obrázek 18">
            <a:extLst>
              <a:ext uri="{FF2B5EF4-FFF2-40B4-BE49-F238E27FC236}">
                <a16:creationId xmlns:a16="http://schemas.microsoft.com/office/drawing/2014/main" id="{A9FAAF17-88FE-4E98-9B4C-88024492CDE9}"/>
              </a:ext>
            </a:extLst>
          </p:cNvPr>
          <p:cNvPicPr>
            <a:picLocks noChangeAspect="1"/>
          </p:cNvPicPr>
          <p:nvPr/>
        </p:nvPicPr>
        <p:blipFill>
          <a:blip r:embed="rId4"/>
          <a:stretch>
            <a:fillRect/>
          </a:stretch>
        </p:blipFill>
        <p:spPr>
          <a:xfrm>
            <a:off x="7380312" y="610888"/>
            <a:ext cx="1461394" cy="908916"/>
          </a:xfrm>
          <a:prstGeom prst="rect">
            <a:avLst/>
          </a:prstGeom>
        </p:spPr>
      </p:pic>
      <mc:AlternateContent xmlns:mc="http://schemas.openxmlformats.org/markup-compatibility/2006" xmlns:a14="http://schemas.microsoft.com/office/drawing/2010/main">
        <mc:Choice Requires="a14">
          <p:sp>
            <p:nvSpPr>
              <p:cNvPr id="50" name="Zástupný text 1">
                <a:extLst>
                  <a:ext uri="{FF2B5EF4-FFF2-40B4-BE49-F238E27FC236}">
                    <a16:creationId xmlns:a16="http://schemas.microsoft.com/office/drawing/2014/main" id="{28A3BF79-1ACD-45D7-B60F-F6DA3AC5B883}"/>
                  </a:ext>
                </a:extLst>
              </p:cNvPr>
              <p:cNvSpPr txBox="1">
                <a:spLocks/>
              </p:cNvSpPr>
              <p:nvPr/>
            </p:nvSpPr>
            <p:spPr bwMode="auto">
              <a:xfrm>
                <a:off x="1146025" y="3511934"/>
                <a:ext cx="4390659" cy="1142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14:m>
                  <m:oMath xmlns:m="http://schemas.openxmlformats.org/officeDocument/2006/math">
                    <m:r>
                      <a:rPr lang="cs-CZ" sz="2400" i="1" kern="0" smtClean="0">
                        <a:latin typeface="Cambria Math" panose="02040503050406030204" pitchFamily="18" charset="0"/>
                      </a:rPr>
                      <m:t>𝐴</m:t>
                    </m:r>
                    <m:r>
                      <a:rPr lang="cs-CZ" sz="2400" i="1" kern="0" smtClean="0">
                        <a:latin typeface="Cambria Math" panose="02040503050406030204" pitchFamily="18" charset="0"/>
                        <a:ea typeface="Cambria Math" panose="02040503050406030204" pitchFamily="18" charset="0"/>
                      </a:rPr>
                      <m:t>∪</m:t>
                    </m:r>
                    <m:r>
                      <a:rPr lang="cs-CZ" sz="2400" b="0" i="1" kern="0" smtClean="0">
                        <a:latin typeface="Cambria Math" panose="02040503050406030204" pitchFamily="18" charset="0"/>
                        <a:ea typeface="Cambria Math" panose="02040503050406030204" pitchFamily="18" charset="0"/>
                      </a:rPr>
                      <m:t>𝐵</m:t>
                    </m:r>
                    <m:r>
                      <a:rPr lang="cs-CZ" sz="2400" i="1" kern="0" smtClean="0">
                        <a:latin typeface="Cambria Math" panose="02040503050406030204" pitchFamily="18" charset="0"/>
                      </a:rPr>
                      <m:t>=</m:t>
                    </m:r>
                    <m:d>
                      <m:dPr>
                        <m:ctrlPr>
                          <a:rPr lang="cs-CZ" sz="2400" i="1" kern="0" smtClean="0">
                            <a:latin typeface="Cambria Math" panose="02040503050406030204" pitchFamily="18" charset="0"/>
                          </a:rPr>
                        </m:ctrlPr>
                      </m:dPr>
                      <m:e>
                        <m:r>
                          <a:rPr lang="cs-CZ" sz="2400" b="0" i="1" kern="0" smtClean="0">
                            <a:latin typeface="Cambria Math" panose="02040503050406030204" pitchFamily="18" charset="0"/>
                          </a:rPr>
                          <m:t>1;+</m:t>
                        </m:r>
                        <m:r>
                          <a:rPr lang="cs-CZ" sz="2400" b="0" i="1" kern="0" smtClean="0">
                            <a:latin typeface="Cambria Math" panose="02040503050406030204" pitchFamily="18" charset="0"/>
                            <a:ea typeface="Cambria Math" panose="02040503050406030204" pitchFamily="18" charset="0"/>
                          </a:rPr>
                          <m:t>∞</m:t>
                        </m:r>
                      </m:e>
                    </m:d>
                    <m:r>
                      <a:rPr lang="cs-CZ" sz="2400" i="1" kern="0" smtClean="0">
                        <a:latin typeface="Cambria Math" panose="02040503050406030204" pitchFamily="18" charset="0"/>
                        <a:ea typeface="Cambria Math" panose="02040503050406030204" pitchFamily="18" charset="0"/>
                      </a:rPr>
                      <m:t>∪</m:t>
                    </m:r>
                    <m:d>
                      <m:dPr>
                        <m:endChr m:val=""/>
                        <m:ctrlPr>
                          <a:rPr lang="cs-CZ" sz="2400" i="1">
                            <a:latin typeface="Cambria Math" panose="02040503050406030204" pitchFamily="18" charset="0"/>
                          </a:rPr>
                        </m:ctrlPr>
                      </m:dPr>
                      <m:e>
                        <m:d>
                          <m:dPr>
                            <m:begChr m:val=""/>
                            <m:endChr m:val="⟩"/>
                            <m:ctrlPr>
                              <a:rPr lang="cs-CZ" sz="2400" i="1">
                                <a:latin typeface="Cambria Math" panose="02040503050406030204" pitchFamily="18" charset="0"/>
                              </a:rPr>
                            </m:ctrlPr>
                          </m:dPr>
                          <m:e>
                            <m:r>
                              <a:rPr lang="cs-CZ" sz="2400" i="1">
                                <a:latin typeface="Cambria Math" panose="02040503050406030204" pitchFamily="18" charset="0"/>
                              </a:rPr>
                              <m:t>−</m:t>
                            </m:r>
                            <m:r>
                              <a:rPr lang="cs-CZ" sz="2400" i="1">
                                <a:latin typeface="Cambria Math" panose="02040503050406030204" pitchFamily="18" charset="0"/>
                                <a:ea typeface="Cambria Math" panose="02040503050406030204" pitchFamily="18" charset="0"/>
                              </a:rPr>
                              <m:t>∞;3</m:t>
                            </m:r>
                          </m:e>
                        </m:d>
                      </m:e>
                    </m:d>
                  </m:oMath>
                </a14:m>
                <a:endParaRPr lang="cs-CZ" sz="2400" kern="0" dirty="0">
                  <a:latin typeface="Weekly Free Light" panose="00000400000000000000" pitchFamily="50" charset="-18"/>
                </a:endParaRPr>
              </a:p>
              <a:p>
                <a14:m>
                  <m:oMath xmlns:m="http://schemas.openxmlformats.org/officeDocument/2006/math">
                    <m:r>
                      <a:rPr lang="cs-CZ" sz="2400" i="1" kern="0">
                        <a:latin typeface="Cambria Math" panose="02040503050406030204" pitchFamily="18" charset="0"/>
                      </a:rPr>
                      <m:t>𝐴</m:t>
                    </m:r>
                    <m:r>
                      <a:rPr lang="cs-CZ" sz="2400" i="1" kern="0">
                        <a:latin typeface="Cambria Math" panose="02040503050406030204" pitchFamily="18" charset="0"/>
                        <a:ea typeface="Cambria Math" panose="02040503050406030204" pitchFamily="18" charset="0"/>
                      </a:rPr>
                      <m:t>∪</m:t>
                    </m:r>
                    <m:r>
                      <a:rPr lang="cs-CZ" sz="2400" i="1" kern="0">
                        <a:latin typeface="Cambria Math" panose="02040503050406030204" pitchFamily="18" charset="0"/>
                        <a:ea typeface="Cambria Math" panose="02040503050406030204" pitchFamily="18" charset="0"/>
                      </a:rPr>
                      <m:t>𝐵</m:t>
                    </m:r>
                    <m:r>
                      <a:rPr lang="cs-CZ" sz="2400" i="1" kern="0" smtClean="0">
                        <a:latin typeface="Cambria Math" panose="02040503050406030204" pitchFamily="18" charset="0"/>
                      </a:rPr>
                      <m:t>=</m:t>
                    </m:r>
                    <m:d>
                      <m:dPr>
                        <m:ctrlPr>
                          <a:rPr lang="cs-CZ" sz="2400" i="1" kern="0" smtClean="0">
                            <a:latin typeface="Cambria Math" panose="02040503050406030204" pitchFamily="18" charset="0"/>
                          </a:rPr>
                        </m:ctrlPr>
                      </m:dPr>
                      <m:e>
                        <m:r>
                          <a:rPr lang="cs-CZ" sz="2400" b="0" i="1" kern="0" smtClean="0">
                            <a:latin typeface="Cambria Math" panose="02040503050406030204" pitchFamily="18" charset="0"/>
                          </a:rPr>
                          <m:t>−</m:t>
                        </m:r>
                        <m:r>
                          <a:rPr lang="cs-CZ" sz="2400" b="0" i="1" kern="0" smtClean="0">
                            <a:latin typeface="Cambria Math" panose="02040503050406030204" pitchFamily="18" charset="0"/>
                            <a:ea typeface="Cambria Math" panose="02040503050406030204" pitchFamily="18" charset="0"/>
                          </a:rPr>
                          <m:t>∞;+∞</m:t>
                        </m:r>
                      </m:e>
                    </m:d>
                  </m:oMath>
                </a14:m>
                <a:endParaRPr lang="cs-CZ" sz="2400" kern="0" dirty="0">
                  <a:latin typeface="Weekly Free Light" panose="00000400000000000000" pitchFamily="50" charset="-18"/>
                </a:endParaRPr>
              </a:p>
            </p:txBody>
          </p:sp>
        </mc:Choice>
        <mc:Fallback xmlns="">
          <p:sp>
            <p:nvSpPr>
              <p:cNvPr id="50" name="Zástupný text 1">
                <a:extLst>
                  <a:ext uri="{FF2B5EF4-FFF2-40B4-BE49-F238E27FC236}">
                    <a16:creationId xmlns:a16="http://schemas.microsoft.com/office/drawing/2014/main" id="{28A3BF79-1ACD-45D7-B60F-F6DA3AC5B883}"/>
                  </a:ext>
                </a:extLst>
              </p:cNvPr>
              <p:cNvSpPr txBox="1">
                <a:spLocks noRot="1" noChangeAspect="1" noMove="1" noResize="1" noEditPoints="1" noAdjustHandles="1" noChangeArrowheads="1" noChangeShapeType="1" noTextEdit="1"/>
              </p:cNvSpPr>
              <p:nvPr/>
            </p:nvSpPr>
            <p:spPr bwMode="auto">
              <a:xfrm>
                <a:off x="1146025" y="3511934"/>
                <a:ext cx="4390659" cy="1142476"/>
              </a:xfrm>
              <a:prstGeom prst="rect">
                <a:avLst/>
              </a:prstGeom>
              <a:blipFill>
                <a:blip r:embed="rId5"/>
                <a:stretch>
                  <a:fillRect l="-1389" t="-40957" r="-10417" b="-308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grpSp>
        <p:nvGrpSpPr>
          <p:cNvPr id="8" name="Skupina 7">
            <a:extLst>
              <a:ext uri="{FF2B5EF4-FFF2-40B4-BE49-F238E27FC236}">
                <a16:creationId xmlns:a16="http://schemas.microsoft.com/office/drawing/2014/main" id="{8952AFD9-FE67-2FF1-C320-5AF1A8885654}"/>
              </a:ext>
            </a:extLst>
          </p:cNvPr>
          <p:cNvGrpSpPr/>
          <p:nvPr/>
        </p:nvGrpSpPr>
        <p:grpSpPr>
          <a:xfrm>
            <a:off x="3829718" y="2283718"/>
            <a:ext cx="3456384" cy="982725"/>
            <a:chOff x="3829718" y="2283718"/>
            <a:chExt cx="3456384" cy="982725"/>
          </a:xfrm>
        </p:grpSpPr>
        <p:grpSp>
          <p:nvGrpSpPr>
            <p:cNvPr id="4" name="Skupina 3">
              <a:extLst>
                <a:ext uri="{FF2B5EF4-FFF2-40B4-BE49-F238E27FC236}">
                  <a16:creationId xmlns:a16="http://schemas.microsoft.com/office/drawing/2014/main" id="{D319B4A5-7CAE-5B1A-3259-ED64C42164C2}"/>
                </a:ext>
              </a:extLst>
            </p:cNvPr>
            <p:cNvGrpSpPr/>
            <p:nvPr/>
          </p:nvGrpSpPr>
          <p:grpSpPr>
            <a:xfrm>
              <a:off x="3829718" y="2348859"/>
              <a:ext cx="3456384" cy="917584"/>
              <a:chOff x="3829718" y="2348859"/>
              <a:chExt cx="3456384" cy="917584"/>
            </a:xfrm>
          </p:grpSpPr>
          <p:grpSp>
            <p:nvGrpSpPr>
              <p:cNvPr id="9" name="Skupina 8">
                <a:extLst>
                  <a:ext uri="{FF2B5EF4-FFF2-40B4-BE49-F238E27FC236}">
                    <a16:creationId xmlns:a16="http://schemas.microsoft.com/office/drawing/2014/main" id="{DF1E3D80-1839-40E0-967F-671880445183}"/>
                  </a:ext>
                </a:extLst>
              </p:cNvPr>
              <p:cNvGrpSpPr/>
              <p:nvPr/>
            </p:nvGrpSpPr>
            <p:grpSpPr>
              <a:xfrm>
                <a:off x="3946662" y="2427653"/>
                <a:ext cx="3222495" cy="445946"/>
                <a:chOff x="3923929" y="2425224"/>
                <a:chExt cx="3222495" cy="445946"/>
              </a:xfrm>
            </p:grpSpPr>
            <p:sp>
              <p:nvSpPr>
                <p:cNvPr id="52" name="Obdélník 51">
                  <a:extLst>
                    <a:ext uri="{FF2B5EF4-FFF2-40B4-BE49-F238E27FC236}">
                      <a16:creationId xmlns:a16="http://schemas.microsoft.com/office/drawing/2014/main" id="{2873EDF1-FD2C-4955-8E30-5E7649DD6BB8}"/>
                    </a:ext>
                  </a:extLst>
                </p:cNvPr>
                <p:cNvSpPr/>
                <p:nvPr/>
              </p:nvSpPr>
              <p:spPr>
                <a:xfrm>
                  <a:off x="5397809" y="2425224"/>
                  <a:ext cx="1748615" cy="445946"/>
                </a:xfrm>
                <a:prstGeom prst="rect">
                  <a:avLst/>
                </a:prstGeom>
                <a:pattFill prst="wdUp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Obdélník 31">
                  <a:extLst>
                    <a:ext uri="{FF2B5EF4-FFF2-40B4-BE49-F238E27FC236}">
                      <a16:creationId xmlns:a16="http://schemas.microsoft.com/office/drawing/2014/main" id="{078E9366-6E8A-4EC7-AB34-3361AAD1432B}"/>
                    </a:ext>
                  </a:extLst>
                </p:cNvPr>
                <p:cNvSpPr/>
                <p:nvPr/>
              </p:nvSpPr>
              <p:spPr>
                <a:xfrm>
                  <a:off x="3923929" y="2578081"/>
                  <a:ext cx="1480348" cy="258863"/>
                </a:xfrm>
                <a:prstGeom prst="rect">
                  <a:avLst/>
                </a:prstGeom>
                <a:pattFill prst="wdUp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8" name="TextovéPole 27">
                <a:extLst>
                  <a:ext uri="{FF2B5EF4-FFF2-40B4-BE49-F238E27FC236}">
                    <a16:creationId xmlns:a16="http://schemas.microsoft.com/office/drawing/2014/main" id="{A5829C9B-EC42-4D58-848D-8F57ED1EAF21}"/>
                  </a:ext>
                </a:extLst>
              </p:cNvPr>
              <p:cNvSpPr txBox="1"/>
              <p:nvPr/>
            </p:nvSpPr>
            <p:spPr>
              <a:xfrm>
                <a:off x="5775923" y="2897111"/>
                <a:ext cx="314510" cy="369332"/>
              </a:xfrm>
              <a:prstGeom prst="rect">
                <a:avLst/>
              </a:prstGeom>
              <a:noFill/>
            </p:spPr>
            <p:txBody>
              <a:bodyPr wrap="none" rtlCol="0">
                <a:spAutoFit/>
              </a:bodyPr>
              <a:lstStyle/>
              <a:p>
                <a:r>
                  <a:rPr lang="cs-CZ" sz="1800" b="1" dirty="0">
                    <a:latin typeface="Weekly Free Light" panose="00000400000000000000" pitchFamily="50" charset="-18"/>
                  </a:rPr>
                  <a:t>3</a:t>
                </a:r>
              </a:p>
            </p:txBody>
          </p:sp>
          <p:cxnSp>
            <p:nvCxnSpPr>
              <p:cNvPr id="5" name="Přímá spojnice 4">
                <a:extLst>
                  <a:ext uri="{FF2B5EF4-FFF2-40B4-BE49-F238E27FC236}">
                    <a16:creationId xmlns:a16="http://schemas.microsoft.com/office/drawing/2014/main" id="{A570A944-1074-4031-8B03-1C223031D5D6}"/>
                  </a:ext>
                </a:extLst>
              </p:cNvPr>
              <p:cNvCxnSpPr>
                <a:cxnSpLocks/>
              </p:cNvCxnSpPr>
              <p:nvPr/>
            </p:nvCxnSpPr>
            <p:spPr>
              <a:xfrm flipV="1">
                <a:off x="3829718" y="2852915"/>
                <a:ext cx="3456384" cy="686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50109628-8E69-4866-ACCF-0A003E0CAC1E}"/>
                  </a:ext>
                </a:extLst>
              </p:cNvPr>
              <p:cNvCxnSpPr>
                <a:cxnSpLocks/>
              </p:cNvCxnSpPr>
              <p:nvPr/>
            </p:nvCxnSpPr>
            <p:spPr>
              <a:xfrm flipV="1">
                <a:off x="5413894" y="2787773"/>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43F5728A-C783-4AEA-8258-1C6D5E880CA0}"/>
                  </a:ext>
                </a:extLst>
              </p:cNvPr>
              <p:cNvCxnSpPr>
                <a:cxnSpLocks/>
              </p:cNvCxnSpPr>
              <p:nvPr/>
            </p:nvCxnSpPr>
            <p:spPr>
              <a:xfrm flipV="1">
                <a:off x="5926766" y="2787773"/>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ovéPole 26">
                <a:extLst>
                  <a:ext uri="{FF2B5EF4-FFF2-40B4-BE49-F238E27FC236}">
                    <a16:creationId xmlns:a16="http://schemas.microsoft.com/office/drawing/2014/main" id="{E8C4209F-6DE5-42AD-8ADD-59F4BFFBF696}"/>
                  </a:ext>
                </a:extLst>
              </p:cNvPr>
              <p:cNvSpPr txBox="1"/>
              <p:nvPr/>
            </p:nvSpPr>
            <p:spPr>
              <a:xfrm>
                <a:off x="5271868" y="2896375"/>
                <a:ext cx="264816" cy="369332"/>
              </a:xfrm>
              <a:prstGeom prst="rect">
                <a:avLst/>
              </a:prstGeom>
              <a:noFill/>
            </p:spPr>
            <p:txBody>
              <a:bodyPr wrap="none" rtlCol="0">
                <a:spAutoFit/>
              </a:bodyPr>
              <a:lstStyle/>
              <a:p>
                <a:r>
                  <a:rPr lang="cs-CZ" sz="1800" b="1" dirty="0">
                    <a:latin typeface="Weekly Free Light" panose="00000400000000000000" pitchFamily="50" charset="-18"/>
                  </a:rPr>
                  <a:t>1</a:t>
                </a:r>
                <a:endParaRPr lang="cs-CZ" b="1" dirty="0">
                  <a:latin typeface="Weekly Free Light" panose="00000400000000000000" pitchFamily="50" charset="-18"/>
                </a:endParaRPr>
              </a:p>
            </p:txBody>
          </p:sp>
          <p:cxnSp>
            <p:nvCxnSpPr>
              <p:cNvPr id="33" name="Přímá spojnice 32">
                <a:extLst>
                  <a:ext uri="{FF2B5EF4-FFF2-40B4-BE49-F238E27FC236}">
                    <a16:creationId xmlns:a16="http://schemas.microsoft.com/office/drawing/2014/main" id="{E2B4E2E3-6BFD-41B7-B788-98C599316AD7}"/>
                  </a:ext>
                </a:extLst>
              </p:cNvPr>
              <p:cNvCxnSpPr>
                <a:cxnSpLocks/>
              </p:cNvCxnSpPr>
              <p:nvPr/>
            </p:nvCxnSpPr>
            <p:spPr>
              <a:xfrm flipV="1">
                <a:off x="5926766" y="2571749"/>
                <a:ext cx="0" cy="20915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5" name="Ovál 34">
                <a:extLst>
                  <a:ext uri="{FF2B5EF4-FFF2-40B4-BE49-F238E27FC236}">
                    <a16:creationId xmlns:a16="http://schemas.microsoft.com/office/drawing/2014/main" id="{D44A485D-16FB-4117-A75D-721141841222}"/>
                  </a:ext>
                </a:extLst>
              </p:cNvPr>
              <p:cNvSpPr/>
              <p:nvPr/>
            </p:nvSpPr>
            <p:spPr>
              <a:xfrm>
                <a:off x="5854758" y="2499926"/>
                <a:ext cx="144016" cy="14401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Přímá spojnice 35">
                <a:extLst>
                  <a:ext uri="{FF2B5EF4-FFF2-40B4-BE49-F238E27FC236}">
                    <a16:creationId xmlns:a16="http://schemas.microsoft.com/office/drawing/2014/main" id="{6F7299BB-826E-4647-8611-352306C95CE1}"/>
                  </a:ext>
                </a:extLst>
              </p:cNvPr>
              <p:cNvCxnSpPr>
                <a:cxnSpLocks/>
                <a:stCxn id="35" idx="2"/>
              </p:cNvCxnSpPr>
              <p:nvPr/>
            </p:nvCxnSpPr>
            <p:spPr>
              <a:xfrm flipH="1">
                <a:off x="3851920" y="2571934"/>
                <a:ext cx="2002838" cy="0"/>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9DAE37BE-5B5E-4777-B270-BFD2E9A244A0}"/>
                  </a:ext>
                </a:extLst>
              </p:cNvPr>
              <p:cNvCxnSpPr>
                <a:cxnSpLocks/>
              </p:cNvCxnSpPr>
              <p:nvPr/>
            </p:nvCxnSpPr>
            <p:spPr>
              <a:xfrm flipV="1">
                <a:off x="5413894" y="2420867"/>
                <a:ext cx="0"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Ovál 41">
                <a:extLst>
                  <a:ext uri="{FF2B5EF4-FFF2-40B4-BE49-F238E27FC236}">
                    <a16:creationId xmlns:a16="http://schemas.microsoft.com/office/drawing/2014/main" id="{4643A647-D56A-44C1-9A32-28829A6EAF37}"/>
                  </a:ext>
                </a:extLst>
              </p:cNvPr>
              <p:cNvSpPr/>
              <p:nvPr/>
            </p:nvSpPr>
            <p:spPr>
              <a:xfrm>
                <a:off x="5341886" y="2348859"/>
                <a:ext cx="144016" cy="14401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cxnSp>
            <p:nvCxnSpPr>
              <p:cNvPr id="46" name="Přímá spojnice 45">
                <a:extLst>
                  <a:ext uri="{FF2B5EF4-FFF2-40B4-BE49-F238E27FC236}">
                    <a16:creationId xmlns:a16="http://schemas.microsoft.com/office/drawing/2014/main" id="{1D912E44-2088-4BA3-88BF-25E3AE55AF6C}"/>
                  </a:ext>
                </a:extLst>
              </p:cNvPr>
              <p:cNvCxnSpPr>
                <a:cxnSpLocks/>
                <a:endCxn id="42" idx="6"/>
              </p:cNvCxnSpPr>
              <p:nvPr/>
            </p:nvCxnSpPr>
            <p:spPr>
              <a:xfrm flipH="1">
                <a:off x="5485902" y="2418357"/>
                <a:ext cx="1750394"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6" name="Přímá spojnice 55">
              <a:extLst>
                <a:ext uri="{FF2B5EF4-FFF2-40B4-BE49-F238E27FC236}">
                  <a16:creationId xmlns:a16="http://schemas.microsoft.com/office/drawing/2014/main" id="{453E5BD4-0AEB-4956-9CBB-2324DE2AE590}"/>
                </a:ext>
              </a:extLst>
            </p:cNvPr>
            <p:cNvCxnSpPr>
              <a:cxnSpLocks/>
            </p:cNvCxnSpPr>
            <p:nvPr/>
          </p:nvCxnSpPr>
          <p:spPr>
            <a:xfrm flipH="1">
              <a:off x="3923929" y="2283718"/>
              <a:ext cx="3312367" cy="0"/>
            </a:xfrm>
            <a:prstGeom prst="line">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17962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Effect transition="in" filter="fade">
                                      <p:cBhvr>
                                        <p:cTn id="27" dur="500"/>
                                        <p:tgtEl>
                                          <p:spTgt spid="5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
                                            <p:txEl>
                                              <p:pRg st="1" end="1"/>
                                            </p:txEl>
                                          </p:spTgt>
                                        </p:tgtEl>
                                        <p:attrNameLst>
                                          <p:attrName>style.visibility</p:attrName>
                                        </p:attrNameLst>
                                      </p:cBhvr>
                                      <p:to>
                                        <p:strVal val="visible"/>
                                      </p:to>
                                    </p:set>
                                    <p:animEffect transition="in" filter="fade">
                                      <p:cBhvr>
                                        <p:cTn id="32" dur="500"/>
                                        <p:tgtEl>
                                          <p:spTgt spid="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a:xfrm>
            <a:off x="1146024" y="530725"/>
            <a:ext cx="3425975" cy="1028700"/>
          </a:xfrm>
        </p:spPr>
        <p:txBody>
          <a:bodyPr/>
          <a:lstStyle/>
          <a:p>
            <a:pPr eaLnBrk="1" hangingPunct="1">
              <a:spcBef>
                <a:spcPct val="0"/>
              </a:spcBef>
              <a:spcAft>
                <a:spcPct val="0"/>
              </a:spcAft>
              <a:buClr>
                <a:srgbClr val="FFFFFF"/>
              </a:buClr>
              <a:buFont typeface="Roboto Slab" charset="0"/>
              <a:buNone/>
            </a:pPr>
            <a:r>
              <a:rPr lang="en-GB" altLang="cs-CZ" sz="2400" b="1" dirty="0">
                <a:solidFill>
                  <a:srgbClr val="FFFFFF"/>
                </a:solidFill>
                <a:latin typeface="Roboto Slab" pitchFamily="2" charset="0"/>
                <a:ea typeface="Roboto Slab" pitchFamily="2" charset="0"/>
                <a:cs typeface="Arial" panose="020B0604020202020204" pitchFamily="34" charset="0"/>
                <a:sym typeface="Roboto Slab" charset="0"/>
              </a:rPr>
              <a:t>Intervals intersections </a:t>
            </a:r>
            <a:r>
              <a:rPr lang="sk-SK" altLang="cs-CZ" sz="2400" b="1" dirty="0">
                <a:solidFill>
                  <a:srgbClr val="FFFFFF"/>
                </a:solidFill>
                <a:latin typeface="Roboto Slab" pitchFamily="2" charset="0"/>
                <a:ea typeface="Roboto Slab" pitchFamily="2" charset="0"/>
                <a:cs typeface="Arial" panose="020B0604020202020204" pitchFamily="34" charset="0"/>
                <a:sym typeface="Roboto Slab" charset="0"/>
              </a:rPr>
              <a:t>I</a:t>
            </a:r>
          </a:p>
        </p:txBody>
      </p:sp>
      <mc:AlternateContent xmlns:mc="http://schemas.openxmlformats.org/markup-compatibility/2006" xmlns:a14="http://schemas.microsoft.com/office/drawing/2010/main">
        <mc:Choice Requires="a14">
          <p:sp>
            <p:nvSpPr>
              <p:cNvPr id="2" name="Zástupný text 1">
                <a:extLst>
                  <a:ext uri="{FF2B5EF4-FFF2-40B4-BE49-F238E27FC236}">
                    <a16:creationId xmlns:a16="http://schemas.microsoft.com/office/drawing/2014/main" id="{018D7BF2-7344-442F-93E8-109D46056DFC}"/>
                  </a:ext>
                </a:extLst>
              </p:cNvPr>
              <p:cNvSpPr>
                <a:spLocks noGrp="1"/>
              </p:cNvSpPr>
              <p:nvPr>
                <p:ph type="body" idx="1"/>
              </p:nvPr>
            </p:nvSpPr>
            <p:spPr>
              <a:xfrm>
                <a:off x="1146025" y="1573290"/>
                <a:ext cx="7540800" cy="1142476"/>
              </a:xfrm>
            </p:spPr>
            <p:txBody>
              <a:bodyPr/>
              <a:lstStyle/>
              <a:p>
                <a14:m>
                  <m:oMath xmlns:m="http://schemas.openxmlformats.org/officeDocument/2006/math">
                    <m:r>
                      <a:rPr lang="cs-CZ" sz="2400" b="0" i="1" smtClean="0">
                        <a:latin typeface="Cambria Math" panose="02040503050406030204" pitchFamily="18" charset="0"/>
                      </a:rPr>
                      <m:t>𝐴</m:t>
                    </m:r>
                    <m:r>
                      <a:rPr lang="cs-CZ" sz="2400" b="0" i="1" smtClean="0">
                        <a:latin typeface="Cambria Math" panose="02040503050406030204" pitchFamily="18" charset="0"/>
                      </a:rPr>
                      <m:t>=</m:t>
                    </m:r>
                    <m:d>
                      <m:dPr>
                        <m:begChr m:val="⟨"/>
                        <m:endChr m:val="⟩"/>
                        <m:ctrlPr>
                          <a:rPr lang="cs-CZ" sz="2400" b="0" i="1" smtClean="0">
                            <a:latin typeface="Cambria Math" panose="02040503050406030204" pitchFamily="18" charset="0"/>
                          </a:rPr>
                        </m:ctrlPr>
                      </m:dPr>
                      <m:e>
                        <m:r>
                          <a:rPr lang="cs-CZ" sz="2400" b="0" i="1" smtClean="0">
                            <a:latin typeface="Cambria Math" panose="02040503050406030204" pitchFamily="18" charset="0"/>
                          </a:rPr>
                          <m:t>2;7</m:t>
                        </m:r>
                      </m:e>
                    </m:d>
                  </m:oMath>
                </a14:m>
                <a:endParaRPr lang="cs-CZ" sz="2400" dirty="0">
                  <a:latin typeface="Weekly Free Light" panose="00000400000000000000" pitchFamily="50" charset="-18"/>
                </a:endParaRPr>
              </a:p>
              <a:p>
                <a14:m>
                  <m:oMath xmlns:m="http://schemas.openxmlformats.org/officeDocument/2006/math">
                    <m:r>
                      <a:rPr lang="cs-CZ" sz="2400" b="0" i="1" smtClean="0">
                        <a:latin typeface="Cambria Math" panose="02040503050406030204" pitchFamily="18" charset="0"/>
                      </a:rPr>
                      <m:t>𝐵</m:t>
                    </m:r>
                    <m:r>
                      <a:rPr lang="cs-CZ" sz="2400" b="0" i="1" smtClean="0">
                        <a:latin typeface="Cambria Math" panose="02040503050406030204" pitchFamily="18" charset="0"/>
                      </a:rPr>
                      <m:t>=</m:t>
                    </m:r>
                    <m:d>
                      <m:dPr>
                        <m:ctrlPr>
                          <a:rPr lang="cs-CZ" sz="2400" b="0" i="1" smtClean="0">
                            <a:latin typeface="Cambria Math" panose="02040503050406030204" pitchFamily="18" charset="0"/>
                          </a:rPr>
                        </m:ctrlPr>
                      </m:dPr>
                      <m:e>
                        <m:r>
                          <a:rPr lang="cs-CZ" sz="2400" b="0" i="1" smtClean="0">
                            <a:latin typeface="Cambria Math" panose="02040503050406030204" pitchFamily="18" charset="0"/>
                          </a:rPr>
                          <m:t>5;9</m:t>
                        </m:r>
                      </m:e>
                    </m:d>
                  </m:oMath>
                </a14:m>
                <a:endParaRPr lang="cs-CZ" sz="2400" dirty="0">
                  <a:latin typeface="Weekly Free Light" panose="00000400000000000000" pitchFamily="50" charset="-18"/>
                </a:endParaRPr>
              </a:p>
            </p:txBody>
          </p:sp>
        </mc:Choice>
        <mc:Fallback xmlns="">
          <p:sp>
            <p:nvSpPr>
              <p:cNvPr id="2" name="Zástupný text 1">
                <a:extLst>
                  <a:ext uri="{FF2B5EF4-FFF2-40B4-BE49-F238E27FC236}">
                    <a16:creationId xmlns:a16="http://schemas.microsoft.com/office/drawing/2014/main" id="{018D7BF2-7344-442F-93E8-109D46056DFC}"/>
                  </a:ext>
                </a:extLst>
              </p:cNvPr>
              <p:cNvSpPr>
                <a:spLocks noGrp="1" noRot="1" noChangeAspect="1" noMove="1" noResize="1" noEditPoints="1" noAdjustHandles="1" noChangeArrowheads="1" noChangeShapeType="1" noTextEdit="1"/>
              </p:cNvSpPr>
              <p:nvPr>
                <p:ph type="body" idx="1"/>
              </p:nvPr>
            </p:nvSpPr>
            <p:spPr>
              <a:xfrm>
                <a:off x="1146025" y="1573290"/>
                <a:ext cx="7540800" cy="1142476"/>
              </a:xfrm>
              <a:blipFill>
                <a:blip r:embed="rId3"/>
                <a:stretch>
                  <a:fillRect l="-808" b="-3743"/>
                </a:stretch>
              </a:blipFill>
            </p:spPr>
            <p:txBody>
              <a:bodyPr/>
              <a:lstStyle/>
              <a:p>
                <a:r>
                  <a:rPr lang="cs-CZ">
                    <a:noFill/>
                  </a:rPr>
                  <a:t> </a:t>
                </a:r>
              </a:p>
            </p:txBody>
          </p:sp>
        </mc:Fallback>
      </mc:AlternateContent>
      <p:sp>
        <p:nvSpPr>
          <p:cNvPr id="18437" name="Google Shape;169;p18">
            <a:extLst>
              <a:ext uri="{FF2B5EF4-FFF2-40B4-BE49-F238E27FC236}">
                <a16:creationId xmlns:a16="http://schemas.microsoft.com/office/drawing/2014/main" id="{642E811D-B586-491B-A216-1016B538676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9</a:t>
            </a:fld>
            <a:endParaRPr lang="sk-SK" altLang="cs-CZ" sz="800">
              <a:solidFill>
                <a:srgbClr val="FFFFFF"/>
              </a:solidFill>
              <a:latin typeface="Roboto Slab" charset="0"/>
              <a:sym typeface="Roboto Slab" charset="0"/>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mc:AlternateContent xmlns:mc="http://schemas.openxmlformats.org/markup-compatibility/2006" xmlns:a14="http://schemas.microsoft.com/office/drawing/2010/main">
        <mc:Choice Requires="a14">
          <p:sp>
            <p:nvSpPr>
              <p:cNvPr id="50" name="Zástupný text 1">
                <a:extLst>
                  <a:ext uri="{FF2B5EF4-FFF2-40B4-BE49-F238E27FC236}">
                    <a16:creationId xmlns:a16="http://schemas.microsoft.com/office/drawing/2014/main" id="{28A3BF79-1ACD-45D7-B60F-F6DA3AC5B883}"/>
                  </a:ext>
                </a:extLst>
              </p:cNvPr>
              <p:cNvSpPr txBox="1">
                <a:spLocks/>
              </p:cNvSpPr>
              <p:nvPr/>
            </p:nvSpPr>
            <p:spPr bwMode="auto">
              <a:xfrm>
                <a:off x="1146025" y="3511934"/>
                <a:ext cx="3786015" cy="1142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14:m>
                  <m:oMath xmlns:m="http://schemas.openxmlformats.org/officeDocument/2006/math">
                    <m:r>
                      <a:rPr lang="cs-CZ" sz="2400" i="1" kern="0" smtClean="0">
                        <a:latin typeface="Cambria Math" panose="02040503050406030204" pitchFamily="18" charset="0"/>
                      </a:rPr>
                      <m:t>𝐴</m:t>
                    </m:r>
                    <m:r>
                      <a:rPr lang="cs-CZ" sz="2400" i="1" kern="0" smtClean="0">
                        <a:latin typeface="Cambria Math" panose="02040503050406030204" pitchFamily="18" charset="0"/>
                        <a:ea typeface="Cambria Math" panose="02040503050406030204" pitchFamily="18" charset="0"/>
                      </a:rPr>
                      <m:t>∩</m:t>
                    </m:r>
                    <m:r>
                      <a:rPr lang="cs-CZ" sz="2400" b="0" i="1" kern="0" smtClean="0">
                        <a:latin typeface="Cambria Math" panose="02040503050406030204" pitchFamily="18" charset="0"/>
                        <a:ea typeface="Cambria Math" panose="02040503050406030204" pitchFamily="18" charset="0"/>
                      </a:rPr>
                      <m:t>𝐵</m:t>
                    </m:r>
                    <m:r>
                      <a:rPr lang="cs-CZ" sz="2400" i="1" kern="0" smtClean="0">
                        <a:latin typeface="Cambria Math" panose="02040503050406030204" pitchFamily="18" charset="0"/>
                      </a:rPr>
                      <m:t>=</m:t>
                    </m:r>
                    <m:d>
                      <m:dPr>
                        <m:begChr m:val="⟨"/>
                        <m:endChr m:val="⟩"/>
                        <m:ctrlPr>
                          <a:rPr lang="cs-CZ" sz="2400" i="1" kern="0" smtClean="0">
                            <a:latin typeface="Cambria Math" panose="02040503050406030204" pitchFamily="18" charset="0"/>
                          </a:rPr>
                        </m:ctrlPr>
                      </m:dPr>
                      <m:e>
                        <m:r>
                          <a:rPr lang="cs-CZ" sz="2400" i="1" kern="0" smtClean="0">
                            <a:latin typeface="Cambria Math" panose="02040503050406030204" pitchFamily="18" charset="0"/>
                          </a:rPr>
                          <m:t>2;7</m:t>
                        </m:r>
                      </m:e>
                    </m:d>
                    <m:r>
                      <a:rPr lang="cs-CZ" sz="2400" i="1" kern="0" smtClean="0">
                        <a:latin typeface="Cambria Math" panose="02040503050406030204" pitchFamily="18" charset="0"/>
                        <a:ea typeface="Cambria Math" panose="02040503050406030204" pitchFamily="18" charset="0"/>
                      </a:rPr>
                      <m:t>∩</m:t>
                    </m:r>
                    <m:d>
                      <m:dPr>
                        <m:ctrlPr>
                          <a:rPr lang="cs-CZ" sz="2400" i="1" kern="0">
                            <a:latin typeface="Cambria Math" panose="02040503050406030204" pitchFamily="18" charset="0"/>
                          </a:rPr>
                        </m:ctrlPr>
                      </m:dPr>
                      <m:e>
                        <m:r>
                          <a:rPr lang="cs-CZ" sz="2400" i="1" kern="0">
                            <a:latin typeface="Cambria Math" panose="02040503050406030204" pitchFamily="18" charset="0"/>
                          </a:rPr>
                          <m:t>5;9</m:t>
                        </m:r>
                      </m:e>
                    </m:d>
                  </m:oMath>
                </a14:m>
                <a:endParaRPr lang="cs-CZ" sz="2400" kern="0" dirty="0">
                  <a:latin typeface="Weekly Free Light" panose="00000400000000000000" pitchFamily="50" charset="-18"/>
                </a:endParaRPr>
              </a:p>
              <a:p>
                <a14:m>
                  <m:oMath xmlns:m="http://schemas.openxmlformats.org/officeDocument/2006/math">
                    <m:r>
                      <a:rPr lang="cs-CZ" sz="2400" i="1" kern="0">
                        <a:latin typeface="Cambria Math" panose="02040503050406030204" pitchFamily="18" charset="0"/>
                      </a:rPr>
                      <m:t>𝐴</m:t>
                    </m:r>
                    <m:r>
                      <a:rPr lang="cs-CZ" sz="2400" i="1" kern="0" smtClean="0">
                        <a:latin typeface="Cambria Math" panose="02040503050406030204" pitchFamily="18" charset="0"/>
                        <a:ea typeface="Cambria Math" panose="02040503050406030204" pitchFamily="18" charset="0"/>
                      </a:rPr>
                      <m:t>∩</m:t>
                    </m:r>
                    <m:r>
                      <a:rPr lang="cs-CZ" sz="2400" i="1" kern="0">
                        <a:latin typeface="Cambria Math" panose="02040503050406030204" pitchFamily="18" charset="0"/>
                        <a:ea typeface="Cambria Math" panose="02040503050406030204" pitchFamily="18" charset="0"/>
                      </a:rPr>
                      <m:t>𝐵</m:t>
                    </m:r>
                    <m:r>
                      <a:rPr lang="cs-CZ" sz="2400" i="1" kern="0" smtClean="0">
                        <a:latin typeface="Cambria Math" panose="02040503050406030204" pitchFamily="18" charset="0"/>
                      </a:rPr>
                      <m:t>=</m:t>
                    </m:r>
                    <m:d>
                      <m:dPr>
                        <m:endChr m:val=""/>
                        <m:ctrlPr>
                          <a:rPr lang="cs-CZ" sz="2400" i="1" kern="0" smtClean="0">
                            <a:latin typeface="Cambria Math" panose="02040503050406030204" pitchFamily="18" charset="0"/>
                          </a:rPr>
                        </m:ctrlPr>
                      </m:dPr>
                      <m:e>
                        <m:d>
                          <m:dPr>
                            <m:begChr m:val=""/>
                            <m:endChr m:val="⟩"/>
                            <m:ctrlPr>
                              <a:rPr lang="cs-CZ" sz="2400" i="1" kern="0" smtClean="0">
                                <a:latin typeface="Cambria Math" panose="02040503050406030204" pitchFamily="18" charset="0"/>
                              </a:rPr>
                            </m:ctrlPr>
                          </m:dPr>
                          <m:e>
                            <m:r>
                              <a:rPr lang="cs-CZ" sz="2400" b="0" i="1" kern="0" smtClean="0">
                                <a:latin typeface="Cambria Math" panose="02040503050406030204" pitchFamily="18" charset="0"/>
                              </a:rPr>
                              <m:t>5;7</m:t>
                            </m:r>
                          </m:e>
                        </m:d>
                      </m:e>
                    </m:d>
                  </m:oMath>
                </a14:m>
                <a:endParaRPr lang="cs-CZ" sz="2400" kern="0" dirty="0">
                  <a:latin typeface="Weekly Free Light" panose="00000400000000000000" pitchFamily="50" charset="-18"/>
                </a:endParaRPr>
              </a:p>
            </p:txBody>
          </p:sp>
        </mc:Choice>
        <mc:Fallback xmlns="">
          <p:sp>
            <p:nvSpPr>
              <p:cNvPr id="50" name="Zástupný text 1">
                <a:extLst>
                  <a:ext uri="{FF2B5EF4-FFF2-40B4-BE49-F238E27FC236}">
                    <a16:creationId xmlns:a16="http://schemas.microsoft.com/office/drawing/2014/main" id="{28A3BF79-1ACD-45D7-B60F-F6DA3AC5B883}"/>
                  </a:ext>
                </a:extLst>
              </p:cNvPr>
              <p:cNvSpPr txBox="1">
                <a:spLocks noRot="1" noChangeAspect="1" noMove="1" noResize="1" noEditPoints="1" noAdjustHandles="1" noChangeArrowheads="1" noChangeShapeType="1" noTextEdit="1"/>
              </p:cNvSpPr>
              <p:nvPr/>
            </p:nvSpPr>
            <p:spPr bwMode="auto">
              <a:xfrm>
                <a:off x="1146025" y="3511934"/>
                <a:ext cx="3786015" cy="1142476"/>
              </a:xfrm>
              <a:prstGeom prst="rect">
                <a:avLst/>
              </a:prstGeom>
              <a:blipFill>
                <a:blip r:embed="rId4"/>
                <a:stretch>
                  <a:fillRect l="-1610" t="-2128" b="-696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grpSp>
        <p:nvGrpSpPr>
          <p:cNvPr id="9" name="Skupina 8">
            <a:extLst>
              <a:ext uri="{FF2B5EF4-FFF2-40B4-BE49-F238E27FC236}">
                <a16:creationId xmlns:a16="http://schemas.microsoft.com/office/drawing/2014/main" id="{9051FBC6-B7CE-D97B-2821-C51BD1D3EBBA}"/>
              </a:ext>
            </a:extLst>
          </p:cNvPr>
          <p:cNvGrpSpPr/>
          <p:nvPr/>
        </p:nvGrpSpPr>
        <p:grpSpPr>
          <a:xfrm>
            <a:off x="3829718" y="2067694"/>
            <a:ext cx="3456384" cy="1198749"/>
            <a:chOff x="3829718" y="2067694"/>
            <a:chExt cx="3456384" cy="1198749"/>
          </a:xfrm>
        </p:grpSpPr>
        <p:grpSp>
          <p:nvGrpSpPr>
            <p:cNvPr id="6" name="Skupina 5">
              <a:extLst>
                <a:ext uri="{FF2B5EF4-FFF2-40B4-BE49-F238E27FC236}">
                  <a16:creationId xmlns:a16="http://schemas.microsoft.com/office/drawing/2014/main" id="{6DCF9758-AFDE-3203-086E-2F382686EB45}"/>
                </a:ext>
              </a:extLst>
            </p:cNvPr>
            <p:cNvGrpSpPr/>
            <p:nvPr/>
          </p:nvGrpSpPr>
          <p:grpSpPr>
            <a:xfrm>
              <a:off x="3829718" y="2348859"/>
              <a:ext cx="3456384" cy="917584"/>
              <a:chOff x="3829718" y="2348859"/>
              <a:chExt cx="3456384" cy="917584"/>
            </a:xfrm>
          </p:grpSpPr>
          <p:sp>
            <p:nvSpPr>
              <p:cNvPr id="52" name="Obdélník 51">
                <a:extLst>
                  <a:ext uri="{FF2B5EF4-FFF2-40B4-BE49-F238E27FC236}">
                    <a16:creationId xmlns:a16="http://schemas.microsoft.com/office/drawing/2014/main" id="{2873EDF1-FD2C-4955-8E30-5E7649DD6BB8}"/>
                  </a:ext>
                </a:extLst>
              </p:cNvPr>
              <p:cNvSpPr/>
              <p:nvPr/>
            </p:nvSpPr>
            <p:spPr>
              <a:xfrm>
                <a:off x="5433812" y="2406981"/>
                <a:ext cx="492954" cy="445934"/>
              </a:xfrm>
              <a:prstGeom prst="rect">
                <a:avLst/>
              </a:prstGeom>
              <a:pattFill prst="wdUp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 name="Přímá spojnice 4">
                <a:extLst>
                  <a:ext uri="{FF2B5EF4-FFF2-40B4-BE49-F238E27FC236}">
                    <a16:creationId xmlns:a16="http://schemas.microsoft.com/office/drawing/2014/main" id="{A570A944-1074-4031-8B03-1C223031D5D6}"/>
                  </a:ext>
                </a:extLst>
              </p:cNvPr>
              <p:cNvCxnSpPr>
                <a:cxnSpLocks/>
              </p:cNvCxnSpPr>
              <p:nvPr/>
            </p:nvCxnSpPr>
            <p:spPr>
              <a:xfrm flipV="1">
                <a:off x="3829718" y="2852915"/>
                <a:ext cx="3456384" cy="686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C1823ECF-D009-49EC-9DF5-487B3268D650}"/>
                  </a:ext>
                </a:extLst>
              </p:cNvPr>
              <p:cNvCxnSpPr>
                <a:cxnSpLocks/>
              </p:cNvCxnSpPr>
              <p:nvPr/>
            </p:nvCxnSpPr>
            <p:spPr>
              <a:xfrm flipV="1">
                <a:off x="4621806" y="2787773"/>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50109628-8E69-4866-ACCF-0A003E0CAC1E}"/>
                  </a:ext>
                </a:extLst>
              </p:cNvPr>
              <p:cNvCxnSpPr>
                <a:cxnSpLocks/>
              </p:cNvCxnSpPr>
              <p:nvPr/>
            </p:nvCxnSpPr>
            <p:spPr>
              <a:xfrm flipV="1">
                <a:off x="5413894" y="2787773"/>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43F5728A-C783-4AEA-8258-1C6D5E880CA0}"/>
                  </a:ext>
                </a:extLst>
              </p:cNvPr>
              <p:cNvCxnSpPr>
                <a:cxnSpLocks/>
              </p:cNvCxnSpPr>
              <p:nvPr/>
            </p:nvCxnSpPr>
            <p:spPr>
              <a:xfrm flipV="1">
                <a:off x="5926766" y="2787773"/>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EE33352A-F3BB-48E3-B3C7-0A7868E1EB60}"/>
                  </a:ext>
                </a:extLst>
              </p:cNvPr>
              <p:cNvCxnSpPr>
                <a:cxnSpLocks/>
              </p:cNvCxnSpPr>
              <p:nvPr/>
            </p:nvCxnSpPr>
            <p:spPr>
              <a:xfrm flipV="1">
                <a:off x="6422006" y="2780907"/>
                <a:ext cx="0" cy="1440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BA45CB91-8C29-488E-BEEC-4BB744CA3DCF}"/>
                  </a:ext>
                </a:extLst>
              </p:cNvPr>
              <p:cNvSpPr txBox="1"/>
              <p:nvPr/>
            </p:nvSpPr>
            <p:spPr>
              <a:xfrm>
                <a:off x="4479780" y="2896376"/>
                <a:ext cx="314510" cy="369332"/>
              </a:xfrm>
              <a:prstGeom prst="rect">
                <a:avLst/>
              </a:prstGeom>
              <a:noFill/>
            </p:spPr>
            <p:txBody>
              <a:bodyPr wrap="none" rtlCol="0">
                <a:spAutoFit/>
              </a:bodyPr>
              <a:lstStyle/>
              <a:p>
                <a:r>
                  <a:rPr lang="cs-CZ" sz="1800" b="1" dirty="0">
                    <a:latin typeface="Weekly Free Light" panose="00000400000000000000" pitchFamily="50" charset="-18"/>
                  </a:rPr>
                  <a:t>2</a:t>
                </a:r>
                <a:endParaRPr lang="cs-CZ" b="1" dirty="0">
                  <a:latin typeface="Weekly Free Light" panose="00000400000000000000" pitchFamily="50" charset="-18"/>
                </a:endParaRPr>
              </a:p>
            </p:txBody>
          </p:sp>
          <p:sp>
            <p:nvSpPr>
              <p:cNvPr id="27" name="TextovéPole 26">
                <a:extLst>
                  <a:ext uri="{FF2B5EF4-FFF2-40B4-BE49-F238E27FC236}">
                    <a16:creationId xmlns:a16="http://schemas.microsoft.com/office/drawing/2014/main" id="{E8C4209F-6DE5-42AD-8ADD-59F4BFFBF696}"/>
                  </a:ext>
                </a:extLst>
              </p:cNvPr>
              <p:cNvSpPr txBox="1"/>
              <p:nvPr/>
            </p:nvSpPr>
            <p:spPr>
              <a:xfrm>
                <a:off x="5271868" y="2896375"/>
                <a:ext cx="312906" cy="369332"/>
              </a:xfrm>
              <a:prstGeom prst="rect">
                <a:avLst/>
              </a:prstGeom>
              <a:noFill/>
            </p:spPr>
            <p:txBody>
              <a:bodyPr wrap="none" rtlCol="0">
                <a:spAutoFit/>
              </a:bodyPr>
              <a:lstStyle/>
              <a:p>
                <a:r>
                  <a:rPr lang="cs-CZ" sz="1800" b="1" dirty="0">
                    <a:latin typeface="Weekly Free Light" panose="00000400000000000000" pitchFamily="50" charset="-18"/>
                  </a:rPr>
                  <a:t>5</a:t>
                </a:r>
                <a:endParaRPr lang="cs-CZ" b="1" dirty="0">
                  <a:latin typeface="Weekly Free Light" panose="00000400000000000000" pitchFamily="50" charset="-18"/>
                </a:endParaRPr>
              </a:p>
            </p:txBody>
          </p:sp>
          <p:sp>
            <p:nvSpPr>
              <p:cNvPr id="28" name="TextovéPole 27">
                <a:extLst>
                  <a:ext uri="{FF2B5EF4-FFF2-40B4-BE49-F238E27FC236}">
                    <a16:creationId xmlns:a16="http://schemas.microsoft.com/office/drawing/2014/main" id="{A5829C9B-EC42-4D58-848D-8F57ED1EAF21}"/>
                  </a:ext>
                </a:extLst>
              </p:cNvPr>
              <p:cNvSpPr txBox="1"/>
              <p:nvPr/>
            </p:nvSpPr>
            <p:spPr>
              <a:xfrm>
                <a:off x="5775923" y="2897111"/>
                <a:ext cx="301686" cy="369332"/>
              </a:xfrm>
              <a:prstGeom prst="rect">
                <a:avLst/>
              </a:prstGeom>
              <a:noFill/>
            </p:spPr>
            <p:txBody>
              <a:bodyPr wrap="none" rtlCol="0">
                <a:spAutoFit/>
              </a:bodyPr>
              <a:lstStyle/>
              <a:p>
                <a:r>
                  <a:rPr lang="cs-CZ" sz="1800" b="1" dirty="0">
                    <a:latin typeface="Weekly Free Light" panose="00000400000000000000" pitchFamily="50" charset="-18"/>
                  </a:rPr>
                  <a:t>7</a:t>
                </a:r>
              </a:p>
            </p:txBody>
          </p:sp>
          <p:sp>
            <p:nvSpPr>
              <p:cNvPr id="29" name="TextovéPole 28">
                <a:extLst>
                  <a:ext uri="{FF2B5EF4-FFF2-40B4-BE49-F238E27FC236}">
                    <a16:creationId xmlns:a16="http://schemas.microsoft.com/office/drawing/2014/main" id="{88B1B636-CEA2-45CB-8812-D847BB2FAFB9}"/>
                  </a:ext>
                </a:extLst>
              </p:cNvPr>
              <p:cNvSpPr txBox="1"/>
              <p:nvPr/>
            </p:nvSpPr>
            <p:spPr>
              <a:xfrm>
                <a:off x="6273566" y="2896375"/>
                <a:ext cx="320922" cy="369332"/>
              </a:xfrm>
              <a:prstGeom prst="rect">
                <a:avLst/>
              </a:prstGeom>
              <a:noFill/>
            </p:spPr>
            <p:txBody>
              <a:bodyPr wrap="none" rtlCol="0">
                <a:spAutoFit/>
              </a:bodyPr>
              <a:lstStyle/>
              <a:p>
                <a:r>
                  <a:rPr lang="cs-CZ" sz="1800" b="1" dirty="0">
                    <a:latin typeface="Weekly Free Light" panose="00000400000000000000" pitchFamily="50" charset="-18"/>
                  </a:rPr>
                  <a:t>9</a:t>
                </a:r>
                <a:endParaRPr lang="cs-CZ" b="1" dirty="0">
                  <a:latin typeface="Weekly Free Light" panose="00000400000000000000" pitchFamily="50" charset="-18"/>
                </a:endParaRPr>
              </a:p>
            </p:txBody>
          </p:sp>
          <p:cxnSp>
            <p:nvCxnSpPr>
              <p:cNvPr id="30" name="Přímá spojnice 29">
                <a:extLst>
                  <a:ext uri="{FF2B5EF4-FFF2-40B4-BE49-F238E27FC236}">
                    <a16:creationId xmlns:a16="http://schemas.microsoft.com/office/drawing/2014/main" id="{C9B74BD1-FC08-4FA5-A734-223DF96BDC9C}"/>
                  </a:ext>
                </a:extLst>
              </p:cNvPr>
              <p:cNvCxnSpPr>
                <a:cxnSpLocks/>
              </p:cNvCxnSpPr>
              <p:nvPr/>
            </p:nvCxnSpPr>
            <p:spPr>
              <a:xfrm flipV="1">
                <a:off x="4620916" y="2571749"/>
                <a:ext cx="0" cy="20915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E2B4E2E3-6BFD-41B7-B788-98C599316AD7}"/>
                  </a:ext>
                </a:extLst>
              </p:cNvPr>
              <p:cNvCxnSpPr>
                <a:cxnSpLocks/>
              </p:cNvCxnSpPr>
              <p:nvPr/>
            </p:nvCxnSpPr>
            <p:spPr>
              <a:xfrm flipV="1">
                <a:off x="5926766" y="2571749"/>
                <a:ext cx="0" cy="20915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Ovál 9">
                <a:extLst>
                  <a:ext uri="{FF2B5EF4-FFF2-40B4-BE49-F238E27FC236}">
                    <a16:creationId xmlns:a16="http://schemas.microsoft.com/office/drawing/2014/main" id="{89FA4065-4019-4657-8E94-E2E9D4DD7345}"/>
                  </a:ext>
                </a:extLst>
              </p:cNvPr>
              <p:cNvSpPr/>
              <p:nvPr/>
            </p:nvSpPr>
            <p:spPr>
              <a:xfrm>
                <a:off x="4548908" y="2499741"/>
                <a:ext cx="144016" cy="14401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Ovál 34">
                <a:extLst>
                  <a:ext uri="{FF2B5EF4-FFF2-40B4-BE49-F238E27FC236}">
                    <a16:creationId xmlns:a16="http://schemas.microsoft.com/office/drawing/2014/main" id="{D44A485D-16FB-4117-A75D-721141841222}"/>
                  </a:ext>
                </a:extLst>
              </p:cNvPr>
              <p:cNvSpPr/>
              <p:nvPr/>
            </p:nvSpPr>
            <p:spPr>
              <a:xfrm>
                <a:off x="5854758" y="2499926"/>
                <a:ext cx="144016" cy="14401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Přímá spojnice 35">
                <a:extLst>
                  <a:ext uri="{FF2B5EF4-FFF2-40B4-BE49-F238E27FC236}">
                    <a16:creationId xmlns:a16="http://schemas.microsoft.com/office/drawing/2014/main" id="{6F7299BB-826E-4647-8611-352306C95CE1}"/>
                  </a:ext>
                </a:extLst>
              </p:cNvPr>
              <p:cNvCxnSpPr>
                <a:cxnSpLocks/>
                <a:stCxn id="35" idx="2"/>
                <a:endCxn id="10" idx="6"/>
              </p:cNvCxnSpPr>
              <p:nvPr/>
            </p:nvCxnSpPr>
            <p:spPr>
              <a:xfrm flipH="1" flipV="1">
                <a:off x="4692924" y="2571749"/>
                <a:ext cx="1161834" cy="18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9DAE37BE-5B5E-4777-B270-BFD2E9A244A0}"/>
                  </a:ext>
                </a:extLst>
              </p:cNvPr>
              <p:cNvCxnSpPr>
                <a:cxnSpLocks/>
              </p:cNvCxnSpPr>
              <p:nvPr/>
            </p:nvCxnSpPr>
            <p:spPr>
              <a:xfrm flipV="1">
                <a:off x="5413894" y="2420867"/>
                <a:ext cx="0"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Ovál 41">
                <a:extLst>
                  <a:ext uri="{FF2B5EF4-FFF2-40B4-BE49-F238E27FC236}">
                    <a16:creationId xmlns:a16="http://schemas.microsoft.com/office/drawing/2014/main" id="{4643A647-D56A-44C1-9A32-28829A6EAF37}"/>
                  </a:ext>
                </a:extLst>
              </p:cNvPr>
              <p:cNvSpPr/>
              <p:nvPr/>
            </p:nvSpPr>
            <p:spPr>
              <a:xfrm>
                <a:off x="5341886" y="2348859"/>
                <a:ext cx="144016" cy="14401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cxnSp>
            <p:nvCxnSpPr>
              <p:cNvPr id="44" name="Přímá spojnice 43">
                <a:extLst>
                  <a:ext uri="{FF2B5EF4-FFF2-40B4-BE49-F238E27FC236}">
                    <a16:creationId xmlns:a16="http://schemas.microsoft.com/office/drawing/2014/main" id="{88E07D1A-1DB3-4FDB-8B14-0D32D04885FD}"/>
                  </a:ext>
                </a:extLst>
              </p:cNvPr>
              <p:cNvCxnSpPr>
                <a:cxnSpLocks/>
              </p:cNvCxnSpPr>
              <p:nvPr/>
            </p:nvCxnSpPr>
            <p:spPr>
              <a:xfrm flipV="1">
                <a:off x="6422006" y="2408380"/>
                <a:ext cx="0"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Ovál 44">
                <a:extLst>
                  <a:ext uri="{FF2B5EF4-FFF2-40B4-BE49-F238E27FC236}">
                    <a16:creationId xmlns:a16="http://schemas.microsoft.com/office/drawing/2014/main" id="{EADD3800-5B6D-4446-ABC1-AABB7C40EBD4}"/>
                  </a:ext>
                </a:extLst>
              </p:cNvPr>
              <p:cNvSpPr/>
              <p:nvPr/>
            </p:nvSpPr>
            <p:spPr>
              <a:xfrm>
                <a:off x="6349998" y="2355725"/>
                <a:ext cx="144016" cy="14401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cxnSp>
            <p:nvCxnSpPr>
              <p:cNvPr id="46" name="Přímá spojnice 45">
                <a:extLst>
                  <a:ext uri="{FF2B5EF4-FFF2-40B4-BE49-F238E27FC236}">
                    <a16:creationId xmlns:a16="http://schemas.microsoft.com/office/drawing/2014/main" id="{1D912E44-2088-4BA3-88BF-25E3AE55AF6C}"/>
                  </a:ext>
                </a:extLst>
              </p:cNvPr>
              <p:cNvCxnSpPr>
                <a:cxnSpLocks/>
                <a:stCxn id="45" idx="2"/>
                <a:endCxn id="42" idx="6"/>
              </p:cNvCxnSpPr>
              <p:nvPr/>
            </p:nvCxnSpPr>
            <p:spPr>
              <a:xfrm flipH="1" flipV="1">
                <a:off x="5485902" y="2420867"/>
                <a:ext cx="864096" cy="68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Skupina 3">
              <a:extLst>
                <a:ext uri="{FF2B5EF4-FFF2-40B4-BE49-F238E27FC236}">
                  <a16:creationId xmlns:a16="http://schemas.microsoft.com/office/drawing/2014/main" id="{2EE38C0F-3BB6-0790-359F-FF1EEC23E914}"/>
                </a:ext>
              </a:extLst>
            </p:cNvPr>
            <p:cNvGrpSpPr/>
            <p:nvPr/>
          </p:nvGrpSpPr>
          <p:grpSpPr>
            <a:xfrm>
              <a:off x="5341886" y="2067694"/>
              <a:ext cx="647021" cy="432048"/>
              <a:chOff x="5341886" y="2067694"/>
              <a:chExt cx="647021" cy="432048"/>
            </a:xfrm>
          </p:grpSpPr>
          <p:cxnSp>
            <p:nvCxnSpPr>
              <p:cNvPr id="60" name="Přímá spojnice 59">
                <a:extLst>
                  <a:ext uri="{FF2B5EF4-FFF2-40B4-BE49-F238E27FC236}">
                    <a16:creationId xmlns:a16="http://schemas.microsoft.com/office/drawing/2014/main" id="{0767B3A0-0C0C-4F0F-900D-F78429C56BD0}"/>
                  </a:ext>
                </a:extLst>
              </p:cNvPr>
              <p:cNvCxnSpPr>
                <a:cxnSpLocks/>
              </p:cNvCxnSpPr>
              <p:nvPr/>
            </p:nvCxnSpPr>
            <p:spPr>
              <a:xfrm flipH="1" flipV="1">
                <a:off x="5410278" y="2204844"/>
                <a:ext cx="4" cy="15088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Přímá spojnice 57">
                <a:extLst>
                  <a:ext uri="{FF2B5EF4-FFF2-40B4-BE49-F238E27FC236}">
                    <a16:creationId xmlns:a16="http://schemas.microsoft.com/office/drawing/2014/main" id="{095E1F74-5AB7-4AEF-B37D-109678B6E3AE}"/>
                  </a:ext>
                </a:extLst>
              </p:cNvPr>
              <p:cNvCxnSpPr>
                <a:cxnSpLocks/>
              </p:cNvCxnSpPr>
              <p:nvPr/>
            </p:nvCxnSpPr>
            <p:spPr>
              <a:xfrm flipV="1">
                <a:off x="5913283" y="2207630"/>
                <a:ext cx="890" cy="2921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Ovál 53">
                <a:extLst>
                  <a:ext uri="{FF2B5EF4-FFF2-40B4-BE49-F238E27FC236}">
                    <a16:creationId xmlns:a16="http://schemas.microsoft.com/office/drawing/2014/main" id="{1875CABD-7403-46B2-87D3-B501C4A88892}"/>
                  </a:ext>
                </a:extLst>
              </p:cNvPr>
              <p:cNvSpPr/>
              <p:nvPr/>
            </p:nvSpPr>
            <p:spPr>
              <a:xfrm>
                <a:off x="5844891" y="206769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 name="Ovál 54">
                <a:extLst>
                  <a:ext uri="{FF2B5EF4-FFF2-40B4-BE49-F238E27FC236}">
                    <a16:creationId xmlns:a16="http://schemas.microsoft.com/office/drawing/2014/main" id="{04237EF6-227B-4882-BE24-DFE817E703F8}"/>
                  </a:ext>
                </a:extLst>
              </p:cNvPr>
              <p:cNvSpPr/>
              <p:nvPr/>
            </p:nvSpPr>
            <p:spPr>
              <a:xfrm>
                <a:off x="5341886" y="2067694"/>
                <a:ext cx="144016" cy="144016"/>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cxnSp>
            <p:nvCxnSpPr>
              <p:cNvPr id="56" name="Přímá spojnice 55">
                <a:extLst>
                  <a:ext uri="{FF2B5EF4-FFF2-40B4-BE49-F238E27FC236}">
                    <a16:creationId xmlns:a16="http://schemas.microsoft.com/office/drawing/2014/main" id="{453E5BD4-0AEB-4956-9CBB-2324DE2AE590}"/>
                  </a:ext>
                </a:extLst>
              </p:cNvPr>
              <p:cNvCxnSpPr>
                <a:cxnSpLocks/>
                <a:stCxn id="55" idx="6"/>
                <a:endCxn id="54" idx="2"/>
              </p:cNvCxnSpPr>
              <p:nvPr/>
            </p:nvCxnSpPr>
            <p:spPr>
              <a:xfrm>
                <a:off x="5485902" y="2139702"/>
                <a:ext cx="35898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pic>
        <p:nvPicPr>
          <p:cNvPr id="43" name="Obrázek 42">
            <a:extLst>
              <a:ext uri="{FF2B5EF4-FFF2-40B4-BE49-F238E27FC236}">
                <a16:creationId xmlns:a16="http://schemas.microsoft.com/office/drawing/2014/main" id="{9E158F75-3E12-4745-8A02-27BBB145CDCB}"/>
              </a:ext>
            </a:extLst>
          </p:cNvPr>
          <p:cNvPicPr>
            <a:picLocks noChangeAspect="1"/>
          </p:cNvPicPr>
          <p:nvPr/>
        </p:nvPicPr>
        <p:blipFill>
          <a:blip r:embed="rId5"/>
          <a:stretch>
            <a:fillRect/>
          </a:stretch>
        </p:blipFill>
        <p:spPr>
          <a:xfrm>
            <a:off x="7315622" y="574754"/>
            <a:ext cx="1558733" cy="933395"/>
          </a:xfrm>
          <a:prstGeom prst="rect">
            <a:avLst/>
          </a:prstGeom>
        </p:spPr>
      </p:pic>
    </p:spTree>
    <p:extLst>
      <p:ext uri="{BB962C8B-B14F-4D97-AF65-F5344CB8AC3E}">
        <p14:creationId xmlns:p14="http://schemas.microsoft.com/office/powerpoint/2010/main" val="110589082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Effect transition="in" filter="fade">
                                      <p:cBhvr>
                                        <p:cTn id="27" dur="500"/>
                                        <p:tgtEl>
                                          <p:spTgt spid="5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
                                            <p:txEl>
                                              <p:pRg st="1" end="1"/>
                                            </p:txEl>
                                          </p:spTgt>
                                        </p:tgtEl>
                                        <p:attrNameLst>
                                          <p:attrName>style.visibility</p:attrName>
                                        </p:attrNameLst>
                                      </p:cBhvr>
                                      <p:to>
                                        <p:strVal val="visible"/>
                                      </p:to>
                                    </p:set>
                                    <p:animEffect transition="in" filter="fade">
                                      <p:cBhvr>
                                        <p:cTn id="32" dur="500"/>
                                        <p:tgtEl>
                                          <p:spTgt spid="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0" grpId="0" build="p"/>
    </p:bldLst>
  </p:timing>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731</Words>
  <Application>Microsoft Office PowerPoint</Application>
  <PresentationFormat>Předvádění na obrazovce (16:9)</PresentationFormat>
  <Paragraphs>159</Paragraphs>
  <Slides>17</Slides>
  <Notes>17</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17</vt:i4>
      </vt:variant>
    </vt:vector>
  </HeadingPairs>
  <TitlesOfParts>
    <vt:vector size="24" baseType="lpstr">
      <vt:lpstr>Nixie One</vt:lpstr>
      <vt:lpstr>Roboto Slab</vt:lpstr>
      <vt:lpstr>Cambria Math</vt:lpstr>
      <vt:lpstr>Wingdings</vt:lpstr>
      <vt:lpstr>Weekly Free Light</vt:lpstr>
      <vt:lpstr>Arial</vt:lpstr>
      <vt:lpstr>Warwick template</vt:lpstr>
      <vt:lpstr>Operations with intervals</vt:lpstr>
      <vt:lpstr>Prezentace aplikace PowerPoint</vt:lpstr>
      <vt:lpstr>Basic operations with sets</vt:lpstr>
      <vt:lpstr>Unions</vt:lpstr>
      <vt:lpstr>Intersection</vt:lpstr>
      <vt:lpstr>Sets subtraction</vt:lpstr>
      <vt:lpstr>Unions of intervals I</vt:lpstr>
      <vt:lpstr>Unions of intervals II</vt:lpstr>
      <vt:lpstr>Intervals intersections I</vt:lpstr>
      <vt:lpstr>Intervals  intersections I</vt:lpstr>
      <vt:lpstr>Subtraction of intervals I</vt:lpstr>
      <vt:lpstr>Subtraction of intervals II</vt:lpstr>
      <vt:lpstr>Exercises</vt:lpstr>
      <vt:lpstr>Solution</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Michal Heczko</cp:lastModifiedBy>
  <cp:revision>3</cp:revision>
  <dcterms:modified xsi:type="dcterms:W3CDTF">2022-07-20T07:03:23Z</dcterms:modified>
</cp:coreProperties>
</file>