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5"/>
  </p:notesMasterIdLst>
  <p:sldIdLst>
    <p:sldId id="256" r:id="rId5"/>
    <p:sldId id="304" r:id="rId6"/>
    <p:sldId id="280" r:id="rId7"/>
    <p:sldId id="261" r:id="rId8"/>
    <p:sldId id="289" r:id="rId9"/>
    <p:sldId id="287" r:id="rId10"/>
    <p:sldId id="290" r:id="rId11"/>
    <p:sldId id="288" r:id="rId12"/>
    <p:sldId id="291" r:id="rId13"/>
    <p:sldId id="257" r:id="rId14"/>
    <p:sldId id="292" r:id="rId15"/>
    <p:sldId id="293" r:id="rId16"/>
    <p:sldId id="294" r:id="rId17"/>
    <p:sldId id="295" r:id="rId18"/>
    <p:sldId id="296" r:id="rId19"/>
    <p:sldId id="297" r:id="rId20"/>
    <p:sldId id="298" r:id="rId21"/>
    <p:sldId id="299" r:id="rId22"/>
    <p:sldId id="302" r:id="rId23"/>
    <p:sldId id="300" r:id="rId24"/>
  </p:sldIdLst>
  <p:sldSz cx="9144000" cy="5143500" type="screen16x9"/>
  <p:notesSz cx="6858000" cy="9144000"/>
  <p:embeddedFontLst>
    <p:embeddedFont>
      <p:font typeface="Nixie One" panose="020B0604020202020204" charset="0"/>
      <p:regular r:id="rId26"/>
    </p:embeddedFont>
    <p:embeddedFont>
      <p:font typeface="Roboto Slab" panose="020B0604020202020204" charset="0"/>
      <p:regular r:id="rId27"/>
      <p:bold r:id="rId28"/>
    </p:embeddedFont>
    <p:embeddedFont>
      <p:font typeface="Weekly Free Light" panose="020B0604020202020204" charset="-18"/>
      <p:regular r:id="rId29"/>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43AB9-E069-44E6-97B6-2EECA1B3DA26}" v="3" dt="2021-12-20T17:54:03.340"/>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33" autoAdjust="0"/>
    <p:restoredTop sz="94660"/>
  </p:normalViewPr>
  <p:slideViewPr>
    <p:cSldViewPr>
      <p:cViewPr varScale="1">
        <p:scale>
          <a:sx n="107" d="100"/>
          <a:sy n="107" d="100"/>
        </p:scale>
        <p:origin x="610"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81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41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50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87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90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8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90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35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4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60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86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01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9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0F39FD24-FEB0-411C-B6A8-A52E78B186C1}"/>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E534779C-87C1-4FCC-9706-D2AA7DEB7533}"/>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A7462395-3288-47D2-B521-3D404D237943}"/>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5F479D0-C728-448E-BB5C-50119787AC3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BFB819C0-3132-4CC3-8133-51C95C6064CE}"/>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D0CC8A59-9F1B-4C16-912E-CF86C4E3902F}"/>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457CD964-1580-4CBD-9E9B-E9468F7840AF}"/>
              </a:ext>
            </a:extLst>
          </p:cNvPr>
          <p:cNvSpPr txBox="1">
            <a:spLocks noGrp="1"/>
          </p:cNvSpPr>
          <p:nvPr>
            <p:ph type="sldNum" idx="10"/>
          </p:nvPr>
        </p:nvSpPr>
        <p:spPr/>
        <p:txBody>
          <a:bodyPr/>
          <a:lstStyle>
            <a:lvl1pPr>
              <a:defRPr/>
            </a:lvl1pPr>
          </a:lstStyle>
          <a:p>
            <a:fld id="{27C17FA1-A330-4278-814D-70AE093CC3F0}" type="slidenum">
              <a:rPr lang="sk-SK" altLang="cs-CZ"/>
              <a:pPr/>
              <a:t>‹#›</a:t>
            </a:fld>
            <a:endParaRPr lang="sk-SK" altLang="cs-CZ"/>
          </a:p>
        </p:txBody>
      </p:sp>
    </p:spTree>
    <p:extLst>
      <p:ext uri="{BB962C8B-B14F-4D97-AF65-F5344CB8AC3E}">
        <p14:creationId xmlns:p14="http://schemas.microsoft.com/office/powerpoint/2010/main" val="413148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697" r:id="rId3"/>
    <p:sldLayoutId id="2147483703" r:id="rId4"/>
    <p:sldLayoutId id="2147483704"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geogebra.org/m/vettkcj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geogebra.org/m/rcfvddkj"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geogebra.org/m/eywgkg7f"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create.kahoot.it/share/relative-position-of-lines-and-planes/c29fc2de-cfc4-4bae-94a9-0d235bba23ec"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1445389" y="2639798"/>
            <a:ext cx="7414592" cy="1562812"/>
          </a:xfrm>
        </p:spPr>
        <p:txBody>
          <a:bodyPr/>
          <a:lstStyle/>
          <a:p>
            <a:pPr eaLnBrk="1" hangingPunct="1">
              <a:spcBef>
                <a:spcPct val="0"/>
              </a:spcBef>
              <a:spcAft>
                <a:spcPct val="0"/>
              </a:spcAft>
              <a:buClr>
                <a:srgbClr val="FFFFFF"/>
              </a:buClr>
              <a:buFont typeface="Roboto Slab" pitchFamily="2" charset="0"/>
              <a:buNone/>
            </a:pPr>
            <a:r>
              <a:rPr lang="en-GB" altLang="cs-CZ" b="1" dirty="0">
                <a:solidFill>
                  <a:srgbClr val="FFFFFF"/>
                </a:solidFill>
                <a:latin typeface="Roboto Slab" pitchFamily="2" charset="0"/>
                <a:cs typeface="Arial" panose="020B0604020202020204" pitchFamily="34" charset="0"/>
                <a:sym typeface="Roboto Slab" pitchFamily="2" charset="0"/>
              </a:rPr>
              <a:t>Sections of three-dimensional spaces</a:t>
            </a:r>
            <a:endParaRPr lang="sk-SK" altLang="cs-CZ"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7646A06B-4E25-4E30-92C3-7116D5B10FDD}"/>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35C22E83-AF08-4A41-8A05-574EAE1CFFE0}"/>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70EBFA4D-8D77-49E2-BD46-82E313B69EBD}"/>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09F0D39F-59D4-4BF6-A9AE-4346F35C0049}"/>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B5984933-9659-4F88-A322-66CD022B22B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EED36C59-D97B-4F6B-9D61-C63357FE33BF}"/>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ACH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ACH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837C86BB-C3C7-4F40-9FAD-EE9F41C2CCCC}"/>
              </a:ext>
            </a:extLst>
          </p:cNvPr>
          <p:cNvPicPr>
            <a:picLocks noChangeAspect="1"/>
          </p:cNvPicPr>
          <p:nvPr/>
        </p:nvPicPr>
        <p:blipFill>
          <a:blip r:embed="rId3"/>
          <a:stretch>
            <a:fillRect/>
          </a:stretch>
        </p:blipFill>
        <p:spPr>
          <a:xfrm>
            <a:off x="3635896" y="1615259"/>
            <a:ext cx="5405400" cy="3435846"/>
          </a:xfrm>
          <a:prstGeom prst="rect">
            <a:avLst/>
          </a:prstGeom>
        </p:spPr>
      </p:pic>
    </p:spTree>
    <p:extLst>
      <p:ext uri="{BB962C8B-B14F-4D97-AF65-F5344CB8AC3E}">
        <p14:creationId xmlns:p14="http://schemas.microsoft.com/office/powerpoint/2010/main" val="243470336"/>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ACH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pic>
        <p:nvPicPr>
          <p:cNvPr id="1026" name="Picture 2" descr="Logo">
            <a:extLst>
              <a:ext uri="{FF2B5EF4-FFF2-40B4-BE49-F238E27FC236}">
                <a16:creationId xmlns:a16="http://schemas.microsoft.com/office/drawing/2014/main" id="{82180569-4948-495A-826B-637D8DCD4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5" name="Tlačítko akce: Přejít vpřed nebo Další 4">
            <a:hlinkClick r:id="rId4" highlightClick="1"/>
            <a:extLst>
              <a:ext uri="{FF2B5EF4-FFF2-40B4-BE49-F238E27FC236}">
                <a16:creationId xmlns:a16="http://schemas.microsoft.com/office/drawing/2014/main" id="{1A6DA19A-8686-417C-9BF7-B871ABD2C4F9}"/>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F561F734-E8F7-4745-BD25-5BB8F4479326}"/>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7" name="TextovéPole 6">
            <a:extLst>
              <a:ext uri="{FF2B5EF4-FFF2-40B4-BE49-F238E27FC236}">
                <a16:creationId xmlns:a16="http://schemas.microsoft.com/office/drawing/2014/main" id="{72746F0B-56C7-4D39-BC16-DE28CE8BF356}"/>
              </a:ext>
            </a:extLst>
          </p:cNvPr>
          <p:cNvSpPr txBox="1"/>
          <p:nvPr/>
        </p:nvSpPr>
        <p:spPr>
          <a:xfrm>
            <a:off x="1165464" y="4082089"/>
            <a:ext cx="2001333" cy="261610"/>
          </a:xfrm>
          <a:prstGeom prst="rect">
            <a:avLst/>
          </a:prstGeom>
          <a:noFill/>
        </p:spPr>
        <p:txBody>
          <a:bodyPr wrap="square" rtlCol="0">
            <a:spAutoFit/>
          </a:bodyPr>
          <a:lstStyle/>
          <a:p>
            <a:pPr algn="r"/>
            <a:r>
              <a:rPr lang="en-GB" sz="1100" b="1" dirty="0">
                <a:latin typeface="Weekly Free Light" panose="00000400000000000000" pitchFamily="50" charset="-18"/>
              </a:rPr>
              <a:t>Play in</a:t>
            </a:r>
            <a:r>
              <a:rPr lang="cs-CZ" sz="1100" b="1" dirty="0">
                <a:latin typeface="Weekly Free Light" panose="00000400000000000000" pitchFamily="50" charset="-18"/>
              </a:rPr>
              <a:t>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9" name="Obrázek 8">
            <a:extLst>
              <a:ext uri="{FF2B5EF4-FFF2-40B4-BE49-F238E27FC236}">
                <a16:creationId xmlns:a16="http://schemas.microsoft.com/office/drawing/2014/main" id="{10D6FAB9-3412-4551-8FEF-22E228B8F8D1}"/>
              </a:ext>
            </a:extLst>
          </p:cNvPr>
          <p:cNvPicPr>
            <a:picLocks noChangeAspect="1"/>
          </p:cNvPicPr>
          <p:nvPr/>
        </p:nvPicPr>
        <p:blipFill rotWithShape="1">
          <a:blip r:embed="rId5"/>
          <a:srcRect r="8326"/>
          <a:stretch/>
        </p:blipFill>
        <p:spPr>
          <a:xfrm>
            <a:off x="3322117" y="1728374"/>
            <a:ext cx="5821883" cy="3415126"/>
          </a:xfrm>
          <a:prstGeom prst="rect">
            <a:avLst/>
          </a:prstGeom>
        </p:spPr>
      </p:pic>
    </p:spTree>
    <p:extLst>
      <p:ext uri="{BB962C8B-B14F-4D97-AF65-F5344CB8AC3E}">
        <p14:creationId xmlns:p14="http://schemas.microsoft.com/office/powerpoint/2010/main" val="144773190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AXY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where</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X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is the centre of</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BC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and</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Y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is the centre of</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CG)</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53628369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 ABCDEFGH </a:t>
            </a:r>
            <a:br>
              <a:rPr lang="en-US"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 AXY (where X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BC and Y is the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CG)</a:t>
            </a: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88BC1F96-1355-4FF5-9ED6-95709F3FA71E}"/>
              </a:ext>
            </a:extLst>
          </p:cNvPr>
          <p:cNvPicPr>
            <a:picLocks noChangeAspect="1"/>
          </p:cNvPicPr>
          <p:nvPr/>
        </p:nvPicPr>
        <p:blipFill>
          <a:blip r:embed="rId3"/>
          <a:stretch>
            <a:fillRect/>
          </a:stretch>
        </p:blipFill>
        <p:spPr>
          <a:xfrm>
            <a:off x="3161174" y="1756429"/>
            <a:ext cx="5982826" cy="3387071"/>
          </a:xfrm>
          <a:prstGeom prst="rect">
            <a:avLst/>
          </a:prstGeom>
        </p:spPr>
      </p:pic>
    </p:spTree>
    <p:extLst>
      <p:ext uri="{BB962C8B-B14F-4D97-AF65-F5344CB8AC3E}">
        <p14:creationId xmlns:p14="http://schemas.microsoft.com/office/powerpoint/2010/main" val="402082150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 ABCDEFGH </a:t>
            </a:r>
            <a:br>
              <a:rPr lang="en-US"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 AXY (where X is the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BC and Y is the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CG)</a:t>
            </a: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B2B1304C-CB43-4F84-8C3F-58C573D3BD29}"/>
              </a:ext>
            </a:extLst>
          </p:cNvPr>
          <p:cNvPicPr>
            <a:picLocks noChangeAspect="1"/>
          </p:cNvPicPr>
          <p:nvPr/>
        </p:nvPicPr>
        <p:blipFill>
          <a:blip r:embed="rId3"/>
          <a:stretch>
            <a:fillRect/>
          </a:stretch>
        </p:blipFill>
        <p:spPr>
          <a:xfrm>
            <a:off x="3981776" y="1923678"/>
            <a:ext cx="5162224" cy="3223267"/>
          </a:xfrm>
          <a:prstGeom prst="rect">
            <a:avLst/>
          </a:prstGeom>
        </p:spPr>
      </p:pic>
      <p:pic>
        <p:nvPicPr>
          <p:cNvPr id="14" name="Picture 2" descr="Logo">
            <a:extLst>
              <a:ext uri="{FF2B5EF4-FFF2-40B4-BE49-F238E27FC236}">
                <a16:creationId xmlns:a16="http://schemas.microsoft.com/office/drawing/2014/main" id="{6E46EF02-42B1-42FE-8944-3B49BE0F0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5" name="Tlačítko akce: Přejít vpřed nebo Další 14">
            <a:hlinkClick r:id="rId5" highlightClick="1"/>
            <a:extLst>
              <a:ext uri="{FF2B5EF4-FFF2-40B4-BE49-F238E27FC236}">
                <a16:creationId xmlns:a16="http://schemas.microsoft.com/office/drawing/2014/main" id="{15307EE8-B1E2-44DB-A0A9-CC62A7FDA311}"/>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68C05146-A21B-4D3A-B1A0-5276FE759DE9}"/>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7" name="TextovéPole 16">
            <a:extLst>
              <a:ext uri="{FF2B5EF4-FFF2-40B4-BE49-F238E27FC236}">
                <a16:creationId xmlns:a16="http://schemas.microsoft.com/office/drawing/2014/main" id="{A5F893C7-41B8-41AC-AA9B-BFE0D715A0B3}"/>
              </a:ext>
            </a:extLst>
          </p:cNvPr>
          <p:cNvSpPr txBox="1"/>
          <p:nvPr/>
        </p:nvSpPr>
        <p:spPr>
          <a:xfrm>
            <a:off x="1165464" y="408208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Přehrát konstrukci </a:t>
            </a:r>
            <a:br>
              <a:rPr lang="cs-CZ" sz="1100" b="1" dirty="0">
                <a:latin typeface="Weekly Free Light" panose="00000400000000000000" pitchFamily="50" charset="-18"/>
              </a:rPr>
            </a:br>
            <a:r>
              <a:rPr lang="cs-CZ" sz="1100" b="1" dirty="0">
                <a:latin typeface="Weekly Free Light" panose="00000400000000000000" pitchFamily="50" charset="-18"/>
              </a:rPr>
              <a:t>v aplikaci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spTree>
    <p:extLst>
      <p:ext uri="{BB962C8B-B14F-4D97-AF65-F5344CB8AC3E}">
        <p14:creationId xmlns:p14="http://schemas.microsoft.com/office/powerpoint/2010/main" val="42966420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 </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XYZ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where</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X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is the centre of</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AE,</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 </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Y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is the centre of</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AE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and</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Z </a:t>
            </a:r>
            <a:r>
              <a:rPr lang="en-GB" sz="1200" b="1" kern="0" dirty="0">
                <a:solidFill>
                  <a:srgbClr val="114454"/>
                </a:solidFill>
                <a:highlight>
                  <a:srgbClr val="94BF6E"/>
                </a:highlight>
                <a:latin typeface="Weekly Free Light" panose="00000400000000000000" pitchFamily="50" charset="-18"/>
                <a:ea typeface="Nixie One"/>
                <a:cs typeface="Nixie One"/>
                <a:sym typeface="Nixie One"/>
              </a:rPr>
              <a:t>is the centre of</a:t>
            </a: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 GH)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68652144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 ABCDEFGH </a:t>
            </a:r>
            <a:br>
              <a:rPr lang="en-US"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 XYZ (where X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AE, Y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AE and Z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GH)</a:t>
            </a: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684479E9-5333-4EC4-9C8B-E6047A07D01E}"/>
              </a:ext>
            </a:extLst>
          </p:cNvPr>
          <p:cNvPicPr>
            <a:picLocks noChangeAspect="1"/>
          </p:cNvPicPr>
          <p:nvPr/>
        </p:nvPicPr>
        <p:blipFill>
          <a:blip r:embed="rId3"/>
          <a:stretch>
            <a:fillRect/>
          </a:stretch>
        </p:blipFill>
        <p:spPr>
          <a:xfrm>
            <a:off x="4354513" y="1623534"/>
            <a:ext cx="4748908" cy="3435846"/>
          </a:xfrm>
          <a:prstGeom prst="rect">
            <a:avLst/>
          </a:prstGeom>
        </p:spPr>
      </p:pic>
    </p:spTree>
    <p:extLst>
      <p:ext uri="{BB962C8B-B14F-4D97-AF65-F5344CB8AC3E}">
        <p14:creationId xmlns:p14="http://schemas.microsoft.com/office/powerpoint/2010/main" val="258512387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Example</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593966"/>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Construct a section of a cube ABCDEFGH </a:t>
            </a:r>
            <a:br>
              <a:rPr lang="en-US" sz="1200" b="1" kern="0" dirty="0">
                <a:solidFill>
                  <a:srgbClr val="114454"/>
                </a:solidFill>
                <a:highlight>
                  <a:srgbClr val="94BF6E"/>
                </a:highlight>
                <a:latin typeface="Weekly Free Light" panose="00000400000000000000" pitchFamily="50" charset="-18"/>
                <a:ea typeface="Nixie One"/>
                <a:cs typeface="Nixie One"/>
                <a:sym typeface="Nixie One"/>
              </a:rPr>
            </a:b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through the plain XYZ (where X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AE, Y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AE and Z is the </a:t>
            </a:r>
            <a:r>
              <a:rPr lang="en-US" sz="1200" b="1" kern="0" dirty="0" err="1">
                <a:solidFill>
                  <a:srgbClr val="114454"/>
                </a:solidFill>
                <a:highlight>
                  <a:srgbClr val="94BF6E"/>
                </a:highlight>
                <a:latin typeface="Weekly Free Light" panose="00000400000000000000" pitchFamily="50" charset="-18"/>
                <a:ea typeface="Nixie One"/>
                <a:cs typeface="Nixie One"/>
                <a:sym typeface="Nixie One"/>
              </a:rPr>
              <a:t>centre</a:t>
            </a:r>
            <a:r>
              <a:rPr lang="en-US" sz="1200" b="1" kern="0" dirty="0">
                <a:solidFill>
                  <a:srgbClr val="114454"/>
                </a:solidFill>
                <a:highlight>
                  <a:srgbClr val="94BF6E"/>
                </a:highlight>
                <a:latin typeface="Weekly Free Light" panose="00000400000000000000" pitchFamily="50" charset="-18"/>
                <a:ea typeface="Nixie One"/>
                <a:cs typeface="Nixie One"/>
                <a:sym typeface="Nixie One"/>
              </a:rPr>
              <a:t> of GH)</a:t>
            </a: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pic>
        <p:nvPicPr>
          <p:cNvPr id="4" name="Obrázek 3">
            <a:extLst>
              <a:ext uri="{FF2B5EF4-FFF2-40B4-BE49-F238E27FC236}">
                <a16:creationId xmlns:a16="http://schemas.microsoft.com/office/drawing/2014/main" id="{0F51417E-3546-4D4D-A60C-31F3883F6343}"/>
              </a:ext>
            </a:extLst>
          </p:cNvPr>
          <p:cNvPicPr>
            <a:picLocks noChangeAspect="1"/>
          </p:cNvPicPr>
          <p:nvPr/>
        </p:nvPicPr>
        <p:blipFill>
          <a:blip r:embed="rId3"/>
          <a:stretch>
            <a:fillRect/>
          </a:stretch>
        </p:blipFill>
        <p:spPr>
          <a:xfrm>
            <a:off x="3217059" y="1707655"/>
            <a:ext cx="5926941" cy="3435846"/>
          </a:xfrm>
          <a:prstGeom prst="rect">
            <a:avLst/>
          </a:prstGeom>
        </p:spPr>
      </p:pic>
      <p:pic>
        <p:nvPicPr>
          <p:cNvPr id="15" name="Picture 2" descr="Logo">
            <a:extLst>
              <a:ext uri="{FF2B5EF4-FFF2-40B4-BE49-F238E27FC236}">
                <a16:creationId xmlns:a16="http://schemas.microsoft.com/office/drawing/2014/main" id="{0B2A514B-CF37-4C68-8BF0-FF34227A6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6" name="Tlačítko akce: Přejít vpřed nebo Další 15">
            <a:hlinkClick r:id="rId5" highlightClick="1"/>
            <a:extLst>
              <a:ext uri="{FF2B5EF4-FFF2-40B4-BE49-F238E27FC236}">
                <a16:creationId xmlns:a16="http://schemas.microsoft.com/office/drawing/2014/main" id="{99DF2401-9CEB-4FFC-A551-BC1518D746D8}"/>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940180DF-6395-47F4-A975-88325A63124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8" name="TextovéPole 17">
            <a:extLst>
              <a:ext uri="{FF2B5EF4-FFF2-40B4-BE49-F238E27FC236}">
                <a16:creationId xmlns:a16="http://schemas.microsoft.com/office/drawing/2014/main" id="{F19B3D7C-25A6-44D7-A84D-29DDDEACE043}"/>
              </a:ext>
            </a:extLst>
          </p:cNvPr>
          <p:cNvSpPr txBox="1"/>
          <p:nvPr/>
        </p:nvSpPr>
        <p:spPr>
          <a:xfrm>
            <a:off x="1165464" y="4082089"/>
            <a:ext cx="2001333" cy="430887"/>
          </a:xfrm>
          <a:prstGeom prst="rect">
            <a:avLst/>
          </a:prstGeom>
          <a:noFill/>
        </p:spPr>
        <p:txBody>
          <a:bodyPr wrap="square" rtlCol="0">
            <a:spAutoFit/>
          </a:bodyPr>
          <a:lstStyle/>
          <a:p>
            <a:pPr algn="r"/>
            <a:r>
              <a:rPr lang="en-GB" sz="1100" b="1" dirty="0">
                <a:latin typeface="Weekly Free Light" panose="00000400000000000000" pitchFamily="50" charset="-18"/>
              </a:rPr>
              <a:t>Play in</a:t>
            </a:r>
            <a:br>
              <a:rPr lang="cs-CZ" sz="1100" b="1" dirty="0">
                <a:latin typeface="Weekly Free Light" panose="00000400000000000000" pitchFamily="50" charset="-18"/>
              </a:rPr>
            </a:b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spTree>
    <p:extLst>
      <p:ext uri="{BB962C8B-B14F-4D97-AF65-F5344CB8AC3E}">
        <p14:creationId xmlns:p14="http://schemas.microsoft.com/office/powerpoint/2010/main" val="1932639217"/>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19</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a:t>
            </a:r>
            <a:r>
              <a:rPr lang="sk-SK" altLang="cs-CZ" b="1">
                <a:solidFill>
                  <a:schemeClr val="bg1"/>
                </a:solidFill>
                <a:latin typeface="Weekly Free Light" panose="00000400000000000000" pitchFamily="50" charset="-18"/>
              </a:rPr>
              <a:t>	</a:t>
            </a:r>
            <a:r>
              <a:rPr lang="sk-SK" altLang="cs-CZ">
                <a:solidFill>
                  <a:schemeClr val="bg1"/>
                </a:solidFill>
                <a:latin typeface="Weekly Free Light" panose="00000400000000000000" pitchFamily="50" charset="-18"/>
              </a:rPr>
              <a:t>16-18</a:t>
            </a:r>
            <a:endParaRPr lang="sk-SK" altLang="cs-CZ" dirty="0">
              <a:solidFill>
                <a:schemeClr val="bg1"/>
              </a:solidFill>
              <a:latin typeface="Weekly Free Light" panose="00000400000000000000" pitchFamily="50" charset="-18"/>
            </a:endParaRP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20</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555526"/>
            <a:ext cx="7885113" cy="1978204"/>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To revise</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the position of lines and planes to each other</a:t>
            </a:r>
            <a:endPar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83718"/>
            <a:ext cx="4732638" cy="738664"/>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solidFill>
              </a:rPr>
              <a:t>https://create.kahoot.it/share/relative-position-of-lines-and-planes/c29fc2de-cfc4-4bae-94a9-0d235bba23ec</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2" name="Picture 2">
            <a:extLst>
              <a:ext uri="{FF2B5EF4-FFF2-40B4-BE49-F238E27FC236}">
                <a16:creationId xmlns:a16="http://schemas.microsoft.com/office/drawing/2014/main" id="{A22E7557-56DA-4DA1-9843-CEAFB6C58B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760" y="235572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Rule</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1" y="1766888"/>
            <a:ext cx="8388350" cy="3159125"/>
          </a:xfrm>
        </p:spPr>
        <p:txBody>
          <a:bodyPr/>
          <a:lstStyle/>
          <a:p>
            <a:pPr eaLnBrk="1" fontAlgn="auto" hangingPunct="1">
              <a:buClr>
                <a:srgbClr val="114454"/>
              </a:buClr>
              <a:buFont typeface="Nixie One"/>
              <a:buChar char="▪"/>
              <a:defRPr/>
            </a:pPr>
            <a:r>
              <a:rPr lang="en-GB" sz="2400" b="1" dirty="0">
                <a:solidFill>
                  <a:srgbClr val="114454"/>
                </a:solidFill>
                <a:latin typeface="Weekly Free Light" panose="00000400000000000000" pitchFamily="50" charset="-18"/>
                <a:ea typeface="Nixie One"/>
                <a:cs typeface="Nixie One"/>
                <a:sym typeface="Nixie One"/>
              </a:rPr>
              <a:t>If two different points lie in the same plain</a:t>
            </a:r>
            <a:r>
              <a:rPr lang="cs-CZ" sz="2400" b="1" dirty="0">
                <a:solidFill>
                  <a:srgbClr val="114454"/>
                </a:solidFill>
                <a:latin typeface="Weekly Free Light" panose="00000400000000000000" pitchFamily="50" charset="-18"/>
                <a:ea typeface="Nixie One"/>
                <a:cs typeface="Nixie One"/>
                <a:sym typeface="Nixie One"/>
              </a:rPr>
              <a:t>, </a:t>
            </a:r>
            <a:r>
              <a:rPr lang="en-GB" sz="2400" b="1" dirty="0">
                <a:solidFill>
                  <a:srgbClr val="114454"/>
                </a:solidFill>
                <a:latin typeface="Weekly Free Light" panose="00000400000000000000" pitchFamily="50" charset="-18"/>
                <a:ea typeface="Nixie One"/>
                <a:cs typeface="Nixie One"/>
                <a:sym typeface="Nixie One"/>
              </a:rPr>
              <a:t>thereafter the line determined by these two points lies in the same plain as well</a:t>
            </a:r>
            <a:r>
              <a:rPr lang="cs-CZ" sz="2400" b="1" dirty="0">
                <a:solidFill>
                  <a:srgbClr val="114454"/>
                </a:solidFill>
                <a:latin typeface="Weekly Free Light" panose="00000400000000000000" pitchFamily="50" charset="-18"/>
                <a:ea typeface="Nixie One"/>
                <a:cs typeface="Nixie One"/>
                <a:sym typeface="Nixie One"/>
              </a:rPr>
              <a:t>.</a:t>
            </a:r>
          </a:p>
          <a:p>
            <a:pPr lvl="1" eaLnBrk="1" fontAlgn="auto" hangingPunct="1">
              <a:buClr>
                <a:srgbClr val="114454"/>
              </a:buClr>
              <a:buFont typeface="Nixie One"/>
              <a:buChar char="▪"/>
              <a:defRPr/>
            </a:pPr>
            <a:r>
              <a:rPr lang="en-GB" sz="2400" i="1" dirty="0">
                <a:solidFill>
                  <a:srgbClr val="114454"/>
                </a:solidFill>
                <a:latin typeface="Weekly Free Light" panose="00000400000000000000" pitchFamily="50" charset="-18"/>
                <a:ea typeface="Nixie One"/>
                <a:cs typeface="Nixie One"/>
                <a:sym typeface="Nixie One"/>
              </a:rPr>
              <a:t>The consequence</a:t>
            </a:r>
            <a:r>
              <a:rPr lang="cs-CZ" sz="2400" i="1" dirty="0">
                <a:solidFill>
                  <a:srgbClr val="114454"/>
                </a:solidFill>
                <a:latin typeface="Weekly Free Light" panose="00000400000000000000" pitchFamily="50" charset="-18"/>
                <a:ea typeface="Nixie One"/>
                <a:cs typeface="Nixie One"/>
                <a:sym typeface="Nixie One"/>
              </a:rPr>
              <a:t>: </a:t>
            </a:r>
            <a:r>
              <a:rPr lang="en-GB" sz="2400" i="1" dirty="0">
                <a:solidFill>
                  <a:srgbClr val="114454"/>
                </a:solidFill>
                <a:latin typeface="Weekly Free Light" panose="00000400000000000000" pitchFamily="50" charset="-18"/>
                <a:ea typeface="Nixie One"/>
                <a:cs typeface="Nixie One"/>
                <a:sym typeface="Nixie One"/>
              </a:rPr>
              <a:t> If two different points of a section lie in the plain of one face</a:t>
            </a:r>
            <a:r>
              <a:rPr lang="cs-CZ" sz="2400" i="1" dirty="0">
                <a:solidFill>
                  <a:srgbClr val="114454"/>
                </a:solidFill>
                <a:latin typeface="Weekly Free Light" panose="00000400000000000000" pitchFamily="50" charset="-18"/>
                <a:ea typeface="Nixie One"/>
                <a:cs typeface="Nixie One"/>
                <a:sym typeface="Nixie One"/>
              </a:rPr>
              <a:t>, </a:t>
            </a:r>
            <a:r>
              <a:rPr lang="en-GB" sz="2400" i="1" dirty="0">
                <a:solidFill>
                  <a:srgbClr val="114454"/>
                </a:solidFill>
                <a:latin typeface="Weekly Free Light" panose="00000400000000000000" pitchFamily="50" charset="-18"/>
                <a:ea typeface="Nixie One"/>
                <a:cs typeface="Nixie One"/>
                <a:sym typeface="Nixie One"/>
              </a:rPr>
              <a:t>the line linking these two points lies in the plain of this face as well.</a:t>
            </a:r>
            <a:endParaRPr sz="2400" i="1" dirty="0">
              <a:solidFill>
                <a:srgbClr val="114454"/>
              </a:solidFill>
              <a:latin typeface="Weekly Free Light" panose="00000400000000000000" pitchFamily="50" charset="-18"/>
              <a:ea typeface="Nixie One"/>
              <a:cs typeface="Nixie One"/>
              <a:sym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Rule</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pic>
        <p:nvPicPr>
          <p:cNvPr id="6" name="Obrázek 5">
            <a:extLst>
              <a:ext uri="{FF2B5EF4-FFF2-40B4-BE49-F238E27FC236}">
                <a16:creationId xmlns:a16="http://schemas.microsoft.com/office/drawing/2014/main" id="{51B9034F-AF72-417B-912D-310F7C95E2B4}"/>
              </a:ext>
            </a:extLst>
          </p:cNvPr>
          <p:cNvPicPr>
            <a:picLocks noChangeAspect="1"/>
          </p:cNvPicPr>
          <p:nvPr/>
        </p:nvPicPr>
        <p:blipFill>
          <a:blip r:embed="rId3"/>
          <a:stretch>
            <a:fillRect/>
          </a:stretch>
        </p:blipFill>
        <p:spPr>
          <a:xfrm>
            <a:off x="2483768" y="411510"/>
            <a:ext cx="6456996" cy="3948670"/>
          </a:xfrm>
          <a:prstGeom prst="rect">
            <a:avLst/>
          </a:prstGeom>
        </p:spPr>
      </p:pic>
    </p:spTree>
    <p:extLst>
      <p:ext uri="{BB962C8B-B14F-4D97-AF65-F5344CB8AC3E}">
        <p14:creationId xmlns:p14="http://schemas.microsoft.com/office/powerpoint/2010/main" val="1863583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Rule </a:t>
            </a:r>
            <a:r>
              <a:rPr lang="sk-SK" altLang="cs-CZ" sz="1800" b="1" dirty="0">
                <a:solidFill>
                  <a:srgbClr val="FFFFFF"/>
                </a:solidFill>
                <a:latin typeface="Roboto Slab" pitchFamily="2" charset="0"/>
                <a:cs typeface="Arial" panose="020B0604020202020204" pitchFamily="34" charset="0"/>
                <a:sym typeface="Roboto Slab" pitchFamily="2" charset="0"/>
              </a:rPr>
              <a:t>2</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1" y="1766888"/>
            <a:ext cx="8388350" cy="3159125"/>
          </a:xfrm>
        </p:spPr>
        <p:txBody>
          <a:bodyPr/>
          <a:lstStyle/>
          <a:p>
            <a:pPr eaLnBrk="1" fontAlgn="auto" hangingPunct="1">
              <a:buClr>
                <a:srgbClr val="114454"/>
              </a:buClr>
              <a:buFont typeface="Nixie One"/>
              <a:buChar char="▪"/>
              <a:defRPr/>
            </a:pPr>
            <a:r>
              <a:rPr lang="en-GB" sz="2400" b="1" dirty="0">
                <a:solidFill>
                  <a:srgbClr val="114454"/>
                </a:solidFill>
                <a:latin typeface="Weekly Free Light" panose="00000400000000000000" pitchFamily="50" charset="-18"/>
                <a:ea typeface="Nixie One"/>
                <a:cs typeface="Nixie One"/>
                <a:sym typeface="Nixie One"/>
              </a:rPr>
              <a:t>If two of the given plains are parallel and the third one is divergent to both</a:t>
            </a:r>
            <a:r>
              <a:rPr lang="cs-CZ" sz="2400" b="1" dirty="0">
                <a:solidFill>
                  <a:srgbClr val="114454"/>
                </a:solidFill>
                <a:latin typeface="Weekly Free Light" panose="00000400000000000000" pitchFamily="50" charset="-18"/>
                <a:ea typeface="Nixie One"/>
                <a:cs typeface="Nixie One"/>
                <a:sym typeface="Nixie One"/>
              </a:rPr>
              <a:t>, </a:t>
            </a:r>
            <a:r>
              <a:rPr lang="en-GB" sz="2400" b="1" dirty="0">
                <a:solidFill>
                  <a:srgbClr val="114454"/>
                </a:solidFill>
                <a:latin typeface="Weekly Free Light" panose="00000400000000000000" pitchFamily="50" charset="-18"/>
                <a:ea typeface="Nixie One"/>
                <a:cs typeface="Nixie One"/>
                <a:sym typeface="Nixie One"/>
              </a:rPr>
              <a:t>thereafter the two lines of intersections are parallel</a:t>
            </a:r>
            <a:r>
              <a:rPr lang="cs-CZ" sz="2400" b="1" dirty="0">
                <a:solidFill>
                  <a:srgbClr val="114454"/>
                </a:solidFill>
                <a:latin typeface="Weekly Free Light" panose="00000400000000000000" pitchFamily="50" charset="-18"/>
                <a:ea typeface="Nixie One"/>
                <a:cs typeface="Nixie One"/>
                <a:sym typeface="Nixie One"/>
              </a:rPr>
              <a:t>.</a:t>
            </a:r>
          </a:p>
          <a:p>
            <a:pPr lvl="1" eaLnBrk="1" fontAlgn="auto" hangingPunct="1">
              <a:buClr>
                <a:srgbClr val="114454"/>
              </a:buClr>
              <a:buFont typeface="Nixie One"/>
              <a:buChar char="▪"/>
              <a:defRPr/>
            </a:pPr>
            <a:r>
              <a:rPr lang="en-GB" sz="2400" i="1" dirty="0">
                <a:solidFill>
                  <a:srgbClr val="114454"/>
                </a:solidFill>
                <a:latin typeface="Weekly Free Light" panose="00000400000000000000" pitchFamily="50" charset="-18"/>
                <a:ea typeface="Nixie One"/>
                <a:cs typeface="Nixie One"/>
                <a:sym typeface="Nixie One"/>
              </a:rPr>
              <a:t>The consequence</a:t>
            </a:r>
            <a:r>
              <a:rPr lang="cs-CZ" sz="2400" i="1" dirty="0">
                <a:solidFill>
                  <a:srgbClr val="114454"/>
                </a:solidFill>
                <a:latin typeface="Weekly Free Light" panose="00000400000000000000" pitchFamily="50" charset="-18"/>
                <a:ea typeface="Nixie One"/>
                <a:cs typeface="Nixie One"/>
                <a:sym typeface="Nixie One"/>
              </a:rPr>
              <a:t>: </a:t>
            </a:r>
            <a:r>
              <a:rPr lang="en-GB" sz="2400" i="1" dirty="0">
                <a:solidFill>
                  <a:srgbClr val="114454"/>
                </a:solidFill>
                <a:latin typeface="Weekly Free Light" panose="00000400000000000000" pitchFamily="50" charset="-18"/>
                <a:ea typeface="Nixie One"/>
                <a:cs typeface="Nixie One"/>
                <a:sym typeface="Nixie One"/>
              </a:rPr>
              <a:t>If the plains of two faces parallel but divergent to the plain of the section at the same time</a:t>
            </a:r>
            <a:r>
              <a:rPr lang="cs-CZ" sz="2400" i="1" dirty="0">
                <a:solidFill>
                  <a:srgbClr val="114454"/>
                </a:solidFill>
                <a:latin typeface="Weekly Free Light" panose="00000400000000000000" pitchFamily="50" charset="-18"/>
                <a:ea typeface="Nixie One"/>
                <a:cs typeface="Nixie One"/>
                <a:sym typeface="Nixie One"/>
              </a:rPr>
              <a:t>, </a:t>
            </a:r>
            <a:r>
              <a:rPr lang="en-GB" sz="2400" i="1" dirty="0">
                <a:solidFill>
                  <a:srgbClr val="114454"/>
                </a:solidFill>
                <a:latin typeface="Weekly Free Light" panose="00000400000000000000" pitchFamily="50" charset="-18"/>
                <a:ea typeface="Nixie One"/>
                <a:cs typeface="Nixie One"/>
                <a:sym typeface="Nixie One"/>
              </a:rPr>
              <a:t>the lines of intersection of the plain of the section with the plains of these faces parallel</a:t>
            </a:r>
            <a:r>
              <a:rPr lang="cs-CZ" sz="2400" i="1" dirty="0">
                <a:solidFill>
                  <a:srgbClr val="114454"/>
                </a:solidFill>
                <a:latin typeface="Weekly Free Light" panose="00000400000000000000" pitchFamily="50" charset="-18"/>
                <a:ea typeface="Nixie One"/>
                <a:cs typeface="Nixie One"/>
                <a:sym typeface="Nixie One"/>
              </a:rPr>
              <a:t>.</a:t>
            </a:r>
            <a:endParaRPr sz="2400" i="1" dirty="0">
              <a:solidFill>
                <a:srgbClr val="114454"/>
              </a:solidFill>
              <a:latin typeface="Weekly Free Light" panose="00000400000000000000" pitchFamily="50" charset="-18"/>
              <a:ea typeface="Nixie One"/>
              <a:cs typeface="Nixie One"/>
              <a:sym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17030828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Rule </a:t>
            </a:r>
            <a:r>
              <a:rPr lang="sk-SK" altLang="cs-CZ" sz="1800" b="1" dirty="0">
                <a:solidFill>
                  <a:srgbClr val="FFFFFF"/>
                </a:solidFill>
                <a:latin typeface="Roboto Slab" pitchFamily="2" charset="0"/>
                <a:cs typeface="Arial" panose="020B0604020202020204" pitchFamily="34" charset="0"/>
                <a:sym typeface="Roboto Slab" pitchFamily="2" charset="0"/>
              </a:rPr>
              <a:t>2</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EF7C263F-F938-4BD5-99BE-4DD26B1E9185}"/>
              </a:ext>
            </a:extLst>
          </p:cNvPr>
          <p:cNvPicPr>
            <a:picLocks noChangeAspect="1"/>
          </p:cNvPicPr>
          <p:nvPr/>
        </p:nvPicPr>
        <p:blipFill>
          <a:blip r:embed="rId3"/>
          <a:stretch>
            <a:fillRect/>
          </a:stretch>
        </p:blipFill>
        <p:spPr>
          <a:xfrm>
            <a:off x="2555776" y="457175"/>
            <a:ext cx="6045401" cy="3914775"/>
          </a:xfrm>
          <a:prstGeom prst="rect">
            <a:avLst/>
          </a:prstGeom>
        </p:spPr>
      </p:pic>
    </p:spTree>
    <p:extLst>
      <p:ext uri="{BB962C8B-B14F-4D97-AF65-F5344CB8AC3E}">
        <p14:creationId xmlns:p14="http://schemas.microsoft.com/office/powerpoint/2010/main" val="178517478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Rule</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1" y="1558926"/>
            <a:ext cx="8388350" cy="3367088"/>
          </a:xfrm>
        </p:spPr>
        <p:txBody>
          <a:bodyPr/>
          <a:lstStyle/>
          <a:p>
            <a:pPr eaLnBrk="1" fontAlgn="auto" hangingPunct="1">
              <a:buClr>
                <a:srgbClr val="114454"/>
              </a:buClr>
              <a:buFont typeface="Nixie One"/>
              <a:buChar char="▪"/>
              <a:defRPr/>
            </a:pPr>
            <a:r>
              <a:rPr lang="en-GB" sz="2400" b="1" dirty="0">
                <a:solidFill>
                  <a:srgbClr val="114454"/>
                </a:solidFill>
                <a:latin typeface="Weekly Free Light" panose="00000400000000000000" pitchFamily="50" charset="-18"/>
                <a:ea typeface="Nixie One"/>
                <a:cs typeface="Nixie One"/>
                <a:sym typeface="Nixie One"/>
              </a:rPr>
              <a:t>If each two of the given plains are divergent in the way that each two lines of intersections are divergent as well, then all three plains and their lines of intersections go through just one common point</a:t>
            </a:r>
            <a:r>
              <a:rPr lang="cs-CZ" sz="2400" b="1" dirty="0">
                <a:solidFill>
                  <a:srgbClr val="114454"/>
                </a:solidFill>
                <a:latin typeface="Weekly Free Light" panose="00000400000000000000" pitchFamily="50" charset="-18"/>
                <a:ea typeface="Nixie One"/>
                <a:cs typeface="Nixie One"/>
                <a:sym typeface="Nixie One"/>
              </a:rPr>
              <a:t>.</a:t>
            </a:r>
          </a:p>
          <a:p>
            <a:pPr lvl="1" eaLnBrk="1" fontAlgn="auto" hangingPunct="1">
              <a:buClr>
                <a:srgbClr val="114454"/>
              </a:buClr>
              <a:buFont typeface="Nixie One"/>
              <a:buChar char="▪"/>
              <a:defRPr/>
            </a:pPr>
            <a:r>
              <a:rPr lang="en-GB" sz="2000" i="1" dirty="0">
                <a:solidFill>
                  <a:srgbClr val="114454"/>
                </a:solidFill>
                <a:latin typeface="Weekly Free Light" panose="00000400000000000000" pitchFamily="50" charset="-18"/>
                <a:ea typeface="Nixie One"/>
                <a:cs typeface="Nixie One"/>
                <a:sym typeface="Nixie One"/>
              </a:rPr>
              <a:t>The consequence</a:t>
            </a:r>
            <a:r>
              <a:rPr lang="cs-CZ" sz="2000" i="1" dirty="0">
                <a:solidFill>
                  <a:srgbClr val="114454"/>
                </a:solidFill>
                <a:latin typeface="Weekly Free Light" panose="00000400000000000000" pitchFamily="50" charset="-18"/>
                <a:ea typeface="Nixie One"/>
                <a:cs typeface="Nixie One"/>
                <a:sym typeface="Nixie One"/>
              </a:rPr>
              <a:t>: </a:t>
            </a:r>
            <a:r>
              <a:rPr lang="en-GB" sz="2000" i="1" dirty="0">
                <a:solidFill>
                  <a:srgbClr val="114454"/>
                </a:solidFill>
                <a:latin typeface="Weekly Free Light" panose="00000400000000000000" pitchFamily="50" charset="-18"/>
                <a:ea typeface="Nixie One"/>
                <a:cs typeface="Nixie One"/>
                <a:sym typeface="Nixie One"/>
              </a:rPr>
              <a:t>The lines of intersections of the plains of two faces that have their edges with the plain of the section and the line, in which the common edge lies</a:t>
            </a:r>
            <a:r>
              <a:rPr lang="cs-CZ" sz="2000" i="1" dirty="0">
                <a:solidFill>
                  <a:srgbClr val="114454"/>
                </a:solidFill>
                <a:latin typeface="Weekly Free Light" panose="00000400000000000000" pitchFamily="50" charset="-18"/>
                <a:ea typeface="Nixie One"/>
                <a:cs typeface="Nixie One"/>
                <a:sym typeface="Nixie One"/>
              </a:rPr>
              <a:t>, </a:t>
            </a:r>
            <a:r>
              <a:rPr lang="en-GB" sz="2000" i="1" dirty="0">
                <a:solidFill>
                  <a:srgbClr val="114454"/>
                </a:solidFill>
                <a:latin typeface="Weekly Free Light" panose="00000400000000000000" pitchFamily="50" charset="-18"/>
                <a:ea typeface="Nixie One"/>
                <a:cs typeface="Nixie One"/>
                <a:sym typeface="Nixie One"/>
              </a:rPr>
              <a:t>intersect in one point</a:t>
            </a:r>
            <a:r>
              <a:rPr lang="cs-CZ" sz="2000" i="1" dirty="0">
                <a:solidFill>
                  <a:srgbClr val="114454"/>
                </a:solidFill>
                <a:latin typeface="Weekly Free Light" panose="00000400000000000000" pitchFamily="50" charset="-18"/>
                <a:ea typeface="Nixie One"/>
                <a:cs typeface="Nixie One"/>
                <a:sym typeface="Nixie One"/>
              </a:rPr>
              <a:t>.</a:t>
            </a:r>
            <a:endParaRPr sz="2000" i="1" dirty="0">
              <a:solidFill>
                <a:srgbClr val="114454"/>
              </a:solidFill>
              <a:latin typeface="Weekly Free Light" panose="00000400000000000000" pitchFamily="50" charset="-18"/>
              <a:ea typeface="Nixie One"/>
              <a:cs typeface="Nixie One"/>
              <a:sym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204664128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Rule</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pic>
        <p:nvPicPr>
          <p:cNvPr id="4" name="Obrázek 3">
            <a:extLst>
              <a:ext uri="{FF2B5EF4-FFF2-40B4-BE49-F238E27FC236}">
                <a16:creationId xmlns:a16="http://schemas.microsoft.com/office/drawing/2014/main" id="{7D197D0A-3A5C-4AE5-913E-B594C65A5DAB}"/>
              </a:ext>
            </a:extLst>
          </p:cNvPr>
          <p:cNvPicPr>
            <a:picLocks noChangeAspect="1"/>
          </p:cNvPicPr>
          <p:nvPr/>
        </p:nvPicPr>
        <p:blipFill>
          <a:blip r:embed="rId3"/>
          <a:stretch>
            <a:fillRect/>
          </a:stretch>
        </p:blipFill>
        <p:spPr>
          <a:xfrm>
            <a:off x="2555776" y="411510"/>
            <a:ext cx="6462715" cy="4502460"/>
          </a:xfrm>
          <a:prstGeom prst="rect">
            <a:avLst/>
          </a:prstGeom>
        </p:spPr>
      </p:pic>
    </p:spTree>
    <p:extLst>
      <p:ext uri="{BB962C8B-B14F-4D97-AF65-F5344CB8AC3E}">
        <p14:creationId xmlns:p14="http://schemas.microsoft.com/office/powerpoint/2010/main" val="2907129016"/>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2D4BDA-4F6E-43AB-BB67-A475577FC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9F2D90-C11E-4C9B-B170-7B8CCDBDFFBC}">
  <ds:schemaRefs>
    <ds:schemaRef ds:uri="http://schemas.microsoft.com/sharepoint/v3/contenttype/forms"/>
  </ds:schemaRefs>
</ds:datastoreItem>
</file>

<file path=customXml/itemProps3.xml><?xml version="1.0" encoding="utf-8"?>
<ds:datastoreItem xmlns:ds="http://schemas.openxmlformats.org/officeDocument/2006/customXml" ds:itemID="{085A7DE3-DC22-4FB4-95A2-4CBE8EB0985B}">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ccd6adb6-d71d-476c-b3f9-eb5a7ace5f19"/>
    <ds:schemaRef ds:uri="b3def9c5-cd0d-49d7-842c-aa8913a57bf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221</TotalTime>
  <Words>763</Words>
  <Application>Microsoft Office PowerPoint</Application>
  <PresentationFormat>Předvádění na obrazovce (16:9)</PresentationFormat>
  <Paragraphs>79</Paragraphs>
  <Slides>20</Slides>
  <Notes>20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Wingdings</vt:lpstr>
      <vt:lpstr>Nixie One</vt:lpstr>
      <vt:lpstr>Roboto Slab</vt:lpstr>
      <vt:lpstr>Weekly Free Light</vt:lpstr>
      <vt:lpstr>Warwick template</vt:lpstr>
      <vt:lpstr>Sections of three-dimensional spaces</vt:lpstr>
      <vt:lpstr>Prezentace aplikace PowerPoint</vt:lpstr>
      <vt:lpstr>Prezentace aplikace PowerPoint</vt:lpstr>
      <vt:lpstr>Rule 1</vt:lpstr>
      <vt:lpstr>Rule 1</vt:lpstr>
      <vt:lpstr>Rule 2</vt:lpstr>
      <vt:lpstr>Rule 2</vt:lpstr>
      <vt:lpstr>Rule 3</vt:lpstr>
      <vt:lpstr>Rule 3</vt:lpstr>
      <vt:lpstr>Example 1</vt:lpstr>
      <vt:lpstr>Example 1</vt:lpstr>
      <vt:lpstr>Example 1</vt:lpstr>
      <vt:lpstr>Example 2</vt:lpstr>
      <vt:lpstr>Example 2</vt:lpstr>
      <vt:lpstr>Example 2</vt:lpstr>
      <vt:lpstr>Example 3</vt:lpstr>
      <vt:lpstr>Example 3</vt:lpstr>
      <vt:lpstr>Example 3</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5</cp:revision>
  <dcterms:modified xsi:type="dcterms:W3CDTF">2021-12-21T10:49:46Z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