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304" r:id="rId3"/>
    <p:sldId id="259" r:id="rId4"/>
    <p:sldId id="261" r:id="rId5"/>
    <p:sldId id="269" r:id="rId6"/>
    <p:sldId id="280" r:id="rId7"/>
    <p:sldId id="307" r:id="rId8"/>
    <p:sldId id="308" r:id="rId9"/>
    <p:sldId id="309" r:id="rId10"/>
    <p:sldId id="310" r:id="rId11"/>
    <p:sldId id="311" r:id="rId12"/>
    <p:sldId id="306" r:id="rId13"/>
    <p:sldId id="312" r:id="rId14"/>
    <p:sldId id="313" r:id="rId15"/>
    <p:sldId id="302" r:id="rId16"/>
    <p:sldId id="300" r:id="rId17"/>
  </p:sldIdLst>
  <p:sldSz cx="9144000" cy="5143500" type="screen16x9"/>
  <p:notesSz cx="6858000" cy="9144000"/>
  <p:embeddedFontLst>
    <p:embeddedFont>
      <p:font typeface="Cambria Math" panose="02040503050406030204" pitchFamily="18" charset="0"/>
      <p:regular r:id="rId19"/>
    </p:embeddedFont>
    <p:embeddedFont>
      <p:font typeface="Nixie One" panose="020B0604020202020204" charset="0"/>
      <p:regular r:id="rId20"/>
    </p:embeddedFont>
    <p:embeddedFont>
      <p:font typeface="Roboto Slab" pitchFamily="2" charset="0"/>
      <p:regular r:id="rId21"/>
      <p:bold r:id="rId22"/>
    </p:embeddedFont>
    <p:embeddedFont>
      <p:font typeface="Weekly Free Light" panose="00000400000000000000" pitchFamily="50" charset="-18"/>
      <p:regular r:id="rId23"/>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721C4-8DBA-46A2-881A-C66CE7DF8847}" v="2" dt="2022-07-21T21:47:44.923"/>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2" d="100"/>
          <a:sy n="152" d="100"/>
        </p:scale>
        <p:origin x="754" y="10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703721C4-8DBA-46A2-881A-C66CE7DF8847}"/>
    <pc:docChg chg="undo custSel addSld delSld modSld sldOrd">
      <pc:chgData name="Michal Heczko" userId="4ef91d67243c5588" providerId="LiveId" clId="{703721C4-8DBA-46A2-881A-C66CE7DF8847}" dt="2022-07-21T21:48:26.839" v="26" actId="20577"/>
      <pc:docMkLst>
        <pc:docMk/>
      </pc:docMkLst>
      <pc:sldChg chg="ord">
        <pc:chgData name="Michal Heczko" userId="4ef91d67243c5588" providerId="LiveId" clId="{703721C4-8DBA-46A2-881A-C66CE7DF8847}" dt="2022-07-21T21:36:59.694" v="1"/>
        <pc:sldMkLst>
          <pc:docMk/>
          <pc:sldMk cId="0" sldId="280"/>
        </pc:sldMkLst>
      </pc:sldChg>
      <pc:sldChg chg="del">
        <pc:chgData name="Michal Heczko" userId="4ef91d67243c5588" providerId="LiveId" clId="{703721C4-8DBA-46A2-881A-C66CE7DF8847}" dt="2022-07-21T21:48:10.723" v="7" actId="47"/>
        <pc:sldMkLst>
          <pc:docMk/>
          <pc:sldMk cId="360283752" sldId="305"/>
        </pc:sldMkLst>
      </pc:sldChg>
      <pc:sldChg chg="modSp mod ord">
        <pc:chgData name="Michal Heczko" userId="4ef91d67243c5588" providerId="LiveId" clId="{703721C4-8DBA-46A2-881A-C66CE7DF8847}" dt="2022-07-21T21:48:22.371" v="25" actId="20577"/>
        <pc:sldMkLst>
          <pc:docMk/>
          <pc:sldMk cId="1261891642" sldId="306"/>
        </pc:sldMkLst>
        <pc:spChg chg="mod">
          <ac:chgData name="Michal Heczko" userId="4ef91d67243c5588" providerId="LiveId" clId="{703721C4-8DBA-46A2-881A-C66CE7DF8847}" dt="2022-07-21T21:48:22.371" v="25" actId="20577"/>
          <ac:spMkLst>
            <pc:docMk/>
            <pc:sldMk cId="1261891642" sldId="306"/>
            <ac:spMk id="16386" creationId="{FFAF13A7-9FD4-4F85-8875-FFB4749CCC88}"/>
          </ac:spMkLst>
        </pc:spChg>
        <pc:spChg chg="mod">
          <ac:chgData name="Michal Heczko" userId="4ef91d67243c5588" providerId="LiveId" clId="{703721C4-8DBA-46A2-881A-C66CE7DF8847}" dt="2022-07-21T21:48:18.276" v="14" actId="20577"/>
          <ac:spMkLst>
            <pc:docMk/>
            <pc:sldMk cId="1261891642" sldId="306"/>
            <ac:spMk id="16388" creationId="{74A22291-C8AF-4EFE-ADBF-71A2DAE105AF}"/>
          </ac:spMkLst>
        </pc:spChg>
      </pc:sldChg>
      <pc:sldChg chg="modSp mod">
        <pc:chgData name="Michal Heczko" userId="4ef91d67243c5588" providerId="LiveId" clId="{703721C4-8DBA-46A2-881A-C66CE7DF8847}" dt="2022-07-21T21:48:26.839" v="26" actId="20577"/>
        <pc:sldMkLst>
          <pc:docMk/>
          <pc:sldMk cId="3697585614" sldId="307"/>
        </pc:sldMkLst>
        <pc:spChg chg="mod">
          <ac:chgData name="Michal Heczko" userId="4ef91d67243c5588" providerId="LiveId" clId="{703721C4-8DBA-46A2-881A-C66CE7DF8847}" dt="2022-07-21T21:48:26.839" v="26" actId="20577"/>
          <ac:spMkLst>
            <pc:docMk/>
            <pc:sldMk cId="3697585614" sldId="307"/>
            <ac:spMk id="16388" creationId="{74A22291-C8AF-4EFE-ADBF-71A2DAE105AF}"/>
          </ac:spMkLst>
        </pc:spChg>
      </pc:sldChg>
      <pc:sldChg chg="addSp delSp mod">
        <pc:chgData name="Michal Heczko" userId="4ef91d67243c5588" providerId="LiveId" clId="{703721C4-8DBA-46A2-881A-C66CE7DF8847}" dt="2022-07-21T21:47:31.502" v="3" actId="22"/>
        <pc:sldMkLst>
          <pc:docMk/>
          <pc:sldMk cId="1522911528" sldId="312"/>
        </pc:sldMkLst>
        <pc:spChg chg="add del">
          <ac:chgData name="Michal Heczko" userId="4ef91d67243c5588" providerId="LiveId" clId="{703721C4-8DBA-46A2-881A-C66CE7DF8847}" dt="2022-07-21T21:47:31.502" v="3" actId="22"/>
          <ac:spMkLst>
            <pc:docMk/>
            <pc:sldMk cId="1522911528" sldId="312"/>
            <ac:spMk id="14" creationId="{3AD2B3DB-612E-C1C7-276D-EAEE114D4C46}"/>
          </ac:spMkLst>
        </pc:spChg>
      </pc:sldChg>
      <pc:sldChg chg="modSp add mod">
        <pc:chgData name="Michal Heczko" userId="4ef91d67243c5588" providerId="LiveId" clId="{703721C4-8DBA-46A2-881A-C66CE7DF8847}" dt="2022-07-21T21:47:50.723" v="6"/>
        <pc:sldMkLst>
          <pc:docMk/>
          <pc:sldMk cId="4285370935" sldId="313"/>
        </pc:sldMkLst>
        <pc:spChg chg="mod">
          <ac:chgData name="Michal Heczko" userId="4ef91d67243c5588" providerId="LiveId" clId="{703721C4-8DBA-46A2-881A-C66CE7DF8847}" dt="2022-07-21T21:47:44.923" v="5"/>
          <ac:spMkLst>
            <pc:docMk/>
            <pc:sldMk cId="4285370935" sldId="313"/>
            <ac:spMk id="5" creationId="{EA1A5CF8-E3A3-4E3B-A6F7-19DCB870B95E}"/>
          </ac:spMkLst>
        </pc:spChg>
        <pc:spChg chg="mod">
          <ac:chgData name="Michal Heczko" userId="4ef91d67243c5588" providerId="LiveId" clId="{703721C4-8DBA-46A2-881A-C66CE7DF8847}" dt="2022-07-21T21:47:50.723" v="6"/>
          <ac:spMkLst>
            <pc:docMk/>
            <pc:sldMk cId="4285370935" sldId="313"/>
            <ac:spMk id="18434" creationId="{FC5A0DA5-F9C5-4B30-9778-2E280E6E1D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77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25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88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15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9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69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86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48596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3" r:id="rId3"/>
    <p:sldLayoutId id="2147483704" r:id="rId4"/>
    <p:sldLayoutId id="2147483705" r:id="rId5"/>
    <p:sldLayoutId id="2147483706"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create.kahoot.it/share/sinus-and-cosinus-in-right-angled-triangle/693a4bc9-6269-4b19-b60f-01a31613e240"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eogebra.org/m/n5dcks5b"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800" y="2021511"/>
            <a:ext cx="7592657" cy="2226506"/>
          </a:xfrm>
        </p:spPr>
        <p:txBody>
          <a:bodyPr/>
          <a:lstStyle/>
          <a:p>
            <a:pPr eaLnBrk="1" hangingPunct="1">
              <a:spcBef>
                <a:spcPct val="0"/>
              </a:spcBef>
              <a:spcAft>
                <a:spcPct val="0"/>
              </a:spcAft>
              <a:buClr>
                <a:srgbClr val="FFFFFF"/>
              </a:buClr>
              <a:buFont typeface="Roboto Slab" pitchFamily="2" charset="0"/>
              <a:buNone/>
            </a:pPr>
            <a:r>
              <a:rPr lang="en-GB" altLang="cs-CZ" b="1" dirty="0">
                <a:solidFill>
                  <a:srgbClr val="FFFFFF"/>
                </a:solidFill>
                <a:latin typeface="Roboto Slab" pitchFamily="2" charset="0"/>
                <a:cs typeface="Arial" panose="020B0604020202020204" pitchFamily="34" charset="0"/>
                <a:sym typeface="Roboto Slab" pitchFamily="2" charset="0"/>
              </a:rPr>
              <a:t>Sine and cosine functions </a:t>
            </a:r>
            <a:r>
              <a:rPr lang="sk-SK" altLang="cs-CZ" b="1" dirty="0">
                <a:solidFill>
                  <a:srgbClr val="FFFFFF"/>
                </a:solidFill>
                <a:latin typeface="Roboto Slab" pitchFamily="2" charset="0"/>
                <a:cs typeface="Arial" panose="020B0604020202020204" pitchFamily="34" charset="0"/>
                <a:sym typeface="Roboto Slab" pitchFamily="2" charset="0"/>
              </a:rPr>
              <a:t>I</a:t>
            </a: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05D148D5-0F8E-4E75-B61D-044592F259A6}"/>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806A9440-986C-4439-A60C-3750216EBD03}"/>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1B856404-9EB5-4B95-A569-98259FD8ED82}"/>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DE35A680-9461-43C3-9EA2-07B6769F391D}"/>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A77CF143-18A7-4522-AE1D-28F82582853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442D0583-C99F-4DEC-BB81-83FA8B2C071C}"/>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a:t>
            </a:r>
            <a:r>
              <a:rPr lang="sk-SK" altLang="cs-CZ" sz="1800" b="1" dirty="0">
                <a:solidFill>
                  <a:srgbClr val="FFFFFF"/>
                </a:solidFill>
                <a:latin typeface="Roboto Slab" pitchFamily="2" charset="0"/>
                <a:cs typeface="Arial" panose="020B0604020202020204" pitchFamily="34" charset="0"/>
                <a:sym typeface="Roboto Slab" pitchFamily="2" charset="0"/>
              </a:rPr>
              <a:t>III</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y-axis</a:t>
                </a:r>
                <a:r>
                  <a:rPr lang="cs-CZ" dirty="0"/>
                  <a:t> … </a:t>
                </a:r>
                <a:r>
                  <a:rPr lang="en-GB" dirty="0"/>
                  <a:t>negative</a:t>
                </a:r>
                <a:endParaRPr lang="cs-CZ" dirty="0"/>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x-axis</a:t>
                </a:r>
                <a:r>
                  <a:rPr lang="cs-CZ" dirty="0"/>
                  <a:t> … </a:t>
                </a:r>
                <a:r>
                  <a:rPr lang="en-GB" dirty="0"/>
                  <a:t>negative</a:t>
                </a:r>
                <a:endParaRPr lang="cs-CZ" dirty="0"/>
              </a:p>
              <a:p>
                <a:endParaRPr lang="cs-CZ" dirty="0"/>
              </a:p>
              <a:p>
                <a:r>
                  <a:rPr lang="en-GB" dirty="0"/>
                  <a:t>In this case the point reflexion is used; according to the point reflexion origin, the angle is transferred to Quadrant I</a:t>
                </a:r>
                <a:r>
                  <a:rPr lang="cs-CZ" dirty="0"/>
                  <a:t> (</a:t>
                </a:r>
                <a:r>
                  <a:rPr lang="en-GB" dirty="0"/>
                  <a:t>the angles marked in red and green are of the same size</a:t>
                </a:r>
                <a:r>
                  <a:rPr lang="cs-CZ" dirty="0"/>
                  <a:t>).</a:t>
                </a:r>
              </a:p>
              <a:p>
                <a:r>
                  <a:rPr lang="en-GB" dirty="0"/>
                  <a:t>When we subtract the given angle and the angle in Quadrant I we get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695435"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𝑠𝑖𝑛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num>
                        <m:den>
                          <m:r>
                            <a:rPr lang="cs-CZ" b="0" i="1" smtClean="0">
                              <a:latin typeface="Cambria Math" panose="02040503050406030204" pitchFamily="18" charset="0"/>
                            </a:rPr>
                            <m:t>2</m:t>
                          </m:r>
                        </m:den>
                      </m:f>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695435" cy="50930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709542"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𝑐𝑜𝑠</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709542" cy="48404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367190" y="4013328"/>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Quadrant III summary</a:t>
                </a:r>
                <a:r>
                  <a:rPr lang="cs-CZ" b="1" dirty="0"/>
                  <a:t>:</a:t>
                </a:r>
              </a:p>
              <a:p>
                <a:pPr marL="285750" indent="-285750">
                  <a:buFont typeface="Arial" panose="020B0604020202020204" pitchFamily="34" charset="0"/>
                  <a:buChar char="•"/>
                </a:pPr>
                <a:r>
                  <a:rPr lang="en-GB" dirty="0"/>
                  <a:t>sine</a:t>
                </a:r>
                <a:r>
                  <a:rPr lang="cs-CZ" dirty="0"/>
                  <a:t> 	  … </a:t>
                </a:r>
                <a:r>
                  <a:rPr lang="en-GB" dirty="0"/>
                  <a:t>negative</a:t>
                </a:r>
                <a:endParaRPr lang="cs-CZ" dirty="0"/>
              </a:p>
              <a:p>
                <a:pPr marL="285750" indent="-285750">
                  <a:buFont typeface="Arial" panose="020B0604020202020204" pitchFamily="34" charset="0"/>
                  <a:buChar char="•"/>
                </a:pPr>
                <a:r>
                  <a:rPr lang="en-GB" dirty="0"/>
                  <a:t>cosine</a:t>
                </a:r>
                <a:r>
                  <a:rPr lang="cs-CZ" dirty="0"/>
                  <a:t>  … </a:t>
                </a:r>
                <a:r>
                  <a:rPr lang="en-GB" dirty="0"/>
                  <a:t>negative</a:t>
                </a:r>
                <a:endParaRPr lang="cs-CZ" dirty="0"/>
              </a:p>
              <a:p>
                <a:pPr marL="285750" indent="-285750">
                  <a:buFont typeface="Arial" panose="020B0604020202020204" pitchFamily="34" charset="0"/>
                  <a:buChar char="•"/>
                </a:pPr>
                <a:r>
                  <a:rPr lang="en-GB" dirty="0"/>
                  <a:t>the angle size conversion</a:t>
                </a:r>
                <a:r>
                  <a:rPr lang="cs-CZ" dirty="0"/>
                  <a:t> … </a:t>
                </a:r>
                <a14:m>
                  <m:oMath xmlns:m="http://schemas.openxmlformats.org/officeDocument/2006/math">
                    <m:r>
                      <m:rPr>
                        <m:sty m:val="p"/>
                      </m:rPr>
                      <a:rPr lang="cs-CZ">
                        <a:latin typeface="Cambria Math" panose="02040503050406030204" pitchFamily="18" charset="0"/>
                        <a:ea typeface="Cambria Math" panose="02040503050406030204" pitchFamily="18" charset="0"/>
                      </a:rPr>
                      <m:t>x</m:t>
                    </m:r>
                    <m:r>
                      <a:rPr lang="cs-CZ" b="0" i="0" smtClean="0">
                        <a:latin typeface="Cambria Math" panose="02040503050406030204" pitchFamily="18" charset="0"/>
                        <a:ea typeface="Cambria Math" panose="02040503050406030204" pitchFamily="18" charset="0"/>
                      </a:rPr>
                      <m:t>−</m:t>
                    </m:r>
                    <m:r>
                      <a:rPr lang="cs-CZ" i="1" smtClean="0">
                        <a:latin typeface="Cambria Math" panose="02040503050406030204" pitchFamily="18" charset="0"/>
                        <a:ea typeface="Cambria Math" panose="02040503050406030204" pitchFamily="18" charset="0"/>
                      </a:rPr>
                      <m:t>𝜋</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367190" y="4013328"/>
                <a:ext cx="3240360" cy="954107"/>
              </a:xfrm>
              <a:prstGeom prst="rect">
                <a:avLst/>
              </a:prstGeom>
              <a:blipFill>
                <a:blip r:embed="rId6"/>
                <a:stretch>
                  <a:fillRect/>
                </a:stretch>
              </a:blipFill>
            </p:spPr>
            <p:txBody>
              <a:bodyPr/>
              <a:lstStyle/>
              <a:p>
                <a:r>
                  <a:rPr lang="cs-CZ">
                    <a:noFill/>
                  </a:rPr>
                  <a:t> </a:t>
                </a:r>
              </a:p>
            </p:txBody>
          </p:sp>
        </mc:Fallback>
      </mc:AlternateContent>
      <p:pic>
        <p:nvPicPr>
          <p:cNvPr id="16" name="Obrázek 15">
            <a:extLst>
              <a:ext uri="{FF2B5EF4-FFF2-40B4-BE49-F238E27FC236}">
                <a16:creationId xmlns:a16="http://schemas.microsoft.com/office/drawing/2014/main" id="{93893D88-A7BD-43B5-9195-DDF839FBB60A}"/>
              </a:ext>
            </a:extLst>
          </p:cNvPr>
          <p:cNvPicPr/>
          <p:nvPr/>
        </p:nvPicPr>
        <p:blipFill rotWithShape="1">
          <a:blip r:embed="rId7"/>
          <a:srcRect l="31213" t="34733" r="37437" b="10417"/>
          <a:stretch/>
        </p:blipFill>
        <p:spPr bwMode="auto">
          <a:xfrm>
            <a:off x="5273683" y="175437"/>
            <a:ext cx="3536942" cy="3660519"/>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1899248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a:t>
            </a:r>
            <a:r>
              <a:rPr lang="sk-SK" altLang="cs-CZ" sz="1800" b="1" dirty="0">
                <a:solidFill>
                  <a:srgbClr val="FFFFFF"/>
                </a:solidFill>
                <a:latin typeface="Roboto Slab" pitchFamily="2" charset="0"/>
                <a:cs typeface="Arial" panose="020B0604020202020204" pitchFamily="34" charset="0"/>
                <a:sym typeface="Roboto Slab" pitchFamily="2" charset="0"/>
              </a:rPr>
              <a:t>IV</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y-axis</a:t>
                </a:r>
                <a:r>
                  <a:rPr lang="cs-CZ" dirty="0"/>
                  <a:t> … </a:t>
                </a:r>
                <a:r>
                  <a:rPr lang="en-GB" dirty="0"/>
                  <a:t>negative</a:t>
                </a:r>
                <a:endParaRPr lang="cs-CZ" dirty="0"/>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x-axis</a:t>
                </a:r>
                <a:r>
                  <a:rPr lang="cs-CZ" dirty="0"/>
                  <a:t> … </a:t>
                </a:r>
                <a:r>
                  <a:rPr lang="en-GB" dirty="0"/>
                  <a:t>negative</a:t>
                </a:r>
                <a:endParaRPr lang="cs-CZ" dirty="0"/>
              </a:p>
              <a:p>
                <a:endParaRPr lang="cs-CZ" dirty="0"/>
              </a:p>
              <a:p>
                <a:r>
                  <a:rPr lang="en-GB" dirty="0"/>
                  <a:t>In this case axial symmetry is used; according to the x-axis axial symmetry, the angle is transferred to Quadrant I</a:t>
                </a:r>
                <a:r>
                  <a:rPr lang="cs-CZ" dirty="0"/>
                  <a:t> (</a:t>
                </a:r>
                <a:r>
                  <a:rPr lang="en-GB" dirty="0"/>
                  <a:t>the angles marked in red and green are of the same size</a:t>
                </a:r>
                <a:r>
                  <a:rPr lang="cs-CZ" dirty="0"/>
                  <a:t>).</a:t>
                </a:r>
              </a:p>
              <a:p>
                <a:r>
                  <a:rPr lang="en-GB" dirty="0"/>
                  <a:t>The sum of the given angle and the angle in Quadrant I is </a:t>
                </a:r>
                <a14:m>
                  <m:oMath xmlns:m="http://schemas.openxmlformats.org/officeDocument/2006/math">
                    <m:r>
                      <a:rPr lang="cs-CZ" b="0" i="1" smtClean="0">
                        <a:latin typeface="Cambria Math" panose="02040503050406030204" pitchFamily="18" charset="0"/>
                      </a:rPr>
                      <m:t>2</m:t>
                    </m:r>
                    <m:r>
                      <a:rPr lang="cs-CZ" b="0" i="1" smtClean="0">
                        <a:latin typeface="Cambria Math" panose="02040503050406030204" pitchFamily="18" charset="0"/>
                        <a:ea typeface="Cambria Math" panose="02040503050406030204" pitchFamily="18" charset="0"/>
                      </a:rPr>
                      <m:t>𝜋</m:t>
                    </m:r>
                  </m:oMath>
                </a14:m>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r="-1135"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794821"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𝑠𝑖𝑛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num>
                        <m:den>
                          <m:r>
                            <a:rPr lang="cs-CZ" b="0" i="1" smtClean="0">
                              <a:latin typeface="Cambria Math" panose="02040503050406030204" pitchFamily="18" charset="0"/>
                            </a:rPr>
                            <m:t>2</m:t>
                          </m:r>
                        </m:den>
                      </m:f>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794821" cy="50930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309303"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i="1">
                                  <a:latin typeface="Cambria Math" panose="02040503050406030204" pitchFamily="18" charset="0"/>
                                </a:rPr>
                              </m:ctrlPr>
                            </m:dPr>
                            <m:e>
                              <m:r>
                                <a:rPr lang="cs-CZ" i="1">
                                  <a:latin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𝑐𝑜𝑠</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309303" cy="484043"/>
              </a:xfrm>
              <a:prstGeom prst="rect">
                <a:avLst/>
              </a:prstGeom>
              <a:blipFill>
                <a:blip r:embed="rId5"/>
                <a:stretch>
                  <a:fillRect r="-5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4916880" y="3889367"/>
                <a:ext cx="3471543"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Quadrant IV summary</a:t>
                </a:r>
                <a:r>
                  <a:rPr lang="cs-CZ" b="1" dirty="0"/>
                  <a:t>:</a:t>
                </a:r>
              </a:p>
              <a:p>
                <a:pPr marL="285750" indent="-285750">
                  <a:buFont typeface="Arial" panose="020B0604020202020204" pitchFamily="34" charset="0"/>
                  <a:buChar char="•"/>
                </a:pPr>
                <a:r>
                  <a:rPr lang="en-GB" dirty="0"/>
                  <a:t>sine</a:t>
                </a:r>
                <a:r>
                  <a:rPr lang="cs-CZ" dirty="0"/>
                  <a:t> 	  … </a:t>
                </a:r>
                <a:r>
                  <a:rPr lang="en-GB" dirty="0"/>
                  <a:t>negative</a:t>
                </a:r>
                <a:endParaRPr lang="cs-CZ" dirty="0"/>
              </a:p>
              <a:p>
                <a:pPr marL="285750" indent="-285750">
                  <a:buFont typeface="Arial" panose="020B0604020202020204" pitchFamily="34" charset="0"/>
                  <a:buChar char="•"/>
                </a:pPr>
                <a:r>
                  <a:rPr lang="en-GB" dirty="0"/>
                  <a:t>cosine</a:t>
                </a:r>
                <a:r>
                  <a:rPr lang="cs-CZ" dirty="0"/>
                  <a:t>  … </a:t>
                </a:r>
                <a:r>
                  <a:rPr lang="en-GB" dirty="0"/>
                  <a:t>positive</a:t>
                </a:r>
                <a:endParaRPr lang="cs-CZ" dirty="0"/>
              </a:p>
              <a:p>
                <a:pPr marL="285750" indent="-285750">
                  <a:buFont typeface="Arial" panose="020B0604020202020204" pitchFamily="34" charset="0"/>
                  <a:buChar char="•"/>
                </a:pPr>
                <a:r>
                  <a:rPr lang="en-GB" dirty="0"/>
                  <a:t>the angle size conversion</a:t>
                </a:r>
                <a:r>
                  <a:rPr lang="cs-CZ" dirty="0"/>
                  <a:t> … </a:t>
                </a:r>
                <a14:m>
                  <m:oMath xmlns:m="http://schemas.openxmlformats.org/officeDocument/2006/math">
                    <m:r>
                      <a:rPr lang="cs-CZ" b="0" i="1" smtClean="0">
                        <a:latin typeface="Cambria Math" panose="02040503050406030204" pitchFamily="18" charset="0"/>
                        <a:ea typeface="Cambria Math" panose="02040503050406030204" pitchFamily="18" charset="0"/>
                      </a:rPr>
                      <m:t>2</m:t>
                    </m:r>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4916880" y="3889367"/>
                <a:ext cx="3471543" cy="954107"/>
              </a:xfrm>
              <a:prstGeom prst="rect">
                <a:avLst/>
              </a:prstGeom>
              <a:blipFill>
                <a:blip r:embed="rId6"/>
                <a:stretch>
                  <a:fillRect/>
                </a:stretch>
              </a:blipFill>
            </p:spPr>
            <p:txBody>
              <a:bodyPr/>
              <a:lstStyle/>
              <a:p>
                <a:r>
                  <a:rPr lang="cs-CZ">
                    <a:noFill/>
                  </a:rPr>
                  <a:t> </a:t>
                </a:r>
              </a:p>
            </p:txBody>
          </p:sp>
        </mc:Fallback>
      </mc:AlternateContent>
      <p:pic>
        <p:nvPicPr>
          <p:cNvPr id="17" name="Obrázek 16">
            <a:extLst>
              <a:ext uri="{FF2B5EF4-FFF2-40B4-BE49-F238E27FC236}">
                <a16:creationId xmlns:a16="http://schemas.microsoft.com/office/drawing/2014/main" id="{CB930326-8B3A-4651-A8F7-7FE3B756ACF4}"/>
              </a:ext>
            </a:extLst>
          </p:cNvPr>
          <p:cNvPicPr/>
          <p:nvPr/>
        </p:nvPicPr>
        <p:blipFill rotWithShape="1">
          <a:blip r:embed="rId7"/>
          <a:srcRect l="30618" t="34415" r="37272" b="13523"/>
          <a:stretch/>
        </p:blipFill>
        <p:spPr bwMode="auto">
          <a:xfrm>
            <a:off x="5076056" y="38014"/>
            <a:ext cx="3985359" cy="3847563"/>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3501877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cs-CZ" altLang="cs-CZ" b="1" dirty="0">
                <a:latin typeface="Roboto Slab" pitchFamily="2" charset="0"/>
                <a:cs typeface="Arial" panose="020B0604020202020204" pitchFamily="34" charset="0"/>
                <a:sym typeface="Roboto Slab" pitchFamily="2" charset="0"/>
              </a:rPr>
              <a:t>To </a:t>
            </a:r>
            <a:r>
              <a:rPr lang="cs-CZ" altLang="cs-CZ" b="1" dirty="0" err="1">
                <a:latin typeface="Roboto Slab" pitchFamily="2" charset="0"/>
                <a:cs typeface="Arial" panose="020B0604020202020204" pitchFamily="34" charset="0"/>
                <a:sym typeface="Roboto Slab" pitchFamily="2" charset="0"/>
              </a:rPr>
              <a:t>practise</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26189164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To practise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4653246" cy="2237600"/>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3</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4653246" cy="2237600"/>
              </a:xfrm>
              <a:prstGeom prst="rect">
                <a:avLst/>
              </a:prstGeom>
              <a:blipFill>
                <a:blip r:embed="rId3"/>
                <a:stretch>
                  <a:fillRect l="-26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5141472" cy="307777"/>
              </a:xfrm>
              <a:prstGeom prst="rect">
                <a:avLst/>
              </a:prstGeom>
              <a:noFill/>
            </p:spPr>
            <p:txBody>
              <a:bodyPr wrap="none" rtlCol="0">
                <a:spAutoFit/>
              </a:bodyPr>
              <a:lstStyle/>
              <a:p>
                <a:r>
                  <a:rPr lang="en-GB" dirty="0"/>
                  <a:t>Determine the values of </a:t>
                </a:r>
                <a14:m>
                  <m:oMath xmlns:m="http://schemas.openxmlformats.org/officeDocument/2006/math">
                    <m:r>
                      <m:rPr>
                        <m:sty m:val="p"/>
                      </m:rPr>
                      <a:rPr lang="cs-CZ" b="0" i="0" smtClean="0">
                        <a:latin typeface="Cambria Math" panose="02040503050406030204" pitchFamily="18" charset="0"/>
                      </a:rPr>
                      <m:t>sin</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t>
                </a:r>
                <a:r>
                  <a:rPr lang="en-GB" dirty="0"/>
                  <a:t>and</a:t>
                </a:r>
                <a:r>
                  <a:rPr lang="cs-CZ" dirty="0"/>
                  <a:t> </a:t>
                </a:r>
                <a14:m>
                  <m:oMath xmlns:m="http://schemas.openxmlformats.org/officeDocument/2006/math">
                    <m:r>
                      <m:rPr>
                        <m:sty m:val="p"/>
                      </m:rPr>
                      <a:rPr lang="cs-CZ" b="0" i="0" smtClean="0">
                        <a:latin typeface="Cambria Math" panose="02040503050406030204" pitchFamily="18" charset="0"/>
                      </a:rPr>
                      <m:t>cos</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t>
                </a:r>
                <a:r>
                  <a:rPr lang="en-GB" dirty="0"/>
                  <a:t>for the following</a:t>
                </a:r>
                <a:r>
                  <a:rPr lang="cs-CZ" dirty="0"/>
                  <a:t> </a:t>
                </a:r>
                <a14:m>
                  <m:oMath xmlns:m="http://schemas.openxmlformats.org/officeDocument/2006/math">
                    <m:r>
                      <a:rPr lang="cs-CZ" b="0" i="1" smtClean="0">
                        <a:latin typeface="Cambria Math" panose="02040503050406030204" pitchFamily="18" charset="0"/>
                      </a:rPr>
                      <m:t>𝑥</m:t>
                    </m:r>
                  </m:oMath>
                </a14:m>
                <a:r>
                  <a:rPr lang="cs-CZ" dirty="0"/>
                  <a:t>:</a:t>
                </a:r>
              </a:p>
            </p:txBody>
          </p:sp>
        </mc:Choice>
        <mc:Fallback xmlns="">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5141472" cy="307777"/>
              </a:xfrm>
              <a:prstGeom prst="rect">
                <a:avLst/>
              </a:prstGeom>
              <a:blipFill>
                <a:blip r:embed="rId4"/>
                <a:stretch>
                  <a:fillRect l="-356" t="-1961" b="-19608"/>
                </a:stretch>
              </a:blipFill>
            </p:spPr>
            <p:txBody>
              <a:bodyPr/>
              <a:lstStyle/>
              <a:p>
                <a:r>
                  <a:rPr lang="cs-CZ">
                    <a:noFill/>
                  </a:rPr>
                  <a:t> </a:t>
                </a:r>
              </a:p>
            </p:txBody>
          </p:sp>
        </mc:Fallback>
      </mc:AlternateContent>
    </p:spTree>
    <p:extLst>
      <p:ext uri="{BB962C8B-B14F-4D97-AF65-F5344CB8AC3E}">
        <p14:creationId xmlns:p14="http://schemas.microsoft.com/office/powerpoint/2010/main" val="1522911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To practise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2990320" cy="2259465"/>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3</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2990320" cy="2259465"/>
              </a:xfrm>
              <a:prstGeom prst="rect">
                <a:avLst/>
              </a:prstGeom>
              <a:blipFill>
                <a:blip r:embed="rId3"/>
                <a:stretch>
                  <a:fillRect l="-407"/>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5002010" cy="307777"/>
              </a:xfrm>
              <a:prstGeom prst="rect">
                <a:avLst/>
              </a:prstGeom>
              <a:noFill/>
            </p:spPr>
            <p:txBody>
              <a:bodyPr wrap="none" rtlCol="0">
                <a:spAutoFit/>
              </a:bodyPr>
              <a:lstStyle/>
              <a:p>
                <a:r>
                  <a:rPr lang="en-GB" dirty="0"/>
                  <a:t>Determine the values of </a:t>
                </a:r>
                <a14:m>
                  <m:oMath xmlns:m="http://schemas.openxmlformats.org/officeDocument/2006/math">
                    <m:r>
                      <m:rPr>
                        <m:sty m:val="p"/>
                      </m:rPr>
                      <a:rPr lang="cs-CZ">
                        <a:latin typeface="Cambria Math" panose="02040503050406030204" pitchFamily="18" charset="0"/>
                      </a:rPr>
                      <m:t>sin</m:t>
                    </m:r>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oMath>
                </a14:m>
                <a:r>
                  <a:rPr lang="cs-CZ" dirty="0"/>
                  <a:t> </a:t>
                </a:r>
                <a:r>
                  <a:rPr lang="en-GB" dirty="0"/>
                  <a:t>and</a:t>
                </a:r>
                <a:r>
                  <a:rPr lang="cs-CZ" dirty="0"/>
                  <a:t> </a:t>
                </a:r>
                <a14:m>
                  <m:oMath xmlns:m="http://schemas.openxmlformats.org/officeDocument/2006/math">
                    <m:r>
                      <m:rPr>
                        <m:sty m:val="p"/>
                      </m:rPr>
                      <a:rPr lang="cs-CZ">
                        <a:latin typeface="Cambria Math" panose="02040503050406030204" pitchFamily="18" charset="0"/>
                      </a:rPr>
                      <m:t>cos</m:t>
                    </m:r>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oMath>
                </a14:m>
                <a:r>
                  <a:rPr lang="cs-CZ" dirty="0"/>
                  <a:t> </a:t>
                </a:r>
                <a:r>
                  <a:rPr lang="en-GB" dirty="0"/>
                  <a:t>for the following</a:t>
                </a:r>
                <a:r>
                  <a:rPr lang="cs-CZ" dirty="0"/>
                  <a:t> </a:t>
                </a:r>
                <a14:m>
                  <m:oMath xmlns:m="http://schemas.openxmlformats.org/officeDocument/2006/math">
                    <m:r>
                      <a:rPr lang="cs-CZ" i="1">
                        <a:latin typeface="Cambria Math" panose="02040503050406030204" pitchFamily="18" charset="0"/>
                      </a:rPr>
                      <m:t>𝑥</m:t>
                    </m:r>
                  </m:oMath>
                </a14:m>
                <a:r>
                  <a:rPr lang="cs-CZ" dirty="0"/>
                  <a:t>:</a:t>
                </a:r>
              </a:p>
            </p:txBody>
          </p:sp>
        </mc:Choice>
        <mc:Fallback>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5002010" cy="307777"/>
              </a:xfrm>
              <a:prstGeom prst="rect">
                <a:avLst/>
              </a:prstGeom>
              <a:blipFill>
                <a:blip r:embed="rId4"/>
                <a:stretch>
                  <a:fillRect l="-366" t="-1961" b="-19608"/>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3" name="TextovéPole 12">
                <a:extLst>
                  <a:ext uri="{FF2B5EF4-FFF2-40B4-BE49-F238E27FC236}">
                    <a16:creationId xmlns:a16="http://schemas.microsoft.com/office/drawing/2014/main" id="{6F66C669-1B2C-921F-BE53-D15A93248BEF}"/>
                  </a:ext>
                </a:extLst>
              </p:cNvPr>
              <p:cNvSpPr txBox="1"/>
              <p:nvPr/>
            </p:nvSpPr>
            <p:spPr>
              <a:xfrm>
                <a:off x="3530311" y="2787774"/>
                <a:ext cx="5731903" cy="2432397"/>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sin</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f>
                      <m:fPr>
                        <m:ctrlPr>
                          <a:rPr lang="cs-CZ" b="0" i="1" smtClean="0">
                            <a:solidFill>
                              <a:srgbClr val="FF0000"/>
                            </a:solidFill>
                            <a:latin typeface="Cambria Math" panose="02040503050406030204" pitchFamily="18" charset="0"/>
                          </a:rPr>
                        </m:ctrlPr>
                      </m:fPr>
                      <m:num>
                        <m:r>
                          <a:rPr lang="cs-CZ" b="0" i="1" smtClean="0">
                            <a:solidFill>
                              <a:srgbClr val="FF0000"/>
                            </a:solidFill>
                            <a:latin typeface="Cambria Math" panose="02040503050406030204" pitchFamily="18" charset="0"/>
                          </a:rPr>
                          <m:t>1</m:t>
                        </m:r>
                      </m:num>
                      <m:den>
                        <m:r>
                          <a:rPr lang="cs-CZ" b="0" i="1" smtClean="0">
                            <a:solidFill>
                              <a:srgbClr val="FF0000"/>
                            </a:solidFill>
                            <a:latin typeface="Cambria Math" panose="02040503050406030204" pitchFamily="18" charset="0"/>
                          </a:rPr>
                          <m:t>2</m:t>
                        </m:r>
                      </m:den>
                    </m:f>
                    <m:r>
                      <a:rPr lang="cs-CZ" b="0" i="1" smtClean="0">
                        <a:solidFill>
                          <a:srgbClr val="FF0000"/>
                        </a:solidFill>
                        <a:latin typeface="Cambria Math" panose="02040503050406030204" pitchFamily="18" charset="0"/>
                      </a:rPr>
                      <m:t>;</m:t>
                    </m:r>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cos</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f>
                      <m:fPr>
                        <m:ctrlPr>
                          <a:rPr lang="cs-CZ" b="0" i="1" smtClean="0">
                            <a:solidFill>
                              <a:srgbClr val="FF0000"/>
                            </a:solidFill>
                            <a:latin typeface="Cambria Math" panose="02040503050406030204" pitchFamily="18" charset="0"/>
                          </a:rPr>
                        </m:ctrlPr>
                      </m:fPr>
                      <m:num>
                        <m:rad>
                          <m:radPr>
                            <m:degHide m:val="on"/>
                            <m:ctrlPr>
                              <a:rPr lang="cs-CZ" b="0" i="1" smtClean="0">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3</m:t>
                            </m:r>
                          </m:e>
                        </m:rad>
                      </m:num>
                      <m:den>
                        <m:r>
                          <a:rPr lang="cs-CZ" b="0" i="1" smtClean="0">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2</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
                          <a:rPr lang="cs-CZ" b="0" i="1" smtClean="0">
                            <a:solidFill>
                              <a:srgbClr val="FF0000"/>
                            </a:solidFill>
                            <a:latin typeface="Cambria Math" panose="02040503050406030204" pitchFamily="18" charset="0"/>
                          </a:rPr>
                          <m:t>1</m:t>
                        </m:r>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
                          <a:rPr lang="cs-CZ" i="1">
                            <a:solidFill>
                              <a:srgbClr val="FF0000"/>
                            </a:solidFill>
                            <a:latin typeface="Cambria Math" panose="02040503050406030204" pitchFamily="18" charset="0"/>
                          </a:rPr>
                          <m:t>1</m:t>
                        </m:r>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sin</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
                          <a:rPr lang="cs-CZ" i="1">
                            <a:solidFill>
                              <a:srgbClr val="FF0000"/>
                            </a:solidFill>
                            <a:latin typeface="Cambria Math" panose="02040503050406030204" pitchFamily="18" charset="0"/>
                          </a:rPr>
                          <m:t>1</m:t>
                        </m:r>
                      </m:num>
                      <m:den>
                        <m:r>
                          <a:rPr lang="cs-CZ" i="1">
                            <a:solidFill>
                              <a:srgbClr val="FF0000"/>
                            </a:solidFill>
                            <a:latin typeface="Cambria Math" panose="02040503050406030204" pitchFamily="18" charset="0"/>
                          </a:rPr>
                          <m:t>2</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cos</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2</m:t>
                        </m:r>
                      </m:den>
                    </m:f>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buFont typeface="+mj-lt"/>
                  <a:buAutoNum type="alphaLcParenR"/>
                </a:pPr>
                <a:endParaRPr lang="cs-CZ" dirty="0"/>
              </a:p>
            </p:txBody>
          </p:sp>
        </mc:Choice>
        <mc:Fallback>
          <p:sp>
            <p:nvSpPr>
              <p:cNvPr id="13" name="TextovéPole 12">
                <a:extLst>
                  <a:ext uri="{FF2B5EF4-FFF2-40B4-BE49-F238E27FC236}">
                    <a16:creationId xmlns:a16="http://schemas.microsoft.com/office/drawing/2014/main" id="{6F66C669-1B2C-921F-BE53-D15A93248BEF}"/>
                  </a:ext>
                </a:extLst>
              </p:cNvPr>
              <p:cNvSpPr txBox="1">
                <a:spLocks noRot="1" noChangeAspect="1" noMove="1" noResize="1" noEditPoints="1" noAdjustHandles="1" noChangeArrowheads="1" noChangeShapeType="1" noTextEdit="1"/>
              </p:cNvSpPr>
              <p:nvPr/>
            </p:nvSpPr>
            <p:spPr>
              <a:xfrm>
                <a:off x="3530311" y="2787774"/>
                <a:ext cx="5731903" cy="2432397"/>
              </a:xfrm>
              <a:prstGeom prst="rect">
                <a:avLst/>
              </a:prstGeom>
              <a:blipFill>
                <a:blip r:embed="rId5"/>
                <a:stretch>
                  <a:fillRect l="-213"/>
                </a:stretch>
              </a:blipFill>
            </p:spPr>
            <p:txBody>
              <a:bodyPr/>
              <a:lstStyle/>
              <a:p>
                <a:r>
                  <a:rPr lang="cs-CZ">
                    <a:noFill/>
                  </a:rPr>
                  <a:t> </a:t>
                </a:r>
              </a:p>
            </p:txBody>
          </p:sp>
        </mc:Fallback>
      </mc:AlternateContent>
    </p:spTree>
    <p:extLst>
      <p:ext uri="{BB962C8B-B14F-4D97-AF65-F5344CB8AC3E}">
        <p14:creationId xmlns:p14="http://schemas.microsoft.com/office/powerpoint/2010/main" val="42853709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fade">
                                      <p:cBhvr>
                                        <p:cTn id="62" dur="500"/>
                                        <p:tgtEl>
                                          <p:spTgt spid="1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500"/>
                                        <p:tgtEl>
                                          <p:spTgt spid="1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xEl>
                                              <p:pRg st="6" end="6"/>
                                            </p:txEl>
                                          </p:spTgt>
                                        </p:tgtEl>
                                        <p:attrNameLst>
                                          <p:attrName>style.visibility</p:attrName>
                                        </p:attrNameLst>
                                      </p:cBhvr>
                                      <p:to>
                                        <p:strVal val="visible"/>
                                      </p:to>
                                    </p:set>
                                    <p:animEffect transition="in" filter="fade">
                                      <p:cBhvr>
                                        <p:cTn id="72" dur="500"/>
                                        <p:tgtEl>
                                          <p:spTgt spid="1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xEl>
                                              <p:pRg st="7" end="7"/>
                                            </p:txEl>
                                          </p:spTgt>
                                        </p:tgtEl>
                                        <p:attrNameLst>
                                          <p:attrName>style.visibility</p:attrName>
                                        </p:attrNameLst>
                                      </p:cBhvr>
                                      <p:to>
                                        <p:strVal val="visible"/>
                                      </p:to>
                                    </p:set>
                                    <p:animEffect transition="in" filter="fade">
                                      <p:cBhvr>
                                        <p:cTn id="77" dur="500"/>
                                        <p:tgtEl>
                                          <p:spTgt spid="1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xEl>
                                              <p:pRg st="8" end="8"/>
                                            </p:txEl>
                                          </p:spTgt>
                                        </p:tgtEl>
                                        <p:attrNameLst>
                                          <p:attrName>style.visibility</p:attrName>
                                        </p:attrNameLst>
                                      </p:cBhvr>
                                      <p:to>
                                        <p:strVal val="visible"/>
                                      </p:to>
                                    </p:set>
                                    <p:animEffect transition="in" filter="fade">
                                      <p:cBhvr>
                                        <p:cTn id="8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Introduction</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r>
              <a:rPr lang="en-GB" altLang="cs-CZ" dirty="0">
                <a:latin typeface="Weekly Free Light" panose="00000400000000000000" pitchFamily="50" charset="-18"/>
                <a:cs typeface="Arial" panose="020B0604020202020204" pitchFamily="34" charset="0"/>
                <a:sym typeface="Nixie One" panose="02000503080000020004" pitchFamily="50" charset="0"/>
              </a:rPr>
              <a:t>Sine and cosine in a right-angled triangle</a:t>
            </a: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Sine and cosine in a right-angled triangle</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4067944" y="1770352"/>
                <a:ext cx="4537966" cy="2745614"/>
              </a:xfrm>
            </p:spPr>
            <p:txBody>
              <a:bodyPr/>
              <a:lstStyle/>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sin</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𝑎</m:t>
                          </m:r>
                        </m:num>
                        <m:den>
                          <m:r>
                            <a:rPr lang="cs-CZ" sz="2400" b="0" i="1" smtClean="0">
                              <a:solidFill>
                                <a:srgbClr val="114454"/>
                              </a:solidFill>
                              <a:latin typeface="Cambria Math" panose="02040503050406030204" pitchFamily="18" charset="0"/>
                              <a:sym typeface="Nixie One"/>
                            </a:rPr>
                            <m:t>𝑐</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en-GB" sz="1600" dirty="0">
                    <a:solidFill>
                      <a:srgbClr val="114454"/>
                    </a:solidFill>
                    <a:latin typeface="Weekly Free Light" panose="00000400000000000000" pitchFamily="50" charset="-18"/>
                    <a:ea typeface="Nixie One"/>
                    <a:cs typeface="Nixie One"/>
                    <a:sym typeface="Nixie One"/>
                  </a:rPr>
                  <a:t>Sine</a:t>
                </a:r>
                <a:r>
                  <a:rPr lang="cs-CZ" sz="1600" dirty="0">
                    <a:solidFill>
                      <a:srgbClr val="114454"/>
                    </a:solidFill>
                    <a:latin typeface="Weekly Free Light" panose="00000400000000000000" pitchFamily="50" charset="-18"/>
                    <a:ea typeface="Nixie One"/>
                    <a:cs typeface="Nixie One"/>
                    <a:sym typeface="Nixie One"/>
                  </a:rPr>
                  <a:t>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en-GB" sz="1600" dirty="0">
                    <a:solidFill>
                      <a:srgbClr val="114454"/>
                    </a:solidFill>
                    <a:latin typeface="Weekly Free Light" panose="00000400000000000000" pitchFamily="50" charset="-18"/>
                    <a:ea typeface="Nixie One"/>
                    <a:cs typeface="Nixie One"/>
                    <a:sym typeface="Nixie One"/>
                  </a:rPr>
                  <a:t>expresses the ratio of the opposite and the hypotenuse</a:t>
                </a:r>
                <a:r>
                  <a:rPr lang="cs-CZ" sz="1600" dirty="0">
                    <a:solidFill>
                      <a:srgbClr val="114454"/>
                    </a:solidFill>
                    <a:latin typeface="Weekly Free Light" panose="00000400000000000000" pitchFamily="50" charset="-18"/>
                    <a:ea typeface="Nixie One"/>
                    <a:cs typeface="Nixie One"/>
                    <a:sym typeface="Nixie One"/>
                  </a:rPr>
                  <a:t>.</a:t>
                </a:r>
              </a:p>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cos</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𝑏</m:t>
                          </m:r>
                        </m:num>
                        <m:den>
                          <m:r>
                            <a:rPr lang="cs-CZ" sz="2400" b="0" i="1" smtClean="0">
                              <a:solidFill>
                                <a:srgbClr val="114454"/>
                              </a:solidFill>
                              <a:latin typeface="Cambria Math" panose="02040503050406030204" pitchFamily="18" charset="0"/>
                              <a:sym typeface="Nixie One"/>
                            </a:rPr>
                            <m:t>𝑐</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en-GB" sz="1600" dirty="0">
                    <a:solidFill>
                      <a:srgbClr val="114454"/>
                    </a:solidFill>
                    <a:latin typeface="Weekly Free Light" panose="00000400000000000000" pitchFamily="50" charset="-18"/>
                    <a:ea typeface="Nixie One"/>
                    <a:cs typeface="Nixie One"/>
                    <a:sym typeface="Nixie One"/>
                  </a:rPr>
                  <a:t>Cosine</a:t>
                </a:r>
                <a:r>
                  <a:rPr lang="cs-CZ" sz="1600" dirty="0">
                    <a:solidFill>
                      <a:srgbClr val="114454"/>
                    </a:solidFill>
                    <a:latin typeface="Weekly Free Light" panose="00000400000000000000" pitchFamily="50" charset="-18"/>
                    <a:ea typeface="Nixie One"/>
                    <a:cs typeface="Nixie One"/>
                    <a:sym typeface="Nixie One"/>
                  </a:rPr>
                  <a:t>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en-GB" sz="1600" dirty="0">
                    <a:solidFill>
                      <a:srgbClr val="114454"/>
                    </a:solidFill>
                    <a:latin typeface="Weekly Free Light" panose="00000400000000000000" pitchFamily="50" charset="-18"/>
                    <a:ea typeface="Nixie One"/>
                    <a:cs typeface="Nixie One"/>
                    <a:sym typeface="Nixie One"/>
                  </a:rPr>
                  <a:t>expresses the ratio of the adjacent and the hypotenuse</a:t>
                </a:r>
                <a:r>
                  <a:rPr lang="cs-CZ" sz="1600" dirty="0">
                    <a:solidFill>
                      <a:srgbClr val="114454"/>
                    </a:solidFill>
                    <a:latin typeface="Weekly Free Light" panose="00000400000000000000" pitchFamily="50" charset="-18"/>
                    <a:ea typeface="Nixie One"/>
                    <a:cs typeface="Nixie One"/>
                    <a:sym typeface="Nixie One"/>
                  </a:rPr>
                  <a:t>.</a:t>
                </a:r>
              </a:p>
              <a:p>
                <a:pPr marL="50800" indent="0" eaLnBrk="1" fontAlgn="auto" hangingPunct="1">
                  <a:buClr>
                    <a:srgbClr val="114454"/>
                  </a:buClr>
                  <a:buNone/>
                  <a:defRPr/>
                </a:pPr>
                <a:endParaRPr sz="2400"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4067944" y="1770352"/>
                <a:ext cx="4537966" cy="2745614"/>
              </a:xfrm>
              <a:blipFill>
                <a:blip r:embed="rId3"/>
                <a:stretch>
                  <a:fillRect r="-940"/>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B3E891A5-65C9-40B1-AFF2-46536FB97643}"/>
              </a:ext>
            </a:extLst>
          </p:cNvPr>
          <p:cNvPicPr>
            <a:picLocks noChangeAspect="1"/>
          </p:cNvPicPr>
          <p:nvPr/>
        </p:nvPicPr>
        <p:blipFill>
          <a:blip r:embed="rId4"/>
          <a:stretch>
            <a:fillRect/>
          </a:stretch>
        </p:blipFill>
        <p:spPr>
          <a:xfrm>
            <a:off x="368143" y="1770352"/>
            <a:ext cx="3484412" cy="198074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Values of sine and cosine functions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3938851774"/>
                  </p:ext>
                </p:extLst>
              </p:nvPr>
            </p:nvGraphicFramePr>
            <p:xfrm>
              <a:off x="459700" y="2017713"/>
              <a:ext cx="7881030" cy="2714277"/>
            </p:xfrm>
            <a:graphic>
              <a:graphicData uri="http://schemas.openxmlformats.org/drawingml/2006/table">
                <a:tbl>
                  <a:tblPr>
                    <a:noFill/>
                    <a:tableStyleId>{9424AA01-677E-4B3F-866E-0B0BC4DA0CBA}</a:tableStyleId>
                  </a:tblPr>
                  <a:tblGrid>
                    <a:gridCol w="930807">
                      <a:extLst>
                        <a:ext uri="{9D8B030D-6E8A-4147-A177-3AD203B41FA5}">
                          <a16:colId xmlns:a16="http://schemas.microsoft.com/office/drawing/2014/main" val="20000"/>
                        </a:ext>
                      </a:extLst>
                    </a:gridCol>
                    <a:gridCol w="1696203">
                      <a:extLst>
                        <a:ext uri="{9D8B030D-6E8A-4147-A177-3AD203B41FA5}">
                          <a16:colId xmlns:a16="http://schemas.microsoft.com/office/drawing/2014/main" val="3862924829"/>
                        </a:ext>
                      </a:extLst>
                    </a:gridCol>
                    <a:gridCol w="1313505">
                      <a:extLst>
                        <a:ext uri="{9D8B030D-6E8A-4147-A177-3AD203B41FA5}">
                          <a16:colId xmlns:a16="http://schemas.microsoft.com/office/drawing/2014/main" val="20001"/>
                        </a:ext>
                      </a:extLst>
                    </a:gridCol>
                    <a:gridCol w="1313505">
                      <a:extLst>
                        <a:ext uri="{9D8B030D-6E8A-4147-A177-3AD203B41FA5}">
                          <a16:colId xmlns:a16="http://schemas.microsoft.com/office/drawing/2014/main" val="20002"/>
                        </a:ext>
                      </a:extLst>
                    </a:gridCol>
                    <a:gridCol w="1313505">
                      <a:extLst>
                        <a:ext uri="{9D8B030D-6E8A-4147-A177-3AD203B41FA5}">
                          <a16:colId xmlns:a16="http://schemas.microsoft.com/office/drawing/2014/main" val="20003"/>
                        </a:ext>
                      </a:extLst>
                    </a:gridCol>
                    <a:gridCol w="1313505">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𝒔𝒊𝒏</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𝒄𝒐𝒔</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xmlns="">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3938851774"/>
                  </p:ext>
                </p:extLst>
              </p:nvPr>
            </p:nvGraphicFramePr>
            <p:xfrm>
              <a:off x="459700" y="2017713"/>
              <a:ext cx="7881030" cy="2714277"/>
            </p:xfrm>
            <a:graphic>
              <a:graphicData uri="http://schemas.openxmlformats.org/drawingml/2006/table">
                <a:tbl>
                  <a:tblPr>
                    <a:noFill/>
                    <a:tableStyleId>{9424AA01-677E-4B3F-866E-0B0BC4DA0CBA}</a:tableStyleId>
                  </a:tblPr>
                  <a:tblGrid>
                    <a:gridCol w="930807">
                      <a:extLst>
                        <a:ext uri="{9D8B030D-6E8A-4147-A177-3AD203B41FA5}">
                          <a16:colId xmlns:a16="http://schemas.microsoft.com/office/drawing/2014/main" val="20000"/>
                        </a:ext>
                      </a:extLst>
                    </a:gridCol>
                    <a:gridCol w="1696203">
                      <a:extLst>
                        <a:ext uri="{9D8B030D-6E8A-4147-A177-3AD203B41FA5}">
                          <a16:colId xmlns:a16="http://schemas.microsoft.com/office/drawing/2014/main" val="3862924829"/>
                        </a:ext>
                      </a:extLst>
                    </a:gridCol>
                    <a:gridCol w="1313505">
                      <a:extLst>
                        <a:ext uri="{9D8B030D-6E8A-4147-A177-3AD203B41FA5}">
                          <a16:colId xmlns:a16="http://schemas.microsoft.com/office/drawing/2014/main" val="20001"/>
                        </a:ext>
                      </a:extLst>
                    </a:gridCol>
                    <a:gridCol w="1313505">
                      <a:extLst>
                        <a:ext uri="{9D8B030D-6E8A-4147-A177-3AD203B41FA5}">
                          <a16:colId xmlns:a16="http://schemas.microsoft.com/office/drawing/2014/main" val="20002"/>
                        </a:ext>
                      </a:extLst>
                    </a:gridCol>
                    <a:gridCol w="1313505">
                      <a:extLst>
                        <a:ext uri="{9D8B030D-6E8A-4147-A177-3AD203B41FA5}">
                          <a16:colId xmlns:a16="http://schemas.microsoft.com/office/drawing/2014/main" val="20003"/>
                        </a:ext>
                      </a:extLst>
                    </a:gridCol>
                    <a:gridCol w="1313505">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396" r="-310791"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860" r="-10093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37" r="-463"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654" t="-84713" r="-74640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396" t="-84713" r="-310791"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860" t="-84713" r="-10093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37" t="-84713" r="-463"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654" t="-184713" r="-74640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396" t="-184713" r="-310791"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184713" r="-3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184713" r="-2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860" t="-184713" r="-10093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37" t="-184713" r="-463"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Revision</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en-GB"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Basic values of sine and cosine functions in a right-angled triangle</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738664"/>
          </a:xfrm>
          <a:prstGeom prst="rect">
            <a:avLst/>
          </a:prstGeom>
          <a:noFill/>
        </p:spPr>
        <p:txBody>
          <a:bodyPr wrap="square">
            <a:spAutoFit/>
          </a:bodyPr>
          <a:lstStyle/>
          <a:p>
            <a:r>
              <a:rPr lang="cs-CZ" dirty="0">
                <a:solidFill>
                  <a:schemeClr val="bg1"/>
                </a:solidFill>
              </a:rPr>
              <a:t>Link:</a:t>
            </a:r>
          </a:p>
          <a:p>
            <a:r>
              <a:rPr lang="cs-CZ" dirty="0">
                <a:solidFill>
                  <a:schemeClr val="bg1"/>
                </a:solidFill>
                <a:hlinkClick r:id="rId5">
                  <a:extLst>
                    <a:ext uri="{A12FA001-AC4F-418D-AE19-62706E023703}">
                      <ahyp:hlinkClr xmlns:ahyp="http://schemas.microsoft.com/office/drawing/2018/hyperlinkcolor" val="tx"/>
                    </a:ext>
                  </a:extLst>
                </a:hlinkClick>
              </a:rPr>
              <a:t>https://create.kahoot.it/share/sinus-and-cosinus-in-right-angled-triangle/693a4bc9-6269-4b19-b60f-01a31613e240</a:t>
            </a:r>
            <a:r>
              <a:rPr lang="cs-CZ" dirty="0">
                <a:solidFill>
                  <a:schemeClr val="bg1"/>
                </a:solidFill>
              </a:rPr>
              <a:t> </a:t>
            </a:r>
          </a:p>
        </p:txBody>
      </p:sp>
      <p:sp>
        <p:nvSpPr>
          <p:cNvPr id="10" name="Tlačítko akce: Přejít vpřed nebo Další 9">
            <a:hlinkClick r:id="rId5"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Play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pic>
        <p:nvPicPr>
          <p:cNvPr id="3" name="Picture 2">
            <a:extLst>
              <a:ext uri="{FF2B5EF4-FFF2-40B4-BE49-F238E27FC236}">
                <a16:creationId xmlns:a16="http://schemas.microsoft.com/office/drawing/2014/main" id="{015A27E0-F548-4F10-8BAF-7512C55E1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081" y="228182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915566"/>
            <a:ext cx="4505325" cy="3123034"/>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Determining the values of sine and cosine</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I</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A510C0DB-8170-4F8A-B7C5-35808F209332}"/>
              </a:ext>
            </a:extLst>
          </p:cNvPr>
          <p:cNvPicPr>
            <a:picLocks noChangeAspect="1"/>
          </p:cNvPicPr>
          <p:nvPr/>
        </p:nvPicPr>
        <p:blipFill rotWithShape="1">
          <a:blip r:embed="rId3"/>
          <a:srcRect l="14408" r="15276" b="4284"/>
          <a:stretch/>
        </p:blipFill>
        <p:spPr>
          <a:xfrm>
            <a:off x="4067944" y="0"/>
            <a:ext cx="5052480" cy="5122546"/>
          </a:xfrm>
          <a:prstGeom prst="rect">
            <a:avLst/>
          </a:prstGeom>
        </p:spPr>
      </p:pic>
      <p:pic>
        <p:nvPicPr>
          <p:cNvPr id="16" name="Picture 2" descr="Logo">
            <a:extLst>
              <a:ext uri="{FF2B5EF4-FFF2-40B4-BE49-F238E27FC236}">
                <a16:creationId xmlns:a16="http://schemas.microsoft.com/office/drawing/2014/main" id="{9AD4CD41-A5B6-4173-AAD7-62687D212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7" name="Tlačítko akce: Přejít vpřed nebo Další 16">
            <a:hlinkClick r:id="rId5" highlightClick="1"/>
            <a:extLst>
              <a:ext uri="{FF2B5EF4-FFF2-40B4-BE49-F238E27FC236}">
                <a16:creationId xmlns:a16="http://schemas.microsoft.com/office/drawing/2014/main" id="{648ABE93-ED96-4565-AA2E-B472A0C28937}"/>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E6BB60F9-0952-48AB-9FCE-F1DADAADB650}"/>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9" name="TextovéPole 18">
            <a:extLst>
              <a:ext uri="{FF2B5EF4-FFF2-40B4-BE49-F238E27FC236}">
                <a16:creationId xmlns:a16="http://schemas.microsoft.com/office/drawing/2014/main" id="{370C3012-8864-479D-87BB-A3B80BB55698}"/>
              </a:ext>
            </a:extLst>
          </p:cNvPr>
          <p:cNvSpPr txBox="1"/>
          <p:nvPr/>
        </p:nvSpPr>
        <p:spPr>
          <a:xfrm>
            <a:off x="1165464" y="4082089"/>
            <a:ext cx="2001333" cy="430887"/>
          </a:xfrm>
          <a:prstGeom prst="rect">
            <a:avLst/>
          </a:prstGeom>
          <a:noFill/>
        </p:spPr>
        <p:txBody>
          <a:bodyPr wrap="square" rtlCol="0">
            <a:spAutoFit/>
          </a:bodyPr>
          <a:lstStyle/>
          <a:p>
            <a:pPr algn="r"/>
            <a:r>
              <a:rPr lang="en-GB" sz="1100" b="1" dirty="0">
                <a:latin typeface="Weekly Free Light" panose="00000400000000000000" pitchFamily="50" charset="-18"/>
              </a:rPr>
              <a:t>show in</a:t>
            </a:r>
            <a:br>
              <a:rPr lang="cs-CZ" sz="1100" b="1" dirty="0">
                <a:latin typeface="Weekly Free Light" panose="00000400000000000000" pitchFamily="50" charset="-18"/>
              </a:rPr>
            </a:b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1" y="1712673"/>
                <a:ext cx="3149580" cy="1169551"/>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y-axis</a:t>
                </a:r>
                <a:r>
                  <a:rPr lang="cs-CZ" dirty="0"/>
                  <a:t> … </a:t>
                </a:r>
                <a:r>
                  <a:rPr lang="en-GB" dirty="0"/>
                  <a:t>positive</a:t>
                </a:r>
                <a:endParaRPr lang="cs-CZ" dirty="0"/>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x-axis</a:t>
                </a:r>
                <a:r>
                  <a:rPr lang="cs-CZ" dirty="0"/>
                  <a:t> … </a:t>
                </a:r>
                <a:r>
                  <a:rPr lang="en-GB" dirty="0"/>
                  <a:t>positive</a:t>
                </a:r>
                <a:endParaRPr lang="cs-CZ" dirty="0"/>
              </a:p>
              <a:p>
                <a:endParaRPr lang="cs-CZ" dirty="0"/>
              </a:p>
              <a:p>
                <a:r>
                  <a:rPr lang="en-GB" dirty="0"/>
                  <a:t>The value is determined right from the table or using a calculator</a:t>
                </a:r>
                <a:r>
                  <a:rPr lang="cs-CZ" dirty="0"/>
                  <a:t>.</a:t>
                </a:r>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1" y="1712673"/>
                <a:ext cx="3149580" cy="1169551"/>
              </a:xfrm>
              <a:prstGeom prst="rect">
                <a:avLst/>
              </a:prstGeom>
              <a:blipFill>
                <a:blip r:embed="rId6"/>
                <a:stretch>
                  <a:fillRect l="-580" t="-1042" b="-4167"/>
                </a:stretch>
              </a:blipFill>
            </p:spPr>
            <p:txBody>
              <a:bodyPr/>
              <a:lstStyle/>
              <a:p>
                <a:r>
                  <a:rPr lang="cs-CZ">
                    <a:noFill/>
                  </a:rPr>
                  <a:t> </a:t>
                </a:r>
              </a:p>
            </p:txBody>
          </p:sp>
        </mc:Fallback>
      </mc:AlternateContent>
    </p:spTree>
    <p:extLst>
      <p:ext uri="{BB962C8B-B14F-4D97-AF65-F5344CB8AC3E}">
        <p14:creationId xmlns:p14="http://schemas.microsoft.com/office/powerpoint/2010/main" val="240328764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Quadrant </a:t>
            </a:r>
            <a:r>
              <a:rPr lang="sk-SK" altLang="cs-CZ" sz="1800" b="1" dirty="0">
                <a:solidFill>
                  <a:srgbClr val="FFFFFF"/>
                </a:solidFill>
                <a:latin typeface="Roboto Slab" pitchFamily="2" charset="0"/>
                <a:cs typeface="Arial" panose="020B0604020202020204" pitchFamily="34" charset="0"/>
                <a:sym typeface="Roboto Slab" pitchFamily="2" charset="0"/>
              </a:rPr>
              <a:t>II</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y-axis</a:t>
                </a:r>
                <a:r>
                  <a:rPr lang="cs-CZ" dirty="0"/>
                  <a:t> … </a:t>
                </a:r>
                <a:r>
                  <a:rPr lang="en-GB" dirty="0"/>
                  <a:t>positive</a:t>
                </a:r>
                <a:endParaRPr lang="cs-CZ" dirty="0"/>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a:t>
                </a:r>
                <a:r>
                  <a:rPr lang="en-GB" dirty="0"/>
                  <a:t>on the x-axis</a:t>
                </a:r>
                <a:r>
                  <a:rPr lang="cs-CZ" dirty="0"/>
                  <a:t> … </a:t>
                </a:r>
                <a:r>
                  <a:rPr lang="en-GB" dirty="0"/>
                  <a:t>negative</a:t>
                </a:r>
                <a:endParaRPr lang="cs-CZ" dirty="0"/>
              </a:p>
              <a:p>
                <a:endParaRPr lang="cs-CZ" dirty="0"/>
              </a:p>
              <a:p>
                <a:r>
                  <a:rPr lang="en-GB" dirty="0"/>
                  <a:t>In this case the axial symmetry is used; according to the y-axis axial symmetry the angle is transferred to Quadrant I </a:t>
                </a:r>
                <a:r>
                  <a:rPr lang="cs-CZ" dirty="0"/>
                  <a:t>(</a:t>
                </a:r>
                <a:r>
                  <a:rPr lang="en-GB" dirty="0"/>
                  <a:t>the angles marked in red and green are of the same size</a:t>
                </a:r>
                <a:r>
                  <a:rPr lang="cs-CZ" dirty="0"/>
                  <a:t>).</a:t>
                </a:r>
              </a:p>
              <a:p>
                <a:r>
                  <a:rPr lang="en-GB" dirty="0"/>
                  <a:t>The sum of the given angle and the angle in Quadrant I is</a:t>
                </a:r>
                <a:r>
                  <a:rPr lang="cs-CZ" dirty="0"/>
                  <a:t>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r="-1135" b="-2102"/>
                </a:stretch>
              </a:blipFill>
            </p:spPr>
            <p:txBody>
              <a:bodyPr/>
              <a:lstStyle/>
              <a:p>
                <a:r>
                  <a:rPr lang="cs-CZ">
                    <a:noFill/>
                  </a:rPr>
                  <a:t> </a:t>
                </a:r>
              </a:p>
            </p:txBody>
          </p:sp>
        </mc:Fallback>
      </mc:AlternateContent>
      <p:pic>
        <p:nvPicPr>
          <p:cNvPr id="20" name="Obrázek 19">
            <a:extLst>
              <a:ext uri="{FF2B5EF4-FFF2-40B4-BE49-F238E27FC236}">
                <a16:creationId xmlns:a16="http://schemas.microsoft.com/office/drawing/2014/main" id="{9D637408-16BB-42B8-B1CA-0AA5752EEDDD}"/>
              </a:ext>
            </a:extLst>
          </p:cNvPr>
          <p:cNvPicPr/>
          <p:nvPr/>
        </p:nvPicPr>
        <p:blipFill rotWithShape="1">
          <a:blip r:embed="rId4"/>
          <a:srcRect l="30825" t="34689" r="37835" b="16188"/>
          <a:stretch/>
        </p:blipFill>
        <p:spPr bwMode="auto">
          <a:xfrm>
            <a:off x="5026150" y="17944"/>
            <a:ext cx="4102591" cy="3885321"/>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327258" cy="519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2</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𝑠𝑖𝑛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num>
                        <m:den>
                          <m:r>
                            <a:rPr lang="cs-CZ" b="0" i="1" smtClean="0">
                              <a:latin typeface="Cambria Math" panose="02040503050406030204" pitchFamily="18" charset="0"/>
                            </a:rPr>
                            <m:t>2</m:t>
                          </m:r>
                        </m:den>
                      </m:f>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327258" cy="519309"/>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64381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rPr>
                                    <m:t>2</m:t>
                                  </m:r>
                                </m:num>
                                <m:den>
                                  <m:r>
                                    <a:rPr lang="cs-CZ" b="0" i="1" smtClean="0">
                                      <a:latin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cos</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𝑐𝑜𝑠</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643818" cy="484043"/>
              </a:xfrm>
              <a:prstGeom prst="rect">
                <a:avLst/>
              </a:prstGeom>
              <a:blipFill>
                <a:blip r:embed="rId6"/>
                <a:stretch>
                  <a:fillRect r="-5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367190" y="4013328"/>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t>Quadrant II summary</a:t>
                </a:r>
                <a:r>
                  <a:rPr lang="cs-CZ" b="1" dirty="0"/>
                  <a:t>:</a:t>
                </a:r>
              </a:p>
              <a:p>
                <a:pPr marL="285750" indent="-285750">
                  <a:buFont typeface="Arial" panose="020B0604020202020204" pitchFamily="34" charset="0"/>
                  <a:buChar char="•"/>
                </a:pPr>
                <a:r>
                  <a:rPr lang="en-GB" dirty="0"/>
                  <a:t>sine</a:t>
                </a:r>
                <a:r>
                  <a:rPr lang="cs-CZ" dirty="0"/>
                  <a:t> 	  … </a:t>
                </a:r>
                <a:r>
                  <a:rPr lang="en-GB" dirty="0"/>
                  <a:t>positive</a:t>
                </a:r>
                <a:endParaRPr lang="cs-CZ" dirty="0"/>
              </a:p>
              <a:p>
                <a:pPr marL="285750" indent="-285750">
                  <a:buFont typeface="Arial" panose="020B0604020202020204" pitchFamily="34" charset="0"/>
                  <a:buChar char="•"/>
                </a:pPr>
                <a:r>
                  <a:rPr lang="en-GB" dirty="0"/>
                  <a:t>cosine</a:t>
                </a:r>
                <a:r>
                  <a:rPr lang="cs-CZ" dirty="0"/>
                  <a:t>  … </a:t>
                </a:r>
                <a:r>
                  <a:rPr lang="en-GB" dirty="0"/>
                  <a:t>negative</a:t>
                </a:r>
                <a:endParaRPr lang="cs-CZ" dirty="0"/>
              </a:p>
              <a:p>
                <a:pPr marL="285750" indent="-285750">
                  <a:buFont typeface="Arial" panose="020B0604020202020204" pitchFamily="34" charset="0"/>
                  <a:buChar char="•"/>
                </a:pPr>
                <a:r>
                  <a:rPr lang="en-GB" dirty="0"/>
                  <a:t>the angle size conversion</a:t>
                </a:r>
                <a:r>
                  <a:rPr lang="cs-CZ" dirty="0"/>
                  <a:t> … </a:t>
                </a:r>
                <a14:m>
                  <m:oMath xmlns:m="http://schemas.openxmlformats.org/officeDocument/2006/math">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367190" y="4013328"/>
                <a:ext cx="3240360" cy="954107"/>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446407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911</Words>
  <Application>Microsoft Office PowerPoint</Application>
  <PresentationFormat>Předvádění na obrazovce (16:9)</PresentationFormat>
  <Paragraphs>144</Paragraphs>
  <Slides>16</Slides>
  <Notes>16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16</vt:i4>
      </vt:variant>
    </vt:vector>
  </HeadingPairs>
  <TitlesOfParts>
    <vt:vector size="24" baseType="lpstr">
      <vt:lpstr>Times New Roman</vt:lpstr>
      <vt:lpstr>Roboto Slab</vt:lpstr>
      <vt:lpstr>Weekly Free Light</vt:lpstr>
      <vt:lpstr>Arial</vt:lpstr>
      <vt:lpstr>Cambria Math</vt:lpstr>
      <vt:lpstr>Wingdings</vt:lpstr>
      <vt:lpstr>Nixie One</vt:lpstr>
      <vt:lpstr>Warwick template</vt:lpstr>
      <vt:lpstr>Sine and cosine functions I</vt:lpstr>
      <vt:lpstr>Prezentace aplikace PowerPoint</vt:lpstr>
      <vt:lpstr>Introduction</vt:lpstr>
      <vt:lpstr>Sine and cosine in a right-angled triangle</vt:lpstr>
      <vt:lpstr>Values of sine and cosine functions</vt:lpstr>
      <vt:lpstr>Prezentace aplikace PowerPoint</vt:lpstr>
      <vt:lpstr>Determining the values of sine and cosine</vt:lpstr>
      <vt:lpstr>Quadrant I</vt:lpstr>
      <vt:lpstr>Quadrant II</vt:lpstr>
      <vt:lpstr>Quadrant III</vt:lpstr>
      <vt:lpstr>Quadrant IV</vt:lpstr>
      <vt:lpstr>To practise</vt:lpstr>
      <vt:lpstr>To practise</vt:lpstr>
      <vt:lpstr>To practise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5</cp:revision>
  <dcterms:modified xsi:type="dcterms:W3CDTF">2022-07-21T21:48:30Z</dcterms:modified>
</cp:coreProperties>
</file>