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304" r:id="rId3"/>
    <p:sldId id="259" r:id="rId4"/>
    <p:sldId id="280" r:id="rId5"/>
    <p:sldId id="261" r:id="rId6"/>
    <p:sldId id="269" r:id="rId7"/>
    <p:sldId id="306" r:id="rId8"/>
    <p:sldId id="305" r:id="rId9"/>
    <p:sldId id="307" r:id="rId10"/>
    <p:sldId id="308" r:id="rId11"/>
    <p:sldId id="309" r:id="rId12"/>
    <p:sldId id="310" r:id="rId13"/>
    <p:sldId id="311" r:id="rId14"/>
    <p:sldId id="312" r:id="rId15"/>
    <p:sldId id="313" r:id="rId16"/>
    <p:sldId id="302" r:id="rId17"/>
    <p:sldId id="300" r:id="rId18"/>
  </p:sldIdLst>
  <p:sldSz cx="9144000" cy="5143500" type="screen16x9"/>
  <p:notesSz cx="6858000" cy="9144000"/>
  <p:embeddedFontLst>
    <p:embeddedFont>
      <p:font typeface="Cambria Math" panose="02040503050406030204" pitchFamily="18" charset="0"/>
      <p:regular r:id="rId20"/>
    </p:embeddedFont>
    <p:embeddedFont>
      <p:font typeface="Nixie One" panose="020B0604020202020204" charset="0"/>
      <p:regular r:id="rId21"/>
    </p:embeddedFont>
    <p:embeddedFont>
      <p:font typeface="Roboto Slab" pitchFamily="2" charset="0"/>
      <p:regular r:id="rId22"/>
      <p:bold r:id="rId23"/>
    </p:embeddedFont>
    <p:embeddedFont>
      <p:font typeface="Weekly Free Light" panose="00000400000000000000" pitchFamily="50" charset="-18"/>
      <p:regular r:id="rId24"/>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D098B-4CC1-4BD3-9D8C-BEDE97BAADFE}" v="2" dt="2022-07-30T11:42:02.084"/>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754"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A8AD098B-4CC1-4BD3-9D8C-BEDE97BAADFE}"/>
    <pc:docChg chg="addSld modSld">
      <pc:chgData name="Michal Heczko" userId="4ef91d67243c5588" providerId="LiveId" clId="{A8AD098B-4CC1-4BD3-9D8C-BEDE97BAADFE}" dt="2022-07-30T11:42:02.084" v="2"/>
      <pc:docMkLst>
        <pc:docMk/>
      </pc:docMkLst>
      <pc:sldChg chg="modSp add mod">
        <pc:chgData name="Michal Heczko" userId="4ef91d67243c5588" providerId="LiveId" clId="{A8AD098B-4CC1-4BD3-9D8C-BEDE97BAADFE}" dt="2022-07-30T11:42:02.084" v="2"/>
        <pc:sldMkLst>
          <pc:docMk/>
          <pc:sldMk cId="1782505913" sldId="313"/>
        </pc:sldMkLst>
        <pc:spChg chg="mod">
          <ac:chgData name="Michal Heczko" userId="4ef91d67243c5588" providerId="LiveId" clId="{A8AD098B-4CC1-4BD3-9D8C-BEDE97BAADFE}" dt="2022-07-30T11:42:02.084" v="2"/>
          <ac:spMkLst>
            <pc:docMk/>
            <pc:sldMk cId="1782505913" sldId="313"/>
            <ac:spMk id="5" creationId="{EA1A5CF8-E3A3-4E3B-A6F7-19DCB870B95E}"/>
          </ac:spMkLst>
        </pc:spChg>
        <pc:spChg chg="mod">
          <ac:chgData name="Michal Heczko" userId="4ef91d67243c5588" providerId="LiveId" clId="{A8AD098B-4CC1-4BD3-9D8C-BEDE97BAADFE}" dt="2022-07-30T11:41:57.606" v="1"/>
          <ac:spMkLst>
            <pc:docMk/>
            <pc:sldMk cId="1782505913" sldId="313"/>
            <ac:spMk id="18434" creationId="{FC5A0DA5-F9C5-4B30-9778-2E280E6E1D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9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6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7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5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15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88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4859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5" r:id="rId5"/>
    <p:sldLayoutId id="2147483706"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hyperlink" Target="https://www.geogebra.org/m/u4e4gdt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create.kahoot.it/share/tangens-and-cotangens-in-right-angled-triangle/fb44a033-c422-49c5-8539-55b7456df921"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geogebra.org/m/u4e4gdt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02216" y="2496083"/>
            <a:ext cx="7918649" cy="1950930"/>
          </a:xfrm>
        </p:spPr>
        <p:txBody>
          <a:bodyPr/>
          <a:lstStyle/>
          <a:p>
            <a:pPr eaLnBrk="1" hangingPunct="1">
              <a:spcBef>
                <a:spcPct val="0"/>
              </a:spcBef>
              <a:spcAft>
                <a:spcPct val="0"/>
              </a:spcAft>
              <a:buClr>
                <a:srgbClr val="FFFFFF"/>
              </a:buClr>
              <a:buFont typeface="Roboto Slab" pitchFamily="2" charset="0"/>
              <a:buNone/>
            </a:pPr>
            <a:r>
              <a:rPr lang="en-GB" altLang="cs-CZ" b="1" dirty="0">
                <a:solidFill>
                  <a:srgbClr val="FFFFFF"/>
                </a:solidFill>
                <a:latin typeface="Roboto Slab" pitchFamily="2" charset="0"/>
                <a:cs typeface="Arial" panose="020B0604020202020204" pitchFamily="34" charset="0"/>
                <a:sym typeface="Roboto Slab" pitchFamily="2" charset="0"/>
              </a:rPr>
              <a:t>Tangent and cotangent in a right-angled triangle </a:t>
            </a:r>
            <a:r>
              <a:rPr lang="sk-SK" altLang="cs-CZ" b="1" dirty="0">
                <a:solidFill>
                  <a:srgbClr val="FFFFFF"/>
                </a:solidFill>
                <a:latin typeface="Roboto Slab" pitchFamily="2" charset="0"/>
                <a:cs typeface="Arial" panose="020B0604020202020204" pitchFamily="34" charset="0"/>
                <a:sym typeface="Roboto Slab" pitchFamily="2" charset="0"/>
              </a:rPr>
              <a:t>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6573A122-8FAB-4F5B-A8B2-0249A92AAF5E}"/>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DF1CC9D7-A0CC-4D55-99FF-B6B7B1106D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47BFBEAA-862B-4EC6-BE4A-5B9614BACDFE}"/>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F28DD290-AAF7-4748-A401-FCDFA2FAD89E}"/>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18629BD5-B52E-47BF-A93B-793161DB470B}"/>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46E64050-76EC-423F-ABD8-84A3DE494C44}"/>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pic>
        <p:nvPicPr>
          <p:cNvPr id="16" name="Picture 2" descr="Logo">
            <a:extLst>
              <a:ext uri="{FF2B5EF4-FFF2-40B4-BE49-F238E27FC236}">
                <a16:creationId xmlns:a16="http://schemas.microsoft.com/office/drawing/2014/main" id="{9AD4CD41-A5B6-4173-AAD7-62687D212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7" name="Tlačítko akce: Přejít vpřed nebo Další 16">
            <a:hlinkClick r:id="rId4" highlightClick="1"/>
            <a:extLst>
              <a:ext uri="{FF2B5EF4-FFF2-40B4-BE49-F238E27FC236}">
                <a16:creationId xmlns:a16="http://schemas.microsoft.com/office/drawing/2014/main" id="{648ABE93-ED96-4565-AA2E-B472A0C28937}"/>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6BB60F9-0952-48AB-9FCE-F1DADAADB65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9" name="TextovéPole 18">
            <a:extLst>
              <a:ext uri="{FF2B5EF4-FFF2-40B4-BE49-F238E27FC236}">
                <a16:creationId xmlns:a16="http://schemas.microsoft.com/office/drawing/2014/main" id="{370C3012-8864-479D-87BB-A3B80BB55698}"/>
              </a:ext>
            </a:extLst>
          </p:cNvPr>
          <p:cNvSpPr txBox="1"/>
          <p:nvPr/>
        </p:nvSpPr>
        <p:spPr>
          <a:xfrm>
            <a:off x="1165464" y="408208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show in</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1" y="1712673"/>
                <a:ext cx="3149580" cy="1600438"/>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a tangent line parallel to the y-axis</a:t>
                </a:r>
                <a:r>
                  <a:rPr lang="cs-CZ" dirty="0"/>
                  <a:t> … </a:t>
                </a:r>
                <a:r>
                  <a:rPr lang="en-GB" dirty="0"/>
                  <a:t>positive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m:t>
                        </m:r>
                        <m:r>
                          <a:rPr lang="cs-CZ" b="0" i="1" smtClean="0">
                            <a:latin typeface="Cambria Math" panose="02040503050406030204" pitchFamily="18" charset="0"/>
                          </a:rPr>
                          <m:t>𝑜𝑡</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a tangent line parallel to the x-axis</a:t>
                </a:r>
                <a:r>
                  <a:rPr lang="cs-CZ" dirty="0"/>
                  <a:t> … </a:t>
                </a:r>
                <a:r>
                  <a:rPr lang="en-GB" dirty="0"/>
                  <a:t>positive</a:t>
                </a:r>
              </a:p>
              <a:p>
                <a:endParaRPr lang="cs-CZ" dirty="0"/>
              </a:p>
              <a:p>
                <a:r>
                  <a:rPr lang="en-GB" dirty="0"/>
                  <a:t>The value is determined directly from a table or using a calculator</a:t>
                </a:r>
                <a:r>
                  <a:rPr lang="cs-CZ" dirty="0"/>
                  <a:t>.</a:t>
                </a:r>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1" y="1712673"/>
                <a:ext cx="3149580" cy="1600438"/>
              </a:xfrm>
              <a:prstGeom prst="rect">
                <a:avLst/>
              </a:prstGeom>
              <a:blipFill>
                <a:blip r:embed="rId5"/>
                <a:stretch>
                  <a:fillRect l="-580" t="-763" r="-193" b="-3053"/>
                </a:stretch>
              </a:blipFill>
            </p:spPr>
            <p:txBody>
              <a:bodyPr/>
              <a:lstStyle/>
              <a:p>
                <a:r>
                  <a:rPr lang="cs-CZ">
                    <a:noFill/>
                  </a:rPr>
                  <a:t> </a:t>
                </a:r>
              </a:p>
            </p:txBody>
          </p:sp>
        </mc:Fallback>
      </mc:AlternateContent>
      <p:pic>
        <p:nvPicPr>
          <p:cNvPr id="20" name="Obrázek 19">
            <a:extLst>
              <a:ext uri="{FF2B5EF4-FFF2-40B4-BE49-F238E27FC236}">
                <a16:creationId xmlns:a16="http://schemas.microsoft.com/office/drawing/2014/main" id="{CF743565-0865-48CF-8900-6D226007EDE2}"/>
              </a:ext>
            </a:extLst>
          </p:cNvPr>
          <p:cNvPicPr>
            <a:picLocks noChangeAspect="1"/>
          </p:cNvPicPr>
          <p:nvPr/>
        </p:nvPicPr>
        <p:blipFill rotWithShape="1">
          <a:blip r:embed="rId6"/>
          <a:srcRect t="2401" b="1000"/>
          <a:stretch/>
        </p:blipFill>
        <p:spPr>
          <a:xfrm>
            <a:off x="3237112" y="-1873"/>
            <a:ext cx="5906888" cy="4373823"/>
          </a:xfrm>
          <a:prstGeom prst="rect">
            <a:avLst/>
          </a:prstGeom>
        </p:spPr>
      </p:pic>
    </p:spTree>
    <p:extLst>
      <p:ext uri="{BB962C8B-B14F-4D97-AF65-F5344CB8AC3E}">
        <p14:creationId xmlns:p14="http://schemas.microsoft.com/office/powerpoint/2010/main" val="240328764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5B7B116-E275-44B5-A5FA-A67BB0DD3328}"/>
              </a:ext>
            </a:extLst>
          </p:cNvPr>
          <p:cNvPicPr>
            <a:picLocks noChangeAspect="1"/>
          </p:cNvPicPr>
          <p:nvPr/>
        </p:nvPicPr>
        <p:blipFill>
          <a:blip r:embed="rId3"/>
          <a:stretch>
            <a:fillRect/>
          </a:stretch>
        </p:blipFill>
        <p:spPr>
          <a:xfrm>
            <a:off x="5580112" y="152194"/>
            <a:ext cx="2905475" cy="3784812"/>
          </a:xfrm>
          <a:prstGeom prst="rect">
            <a:avLst/>
          </a:prstGeom>
        </p:spPr>
      </p:pic>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II</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a tangent line at</a:t>
                </a:r>
                <a:r>
                  <a:rPr lang="cs-CZ" dirty="0"/>
                  <a:t> [1;0] … </a:t>
                </a:r>
                <a:r>
                  <a:rPr lang="en-GB" dirty="0"/>
                  <a:t>negative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a tangent line at</a:t>
                </a:r>
                <a:r>
                  <a:rPr lang="cs-CZ" dirty="0"/>
                  <a:t> [0;1] … </a:t>
                </a:r>
                <a:r>
                  <a:rPr lang="en-GB" dirty="0"/>
                  <a:t>negative</a:t>
                </a:r>
                <a:endParaRPr lang="cs-CZ" dirty="0"/>
              </a:p>
              <a:p>
                <a:endParaRPr lang="cs-CZ" dirty="0"/>
              </a:p>
              <a:p>
                <a:r>
                  <a:rPr lang="en-GB" dirty="0"/>
                  <a:t>In this case axial symmetry is used; according to the y-axis axial symmetry, the angle is transferred to Quadrant I</a:t>
                </a:r>
                <a:r>
                  <a:rPr lang="cs-CZ" dirty="0"/>
                  <a:t> (</a:t>
                </a:r>
                <a:r>
                  <a:rPr lang="en-GB" dirty="0"/>
                  <a:t>the angles marked in red and green are of the same size</a:t>
                </a:r>
                <a:r>
                  <a:rPr lang="cs-CZ" dirty="0"/>
                  <a:t>).</a:t>
                </a:r>
              </a:p>
              <a:p>
                <a:r>
                  <a:rPr lang="en-GB" dirty="0"/>
                  <a:t>Thanks to this the sum of the given angle and the transferred angle in Quadrant I is</a:t>
                </a:r>
                <a:r>
                  <a:rPr lang="cs-CZ" dirty="0"/>
                  <a:t>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4"/>
                <a:stretch>
                  <a:fillRect l="-426" t="-601" r="-1135"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74083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2</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740832" cy="484043"/>
              </a:xfrm>
              <a:prstGeom prst="rect">
                <a:avLst/>
              </a:prstGeom>
              <a:blipFill>
                <a:blip r:embed="rId5"/>
                <a:stretch>
                  <a:fillRect l="-326" r="-32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717556"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2</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717556" cy="50930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4860032" y="3865543"/>
                <a:ext cx="374083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II summary</a:t>
                </a:r>
                <a:r>
                  <a:rPr lang="cs-CZ" b="1" dirty="0"/>
                  <a:t>:</a:t>
                </a:r>
              </a:p>
              <a:p>
                <a:pPr marL="285750" indent="-285750">
                  <a:buFont typeface="Arial" panose="020B0604020202020204" pitchFamily="34" charset="0"/>
                  <a:buChar char="•"/>
                </a:pPr>
                <a:r>
                  <a:rPr lang="en-GB" dirty="0"/>
                  <a:t>tangent</a:t>
                </a:r>
                <a:r>
                  <a:rPr lang="cs-CZ" dirty="0"/>
                  <a:t>      … </a:t>
                </a:r>
                <a:r>
                  <a:rPr lang="en-GB" dirty="0"/>
                  <a:t>negative</a:t>
                </a:r>
                <a:endParaRPr lang="cs-CZ" dirty="0"/>
              </a:p>
              <a:p>
                <a:pPr marL="285750" indent="-285750">
                  <a:buFont typeface="Arial" panose="020B0604020202020204" pitchFamily="34" charset="0"/>
                  <a:buChar char="•"/>
                </a:pPr>
                <a:r>
                  <a:rPr lang="en-GB" dirty="0"/>
                  <a:t>cotangent</a:t>
                </a:r>
                <a:r>
                  <a:rPr lang="cs-CZ" dirty="0"/>
                  <a:t>  … </a:t>
                </a:r>
                <a:r>
                  <a:rPr lang="en-GB" dirty="0"/>
                  <a:t>negative</a:t>
                </a:r>
                <a:endParaRPr lang="cs-CZ" dirty="0"/>
              </a:p>
              <a:p>
                <a:pPr marL="285750" indent="-285750">
                  <a:buFont typeface="Arial" panose="020B0604020202020204" pitchFamily="34" charset="0"/>
                  <a:buChar char="•"/>
                </a:pPr>
                <a:r>
                  <a:rPr lang="en-GB" dirty="0"/>
                  <a:t>the angle size conversion is</a:t>
                </a:r>
                <a:r>
                  <a:rPr lang="cs-CZ" dirty="0"/>
                  <a:t> … </a:t>
                </a:r>
                <a14:m>
                  <m:oMath xmlns:m="http://schemas.openxmlformats.org/officeDocument/2006/math">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4860032" y="3865543"/>
                <a:ext cx="3740831" cy="9541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446407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III</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tan</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a:t>
                </a:r>
                <a:r>
                  <a:rPr lang="en-GB" dirty="0"/>
                  <a:t>on a tangent line at </a:t>
                </a:r>
                <a:r>
                  <a:rPr lang="cs-CZ" dirty="0"/>
                  <a:t>[1;0] … </a:t>
                </a:r>
                <a:r>
                  <a:rPr lang="en-GB" dirty="0"/>
                  <a:t>positive</a:t>
                </a:r>
                <a:endParaRPr lang="cs-CZ" dirty="0"/>
              </a:p>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a:t>
                </a:r>
                <a:r>
                  <a:rPr lang="en-GB" dirty="0"/>
                  <a:t>on a tangent line at</a:t>
                </a:r>
                <a:r>
                  <a:rPr lang="cs-CZ" dirty="0"/>
                  <a:t> [0;1] … </a:t>
                </a:r>
                <a:r>
                  <a:rPr lang="en-GB" dirty="0"/>
                  <a:t>positive</a:t>
                </a:r>
                <a:endParaRPr lang="cs-CZ" dirty="0"/>
              </a:p>
              <a:p>
                <a:endParaRPr lang="cs-CZ" dirty="0"/>
              </a:p>
              <a:p>
                <a:r>
                  <a:rPr lang="en-GB" dirty="0"/>
                  <a:t>In this case point reflexion is used; according to the point reflexion the angle is transferred to Quadrant I</a:t>
                </a:r>
                <a:r>
                  <a:rPr lang="cs-CZ" dirty="0"/>
                  <a:t> (</a:t>
                </a:r>
                <a:r>
                  <a:rPr lang="en-GB" dirty="0"/>
                  <a:t>the angles marked in red and green are of the same size</a:t>
                </a:r>
                <a:r>
                  <a:rPr lang="cs-CZ" dirty="0"/>
                  <a:t>).</a:t>
                </a:r>
              </a:p>
              <a:p>
                <a:r>
                  <a:rPr lang="en-GB" dirty="0"/>
                  <a:t>When we subtract the given angle and the angle in Quadrant I we get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4572000" y="3877348"/>
                <a:ext cx="367240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III summary</a:t>
                </a:r>
                <a:r>
                  <a:rPr lang="cs-CZ" b="1" dirty="0"/>
                  <a:t>:</a:t>
                </a:r>
              </a:p>
              <a:p>
                <a:pPr marL="285750" indent="-285750">
                  <a:buFont typeface="Arial" panose="020B0604020202020204" pitchFamily="34" charset="0"/>
                  <a:buChar char="•"/>
                </a:pPr>
                <a:r>
                  <a:rPr lang="en-GB" dirty="0"/>
                  <a:t>tangent</a:t>
                </a:r>
                <a:r>
                  <a:rPr lang="cs-CZ" dirty="0"/>
                  <a:t>  … </a:t>
                </a:r>
                <a:r>
                  <a:rPr lang="en-GB" dirty="0"/>
                  <a:t>positive</a:t>
                </a:r>
                <a:endParaRPr lang="cs-CZ" dirty="0"/>
              </a:p>
              <a:p>
                <a:pPr marL="285750" indent="-285750">
                  <a:buFont typeface="Arial" panose="020B0604020202020204" pitchFamily="34" charset="0"/>
                  <a:buChar char="•"/>
                </a:pPr>
                <a:r>
                  <a:rPr lang="en-GB" dirty="0"/>
                  <a:t>cotangent</a:t>
                </a:r>
                <a:r>
                  <a:rPr lang="cs-CZ" dirty="0"/>
                  <a:t>  … </a:t>
                </a:r>
                <a:r>
                  <a:rPr lang="en-GB" dirty="0"/>
                  <a:t>positive</a:t>
                </a:r>
                <a:endParaRPr lang="cs-CZ" dirty="0"/>
              </a:p>
              <a:p>
                <a:pPr marL="285750" indent="-285750">
                  <a:buFont typeface="Arial" panose="020B0604020202020204" pitchFamily="34" charset="0"/>
                  <a:buChar char="•"/>
                </a:pPr>
                <a:r>
                  <a:rPr lang="en-GB" dirty="0"/>
                  <a:t>the angle size conversion is</a:t>
                </a:r>
                <a:r>
                  <a:rPr lang="cs-CZ" dirty="0"/>
                  <a:t>… </a:t>
                </a:r>
                <a14:m>
                  <m:oMath xmlns:m="http://schemas.openxmlformats.org/officeDocument/2006/math">
                    <m:r>
                      <m:rPr>
                        <m:sty m:val="p"/>
                      </m:rPr>
                      <a:rPr lang="cs-CZ">
                        <a:latin typeface="Cambria Math" panose="02040503050406030204" pitchFamily="18" charset="0"/>
                        <a:ea typeface="Cambria Math" panose="02040503050406030204" pitchFamily="18" charset="0"/>
                      </a:rPr>
                      <m:t>x</m:t>
                    </m:r>
                    <m:r>
                      <a:rPr lang="cs-CZ" b="0" i="0" smtClean="0">
                        <a:latin typeface="Cambria Math" panose="02040503050406030204" pitchFamily="18" charset="0"/>
                        <a:ea typeface="Cambria Math" panose="02040503050406030204" pitchFamily="18" charset="0"/>
                      </a:rPr>
                      <m:t>−</m:t>
                    </m:r>
                    <m:r>
                      <a:rPr lang="cs-CZ" i="1" smtClean="0">
                        <a:latin typeface="Cambria Math" panose="02040503050406030204" pitchFamily="18" charset="0"/>
                        <a:ea typeface="Cambria Math" panose="02040503050406030204" pitchFamily="18" charset="0"/>
                      </a:rPr>
                      <m:t>𝜋</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4572000" y="3877348"/>
                <a:ext cx="3672408" cy="954107"/>
              </a:xfrm>
              <a:prstGeom prst="rect">
                <a:avLst/>
              </a:prstGeom>
              <a:blipFill>
                <a:blip r:embed="rId4"/>
                <a:stretch>
                  <a:fillRect/>
                </a:stretch>
              </a:blipFill>
            </p:spPr>
            <p:txBody>
              <a:bodyPr/>
              <a:lstStyle/>
              <a:p>
                <a:r>
                  <a:rPr lang="cs-CZ">
                    <a:noFill/>
                  </a:rPr>
                  <a:t> </a:t>
                </a:r>
              </a:p>
            </p:txBody>
          </p:sp>
        </mc:Fallback>
      </mc:AlternateContent>
      <p:pic>
        <p:nvPicPr>
          <p:cNvPr id="6" name="Obrázek 5">
            <a:extLst>
              <a:ext uri="{FF2B5EF4-FFF2-40B4-BE49-F238E27FC236}">
                <a16:creationId xmlns:a16="http://schemas.microsoft.com/office/drawing/2014/main" id="{F8B356D9-CD3E-44D0-B2D1-D3FAF6178A6F}"/>
              </a:ext>
            </a:extLst>
          </p:cNvPr>
          <p:cNvPicPr>
            <a:picLocks noChangeAspect="1"/>
          </p:cNvPicPr>
          <p:nvPr/>
        </p:nvPicPr>
        <p:blipFill>
          <a:blip r:embed="rId5"/>
          <a:stretch>
            <a:fillRect/>
          </a:stretch>
        </p:blipFill>
        <p:spPr>
          <a:xfrm>
            <a:off x="5235383" y="72429"/>
            <a:ext cx="3433578" cy="3697700"/>
          </a:xfrm>
          <a:prstGeom prst="rect">
            <a:avLst/>
          </a:prstGeom>
        </p:spPr>
      </p:pic>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B032E683-2EC9-4130-B330-06921EC27662}"/>
                  </a:ext>
                </a:extLst>
              </p:cNvPr>
              <p:cNvSpPr txBox="1"/>
              <p:nvPr/>
            </p:nvSpPr>
            <p:spPr>
              <a:xfrm>
                <a:off x="429224" y="3870359"/>
                <a:ext cx="3336876"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18" name="TextovéPole 17">
                <a:extLst>
                  <a:ext uri="{FF2B5EF4-FFF2-40B4-BE49-F238E27FC236}">
                    <a16:creationId xmlns:a16="http://schemas.microsoft.com/office/drawing/2014/main" id="{B032E683-2EC9-4130-B330-06921EC27662}"/>
                  </a:ext>
                </a:extLst>
              </p:cNvPr>
              <p:cNvSpPr txBox="1">
                <a:spLocks noRot="1" noChangeAspect="1" noMove="1" noResize="1" noEditPoints="1" noAdjustHandles="1" noChangeArrowheads="1" noChangeShapeType="1" noTextEdit="1"/>
              </p:cNvSpPr>
              <p:nvPr/>
            </p:nvSpPr>
            <p:spPr>
              <a:xfrm>
                <a:off x="429224" y="3870359"/>
                <a:ext cx="3336876" cy="484043"/>
              </a:xfrm>
              <a:prstGeom prst="rect">
                <a:avLst/>
              </a:prstGeom>
              <a:blipFill>
                <a:blip r:embed="rId6"/>
                <a:stretch>
                  <a:fillRect l="-365" r="-36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8E198A1E-CDD1-4CA2-AC3C-FFB083735781}"/>
                  </a:ext>
                </a:extLst>
              </p:cNvPr>
              <p:cNvSpPr txBox="1"/>
              <p:nvPr/>
            </p:nvSpPr>
            <p:spPr>
              <a:xfrm>
                <a:off x="439885" y="4426329"/>
                <a:ext cx="341830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19" name="TextovéPole 18">
                <a:extLst>
                  <a:ext uri="{FF2B5EF4-FFF2-40B4-BE49-F238E27FC236}">
                    <a16:creationId xmlns:a16="http://schemas.microsoft.com/office/drawing/2014/main" id="{8E198A1E-CDD1-4CA2-AC3C-FFB083735781}"/>
                  </a:ext>
                </a:extLst>
              </p:cNvPr>
              <p:cNvSpPr txBox="1">
                <a:spLocks noRot="1" noChangeAspect="1" noMove="1" noResize="1" noEditPoints="1" noAdjustHandles="1" noChangeArrowheads="1" noChangeShapeType="1" noTextEdit="1"/>
              </p:cNvSpPr>
              <p:nvPr/>
            </p:nvSpPr>
            <p:spPr>
              <a:xfrm>
                <a:off x="439885" y="4426329"/>
                <a:ext cx="3418308" cy="5093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899248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IV</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tan</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a:t>
                </a:r>
                <a:r>
                  <a:rPr lang="en-GB" dirty="0"/>
                  <a:t>on a tangent line at </a:t>
                </a:r>
                <a:r>
                  <a:rPr lang="cs-CZ" dirty="0"/>
                  <a:t>[1;0] … </a:t>
                </a:r>
                <a:r>
                  <a:rPr lang="en-GB" dirty="0"/>
                  <a:t>positive</a:t>
                </a:r>
                <a:endParaRPr lang="cs-CZ" dirty="0"/>
              </a:p>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a:t>
                </a:r>
                <a:r>
                  <a:rPr lang="en-GB" dirty="0"/>
                  <a:t>on a tangent line at</a:t>
                </a:r>
                <a:r>
                  <a:rPr lang="cs-CZ" dirty="0"/>
                  <a:t> [0;1] … </a:t>
                </a:r>
                <a:r>
                  <a:rPr lang="en-GB" dirty="0"/>
                  <a:t>positive</a:t>
                </a:r>
                <a:endParaRPr lang="cs-CZ" dirty="0"/>
              </a:p>
              <a:p>
                <a:endParaRPr lang="cs-CZ" dirty="0"/>
              </a:p>
              <a:p>
                <a:r>
                  <a:rPr lang="en-GB" dirty="0"/>
                  <a:t>In this case axial symmetry is used; according to the x-axis axial symmetry the angle is transferred </a:t>
                </a:r>
                <a:r>
                  <a:rPr lang="cs-CZ" dirty="0"/>
                  <a:t> </a:t>
                </a:r>
                <a:r>
                  <a:rPr lang="en-GB" dirty="0"/>
                  <a:t> to Quadrant I </a:t>
                </a:r>
                <a:r>
                  <a:rPr lang="cs-CZ" dirty="0"/>
                  <a:t>(</a:t>
                </a:r>
                <a:r>
                  <a:rPr lang="en-GB" dirty="0"/>
                  <a:t>the angles marked in red and green are of the same size</a:t>
                </a:r>
                <a:r>
                  <a:rPr lang="cs-CZ" dirty="0"/>
                  <a:t>).</a:t>
                </a:r>
              </a:p>
              <a:p>
                <a:r>
                  <a:rPr lang="cs-CZ" dirty="0"/>
                  <a:t>Díky tomu je součet zadaného úhlu a úhlu </a:t>
                </a:r>
                <a:br>
                  <a:rPr lang="cs-CZ" dirty="0"/>
                </a:br>
                <a:r>
                  <a:rPr lang="cs-CZ" dirty="0"/>
                  <a:t>v I. kvadrantu </a:t>
                </a:r>
                <a14:m>
                  <m:oMath xmlns:m="http://schemas.openxmlformats.org/officeDocument/2006/math">
                    <m:r>
                      <a:rPr lang="cs-CZ" i="1">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oMath>
                </a14:m>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1135"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4844616" y="4065915"/>
                <a:ext cx="363413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IV summary</a:t>
                </a:r>
                <a:r>
                  <a:rPr lang="cs-CZ" b="1" dirty="0"/>
                  <a:t>:</a:t>
                </a:r>
              </a:p>
              <a:p>
                <a:pPr marL="285750" indent="-285750">
                  <a:buFont typeface="Arial" panose="020B0604020202020204" pitchFamily="34" charset="0"/>
                  <a:buChar char="•"/>
                </a:pPr>
                <a:r>
                  <a:rPr lang="en-GB" dirty="0"/>
                  <a:t>tangent </a:t>
                </a:r>
                <a:r>
                  <a:rPr lang="cs-CZ" dirty="0"/>
                  <a:t> … </a:t>
                </a:r>
                <a:r>
                  <a:rPr lang="en-GB" dirty="0"/>
                  <a:t>negative</a:t>
                </a:r>
                <a:endParaRPr lang="cs-CZ" dirty="0"/>
              </a:p>
              <a:p>
                <a:pPr marL="285750" indent="-285750">
                  <a:buFont typeface="Arial" panose="020B0604020202020204" pitchFamily="34" charset="0"/>
                  <a:buChar char="•"/>
                </a:pPr>
                <a:r>
                  <a:rPr lang="en-GB" dirty="0"/>
                  <a:t>cotangent</a:t>
                </a:r>
                <a:r>
                  <a:rPr lang="cs-CZ" dirty="0"/>
                  <a:t> … </a:t>
                </a:r>
                <a:r>
                  <a:rPr lang="en-GB" dirty="0"/>
                  <a:t>negative</a:t>
                </a:r>
                <a:endParaRPr lang="cs-CZ" dirty="0"/>
              </a:p>
              <a:p>
                <a:pPr marL="285750" indent="-285750">
                  <a:buFont typeface="Arial" panose="020B0604020202020204" pitchFamily="34" charset="0"/>
                  <a:buChar char="•"/>
                </a:pPr>
                <a:r>
                  <a:rPr lang="en-GB" dirty="0"/>
                  <a:t>the angle size conversion </a:t>
                </a:r>
                <a:r>
                  <a:rPr lang="cs-CZ" dirty="0"/>
                  <a:t>… </a:t>
                </a:r>
                <a14:m>
                  <m:oMath xmlns:m="http://schemas.openxmlformats.org/officeDocument/2006/math">
                    <m:r>
                      <a:rPr lang="cs-CZ" b="0" i="1" smtClean="0">
                        <a:latin typeface="Cambria Math" panose="02040503050406030204" pitchFamily="18" charset="0"/>
                        <a:ea typeface="Cambria Math" panose="02040503050406030204" pitchFamily="18" charset="0"/>
                      </a:rPr>
                      <m:t>2</m:t>
                    </m:r>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4844616" y="4065915"/>
                <a:ext cx="3634132" cy="9541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943056F9-2B55-4E9D-B9E6-5880306877A9}"/>
                  </a:ext>
                </a:extLst>
              </p:cNvPr>
              <p:cNvSpPr txBox="1"/>
              <p:nvPr/>
            </p:nvSpPr>
            <p:spPr>
              <a:xfrm>
                <a:off x="429224" y="3870359"/>
                <a:ext cx="387016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16" name="TextovéPole 15">
                <a:extLst>
                  <a:ext uri="{FF2B5EF4-FFF2-40B4-BE49-F238E27FC236}">
                    <a16:creationId xmlns:a16="http://schemas.microsoft.com/office/drawing/2014/main" id="{943056F9-2B55-4E9D-B9E6-5880306877A9}"/>
                  </a:ext>
                </a:extLst>
              </p:cNvPr>
              <p:cNvSpPr txBox="1">
                <a:spLocks noRot="1" noChangeAspect="1" noMove="1" noResize="1" noEditPoints="1" noAdjustHandles="1" noChangeArrowheads="1" noChangeShapeType="1" noTextEdit="1"/>
              </p:cNvSpPr>
              <p:nvPr/>
            </p:nvSpPr>
            <p:spPr>
              <a:xfrm>
                <a:off x="429224" y="3870359"/>
                <a:ext cx="3870162" cy="484043"/>
              </a:xfrm>
              <a:prstGeom prst="rect">
                <a:avLst/>
              </a:prstGeom>
              <a:blipFill>
                <a:blip r:embed="rId5"/>
                <a:stretch>
                  <a:fillRect l="-315" r="-31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B31526FE-808A-4A8C-AD1A-683E760A22D3}"/>
                  </a:ext>
                </a:extLst>
              </p:cNvPr>
              <p:cNvSpPr txBox="1"/>
              <p:nvPr/>
            </p:nvSpPr>
            <p:spPr>
              <a:xfrm>
                <a:off x="439885" y="4426329"/>
                <a:ext cx="3816942"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ea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18" name="TextovéPole 17">
                <a:extLst>
                  <a:ext uri="{FF2B5EF4-FFF2-40B4-BE49-F238E27FC236}">
                    <a16:creationId xmlns:a16="http://schemas.microsoft.com/office/drawing/2014/main" id="{B31526FE-808A-4A8C-AD1A-683E760A22D3}"/>
                  </a:ext>
                </a:extLst>
              </p:cNvPr>
              <p:cNvSpPr txBox="1">
                <a:spLocks noRot="1" noChangeAspect="1" noMove="1" noResize="1" noEditPoints="1" noAdjustHandles="1" noChangeArrowheads="1" noChangeShapeType="1" noTextEdit="1"/>
              </p:cNvSpPr>
              <p:nvPr/>
            </p:nvSpPr>
            <p:spPr>
              <a:xfrm>
                <a:off x="439885" y="4426329"/>
                <a:ext cx="3816942" cy="509307"/>
              </a:xfrm>
              <a:prstGeom prst="rect">
                <a:avLst/>
              </a:prstGeom>
              <a:blipFill>
                <a:blip r:embed="rId6"/>
                <a:stretch>
                  <a:fillRect/>
                </a:stretch>
              </a:blipFill>
            </p:spPr>
            <p:txBody>
              <a:bodyPr/>
              <a:lstStyle/>
              <a:p>
                <a:r>
                  <a:rPr lang="cs-CZ">
                    <a:noFill/>
                  </a:rPr>
                  <a:t> </a:t>
                </a:r>
              </a:p>
            </p:txBody>
          </p:sp>
        </mc:Fallback>
      </mc:AlternateContent>
      <p:pic>
        <p:nvPicPr>
          <p:cNvPr id="6" name="Obrázek 5">
            <a:extLst>
              <a:ext uri="{FF2B5EF4-FFF2-40B4-BE49-F238E27FC236}">
                <a16:creationId xmlns:a16="http://schemas.microsoft.com/office/drawing/2014/main" id="{34879D22-802B-45B0-9096-070E01328471}"/>
              </a:ext>
            </a:extLst>
          </p:cNvPr>
          <p:cNvPicPr>
            <a:picLocks noChangeAspect="1"/>
          </p:cNvPicPr>
          <p:nvPr/>
        </p:nvPicPr>
        <p:blipFill>
          <a:blip r:embed="rId7"/>
          <a:stretch>
            <a:fillRect/>
          </a:stretch>
        </p:blipFill>
        <p:spPr>
          <a:xfrm>
            <a:off x="5539488" y="123478"/>
            <a:ext cx="2899964" cy="3888587"/>
          </a:xfrm>
          <a:prstGeom prst="rect">
            <a:avLst/>
          </a:prstGeom>
        </p:spPr>
      </p:pic>
    </p:spTree>
    <p:extLst>
      <p:ext uri="{BB962C8B-B14F-4D97-AF65-F5344CB8AC3E}">
        <p14:creationId xmlns:p14="http://schemas.microsoft.com/office/powerpoint/2010/main" val="33501877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To practise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4653246" cy="2237600"/>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3</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4653246" cy="2237600"/>
              </a:xfrm>
              <a:prstGeom prst="rect">
                <a:avLst/>
              </a:prstGeom>
              <a:blipFill>
                <a:blip r:embed="rId3"/>
                <a:stretch>
                  <a:fillRect l="-26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3979294" cy="307777"/>
              </a:xfrm>
              <a:prstGeom prst="rect">
                <a:avLst/>
              </a:prstGeom>
              <a:noFill/>
            </p:spPr>
            <p:txBody>
              <a:bodyPr wrap="none" rtlCol="0">
                <a:spAutoFit/>
              </a:bodyPr>
              <a:lstStyle/>
              <a:p>
                <a:r>
                  <a:rPr lang="en-GB" dirty="0"/>
                  <a:t>D</a:t>
                </a:r>
                <a14:m>
                  <m:oMath xmlns:m="http://schemas.openxmlformats.org/officeDocument/2006/math">
                    <m:r>
                      <m:rPr>
                        <m:sty m:val="p"/>
                      </m:rPr>
                      <a:rPr lang="en-GB">
                        <a:latin typeface="Cambria Math" panose="02040503050406030204" pitchFamily="18" charset="0"/>
                      </a:rPr>
                      <m:t>e</m:t>
                    </m:r>
                    <m:r>
                      <m:rPr>
                        <m:sty m:val="p"/>
                      </m:rPr>
                      <a:rPr lang="en-GB" b="0" i="0" smtClean="0">
                        <a:latin typeface="Cambria Math" panose="02040503050406030204" pitchFamily="18" charset="0"/>
                      </a:rPr>
                      <m:t>termine</m:t>
                    </m:r>
                    <m:r>
                      <a:rPr lang="en-GB" b="0" i="0" smtClean="0">
                        <a:latin typeface="Cambria Math" panose="02040503050406030204" pitchFamily="18" charset="0"/>
                      </a:rPr>
                      <m:t>  </m:t>
                    </m:r>
                    <m:r>
                      <m:rPr>
                        <m:sty m:val="p"/>
                      </m:rPr>
                      <a:rPr lang="cs-CZ" b="0" i="0" smtClean="0">
                        <a:latin typeface="Cambria Math" panose="02040503050406030204" pitchFamily="18" charset="0"/>
                      </a:rPr>
                      <m:t>tan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t>
                </a:r>
                <a:r>
                  <a:rPr lang="en-GB" dirty="0"/>
                  <a:t>and </a:t>
                </a:r>
                <a14:m>
                  <m:oMath xmlns:m="http://schemas.openxmlformats.org/officeDocument/2006/math">
                    <m:r>
                      <m:rPr>
                        <m:sty m:val="p"/>
                      </m:rPr>
                      <a:rPr lang="cs-CZ" b="0" i="0" smtClean="0">
                        <a:latin typeface="Cambria Math" panose="02040503050406030204" pitchFamily="18" charset="0"/>
                      </a:rPr>
                      <m:t>cot</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t>
                </a:r>
                <a:r>
                  <a:rPr lang="en-GB" dirty="0"/>
                  <a:t>f</a:t>
                </a:r>
                <a14:m>
                  <m:oMath xmlns:m="http://schemas.openxmlformats.org/officeDocument/2006/math">
                    <m:r>
                      <m:rPr>
                        <m:sty m:val="p"/>
                      </m:rPr>
                      <a:rPr lang="en-GB" b="0" i="0" smtClean="0">
                        <a:latin typeface="Cambria Math" panose="02040503050406030204" pitchFamily="18" charset="0"/>
                      </a:rPr>
                      <m:t>or</m:t>
                    </m:r>
                    <m:r>
                      <a:rPr lang="en-GB" b="0" i="0" smtClean="0">
                        <a:latin typeface="Cambria Math" panose="02040503050406030204" pitchFamily="18" charset="0"/>
                      </a:rPr>
                      <m:t> </m:t>
                    </m:r>
                    <m:r>
                      <m:rPr>
                        <m:sty m:val="p"/>
                      </m:rPr>
                      <a:rPr lang="en-GB" b="0" i="0" smtClean="0">
                        <a:latin typeface="Cambria Math" panose="02040503050406030204" pitchFamily="18" charset="0"/>
                      </a:rPr>
                      <m:t>the</m:t>
                    </m:r>
                    <m:r>
                      <a:rPr lang="en-GB" b="0" i="0" smtClean="0">
                        <a:latin typeface="Cambria Math" panose="02040503050406030204" pitchFamily="18" charset="0"/>
                      </a:rPr>
                      <m:t> </m:t>
                    </m:r>
                    <m:r>
                      <m:rPr>
                        <m:sty m:val="p"/>
                      </m:rPr>
                      <a:rPr lang="en-GB" b="0" i="0" smtClean="0">
                        <a:latin typeface="Cambria Math" panose="02040503050406030204" pitchFamily="18" charset="0"/>
                      </a:rPr>
                      <m:t>following</m:t>
                    </m:r>
                    <m:r>
                      <a:rPr lang="en-GB" b="0" i="0" smtClean="0">
                        <a:latin typeface="Cambria Math" panose="02040503050406030204" pitchFamily="18" charset="0"/>
                      </a:rPr>
                      <m:t> </m:t>
                    </m:r>
                    <m:r>
                      <a:rPr lang="cs-CZ" b="0" i="1" smtClean="0">
                        <a:latin typeface="Cambria Math" panose="02040503050406030204" pitchFamily="18" charset="0"/>
                      </a:rPr>
                      <m:t>𝑥</m:t>
                    </m:r>
                  </m:oMath>
                </a14:m>
                <a:r>
                  <a:rPr lang="cs-CZ" dirty="0"/>
                  <a:t>:</a:t>
                </a:r>
              </a:p>
            </p:txBody>
          </p:sp>
        </mc:Choice>
        <mc:Fallback xmlns="">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3979294" cy="307777"/>
              </a:xfrm>
              <a:prstGeom prst="rect">
                <a:avLst/>
              </a:prstGeom>
              <a:blipFill>
                <a:blip r:embed="rId4"/>
                <a:stretch>
                  <a:fillRect l="-460" t="-1961" b="-19608"/>
                </a:stretch>
              </a:blipFill>
            </p:spPr>
            <p:txBody>
              <a:bodyPr/>
              <a:lstStyle/>
              <a:p>
                <a:r>
                  <a:rPr lang="cs-CZ">
                    <a:noFill/>
                  </a:rPr>
                  <a:t> </a:t>
                </a:r>
              </a:p>
            </p:txBody>
          </p:sp>
        </mc:Fallback>
      </mc:AlternateContent>
    </p:spTree>
    <p:extLst>
      <p:ext uri="{BB962C8B-B14F-4D97-AF65-F5344CB8AC3E}">
        <p14:creationId xmlns:p14="http://schemas.microsoft.com/office/powerpoint/2010/main" val="1522911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To practise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3134336" cy="2259465"/>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3134336" cy="2259465"/>
              </a:xfrm>
              <a:prstGeom prst="rect">
                <a:avLst/>
              </a:prstGeom>
              <a:blipFill>
                <a:blip r:embed="rId3"/>
                <a:stretch>
                  <a:fillRect l="-389"/>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3979294" cy="307777"/>
              </a:xfrm>
              <a:prstGeom prst="rect">
                <a:avLst/>
              </a:prstGeom>
              <a:noFill/>
            </p:spPr>
            <p:txBody>
              <a:bodyPr wrap="none" rtlCol="0">
                <a:spAutoFit/>
              </a:bodyPr>
              <a:lstStyle/>
              <a:p>
                <a:r>
                  <a:rPr lang="en-GB" dirty="0"/>
                  <a:t>D</a:t>
                </a:r>
                <a14:m>
                  <m:oMath xmlns:m="http://schemas.openxmlformats.org/officeDocument/2006/math">
                    <m:r>
                      <m:rPr>
                        <m:sty m:val="p"/>
                      </m:rPr>
                      <a:rPr lang="en-GB">
                        <a:latin typeface="Cambria Math" panose="02040503050406030204" pitchFamily="18" charset="0"/>
                      </a:rPr>
                      <m:t>e</m:t>
                    </m:r>
                    <m:r>
                      <m:rPr>
                        <m:sty m:val="p"/>
                      </m:rPr>
                      <a:rPr lang="en-GB">
                        <a:latin typeface="Cambria Math" panose="02040503050406030204" pitchFamily="18" charset="0"/>
                      </a:rPr>
                      <m:t>termine</m:t>
                    </m:r>
                    <m:r>
                      <a:rPr lang="en-GB">
                        <a:latin typeface="Cambria Math" panose="02040503050406030204" pitchFamily="18" charset="0"/>
                      </a:rPr>
                      <m:t>  </m:t>
                    </m:r>
                    <m:r>
                      <m:rPr>
                        <m:sty m:val="p"/>
                      </m:rPr>
                      <a:rPr lang="cs-CZ">
                        <a:latin typeface="Cambria Math" panose="02040503050406030204" pitchFamily="18" charset="0"/>
                      </a:rPr>
                      <m:t>tan</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oMath>
                </a14:m>
                <a:r>
                  <a:rPr lang="cs-CZ" dirty="0"/>
                  <a:t> </a:t>
                </a:r>
                <a:r>
                  <a:rPr lang="en-GB" dirty="0"/>
                  <a:t>and </a:t>
                </a:r>
                <a14:m>
                  <m:oMath xmlns:m="http://schemas.openxmlformats.org/officeDocument/2006/math">
                    <m:r>
                      <m:rPr>
                        <m:sty m:val="p"/>
                      </m:rPr>
                      <a:rPr lang="cs-CZ">
                        <a:latin typeface="Cambria Math" panose="02040503050406030204" pitchFamily="18" charset="0"/>
                      </a:rPr>
                      <m:t>cot</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oMath>
                </a14:m>
                <a:r>
                  <a:rPr lang="cs-CZ" dirty="0"/>
                  <a:t> </a:t>
                </a:r>
                <a:r>
                  <a:rPr lang="en-GB" dirty="0"/>
                  <a:t>f</a:t>
                </a:r>
                <a14:m>
                  <m:oMath xmlns:m="http://schemas.openxmlformats.org/officeDocument/2006/math">
                    <m:r>
                      <m:rPr>
                        <m:sty m:val="p"/>
                      </m:rPr>
                      <a:rPr lang="en-GB">
                        <a:latin typeface="Cambria Math" panose="02040503050406030204" pitchFamily="18" charset="0"/>
                      </a:rPr>
                      <m:t>or</m:t>
                    </m:r>
                    <m:r>
                      <a:rPr lang="en-GB">
                        <a:latin typeface="Cambria Math" panose="02040503050406030204" pitchFamily="18" charset="0"/>
                      </a:rPr>
                      <m:t> </m:t>
                    </m:r>
                    <m:r>
                      <m:rPr>
                        <m:sty m:val="p"/>
                      </m:rPr>
                      <a:rPr lang="en-GB">
                        <a:latin typeface="Cambria Math" panose="02040503050406030204" pitchFamily="18" charset="0"/>
                      </a:rPr>
                      <m:t>the</m:t>
                    </m:r>
                    <m:r>
                      <a:rPr lang="en-GB">
                        <a:latin typeface="Cambria Math" panose="02040503050406030204" pitchFamily="18" charset="0"/>
                      </a:rPr>
                      <m:t> </m:t>
                    </m:r>
                    <m:r>
                      <m:rPr>
                        <m:sty m:val="p"/>
                      </m:rPr>
                      <a:rPr lang="en-GB">
                        <a:latin typeface="Cambria Math" panose="02040503050406030204" pitchFamily="18" charset="0"/>
                      </a:rPr>
                      <m:t>following</m:t>
                    </m:r>
                    <m:r>
                      <a:rPr lang="en-GB">
                        <a:latin typeface="Cambria Math" panose="02040503050406030204" pitchFamily="18" charset="0"/>
                      </a:rPr>
                      <m:t> </m:t>
                    </m:r>
                    <m:r>
                      <a:rPr lang="cs-CZ" i="1">
                        <a:latin typeface="Cambria Math" panose="02040503050406030204" pitchFamily="18" charset="0"/>
                      </a:rPr>
                      <m:t>𝑥</m:t>
                    </m:r>
                  </m:oMath>
                </a14:m>
                <a:r>
                  <a:rPr lang="cs-CZ" dirty="0"/>
                  <a:t>:</a:t>
                </a:r>
              </a:p>
            </p:txBody>
          </p:sp>
        </mc:Choice>
        <mc:Fallback>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3979294" cy="307777"/>
              </a:xfrm>
              <a:prstGeom prst="rect">
                <a:avLst/>
              </a:prstGeom>
              <a:blipFill>
                <a:blip r:embed="rId4"/>
                <a:stretch>
                  <a:fillRect l="-460" t="-1961" b="-19608"/>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3" name="TextovéPole 12">
                <a:extLst>
                  <a:ext uri="{FF2B5EF4-FFF2-40B4-BE49-F238E27FC236}">
                    <a16:creationId xmlns:a16="http://schemas.microsoft.com/office/drawing/2014/main" id="{38A3AB07-B50E-3513-3547-A4B9CB045CD8}"/>
                  </a:ext>
                </a:extLst>
              </p:cNvPr>
              <p:cNvSpPr txBox="1"/>
              <p:nvPr/>
            </p:nvSpPr>
            <p:spPr>
              <a:xfrm>
                <a:off x="3530311" y="2787774"/>
                <a:ext cx="5731903" cy="2432397"/>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tg</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b="0" i="1" smtClean="0">
                        <a:solidFill>
                          <a:srgbClr val="FF0000"/>
                        </a:solidFill>
                        <a:latin typeface="Cambria Math" panose="02040503050406030204" pitchFamily="18" charset="0"/>
                      </a:rPr>
                      <m:t>;</m:t>
                    </m:r>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ea typeface="Cambria Math" panose="02040503050406030204" pitchFamily="18" charset="0"/>
                      </a:rPr>
                      <m:t>∅</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smtClean="0">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smtClean="0">
                        <a:solidFill>
                          <a:srgbClr val="FF0000"/>
                        </a:solidFill>
                        <a:latin typeface="Cambria Math" panose="02040503050406030204" pitchFamily="18" charset="0"/>
                        <a:ea typeface="Cambria Math" panose="02040503050406030204" pitchFamily="18" charset="0"/>
                      </a:rPr>
                      <m:t>∅</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ad>
                      <m:radPr>
                        <m:degHide m:val="on"/>
                        <m:ctrlPr>
                          <a:rPr lang="cs-CZ" i="1" smtClean="0">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buFont typeface="+mj-lt"/>
                  <a:buAutoNum type="alphaLcParenR"/>
                </a:pPr>
                <a:endParaRPr lang="cs-CZ" dirty="0"/>
              </a:p>
            </p:txBody>
          </p:sp>
        </mc:Choice>
        <mc:Fallback>
          <p:sp>
            <p:nvSpPr>
              <p:cNvPr id="13" name="TextovéPole 12">
                <a:extLst>
                  <a:ext uri="{FF2B5EF4-FFF2-40B4-BE49-F238E27FC236}">
                    <a16:creationId xmlns:a16="http://schemas.microsoft.com/office/drawing/2014/main" id="{38A3AB07-B50E-3513-3547-A4B9CB045CD8}"/>
                  </a:ext>
                </a:extLst>
              </p:cNvPr>
              <p:cNvSpPr txBox="1">
                <a:spLocks noRot="1" noChangeAspect="1" noMove="1" noResize="1" noEditPoints="1" noAdjustHandles="1" noChangeArrowheads="1" noChangeShapeType="1" noTextEdit="1"/>
              </p:cNvSpPr>
              <p:nvPr/>
            </p:nvSpPr>
            <p:spPr>
              <a:xfrm>
                <a:off x="3530311" y="2787774"/>
                <a:ext cx="5731903" cy="2432397"/>
              </a:xfrm>
              <a:prstGeom prst="rect">
                <a:avLst/>
              </a:prstGeom>
              <a:blipFill>
                <a:blip r:embed="rId5"/>
                <a:stretch>
                  <a:fillRect l="-213" t="-251"/>
                </a:stretch>
              </a:blipFill>
            </p:spPr>
            <p:txBody>
              <a:bodyPr/>
              <a:lstStyle/>
              <a:p>
                <a:r>
                  <a:rPr lang="cs-CZ">
                    <a:noFill/>
                  </a:rPr>
                  <a:t> </a:t>
                </a:r>
              </a:p>
            </p:txBody>
          </p:sp>
        </mc:Fallback>
      </mc:AlternateContent>
    </p:spTree>
    <p:extLst>
      <p:ext uri="{BB962C8B-B14F-4D97-AF65-F5344CB8AC3E}">
        <p14:creationId xmlns:p14="http://schemas.microsoft.com/office/powerpoint/2010/main" val="17825059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Effect transition="in" filter="fade">
                                      <p:cBhvr>
                                        <p:cTn id="72" dur="500"/>
                                        <p:tgtEl>
                                          <p:spTgt spid="1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xEl>
                                              <p:pRg st="7" end="7"/>
                                            </p:txEl>
                                          </p:spTgt>
                                        </p:tgtEl>
                                        <p:attrNameLst>
                                          <p:attrName>style.visibility</p:attrName>
                                        </p:attrNameLst>
                                      </p:cBhvr>
                                      <p:to>
                                        <p:strVal val="visible"/>
                                      </p:to>
                                    </p:set>
                                    <p:animEffect transition="in" filter="fade">
                                      <p:cBhvr>
                                        <p:cTn id="77" dur="500"/>
                                        <p:tgtEl>
                                          <p:spTgt spid="1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xEl>
                                              <p:pRg st="8" end="8"/>
                                            </p:txEl>
                                          </p:spTgt>
                                        </p:tgtEl>
                                        <p:attrNameLst>
                                          <p:attrName>style.visibility</p:attrName>
                                        </p:attrNameLst>
                                      </p:cBhvr>
                                      <p:to>
                                        <p:strVal val="visible"/>
                                      </p:to>
                                    </p:set>
                                    <p:animEffect transition="in" filter="fade">
                                      <p:cBhvr>
                                        <p:cTn id="8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Introduction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en-GB" altLang="cs-CZ" dirty="0">
                <a:latin typeface="Weekly Free Light" panose="00000400000000000000" pitchFamily="50" charset="-18"/>
                <a:cs typeface="Arial" panose="020B0604020202020204" pitchFamily="34" charset="0"/>
                <a:sym typeface="Nixie One" panose="02000503080000020004" pitchFamily="50" charset="0"/>
              </a:rPr>
              <a:t>Tangent and cotangent in a right-angled triangle</a:t>
            </a: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8496944"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Revision</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Basic values of tangent and cotangent in a right-angled triangle</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cs-CZ" dirty="0">
                <a:solidFill>
                  <a:schemeClr val="bg1"/>
                </a:solidFill>
              </a:rPr>
              <a:t>Link:</a:t>
            </a:r>
          </a:p>
          <a:p>
            <a:r>
              <a:rPr lang="cs-CZ" dirty="0">
                <a:solidFill>
                  <a:schemeClr val="bg1"/>
                </a:solidFill>
                <a:hlinkClick r:id="rId5">
                  <a:extLst>
                    <a:ext uri="{A12FA001-AC4F-418D-AE19-62706E023703}">
                      <ahyp:hlinkClr xmlns:ahyp="http://schemas.microsoft.com/office/drawing/2018/hyperlinkcolor" val="tx"/>
                    </a:ext>
                  </a:extLst>
                </a:hlinkClick>
              </a:rPr>
              <a:t>https://create.kahoot.it/share/tangens-and-cotangens-in-right-angled-triangle/fb44a033-c422-49c5-8539-55b7456df921</a:t>
            </a:r>
            <a:r>
              <a:rPr lang="cs-CZ" dirty="0">
                <a:solidFill>
                  <a:schemeClr val="bg1"/>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Play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2" name="Picture 2">
            <a:extLst>
              <a:ext uri="{FF2B5EF4-FFF2-40B4-BE49-F238E27FC236}">
                <a16:creationId xmlns:a16="http://schemas.microsoft.com/office/drawing/2014/main" id="{AE5E05B3-F539-41B8-B713-93C642194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220856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Tangent and cotangent in a right-angled triangle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4067944" y="1770352"/>
                <a:ext cx="4537966" cy="3177662"/>
              </a:xfrm>
            </p:spPr>
            <p:txBody>
              <a:bodyPr/>
              <a:lstStyle/>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tan</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𝑎</m:t>
                          </m:r>
                        </m:num>
                        <m:den>
                          <m:r>
                            <a:rPr lang="cs-CZ" sz="2400" b="0" i="1" smtClean="0">
                              <a:solidFill>
                                <a:srgbClr val="114454"/>
                              </a:solidFill>
                              <a:latin typeface="Cambria Math" panose="02040503050406030204" pitchFamily="18" charset="0"/>
                              <a:sym typeface="Nixie One"/>
                            </a:rPr>
                            <m:t>𝑏</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en-GB" sz="1600" dirty="0">
                    <a:solidFill>
                      <a:srgbClr val="114454"/>
                    </a:solidFill>
                    <a:latin typeface="Weekly Free Light" panose="00000400000000000000" pitchFamily="50" charset="-18"/>
                    <a:ea typeface="Nixie One"/>
                    <a:cs typeface="Nixie One"/>
                    <a:sym typeface="Nixie One"/>
                  </a:rPr>
                  <a:t>Tangent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en-GB" sz="1600" dirty="0">
                    <a:solidFill>
                      <a:srgbClr val="114454"/>
                    </a:solidFill>
                    <a:latin typeface="Weekly Free Light" panose="00000400000000000000" pitchFamily="50" charset="-18"/>
                    <a:ea typeface="Nixie One"/>
                    <a:cs typeface="Nixie One"/>
                    <a:sym typeface="Nixie One"/>
                  </a:rPr>
                  <a:t>expresses the ratio of the opposite and the adjacent</a:t>
                </a:r>
                <a:r>
                  <a:rPr lang="cs-CZ" sz="1600" dirty="0">
                    <a:solidFill>
                      <a:srgbClr val="114454"/>
                    </a:solidFill>
                    <a:latin typeface="Weekly Free Light" panose="00000400000000000000" pitchFamily="50" charset="-18"/>
                    <a:ea typeface="Nixie One"/>
                    <a:cs typeface="Nixie One"/>
                    <a:sym typeface="Nixie One"/>
                  </a:rPr>
                  <a:t>.</a:t>
                </a:r>
              </a:p>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cot</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𝑏</m:t>
                          </m:r>
                        </m:num>
                        <m:den>
                          <m:r>
                            <a:rPr lang="cs-CZ" sz="2400" b="0" i="1" smtClean="0">
                              <a:solidFill>
                                <a:srgbClr val="114454"/>
                              </a:solidFill>
                              <a:latin typeface="Cambria Math" panose="02040503050406030204" pitchFamily="18" charset="0"/>
                              <a:sym typeface="Nixie One"/>
                            </a:rPr>
                            <m:t>𝑎</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en-GB" sz="1600" dirty="0">
                    <a:solidFill>
                      <a:srgbClr val="114454"/>
                    </a:solidFill>
                    <a:latin typeface="Weekly Free Light" panose="00000400000000000000" pitchFamily="50" charset="-18"/>
                    <a:ea typeface="Nixie One"/>
                    <a:cs typeface="Nixie One"/>
                    <a:sym typeface="Nixie One"/>
                  </a:rPr>
                  <a:t>Cotangent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en-GB" sz="1600" dirty="0">
                    <a:solidFill>
                      <a:srgbClr val="114454"/>
                    </a:solidFill>
                    <a:latin typeface="Weekly Free Light" panose="00000400000000000000" pitchFamily="50" charset="-18"/>
                    <a:ea typeface="Nixie One"/>
                    <a:cs typeface="Nixie One"/>
                    <a:sym typeface="Nixie One"/>
                  </a:rPr>
                  <a:t>expresses the ratio of the adjacent and the opposite</a:t>
                </a:r>
                <a:r>
                  <a:rPr lang="cs-CZ" sz="1600" dirty="0">
                    <a:solidFill>
                      <a:srgbClr val="114454"/>
                    </a:solidFill>
                    <a:latin typeface="Weekly Free Light" panose="00000400000000000000" pitchFamily="50" charset="-18"/>
                    <a:ea typeface="Nixie One"/>
                    <a:cs typeface="Nixie One"/>
                    <a:sym typeface="Nixie One"/>
                  </a:rPr>
                  <a:t>.</a:t>
                </a:r>
              </a:p>
              <a:p>
                <a:pPr marL="50800" indent="0" eaLnBrk="1" fontAlgn="auto" hangingPunct="1">
                  <a:buClr>
                    <a:srgbClr val="114454"/>
                  </a:buClr>
                  <a:buNone/>
                  <a:defRPr/>
                </a:pPr>
                <a:endParaRPr sz="2400"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4067944" y="1770352"/>
                <a:ext cx="4537966" cy="3177662"/>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3E891A5-65C9-40B1-AFF2-46536FB97643}"/>
              </a:ext>
            </a:extLst>
          </p:cNvPr>
          <p:cNvPicPr>
            <a:picLocks noChangeAspect="1"/>
          </p:cNvPicPr>
          <p:nvPr/>
        </p:nvPicPr>
        <p:blipFill>
          <a:blip r:embed="rId4"/>
          <a:stretch>
            <a:fillRect/>
          </a:stretch>
        </p:blipFill>
        <p:spPr>
          <a:xfrm>
            <a:off x="368143" y="1770352"/>
            <a:ext cx="3484412" cy="1980740"/>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The values of the tangent and cotangent functions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066572510"/>
                  </p:ext>
                </p:extLst>
              </p:nvPr>
            </p:nvGraphicFramePr>
            <p:xfrm>
              <a:off x="827584" y="2017713"/>
              <a:ext cx="7513146" cy="2714277"/>
            </p:xfrm>
            <a:graphic>
              <a:graphicData uri="http://schemas.openxmlformats.org/drawingml/2006/table">
                <a:tbl>
                  <a:tblPr>
                    <a:noFill/>
                    <a:tableStyleId>{9424AA01-677E-4B3F-866E-0B0BC4DA0CBA}</a:tableStyleId>
                  </a:tblPr>
                  <a:tblGrid>
                    <a:gridCol w="887357">
                      <a:extLst>
                        <a:ext uri="{9D8B030D-6E8A-4147-A177-3AD203B41FA5}">
                          <a16:colId xmlns:a16="http://schemas.microsoft.com/office/drawing/2014/main" val="20000"/>
                        </a:ext>
                      </a:extLst>
                    </a:gridCol>
                    <a:gridCol w="1617025">
                      <a:extLst>
                        <a:ext uri="{9D8B030D-6E8A-4147-A177-3AD203B41FA5}">
                          <a16:colId xmlns:a16="http://schemas.microsoft.com/office/drawing/2014/main" val="3862924829"/>
                        </a:ext>
                      </a:extLst>
                    </a:gridCol>
                    <a:gridCol w="1252191">
                      <a:extLst>
                        <a:ext uri="{9D8B030D-6E8A-4147-A177-3AD203B41FA5}">
                          <a16:colId xmlns:a16="http://schemas.microsoft.com/office/drawing/2014/main" val="20001"/>
                        </a:ext>
                      </a:extLst>
                    </a:gridCol>
                    <a:gridCol w="1252191">
                      <a:extLst>
                        <a:ext uri="{9D8B030D-6E8A-4147-A177-3AD203B41FA5}">
                          <a16:colId xmlns:a16="http://schemas.microsoft.com/office/drawing/2014/main" val="20002"/>
                        </a:ext>
                      </a:extLst>
                    </a:gridCol>
                    <a:gridCol w="1252191">
                      <a:extLst>
                        <a:ext uri="{9D8B030D-6E8A-4147-A177-3AD203B41FA5}">
                          <a16:colId xmlns:a16="http://schemas.microsoft.com/office/drawing/2014/main" val="20003"/>
                        </a:ext>
                      </a:extLst>
                    </a:gridCol>
                    <a:gridCol w="125219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𝒕𝒂𝒏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sym typeface="Roboto Slab"/>
                                  </a:rPr>
                                  <m:t>𝟏</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𝒄𝒐𝒕</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xmlns="">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066572510"/>
                  </p:ext>
                </p:extLst>
              </p:nvPr>
            </p:nvGraphicFramePr>
            <p:xfrm>
              <a:off x="827584" y="2017713"/>
              <a:ext cx="7513146" cy="2714277"/>
            </p:xfrm>
            <a:graphic>
              <a:graphicData uri="http://schemas.openxmlformats.org/drawingml/2006/table">
                <a:tbl>
                  <a:tblPr>
                    <a:noFill/>
                    <a:tableStyleId>{9424AA01-677E-4B3F-866E-0B0BC4DA0CBA}</a:tableStyleId>
                  </a:tblPr>
                  <a:tblGrid>
                    <a:gridCol w="887357">
                      <a:extLst>
                        <a:ext uri="{9D8B030D-6E8A-4147-A177-3AD203B41FA5}">
                          <a16:colId xmlns:a16="http://schemas.microsoft.com/office/drawing/2014/main" val="20000"/>
                        </a:ext>
                      </a:extLst>
                    </a:gridCol>
                    <a:gridCol w="1617025">
                      <a:extLst>
                        <a:ext uri="{9D8B030D-6E8A-4147-A177-3AD203B41FA5}">
                          <a16:colId xmlns:a16="http://schemas.microsoft.com/office/drawing/2014/main" val="3862924829"/>
                        </a:ext>
                      </a:extLst>
                    </a:gridCol>
                    <a:gridCol w="1252191">
                      <a:extLst>
                        <a:ext uri="{9D8B030D-6E8A-4147-A177-3AD203B41FA5}">
                          <a16:colId xmlns:a16="http://schemas.microsoft.com/office/drawing/2014/main" val="20001"/>
                        </a:ext>
                      </a:extLst>
                    </a:gridCol>
                    <a:gridCol w="1252191">
                      <a:extLst>
                        <a:ext uri="{9D8B030D-6E8A-4147-A177-3AD203B41FA5}">
                          <a16:colId xmlns:a16="http://schemas.microsoft.com/office/drawing/2014/main" val="20002"/>
                        </a:ext>
                      </a:extLst>
                    </a:gridCol>
                    <a:gridCol w="1252191">
                      <a:extLst>
                        <a:ext uri="{9D8B030D-6E8A-4147-A177-3AD203B41FA5}">
                          <a16:colId xmlns:a16="http://schemas.microsoft.com/office/drawing/2014/main" val="20003"/>
                        </a:ext>
                      </a:extLst>
                    </a:gridCol>
                    <a:gridCol w="125219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r="-310943"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r="-100976"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r="-485"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85" t="-84713" r="-74589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t="-84713" r="-310943"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t="-84713" r="-100976"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t="-84713" r="-485"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85" t="-184713" r="-74589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t="-184713" r="-310943"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t="-184713" r="-100976"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t="-184713" r="-485"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39902"/>
            <a:ext cx="4505325" cy="827361"/>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Unit circle</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2618916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Unit circle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16" name="Picture 2" descr="Logo">
            <a:extLst>
              <a:ext uri="{FF2B5EF4-FFF2-40B4-BE49-F238E27FC236}">
                <a16:creationId xmlns:a16="http://schemas.microsoft.com/office/drawing/2014/main" id="{9AD4CD41-A5B6-4173-AAD7-62687D212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7" name="Tlačítko akce: Přejít vpřed nebo Další 16">
            <a:hlinkClick r:id="rId4" highlightClick="1"/>
            <a:extLst>
              <a:ext uri="{FF2B5EF4-FFF2-40B4-BE49-F238E27FC236}">
                <a16:creationId xmlns:a16="http://schemas.microsoft.com/office/drawing/2014/main" id="{648ABE93-ED96-4565-AA2E-B472A0C28937}"/>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6BB60F9-0952-48AB-9FCE-F1DADAADB65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9" name="TextovéPole 18">
            <a:extLst>
              <a:ext uri="{FF2B5EF4-FFF2-40B4-BE49-F238E27FC236}">
                <a16:creationId xmlns:a16="http://schemas.microsoft.com/office/drawing/2014/main" id="{370C3012-8864-479D-87BB-A3B80BB55698}"/>
              </a:ext>
            </a:extLst>
          </p:cNvPr>
          <p:cNvSpPr txBox="1"/>
          <p:nvPr/>
        </p:nvSpPr>
        <p:spPr>
          <a:xfrm>
            <a:off x="1165464" y="408208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show in</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3" name="Obrázek 2">
            <a:extLst>
              <a:ext uri="{FF2B5EF4-FFF2-40B4-BE49-F238E27FC236}">
                <a16:creationId xmlns:a16="http://schemas.microsoft.com/office/drawing/2014/main" id="{56C59FB0-991D-4318-86F7-80B1B5DFED2B}"/>
              </a:ext>
            </a:extLst>
          </p:cNvPr>
          <p:cNvPicPr>
            <a:picLocks noChangeAspect="1"/>
          </p:cNvPicPr>
          <p:nvPr/>
        </p:nvPicPr>
        <p:blipFill rotWithShape="1">
          <a:blip r:embed="rId5"/>
          <a:srcRect t="2401" b="1000"/>
          <a:stretch/>
        </p:blipFill>
        <p:spPr>
          <a:xfrm>
            <a:off x="3237112" y="-1873"/>
            <a:ext cx="5906888" cy="4373823"/>
          </a:xfrm>
          <a:prstGeom prst="rect">
            <a:avLst/>
          </a:prstGeom>
        </p:spPr>
      </p:pic>
      <p:sp>
        <p:nvSpPr>
          <p:cNvPr id="4" name="TextovéPole 3">
            <a:extLst>
              <a:ext uri="{FF2B5EF4-FFF2-40B4-BE49-F238E27FC236}">
                <a16:creationId xmlns:a16="http://schemas.microsoft.com/office/drawing/2014/main" id="{652ECFD2-9DD1-4A55-9052-7A152FEF54AE}"/>
              </a:ext>
            </a:extLst>
          </p:cNvPr>
          <p:cNvSpPr txBox="1"/>
          <p:nvPr/>
        </p:nvSpPr>
        <p:spPr>
          <a:xfrm>
            <a:off x="351802" y="1663467"/>
            <a:ext cx="2885310" cy="738664"/>
          </a:xfrm>
          <a:prstGeom prst="rect">
            <a:avLst/>
          </a:prstGeom>
          <a:noFill/>
        </p:spPr>
        <p:txBody>
          <a:bodyPr wrap="square" rtlCol="0">
            <a:spAutoFit/>
          </a:bodyPr>
          <a:lstStyle/>
          <a:p>
            <a:r>
              <a:rPr lang="en-GB" dirty="0"/>
              <a:t>The values of </a:t>
            </a:r>
            <a:r>
              <a:rPr lang="cs-CZ" dirty="0"/>
              <a:t>sin a cos </a:t>
            </a:r>
            <a:r>
              <a:rPr lang="en-GB" dirty="0"/>
              <a:t>functions are determined on x-axis</a:t>
            </a:r>
            <a:r>
              <a:rPr lang="cs-CZ" dirty="0"/>
              <a:t> (cos) </a:t>
            </a:r>
            <a:r>
              <a:rPr lang="en-GB" dirty="0"/>
              <a:t>and y-axis </a:t>
            </a:r>
            <a:r>
              <a:rPr lang="cs-CZ" dirty="0"/>
              <a:t>(sin).</a:t>
            </a:r>
          </a:p>
        </p:txBody>
      </p:sp>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985ACE94-127C-4D8B-85A6-D9FBDEDC83C1}"/>
                  </a:ext>
                </a:extLst>
              </p:cNvPr>
              <p:cNvSpPr txBox="1"/>
              <p:nvPr/>
            </p:nvSpPr>
            <p:spPr>
              <a:xfrm>
                <a:off x="333374" y="2359819"/>
                <a:ext cx="2903737" cy="738664"/>
              </a:xfrm>
              <a:prstGeom prst="rect">
                <a:avLst/>
              </a:prstGeom>
              <a:noFill/>
            </p:spPr>
            <p:txBody>
              <a:bodyPr wrap="square" rtlCol="0">
                <a:spAutoFit/>
              </a:bodyPr>
              <a:lstStyle/>
              <a:p>
                <a:r>
                  <a:rPr lang="en-GB" dirty="0"/>
                  <a:t>The values of </a:t>
                </a:r>
                <a:r>
                  <a:rPr lang="cs-CZ" dirty="0" err="1"/>
                  <a:t>tan</a:t>
                </a:r>
                <a:r>
                  <a:rPr lang="en-GB" dirty="0"/>
                  <a:t>gent </a:t>
                </a:r>
                <a:r>
                  <a:rPr lang="cs-CZ" dirty="0"/>
                  <a:t>(x) </a:t>
                </a:r>
                <a:r>
                  <a:rPr lang="en-GB" dirty="0"/>
                  <a:t>are determined on a</a:t>
                </a:r>
                <a:r>
                  <a:rPr lang="cs-CZ" dirty="0"/>
                  <a:t> </a:t>
                </a:r>
                <a:r>
                  <a:rPr lang="en-GB" dirty="0"/>
                  <a:t>tangent line to the circle at a point</a:t>
                </a:r>
                <a:r>
                  <a:rPr lang="cs-CZ" dirty="0"/>
                  <a:t> </a:t>
                </a:r>
                <a14:m>
                  <m:oMath xmlns:m="http://schemas.openxmlformats.org/officeDocument/2006/math">
                    <m:d>
                      <m:dPr>
                        <m:begChr m:val="["/>
                        <m:endChr m:val="]"/>
                        <m:ctrlPr>
                          <a:rPr lang="cs-CZ" i="1" smtClean="0">
                            <a:latin typeface="Cambria Math" panose="02040503050406030204" pitchFamily="18" charset="0"/>
                          </a:rPr>
                        </m:ctrlPr>
                      </m:dPr>
                      <m:e>
                        <m:r>
                          <a:rPr lang="cs-CZ" b="0" i="1" smtClean="0">
                            <a:latin typeface="Cambria Math" panose="02040503050406030204" pitchFamily="18" charset="0"/>
                          </a:rPr>
                          <m:t>1;0</m:t>
                        </m:r>
                      </m:e>
                    </m:d>
                    <m:r>
                      <a:rPr lang="cs-CZ" b="0" i="1" smtClean="0">
                        <a:latin typeface="Cambria Math" panose="02040503050406030204" pitchFamily="18" charset="0"/>
                      </a:rPr>
                      <m:t>.</m:t>
                    </m:r>
                  </m:oMath>
                </a14:m>
                <a:endParaRPr lang="cs-CZ" dirty="0"/>
              </a:p>
            </p:txBody>
          </p:sp>
        </mc:Choice>
        <mc:Fallback xmlns="">
          <p:sp>
            <p:nvSpPr>
              <p:cNvPr id="20" name="TextovéPole 19">
                <a:extLst>
                  <a:ext uri="{FF2B5EF4-FFF2-40B4-BE49-F238E27FC236}">
                    <a16:creationId xmlns:a16="http://schemas.microsoft.com/office/drawing/2014/main" id="{985ACE94-127C-4D8B-85A6-D9FBDEDC83C1}"/>
                  </a:ext>
                </a:extLst>
              </p:cNvPr>
              <p:cNvSpPr txBox="1">
                <a:spLocks noRot="1" noChangeAspect="1" noMove="1" noResize="1" noEditPoints="1" noAdjustHandles="1" noChangeArrowheads="1" noChangeShapeType="1" noTextEdit="1"/>
              </p:cNvSpPr>
              <p:nvPr/>
            </p:nvSpPr>
            <p:spPr>
              <a:xfrm>
                <a:off x="333374" y="2359819"/>
                <a:ext cx="2903737" cy="738664"/>
              </a:xfrm>
              <a:prstGeom prst="rect">
                <a:avLst/>
              </a:prstGeom>
              <a:blipFill>
                <a:blip r:embed="rId6"/>
                <a:stretch>
                  <a:fillRect l="-630" t="-1653" b="-826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B0F6AD37-056A-417F-BC61-1857DC1F90E2}"/>
                  </a:ext>
                </a:extLst>
              </p:cNvPr>
              <p:cNvSpPr txBox="1"/>
              <p:nvPr/>
            </p:nvSpPr>
            <p:spPr>
              <a:xfrm>
                <a:off x="342588" y="3170612"/>
                <a:ext cx="2903737" cy="738664"/>
              </a:xfrm>
              <a:prstGeom prst="rect">
                <a:avLst/>
              </a:prstGeom>
              <a:noFill/>
            </p:spPr>
            <p:txBody>
              <a:bodyPr wrap="square" rtlCol="0">
                <a:spAutoFit/>
              </a:bodyPr>
              <a:lstStyle/>
              <a:p>
                <a:r>
                  <a:rPr lang="en-GB" dirty="0"/>
                  <a:t>The value of cotangent </a:t>
                </a:r>
                <a:r>
                  <a:rPr lang="cs-CZ" dirty="0"/>
                  <a:t>(x)</a:t>
                </a:r>
                <a:r>
                  <a:rPr lang="en-GB" dirty="0"/>
                  <a:t>is determined on a tangent line to the circle at a point</a:t>
                </a:r>
                <a:r>
                  <a:rPr lang="cs-CZ" dirty="0"/>
                  <a:t> </a:t>
                </a:r>
                <a14:m>
                  <m:oMath xmlns:m="http://schemas.openxmlformats.org/officeDocument/2006/math">
                    <m:d>
                      <m:dPr>
                        <m:begChr m:val="["/>
                        <m:endChr m:val="]"/>
                        <m:ctrlPr>
                          <a:rPr lang="cs-CZ" i="1" smtClean="0">
                            <a:latin typeface="Cambria Math" panose="02040503050406030204" pitchFamily="18" charset="0"/>
                          </a:rPr>
                        </m:ctrlPr>
                      </m:dPr>
                      <m:e>
                        <m:r>
                          <a:rPr lang="cs-CZ" b="0" i="1" smtClean="0">
                            <a:latin typeface="Cambria Math" panose="02040503050406030204" pitchFamily="18" charset="0"/>
                          </a:rPr>
                          <m:t>0;1</m:t>
                        </m:r>
                      </m:e>
                    </m:d>
                    <m:r>
                      <a:rPr lang="cs-CZ" b="0" i="1" smtClean="0">
                        <a:latin typeface="Cambria Math" panose="02040503050406030204" pitchFamily="18" charset="0"/>
                      </a:rPr>
                      <m:t>.</m:t>
                    </m:r>
                  </m:oMath>
                </a14:m>
                <a:endParaRPr lang="cs-CZ" dirty="0"/>
              </a:p>
            </p:txBody>
          </p:sp>
        </mc:Choice>
        <mc:Fallback xmlns="">
          <p:sp>
            <p:nvSpPr>
              <p:cNvPr id="21" name="TextovéPole 20">
                <a:extLst>
                  <a:ext uri="{FF2B5EF4-FFF2-40B4-BE49-F238E27FC236}">
                    <a16:creationId xmlns:a16="http://schemas.microsoft.com/office/drawing/2014/main" id="{B0F6AD37-056A-417F-BC61-1857DC1F90E2}"/>
                  </a:ext>
                </a:extLst>
              </p:cNvPr>
              <p:cNvSpPr txBox="1">
                <a:spLocks noRot="1" noChangeAspect="1" noMove="1" noResize="1" noEditPoints="1" noAdjustHandles="1" noChangeArrowheads="1" noChangeShapeType="1" noTextEdit="1"/>
              </p:cNvSpPr>
              <p:nvPr/>
            </p:nvSpPr>
            <p:spPr>
              <a:xfrm>
                <a:off x="342588" y="3170612"/>
                <a:ext cx="2903737" cy="738664"/>
              </a:xfrm>
              <a:prstGeom prst="rect">
                <a:avLst/>
              </a:prstGeom>
              <a:blipFill>
                <a:blip r:embed="rId7"/>
                <a:stretch>
                  <a:fillRect l="-629" t="-1653" b="-8264"/>
                </a:stretch>
              </a:blipFill>
            </p:spPr>
            <p:txBody>
              <a:bodyPr/>
              <a:lstStyle/>
              <a:p>
                <a:r>
                  <a:rPr lang="cs-CZ">
                    <a:noFill/>
                  </a:rPr>
                  <a:t> </a:t>
                </a:r>
              </a:p>
            </p:txBody>
          </p:sp>
        </mc:Fallback>
      </mc:AlternateContent>
    </p:spTree>
    <p:extLst>
      <p:ext uri="{BB962C8B-B14F-4D97-AF65-F5344CB8AC3E}">
        <p14:creationId xmlns:p14="http://schemas.microsoft.com/office/powerpoint/2010/main" val="36028375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771550"/>
            <a:ext cx="4505325" cy="3267050"/>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Determining values of tangent and cotangent</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1016</Words>
  <Application>Microsoft Office PowerPoint</Application>
  <PresentationFormat>Předvádění na obrazovce (16:9)</PresentationFormat>
  <Paragraphs>150</Paragraphs>
  <Slides>17</Slides>
  <Notes>17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17</vt:i4>
      </vt:variant>
    </vt:vector>
  </HeadingPairs>
  <TitlesOfParts>
    <vt:vector size="25" baseType="lpstr">
      <vt:lpstr>Nixie One</vt:lpstr>
      <vt:lpstr>Times New Roman</vt:lpstr>
      <vt:lpstr>Weekly Free Light</vt:lpstr>
      <vt:lpstr>Roboto Slab</vt:lpstr>
      <vt:lpstr>Arial</vt:lpstr>
      <vt:lpstr>Cambria Math</vt:lpstr>
      <vt:lpstr>Wingdings</vt:lpstr>
      <vt:lpstr>Warwick template</vt:lpstr>
      <vt:lpstr>Tangent and cotangent in a right-angled triangle I</vt:lpstr>
      <vt:lpstr>Prezentace aplikace PowerPoint</vt:lpstr>
      <vt:lpstr>Introduction</vt:lpstr>
      <vt:lpstr>Prezentace aplikace PowerPoint</vt:lpstr>
      <vt:lpstr>Tangent and cotangent in a right-angled triangle</vt:lpstr>
      <vt:lpstr>The values of the tangent and cotangent functions</vt:lpstr>
      <vt:lpstr>Unit circle</vt:lpstr>
      <vt:lpstr>Unit circle</vt:lpstr>
      <vt:lpstr>Determining values of tangent and cotangent</vt:lpstr>
      <vt:lpstr>Quadrant I</vt:lpstr>
      <vt:lpstr>Quadrant II</vt:lpstr>
      <vt:lpstr>Quadrant III</vt:lpstr>
      <vt:lpstr>Quadrant IV</vt:lpstr>
      <vt:lpstr>To practise</vt:lpstr>
      <vt:lpstr>To practise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6</cp:revision>
  <dcterms:modified xsi:type="dcterms:W3CDTF">2022-07-30T11:42:07Z</dcterms:modified>
</cp:coreProperties>
</file>