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6"/>
  </p:notesMasterIdLst>
  <p:sldIdLst>
    <p:sldId id="256" r:id="rId2"/>
    <p:sldId id="304" r:id="rId3"/>
    <p:sldId id="307" r:id="rId4"/>
    <p:sldId id="298" r:id="rId5"/>
    <p:sldId id="324" r:id="rId6"/>
    <p:sldId id="313" r:id="rId7"/>
    <p:sldId id="261" r:id="rId8"/>
    <p:sldId id="316" r:id="rId9"/>
    <p:sldId id="317" r:id="rId10"/>
    <p:sldId id="318" r:id="rId11"/>
    <p:sldId id="319" r:id="rId12"/>
    <p:sldId id="314" r:id="rId13"/>
    <p:sldId id="322" r:id="rId14"/>
    <p:sldId id="320" r:id="rId15"/>
    <p:sldId id="321" r:id="rId16"/>
    <p:sldId id="325" r:id="rId17"/>
    <p:sldId id="306" r:id="rId18"/>
    <p:sldId id="269" r:id="rId19"/>
    <p:sldId id="315" r:id="rId20"/>
    <p:sldId id="323" r:id="rId21"/>
    <p:sldId id="326" r:id="rId22"/>
    <p:sldId id="327" r:id="rId23"/>
    <p:sldId id="302" r:id="rId24"/>
    <p:sldId id="300" r:id="rId25"/>
  </p:sldIdLst>
  <p:sldSz cx="9144000" cy="5143500" type="screen16x9"/>
  <p:notesSz cx="6858000" cy="9144000"/>
  <p:embeddedFontLst>
    <p:embeddedFont>
      <p:font typeface="Cambria Math" panose="02040503050406030204" pitchFamily="18" charset="0"/>
      <p:regular r:id="rId27"/>
    </p:embeddedFont>
    <p:embeddedFont>
      <p:font typeface="Nixie One" panose="020B0604020202020204" charset="0"/>
      <p:regular r:id="rId28"/>
    </p:embeddedFont>
    <p:embeddedFont>
      <p:font typeface="Roboto Slab" pitchFamily="2" charset="0"/>
      <p:regular r:id="rId29"/>
      <p:bold r:id="rId30"/>
    </p:embeddedFont>
    <p:embeddedFont>
      <p:font typeface="Weekly Free Light" panose="00000400000000000000" pitchFamily="50" charset="-18"/>
      <p:regular r:id="rId31"/>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9"/>
    <a:srgbClr val="2A28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C38697-E8B4-43D2-B8AD-129A19D33E52}" v="42" dt="2022-07-30T11:34:42.137"/>
  </p1510:revLst>
</p1510:revInfo>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7" autoAdjust="0"/>
    <p:restoredTop sz="94660"/>
  </p:normalViewPr>
  <p:slideViewPr>
    <p:cSldViewPr>
      <p:cViewPr varScale="1">
        <p:scale>
          <a:sx n="152" d="100"/>
          <a:sy n="152" d="100"/>
        </p:scale>
        <p:origin x="480" y="101"/>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Heczko" userId="4ef91d67243c5588" providerId="LiveId" clId="{41C38697-E8B4-43D2-B8AD-129A19D33E52}"/>
    <pc:docChg chg="undo custSel addSld modSld">
      <pc:chgData name="Michal Heczko" userId="4ef91d67243c5588" providerId="LiveId" clId="{41C38697-E8B4-43D2-B8AD-129A19D33E52}" dt="2022-07-30T11:34:42.136" v="72" actId="6549"/>
      <pc:docMkLst>
        <pc:docMk/>
      </pc:docMkLst>
      <pc:sldChg chg="modSp mod">
        <pc:chgData name="Michal Heczko" userId="4ef91d67243c5588" providerId="LiveId" clId="{41C38697-E8B4-43D2-B8AD-129A19D33E52}" dt="2022-07-30T11:33:43.429" v="19" actId="20577"/>
        <pc:sldMkLst>
          <pc:docMk/>
          <pc:sldMk cId="526513273" sldId="315"/>
        </pc:sldMkLst>
        <pc:spChg chg="mod">
          <ac:chgData name="Michal Heczko" userId="4ef91d67243c5588" providerId="LiveId" clId="{41C38697-E8B4-43D2-B8AD-129A19D33E52}" dt="2022-07-30T11:33:43.429" v="19" actId="20577"/>
          <ac:spMkLst>
            <pc:docMk/>
            <pc:sldMk cId="526513273" sldId="315"/>
            <ac:spMk id="16386" creationId="{FFAF13A7-9FD4-4F85-8875-FFB4749CCC88}"/>
          </ac:spMkLst>
        </pc:spChg>
      </pc:sldChg>
      <pc:sldChg chg="modSp mod">
        <pc:chgData name="Michal Heczko" userId="4ef91d67243c5588" providerId="LiveId" clId="{41C38697-E8B4-43D2-B8AD-129A19D33E52}" dt="2022-07-30T11:34:04.935" v="36" actId="6549"/>
        <pc:sldMkLst>
          <pc:docMk/>
          <pc:sldMk cId="3512099020" sldId="323"/>
        </pc:sldMkLst>
        <pc:spChg chg="mod">
          <ac:chgData name="Michal Heczko" userId="4ef91d67243c5588" providerId="LiveId" clId="{41C38697-E8B4-43D2-B8AD-129A19D33E52}" dt="2022-07-30T11:33:55.688" v="26" actId="6549"/>
          <ac:spMkLst>
            <pc:docMk/>
            <pc:sldMk cId="3512099020" sldId="323"/>
            <ac:spMk id="17" creationId="{8ED9A338-269A-496B-AC49-A2B9C2AFB4CA}"/>
          </ac:spMkLst>
        </pc:spChg>
        <pc:spChg chg="mod">
          <ac:chgData name="Michal Heczko" userId="4ef91d67243c5588" providerId="LiveId" clId="{41C38697-E8B4-43D2-B8AD-129A19D33E52}" dt="2022-07-30T11:33:56.641" v="27" actId="6549"/>
          <ac:spMkLst>
            <pc:docMk/>
            <pc:sldMk cId="3512099020" sldId="323"/>
            <ac:spMk id="18" creationId="{C6D185BE-9192-4D8F-BBAE-468A3B54859E}"/>
          </ac:spMkLst>
        </pc:spChg>
        <pc:spChg chg="mod">
          <ac:chgData name="Michal Heczko" userId="4ef91d67243c5588" providerId="LiveId" clId="{41C38697-E8B4-43D2-B8AD-129A19D33E52}" dt="2022-07-30T11:33:57.500" v="28" actId="6549"/>
          <ac:spMkLst>
            <pc:docMk/>
            <pc:sldMk cId="3512099020" sldId="323"/>
            <ac:spMk id="19" creationId="{E4F74303-6F16-42A5-9D97-A4F68AEC139A}"/>
          </ac:spMkLst>
        </pc:spChg>
        <pc:spChg chg="mod">
          <ac:chgData name="Michal Heczko" userId="4ef91d67243c5588" providerId="LiveId" clId="{41C38697-E8B4-43D2-B8AD-129A19D33E52}" dt="2022-07-30T11:33:58.485" v="29" actId="6549"/>
          <ac:spMkLst>
            <pc:docMk/>
            <pc:sldMk cId="3512099020" sldId="323"/>
            <ac:spMk id="20" creationId="{9631DD59-6DF4-4B93-8575-A6B8D17725DA}"/>
          </ac:spMkLst>
        </pc:spChg>
        <pc:spChg chg="mod">
          <ac:chgData name="Michal Heczko" userId="4ef91d67243c5588" providerId="LiveId" clId="{41C38697-E8B4-43D2-B8AD-129A19D33E52}" dt="2022-07-30T11:33:59.350" v="30" actId="6549"/>
          <ac:spMkLst>
            <pc:docMk/>
            <pc:sldMk cId="3512099020" sldId="323"/>
            <ac:spMk id="21" creationId="{FD1FEA70-3AFA-432F-996E-8B5864C0E8ED}"/>
          </ac:spMkLst>
        </pc:spChg>
        <pc:spChg chg="mod">
          <ac:chgData name="Michal Heczko" userId="4ef91d67243c5588" providerId="LiveId" clId="{41C38697-E8B4-43D2-B8AD-129A19D33E52}" dt="2022-07-30T11:34:00.074" v="31" actId="6549"/>
          <ac:spMkLst>
            <pc:docMk/>
            <pc:sldMk cId="3512099020" sldId="323"/>
            <ac:spMk id="22" creationId="{F481F4BA-419A-436A-A756-60315FE354BB}"/>
          </ac:spMkLst>
        </pc:spChg>
        <pc:spChg chg="mod">
          <ac:chgData name="Michal Heczko" userId="4ef91d67243c5588" providerId="LiveId" clId="{41C38697-E8B4-43D2-B8AD-129A19D33E52}" dt="2022-07-30T11:34:04.935" v="36" actId="6549"/>
          <ac:spMkLst>
            <pc:docMk/>
            <pc:sldMk cId="3512099020" sldId="323"/>
            <ac:spMk id="23" creationId="{A4282C84-45F8-4F09-84D7-3BDAACA0277C}"/>
          </ac:spMkLst>
        </pc:spChg>
        <pc:spChg chg="mod">
          <ac:chgData name="Michal Heczko" userId="4ef91d67243c5588" providerId="LiveId" clId="{41C38697-E8B4-43D2-B8AD-129A19D33E52}" dt="2022-07-30T11:33:54.588" v="25" actId="20577"/>
          <ac:spMkLst>
            <pc:docMk/>
            <pc:sldMk cId="3512099020" sldId="323"/>
            <ac:spMk id="161" creationId="{9ACFB387-623D-4F24-8571-E2BAB1009317}"/>
          </ac:spMkLst>
        </pc:spChg>
        <pc:spChg chg="mod">
          <ac:chgData name="Michal Heczko" userId="4ef91d67243c5588" providerId="LiveId" clId="{41C38697-E8B4-43D2-B8AD-129A19D33E52}" dt="2022-07-30T11:33:51.932" v="22"/>
          <ac:spMkLst>
            <pc:docMk/>
            <pc:sldMk cId="3512099020" sldId="323"/>
            <ac:spMk id="18434" creationId="{FC5A0DA5-F9C5-4B30-9778-2E280E6E1D0D}"/>
          </ac:spMkLst>
        </pc:spChg>
      </pc:sldChg>
      <pc:sldChg chg="modSp add mod">
        <pc:chgData name="Michal Heczko" userId="4ef91d67243c5588" providerId="LiveId" clId="{41C38697-E8B4-43D2-B8AD-129A19D33E52}" dt="2022-07-30T11:34:33.003" v="59" actId="6549"/>
        <pc:sldMkLst>
          <pc:docMk/>
          <pc:sldMk cId="4283931831" sldId="326"/>
        </pc:sldMkLst>
        <pc:spChg chg="mod">
          <ac:chgData name="Michal Heczko" userId="4ef91d67243c5588" providerId="LiveId" clId="{41C38697-E8B4-43D2-B8AD-129A19D33E52}" dt="2022-07-30T11:34:30.076" v="51" actId="6549"/>
          <ac:spMkLst>
            <pc:docMk/>
            <pc:sldMk cId="4283931831" sldId="326"/>
            <ac:spMk id="17" creationId="{8ED9A338-269A-496B-AC49-A2B9C2AFB4CA}"/>
          </ac:spMkLst>
        </pc:spChg>
        <pc:spChg chg="mod">
          <ac:chgData name="Michal Heczko" userId="4ef91d67243c5588" providerId="LiveId" clId="{41C38697-E8B4-43D2-B8AD-129A19D33E52}" dt="2022-07-30T11:34:31.100" v="54" actId="6549"/>
          <ac:spMkLst>
            <pc:docMk/>
            <pc:sldMk cId="4283931831" sldId="326"/>
            <ac:spMk id="18" creationId="{C6D185BE-9192-4D8F-BBAE-468A3B54859E}"/>
          </ac:spMkLst>
        </pc:spChg>
        <pc:spChg chg="mod">
          <ac:chgData name="Michal Heczko" userId="4ef91d67243c5588" providerId="LiveId" clId="{41C38697-E8B4-43D2-B8AD-129A19D33E52}" dt="2022-07-30T11:34:33.003" v="59" actId="6549"/>
          <ac:spMkLst>
            <pc:docMk/>
            <pc:sldMk cId="4283931831" sldId="326"/>
            <ac:spMk id="19" creationId="{E4F74303-6F16-42A5-9D97-A4F68AEC139A}"/>
          </ac:spMkLst>
        </pc:spChg>
        <pc:spChg chg="mod">
          <ac:chgData name="Michal Heczko" userId="4ef91d67243c5588" providerId="LiveId" clId="{41C38697-E8B4-43D2-B8AD-129A19D33E52}" dt="2022-07-30T11:34:28.944" v="48" actId="6549"/>
          <ac:spMkLst>
            <pc:docMk/>
            <pc:sldMk cId="4283931831" sldId="326"/>
            <ac:spMk id="161" creationId="{9ACFB387-623D-4F24-8571-E2BAB1009317}"/>
          </ac:spMkLst>
        </pc:spChg>
        <pc:spChg chg="mod">
          <ac:chgData name="Michal Heczko" userId="4ef91d67243c5588" providerId="LiveId" clId="{41C38697-E8B4-43D2-B8AD-129A19D33E52}" dt="2022-07-30T11:34:21.273" v="44" actId="20577"/>
          <ac:spMkLst>
            <pc:docMk/>
            <pc:sldMk cId="4283931831" sldId="326"/>
            <ac:spMk id="18434" creationId="{FC5A0DA5-F9C5-4B30-9778-2E280E6E1D0D}"/>
          </ac:spMkLst>
        </pc:spChg>
      </pc:sldChg>
      <pc:sldChg chg="modSp add mod">
        <pc:chgData name="Michal Heczko" userId="4ef91d67243c5588" providerId="LiveId" clId="{41C38697-E8B4-43D2-B8AD-129A19D33E52}" dt="2022-07-30T11:34:42.136" v="72" actId="6549"/>
        <pc:sldMkLst>
          <pc:docMk/>
          <pc:sldMk cId="1167741349" sldId="327"/>
        </pc:sldMkLst>
        <pc:spChg chg="mod">
          <ac:chgData name="Michal Heczko" userId="4ef91d67243c5588" providerId="LiveId" clId="{41C38697-E8B4-43D2-B8AD-129A19D33E52}" dt="2022-07-30T11:34:37.240" v="62" actId="6549"/>
          <ac:spMkLst>
            <pc:docMk/>
            <pc:sldMk cId="1167741349" sldId="327"/>
            <ac:spMk id="20" creationId="{9631DD59-6DF4-4B93-8575-A6B8D17725DA}"/>
          </ac:spMkLst>
        </pc:spChg>
        <pc:spChg chg="mod">
          <ac:chgData name="Michal Heczko" userId="4ef91d67243c5588" providerId="LiveId" clId="{41C38697-E8B4-43D2-B8AD-129A19D33E52}" dt="2022-07-30T11:34:38.466" v="65" actId="6549"/>
          <ac:spMkLst>
            <pc:docMk/>
            <pc:sldMk cId="1167741349" sldId="327"/>
            <ac:spMk id="21" creationId="{FD1FEA70-3AFA-432F-996E-8B5864C0E8ED}"/>
          </ac:spMkLst>
        </pc:spChg>
        <pc:spChg chg="mod">
          <ac:chgData name="Michal Heczko" userId="4ef91d67243c5588" providerId="LiveId" clId="{41C38697-E8B4-43D2-B8AD-129A19D33E52}" dt="2022-07-30T11:34:39.748" v="68" actId="6549"/>
          <ac:spMkLst>
            <pc:docMk/>
            <pc:sldMk cId="1167741349" sldId="327"/>
            <ac:spMk id="22" creationId="{F481F4BA-419A-436A-A756-60315FE354BB}"/>
          </ac:spMkLst>
        </pc:spChg>
        <pc:spChg chg="mod">
          <ac:chgData name="Michal Heczko" userId="4ef91d67243c5588" providerId="LiveId" clId="{41C38697-E8B4-43D2-B8AD-129A19D33E52}" dt="2022-07-30T11:34:42.136" v="72" actId="6549"/>
          <ac:spMkLst>
            <pc:docMk/>
            <pc:sldMk cId="1167741349" sldId="327"/>
            <ac:spMk id="23" creationId="{A4282C84-45F8-4F09-84D7-3BDAACA0277C}"/>
          </ac:spMkLst>
        </pc:spChg>
        <pc:spChg chg="mod">
          <ac:chgData name="Michal Heczko" userId="4ef91d67243c5588" providerId="LiveId" clId="{41C38697-E8B4-43D2-B8AD-129A19D33E52}" dt="2022-07-30T11:34:25.458" v="45"/>
          <ac:spMkLst>
            <pc:docMk/>
            <pc:sldMk cId="1167741349" sldId="327"/>
            <ac:spMk id="18434" creationId="{FC5A0DA5-F9C5-4B30-9778-2E280E6E1D0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4D9DE7CE-847B-42D3-9020-A9B533210E41}"/>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D84DEB24-1E8B-4DD8-B353-899E49BE9B4F}"/>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610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1335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1112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440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966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7147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2191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C147115B-3CB5-4042-960A-3D5C794418C3}"/>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C22489EF-35EB-4D1A-871B-BE199E90C622}"/>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5824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Google Shape;314;g35f391192_085:notes">
            <a:extLst>
              <a:ext uri="{FF2B5EF4-FFF2-40B4-BE49-F238E27FC236}">
                <a16:creationId xmlns:a16="http://schemas.microsoft.com/office/drawing/2014/main" id="{711FFCC6-DF54-4357-8A20-B99FA6D15E7B}"/>
              </a:ext>
            </a:extLst>
          </p:cNvPr>
          <p:cNvSpPr>
            <a:spLocks noGrp="1" noRot="1" noChangeAspect="1" noTextEdit="1"/>
          </p:cNvSpPr>
          <p:nvPr>
            <p:ph type="sldImg" idx="2"/>
          </p:nvPr>
        </p:nvSpPr>
        <p:spPr>
          <a:ln>
            <a:miter lim="800000"/>
            <a:headEnd/>
            <a:tailEnd/>
          </a:ln>
        </p:spPr>
      </p:sp>
      <p:sp>
        <p:nvSpPr>
          <p:cNvPr id="59395" name="Google Shape;315;g35f391192_085:notes">
            <a:extLst>
              <a:ext uri="{FF2B5EF4-FFF2-40B4-BE49-F238E27FC236}">
                <a16:creationId xmlns:a16="http://schemas.microsoft.com/office/drawing/2014/main" id="{ABD47921-4992-4E06-8DAB-20CA77D317C1}"/>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218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35f391192_04:notes">
            <a:extLst>
              <a:ext uri="{FF2B5EF4-FFF2-40B4-BE49-F238E27FC236}">
                <a16:creationId xmlns:a16="http://schemas.microsoft.com/office/drawing/2014/main" id="{28BA0FEC-87FC-4B94-8FBB-092DED2B7409}"/>
              </a:ext>
            </a:extLst>
          </p:cNvPr>
          <p:cNvSpPr>
            <a:spLocks noGrp="1" noRot="1" noChangeAspect="1" noTextEdit="1"/>
          </p:cNvSpPr>
          <p:nvPr>
            <p:ph type="sldImg" idx="2"/>
          </p:nvPr>
        </p:nvSpPr>
        <p:spPr>
          <a:ln>
            <a:miter lim="800000"/>
            <a:headEnd/>
            <a:tailEnd/>
          </a:ln>
        </p:spPr>
      </p:sp>
      <p:sp>
        <p:nvSpPr>
          <p:cNvPr id="25603" name="Google Shape;136;g35f391192_04:notes">
            <a:extLst>
              <a:ext uri="{FF2B5EF4-FFF2-40B4-BE49-F238E27FC236}">
                <a16:creationId xmlns:a16="http://schemas.microsoft.com/office/drawing/2014/main" id="{6F41AC47-F374-4CB0-8363-831EE75BFF23}"/>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2415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4593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481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509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12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Google Shape;436;g35ed75ccf_022:notes">
            <a:extLst>
              <a:ext uri="{FF2B5EF4-FFF2-40B4-BE49-F238E27FC236}">
                <a16:creationId xmlns:a16="http://schemas.microsoft.com/office/drawing/2014/main" id="{1F36DD6F-21D2-4F8A-B4C8-D8DEA490B54D}"/>
              </a:ext>
            </a:extLst>
          </p:cNvPr>
          <p:cNvSpPr>
            <a:spLocks noGrp="1" noRot="1" noChangeAspect="1" noTextEdit="1"/>
          </p:cNvSpPr>
          <p:nvPr>
            <p:ph type="sldImg" idx="2"/>
          </p:nvPr>
        </p:nvSpPr>
        <p:spPr>
          <a:ln>
            <a:miter lim="800000"/>
            <a:headEnd/>
            <a:tailEnd/>
          </a:ln>
        </p:spPr>
      </p:sp>
      <p:sp>
        <p:nvSpPr>
          <p:cNvPr id="70659" name="Google Shape;437;g35ed75ccf_022:notes">
            <a:extLst>
              <a:ext uri="{FF2B5EF4-FFF2-40B4-BE49-F238E27FC236}">
                <a16:creationId xmlns:a16="http://schemas.microsoft.com/office/drawing/2014/main" id="{C99DF051-D316-477A-874E-A90D6B2F6865}"/>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Google Shape;436;g35ed75ccf_022:notes">
            <a:extLst>
              <a:ext uri="{FF2B5EF4-FFF2-40B4-BE49-F238E27FC236}">
                <a16:creationId xmlns:a16="http://schemas.microsoft.com/office/drawing/2014/main" id="{1F36DD6F-21D2-4F8A-B4C8-D8DEA490B54D}"/>
              </a:ext>
            </a:extLst>
          </p:cNvPr>
          <p:cNvSpPr>
            <a:spLocks noGrp="1" noRot="1" noChangeAspect="1" noTextEdit="1"/>
          </p:cNvSpPr>
          <p:nvPr>
            <p:ph type="sldImg" idx="2"/>
          </p:nvPr>
        </p:nvSpPr>
        <p:spPr>
          <a:ln>
            <a:miter lim="800000"/>
            <a:headEnd/>
            <a:tailEnd/>
          </a:ln>
        </p:spPr>
      </p:sp>
      <p:sp>
        <p:nvSpPr>
          <p:cNvPr id="70659" name="Google Shape;437;g35ed75ccf_022:notes">
            <a:extLst>
              <a:ext uri="{FF2B5EF4-FFF2-40B4-BE49-F238E27FC236}">
                <a16:creationId xmlns:a16="http://schemas.microsoft.com/office/drawing/2014/main" id="{C99DF051-D316-477A-874E-A90D6B2F6865}"/>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0910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514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292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63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F39CB1D-024C-4D1C-91A4-8AA7A50ABBBC}"/>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18430A5E-BBCB-45D2-91D9-5B3585EAC289}"/>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D499E6C3-7CA4-43F4-9A62-EAB23B8AA8BC}"/>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0A581602-2C7C-4C56-8141-D7EF440B79E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16BF9629-9412-4AA1-9479-134E00E7E61A}"/>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06366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B70E55DC-FE0F-4700-971B-ECDB2329B7E6}"/>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8BB26CD2-1226-4F0F-BD5B-E01643F2E945}"/>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85368656-04AB-4A73-8142-F0AF4B564627}"/>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5DD89491-8F40-4966-BB28-35AD4586ECB6}"/>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4BE9425F-5982-4B07-A09D-0253E3159DFC}"/>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5ADA1AD4-6F7F-48B1-ADE5-F3836729952C}"/>
              </a:ext>
            </a:extLst>
          </p:cNvPr>
          <p:cNvSpPr txBox="1">
            <a:spLocks noGrp="1"/>
          </p:cNvSpPr>
          <p:nvPr>
            <p:ph type="sldNum" idx="10"/>
          </p:nvPr>
        </p:nvSpPr>
        <p:spPr/>
        <p:txBody>
          <a:bodyPr/>
          <a:lstStyle>
            <a:lvl1pPr>
              <a:defRPr/>
            </a:lvl1pPr>
          </a:lstStyle>
          <a:p>
            <a:fld id="{A9A62ACE-0BD5-4761-AC13-3E78A4B5D32A}" type="slidenum">
              <a:rPr lang="sk-SK" altLang="sk-SK"/>
              <a:pPr/>
              <a:t>‹#›</a:t>
            </a:fld>
            <a:endParaRPr lang="sk-SK" altLang="sk-SK"/>
          </a:p>
        </p:txBody>
      </p:sp>
    </p:spTree>
    <p:extLst>
      <p:ext uri="{BB962C8B-B14F-4D97-AF65-F5344CB8AC3E}">
        <p14:creationId xmlns:p14="http://schemas.microsoft.com/office/powerpoint/2010/main" val="412113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2CC4DCFD-6F84-468E-9020-E4C67E6230D1}"/>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id="{5A662FF1-E8EF-4205-8005-5E0592650E97}"/>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id="{E0656677-51F8-4BD7-9C56-00E007B71458}"/>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id="{52C510A9-5CE7-409F-BB52-74B30EC4BE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id="{13212D43-9C53-403A-8578-6375E73DB795}"/>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40069FB0-4D45-4F02-8D3E-FBE908DD8510}"/>
              </a:ext>
            </a:extLst>
          </p:cNvPr>
          <p:cNvSpPr txBox="1">
            <a:spLocks noGrp="1"/>
          </p:cNvSpPr>
          <p:nvPr>
            <p:ph type="sldNum" idx="10"/>
          </p:nvPr>
        </p:nvSpPr>
        <p:spPr/>
        <p:txBody>
          <a:bodyPr/>
          <a:lstStyle>
            <a:lvl1pPr>
              <a:defRPr/>
            </a:lvl1pPr>
          </a:lstStyle>
          <a:p>
            <a:fld id="{076D69E2-6589-4785-BA0B-703B86DE2233}" type="slidenum">
              <a:rPr lang="sk-SK" altLang="cs-CZ"/>
              <a:pPr/>
              <a:t>‹#›</a:t>
            </a:fld>
            <a:endParaRPr lang="sk-SK" altLang="cs-CZ"/>
          </a:p>
        </p:txBody>
      </p:sp>
    </p:spTree>
    <p:extLst>
      <p:ext uri="{BB962C8B-B14F-4D97-AF65-F5344CB8AC3E}">
        <p14:creationId xmlns:p14="http://schemas.microsoft.com/office/powerpoint/2010/main" val="420709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tyle B">
  <p:cSld name="Blank style B">
    <p:spTree>
      <p:nvGrpSpPr>
        <p:cNvPr id="1" name="Shape 98"/>
        <p:cNvGrpSpPr/>
        <p:nvPr/>
      </p:nvGrpSpPr>
      <p:grpSpPr>
        <a:xfrm>
          <a:off x="0" y="0"/>
          <a:ext cx="0" cy="0"/>
          <a:chOff x="0" y="0"/>
          <a:chExt cx="0" cy="0"/>
        </a:xfrm>
      </p:grpSpPr>
      <p:sp>
        <p:nvSpPr>
          <p:cNvPr id="2" name="Google Shape;99;p12">
            <a:extLst>
              <a:ext uri="{FF2B5EF4-FFF2-40B4-BE49-F238E27FC236}">
                <a16:creationId xmlns:a16="http://schemas.microsoft.com/office/drawing/2014/main" id="{7AB07C50-9F6D-40C8-99B4-9074567078C6}"/>
              </a:ext>
            </a:extLst>
          </p:cNvPr>
          <p:cNvSpPr>
            <a:spLocks noChangeArrowheads="1"/>
          </p:cNvSpPr>
          <p:nvPr/>
        </p:nvSpPr>
        <p:spPr bwMode="auto">
          <a:xfrm>
            <a:off x="0" y="4294188"/>
            <a:ext cx="9144000" cy="24130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100;p12">
            <a:extLst>
              <a:ext uri="{FF2B5EF4-FFF2-40B4-BE49-F238E27FC236}">
                <a16:creationId xmlns:a16="http://schemas.microsoft.com/office/drawing/2014/main" id="{8D73E7D8-9AE8-4A30-B8FF-7F307432A06B}"/>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101;p12">
            <a:extLst>
              <a:ext uri="{FF2B5EF4-FFF2-40B4-BE49-F238E27FC236}">
                <a16:creationId xmlns:a16="http://schemas.microsoft.com/office/drawing/2014/main" id="{C8394E39-B726-4ED6-AB02-D634FB961AD0}"/>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102;p12">
            <a:extLst>
              <a:ext uri="{FF2B5EF4-FFF2-40B4-BE49-F238E27FC236}">
                <a16:creationId xmlns:a16="http://schemas.microsoft.com/office/drawing/2014/main" id="{A2436534-1B5A-46D9-B164-264E10C91B90}"/>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03;p12">
            <a:extLst>
              <a:ext uri="{FF2B5EF4-FFF2-40B4-BE49-F238E27FC236}">
                <a16:creationId xmlns:a16="http://schemas.microsoft.com/office/drawing/2014/main" id="{71D46DE6-56D7-4C69-9257-382E8FC433F4}"/>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04;p12">
            <a:extLst>
              <a:ext uri="{FF2B5EF4-FFF2-40B4-BE49-F238E27FC236}">
                <a16:creationId xmlns:a16="http://schemas.microsoft.com/office/drawing/2014/main" id="{CBF034A0-694B-4346-B3F2-F9482C641DF6}"/>
              </a:ext>
            </a:extLst>
          </p:cNvPr>
          <p:cNvSpPr txBox="1">
            <a:spLocks noGrp="1"/>
          </p:cNvSpPr>
          <p:nvPr>
            <p:ph type="sldNum" idx="10"/>
          </p:nvPr>
        </p:nvSpPr>
        <p:spPr/>
        <p:txBody>
          <a:bodyPr/>
          <a:lstStyle>
            <a:lvl1pPr>
              <a:defRPr/>
            </a:lvl1pPr>
          </a:lstStyle>
          <a:p>
            <a:fld id="{6626F684-CB4E-4B4A-BA9E-2ED8E1DDECC0}" type="slidenum">
              <a:rPr lang="sk-SK" altLang="cs-CZ"/>
              <a:pPr/>
              <a:t>‹#›</a:t>
            </a:fld>
            <a:endParaRPr lang="sk-SK" altLang="cs-CZ"/>
          </a:p>
        </p:txBody>
      </p:sp>
    </p:spTree>
    <p:extLst>
      <p:ext uri="{BB962C8B-B14F-4D97-AF65-F5344CB8AC3E}">
        <p14:creationId xmlns:p14="http://schemas.microsoft.com/office/powerpoint/2010/main" val="329254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47E42454-FB4E-45D1-B158-82B3D6A487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D7B2E857-EC49-4DC6-B98B-0B0A98FBCD4E}"/>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74B6E07C-245C-4753-B813-1CBF14E66B0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C7C62FAB-3033-4FB5-9D94-DBB8AE20C034}"/>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61ECC744-F615-4CB2-AB76-7D2A097D0F5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5E7C3482-52EC-49BB-918B-1742FDF250FE}"/>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D0B88847-2491-4363-9084-8F235DDA822E}"/>
              </a:ext>
            </a:extLst>
          </p:cNvPr>
          <p:cNvSpPr txBox="1">
            <a:spLocks noGrp="1"/>
          </p:cNvSpPr>
          <p:nvPr>
            <p:ph type="sldNum" idx="10"/>
          </p:nvPr>
        </p:nvSpPr>
        <p:spPr/>
        <p:txBody>
          <a:bodyPr/>
          <a:lstStyle>
            <a:lvl1pPr>
              <a:defRPr/>
            </a:lvl1pPr>
          </a:lstStyle>
          <a:p>
            <a:fld id="{E1B91BDA-37F5-4C21-A38D-C9F4403AFF43}" type="slidenum">
              <a:rPr lang="sk-SK" altLang="cs-CZ"/>
              <a:pPr/>
              <a:t>‹#›</a:t>
            </a:fld>
            <a:endParaRPr lang="sk-SK" altLang="cs-CZ"/>
          </a:p>
        </p:txBody>
      </p:sp>
    </p:spTree>
    <p:extLst>
      <p:ext uri="{BB962C8B-B14F-4D97-AF65-F5344CB8AC3E}">
        <p14:creationId xmlns:p14="http://schemas.microsoft.com/office/powerpoint/2010/main" val="9506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sp>
        <p:nvSpPr>
          <p:cNvPr id="3" name="Google Shape;68;p8">
            <a:extLst>
              <a:ext uri="{FF2B5EF4-FFF2-40B4-BE49-F238E27FC236}">
                <a16:creationId xmlns:a16="http://schemas.microsoft.com/office/drawing/2014/main" id="{177ED788-ACC9-4A78-889A-03689BD85F44}"/>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69;p8">
            <a:extLst>
              <a:ext uri="{FF2B5EF4-FFF2-40B4-BE49-F238E27FC236}">
                <a16:creationId xmlns:a16="http://schemas.microsoft.com/office/drawing/2014/main" id="{789E4F83-F54D-41A2-A556-4441015E5E94}"/>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70;p8">
            <a:extLst>
              <a:ext uri="{FF2B5EF4-FFF2-40B4-BE49-F238E27FC236}">
                <a16:creationId xmlns:a16="http://schemas.microsoft.com/office/drawing/2014/main" id="{4E8B594F-B809-4600-9949-F41D2CC16551}"/>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71;p8">
            <a:extLst>
              <a:ext uri="{FF2B5EF4-FFF2-40B4-BE49-F238E27FC236}">
                <a16:creationId xmlns:a16="http://schemas.microsoft.com/office/drawing/2014/main" id="{C4E192A5-E756-49B7-8DDA-E28E33CBACD8}"/>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72;p8">
            <a:extLst>
              <a:ext uri="{FF2B5EF4-FFF2-40B4-BE49-F238E27FC236}">
                <a16:creationId xmlns:a16="http://schemas.microsoft.com/office/drawing/2014/main" id="{2B7C1C6F-C0F9-47D1-B97A-6D01AAA1520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8" name="Google Shape;73;p8">
            <a:extLst>
              <a:ext uri="{FF2B5EF4-FFF2-40B4-BE49-F238E27FC236}">
                <a16:creationId xmlns:a16="http://schemas.microsoft.com/office/drawing/2014/main" id="{273C45E1-66D1-4877-8852-21776DF52118}"/>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74" name="Google Shape;74;p8"/>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 name="Google Shape;75;p8">
            <a:extLst>
              <a:ext uri="{FF2B5EF4-FFF2-40B4-BE49-F238E27FC236}">
                <a16:creationId xmlns:a16="http://schemas.microsoft.com/office/drawing/2014/main" id="{078AB306-C52D-49EC-A39A-BBA6287C8CF9}"/>
              </a:ext>
            </a:extLst>
          </p:cNvPr>
          <p:cNvSpPr txBox="1">
            <a:spLocks noGrp="1"/>
          </p:cNvSpPr>
          <p:nvPr>
            <p:ph type="sldNum" idx="10"/>
          </p:nvPr>
        </p:nvSpPr>
        <p:spPr/>
        <p:txBody>
          <a:bodyPr/>
          <a:lstStyle>
            <a:lvl1pPr>
              <a:defRPr/>
            </a:lvl1pPr>
          </a:lstStyle>
          <a:p>
            <a:fld id="{E78AEDAD-34FA-4CF5-8DC8-522D79C6410F}" type="slidenum">
              <a:rPr lang="sk-SK" altLang="cs-CZ"/>
              <a:pPr/>
              <a:t>‹#›</a:t>
            </a:fld>
            <a:endParaRPr lang="sk-SK" altLang="cs-CZ"/>
          </a:p>
        </p:txBody>
      </p:sp>
    </p:spTree>
    <p:extLst>
      <p:ext uri="{BB962C8B-B14F-4D97-AF65-F5344CB8AC3E}">
        <p14:creationId xmlns:p14="http://schemas.microsoft.com/office/powerpoint/2010/main" val="27899905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45B7CF5F-D1C1-4DC0-90D2-561E69005A7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5382B68B-36D4-4BDC-84E3-96B9798C19D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9360BB53-BA78-49E0-AC26-E582ACF72192}"/>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pitchFamily="2" charset="0"/>
                <a:sym typeface="Roboto Slab" pitchFamily="2" charset="0"/>
              </a:defRPr>
            </a:lvl1pPr>
          </a:lstStyle>
          <a:p>
            <a:fld id="{780B450C-DDF4-41EF-B7C5-400C20788BEB}"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704" r:id="rId2"/>
    <p:sldLayoutId id="2147483706" r:id="rId3"/>
    <p:sldLayoutId id="2147483707" r:id="rId4"/>
    <p:sldLayoutId id="2147483708" r:id="rId5"/>
    <p:sldLayoutId id="2147483709" r:id="rId6"/>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4.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notesSlide" Target="../notesSlides/notesSlide15.xml"/><Relationship Id="rId16" Type="http://schemas.openxmlformats.org/officeDocument/2006/relationships/image" Target="../media/image72.png"/><Relationship Id="rId1" Type="http://schemas.openxmlformats.org/officeDocument/2006/relationships/slideLayout" Target="../slideLayouts/slideLayout5.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2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76.png"/><Relationship Id="rId7" Type="http://schemas.openxmlformats.org/officeDocument/2006/relationships/image" Target="../media/image84.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87.png"/><Relationship Id="rId4" Type="http://schemas.openxmlformats.org/officeDocument/2006/relationships/image" Target="../media/image77.png"/><Relationship Id="rId9" Type="http://schemas.openxmlformats.org/officeDocument/2006/relationships/image" Target="../media/image86.png"/></Relationships>
</file>

<file path=ppt/slides/_rels/slide22.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91.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ordwall.net/cs/resource/26629923"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wordwall.net/resource/23095749"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CF28884-BE80-478C-BF56-212644BDE5CA}"/>
              </a:ext>
            </a:extLst>
          </p:cNvPr>
          <p:cNvSpPr txBox="1">
            <a:spLocks noGrp="1"/>
          </p:cNvSpPr>
          <p:nvPr>
            <p:ph type="ctrTitle"/>
          </p:nvPr>
        </p:nvSpPr>
        <p:spPr>
          <a:xfrm>
            <a:off x="685799" y="2997051"/>
            <a:ext cx="8206681" cy="1158875"/>
          </a:xfrm>
        </p:spPr>
        <p:txBody>
          <a:bodyPr/>
          <a:lstStyle/>
          <a:p>
            <a:pPr eaLnBrk="1" hangingPunct="1">
              <a:spcBef>
                <a:spcPct val="0"/>
              </a:spcBef>
              <a:spcAft>
                <a:spcPct val="0"/>
              </a:spcAft>
              <a:buClr>
                <a:srgbClr val="FFFFFF"/>
              </a:buClr>
              <a:buFont typeface="Roboto Slab" pitchFamily="2" charset="0"/>
              <a:buNone/>
            </a:pPr>
            <a:r>
              <a:rPr lang="sk-SK" altLang="cs-CZ" sz="3200" b="1" dirty="0" err="1">
                <a:solidFill>
                  <a:srgbClr val="FFFFFF"/>
                </a:solidFill>
                <a:latin typeface="Roboto Slab" pitchFamily="2" charset="0"/>
                <a:cs typeface="Arial" panose="020B0604020202020204" pitchFamily="34" charset="0"/>
                <a:sym typeface="Roboto Slab" pitchFamily="2" charset="0"/>
              </a:rPr>
              <a:t>Equations</a:t>
            </a:r>
            <a:r>
              <a:rPr lang="sk-SK" altLang="cs-CZ" sz="3200" b="1" dirty="0">
                <a:solidFill>
                  <a:srgbClr val="FFFFFF"/>
                </a:solidFill>
                <a:latin typeface="Roboto Slab" pitchFamily="2" charset="0"/>
                <a:cs typeface="Arial" panose="020B0604020202020204" pitchFamily="34" charset="0"/>
                <a:sym typeface="Roboto Slab" pitchFamily="2" charset="0"/>
              </a:rPr>
              <a:t> </a:t>
            </a:r>
            <a:r>
              <a:rPr lang="sk-SK" altLang="cs-CZ" sz="3200" b="1" dirty="0" err="1">
                <a:solidFill>
                  <a:srgbClr val="FFFFFF"/>
                </a:solidFill>
                <a:latin typeface="Roboto Slab" pitchFamily="2" charset="0"/>
                <a:cs typeface="Arial" panose="020B0604020202020204" pitchFamily="34" charset="0"/>
                <a:sym typeface="Roboto Slab" pitchFamily="2" charset="0"/>
              </a:rPr>
              <a:t>with</a:t>
            </a:r>
            <a:r>
              <a:rPr lang="sk-SK" altLang="cs-CZ" sz="3200" b="1" dirty="0">
                <a:solidFill>
                  <a:srgbClr val="FFFFFF"/>
                </a:solidFill>
                <a:latin typeface="Roboto Slab" pitchFamily="2" charset="0"/>
                <a:cs typeface="Arial" panose="020B0604020202020204" pitchFamily="34" charset="0"/>
                <a:sym typeface="Roboto Slab" pitchFamily="2" charset="0"/>
              </a:rPr>
              <a:t> </a:t>
            </a:r>
            <a:r>
              <a:rPr lang="sk-SK" altLang="cs-CZ" sz="3200" b="1" dirty="0" err="1">
                <a:solidFill>
                  <a:srgbClr val="FFFFFF"/>
                </a:solidFill>
                <a:latin typeface="Roboto Slab" pitchFamily="2" charset="0"/>
                <a:cs typeface="Arial" panose="020B0604020202020204" pitchFamily="34" charset="0"/>
                <a:sym typeface="Roboto Slab" pitchFamily="2" charset="0"/>
              </a:rPr>
              <a:t>sine</a:t>
            </a:r>
            <a:r>
              <a:rPr lang="sk-SK" altLang="cs-CZ" sz="3200" b="1" dirty="0">
                <a:solidFill>
                  <a:srgbClr val="FFFFFF"/>
                </a:solidFill>
                <a:latin typeface="Roboto Slab" pitchFamily="2" charset="0"/>
                <a:cs typeface="Arial" panose="020B0604020202020204" pitchFamily="34" charset="0"/>
                <a:sym typeface="Roboto Slab" pitchFamily="2" charset="0"/>
              </a:rPr>
              <a:t> and </a:t>
            </a:r>
            <a:r>
              <a:rPr lang="sk-SK" altLang="cs-CZ" sz="3200" b="1" dirty="0" err="1">
                <a:solidFill>
                  <a:srgbClr val="FFFFFF"/>
                </a:solidFill>
                <a:latin typeface="Roboto Slab" pitchFamily="2" charset="0"/>
                <a:cs typeface="Arial" panose="020B0604020202020204" pitchFamily="34" charset="0"/>
                <a:sym typeface="Roboto Slab" pitchFamily="2" charset="0"/>
              </a:rPr>
              <a:t>cosine</a:t>
            </a:r>
            <a:r>
              <a:rPr lang="en-GB" altLang="cs-CZ" sz="3200" b="1" dirty="0">
                <a:solidFill>
                  <a:srgbClr val="FFFFFF"/>
                </a:solidFill>
                <a:latin typeface="Roboto Slab" pitchFamily="2" charset="0"/>
                <a:cs typeface="Arial" panose="020B0604020202020204" pitchFamily="34" charset="0"/>
                <a:sym typeface="Roboto Slab" pitchFamily="2" charset="0"/>
              </a:rPr>
              <a:t> functions</a:t>
            </a:r>
            <a:endParaRPr lang="sk-SK" altLang="cs-CZ" sz="3200" b="1" dirty="0">
              <a:solidFill>
                <a:srgbClr val="FFFFFF"/>
              </a:solidFill>
              <a:latin typeface="Roboto Slab" pitchFamily="2" charset="0"/>
              <a:cs typeface="Arial" panose="020B0604020202020204" pitchFamily="34" charset="0"/>
              <a:sym typeface="Roboto Slab" pitchFamily="2" charset="0"/>
            </a:endParaRPr>
          </a:p>
        </p:txBody>
      </p:sp>
      <p:grpSp>
        <p:nvGrpSpPr>
          <p:cNvPr id="13315" name="Google Shape;110;p13">
            <a:extLst>
              <a:ext uri="{FF2B5EF4-FFF2-40B4-BE49-F238E27FC236}">
                <a16:creationId xmlns:a16="http://schemas.microsoft.com/office/drawing/2014/main" id="{5D74A113-9769-4A97-BA62-1B14BF3BF8FA}"/>
              </a:ext>
            </a:extLst>
          </p:cNvPr>
          <p:cNvGrpSpPr>
            <a:grpSpLocks/>
          </p:cNvGrpSpPr>
          <p:nvPr/>
        </p:nvGrpSpPr>
        <p:grpSpPr bwMode="auto">
          <a:xfrm>
            <a:off x="755576" y="1851670"/>
            <a:ext cx="965200" cy="1011237"/>
            <a:chOff x="5961125" y="1623900"/>
            <a:chExt cx="427450" cy="448175"/>
          </a:xfrm>
        </p:grpSpPr>
        <p:sp>
          <p:nvSpPr>
            <p:cNvPr id="13316" name="Google Shape;111;p13">
              <a:extLst>
                <a:ext uri="{FF2B5EF4-FFF2-40B4-BE49-F238E27FC236}">
                  <a16:creationId xmlns:a16="http://schemas.microsoft.com/office/drawing/2014/main" id="{04A63F41-DCA6-47E6-87E9-6D42A9FAFFE2}"/>
                </a:ext>
              </a:extLst>
            </p:cNvPr>
            <p:cNvSpPr>
              <a:spLocks noChangeArrowheads="1"/>
            </p:cNvSpPr>
            <p:nvPr/>
          </p:nvSpPr>
          <p:spPr bwMode="auto">
            <a:xfrm>
              <a:off x="5961125" y="1678700"/>
              <a:ext cx="376925" cy="376925"/>
            </a:xfrm>
            <a:custGeom>
              <a:avLst/>
              <a:gdLst>
                <a:gd name="T0" fmla="*/ 0 w 15077"/>
                <a:gd name="T1" fmla="*/ 0 h 15077"/>
                <a:gd name="T2" fmla="*/ 15077 w 15077"/>
                <a:gd name="T3" fmla="*/ 15077 h 15077"/>
              </a:gdLst>
              <a:ahLst/>
              <a:cxnLst/>
              <a:rect l="T0" t="T1" r="T2" b="T3"/>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7" name="Google Shape;112;p13">
              <a:extLst>
                <a:ext uri="{FF2B5EF4-FFF2-40B4-BE49-F238E27FC236}">
                  <a16:creationId xmlns:a16="http://schemas.microsoft.com/office/drawing/2014/main" id="{35E7D696-431B-4CD5-86E0-9FADB03E021B}"/>
                </a:ext>
              </a:extLst>
            </p:cNvPr>
            <p:cNvSpPr>
              <a:spLocks noChangeArrowheads="1"/>
            </p:cNvSpPr>
            <p:nvPr/>
          </p:nvSpPr>
          <p:spPr bwMode="auto">
            <a:xfrm>
              <a:off x="6009825" y="1727425"/>
              <a:ext cx="279500" cy="279500"/>
            </a:xfrm>
            <a:custGeom>
              <a:avLst/>
              <a:gdLst>
                <a:gd name="T0" fmla="*/ 0 w 11180"/>
                <a:gd name="T1" fmla="*/ 0 h 11180"/>
                <a:gd name="T2" fmla="*/ 11180 w 11180"/>
                <a:gd name="T3" fmla="*/ 11180 h 11180"/>
              </a:gdLst>
              <a:ahLst/>
              <a:cxnLst/>
              <a:rect l="T0" t="T1" r="T2" b="T3"/>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8" name="Google Shape;113;p13">
              <a:extLst>
                <a:ext uri="{FF2B5EF4-FFF2-40B4-BE49-F238E27FC236}">
                  <a16:creationId xmlns:a16="http://schemas.microsoft.com/office/drawing/2014/main" id="{88847521-97E7-436C-8882-8A2D76309B38}"/>
                </a:ext>
              </a:extLst>
            </p:cNvPr>
            <p:cNvSpPr>
              <a:spLocks noChangeArrowheads="1"/>
            </p:cNvSpPr>
            <p:nvPr/>
          </p:nvSpPr>
          <p:spPr bwMode="auto">
            <a:xfrm>
              <a:off x="6107250" y="1824850"/>
              <a:ext cx="84650" cy="84650"/>
            </a:xfrm>
            <a:custGeom>
              <a:avLst/>
              <a:gdLst>
                <a:gd name="T0" fmla="*/ 0 w 3386"/>
                <a:gd name="T1" fmla="*/ 0 h 3386"/>
                <a:gd name="T2" fmla="*/ 3386 w 3386"/>
                <a:gd name="T3" fmla="*/ 3386 h 3386"/>
              </a:gdLst>
              <a:ahLst/>
              <a:cxnLst/>
              <a:rect l="T0" t="T1" r="T2" b="T3"/>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9" name="Google Shape;114;p13">
              <a:extLst>
                <a:ext uri="{FF2B5EF4-FFF2-40B4-BE49-F238E27FC236}">
                  <a16:creationId xmlns:a16="http://schemas.microsoft.com/office/drawing/2014/main" id="{28018C1A-2534-4EA7-95FF-1FA54995EAD1}"/>
                </a:ext>
              </a:extLst>
            </p:cNvPr>
            <p:cNvSpPr>
              <a:spLocks noChangeArrowheads="1"/>
            </p:cNvSpPr>
            <p:nvPr/>
          </p:nvSpPr>
          <p:spPr bwMode="auto">
            <a:xfrm>
              <a:off x="6058550" y="1776125"/>
              <a:ext cx="182075" cy="182075"/>
            </a:xfrm>
            <a:custGeom>
              <a:avLst/>
              <a:gdLst>
                <a:gd name="T0" fmla="*/ 0 w 7283"/>
                <a:gd name="T1" fmla="*/ 0 h 7283"/>
                <a:gd name="T2" fmla="*/ 7283 w 7283"/>
                <a:gd name="T3" fmla="*/ 7283 h 7283"/>
              </a:gdLst>
              <a:ahLst/>
              <a:cxnLst/>
              <a:rect l="T0" t="T1" r="T2" b="T3"/>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0" name="Google Shape;115;p13">
              <a:extLst>
                <a:ext uri="{FF2B5EF4-FFF2-40B4-BE49-F238E27FC236}">
                  <a16:creationId xmlns:a16="http://schemas.microsoft.com/office/drawing/2014/main" id="{52122307-C4A6-4102-A20B-981D5EFEC1ED}"/>
                </a:ext>
              </a:extLst>
            </p:cNvPr>
            <p:cNvSpPr>
              <a:spLocks noChangeArrowheads="1"/>
            </p:cNvSpPr>
            <p:nvPr/>
          </p:nvSpPr>
          <p:spPr bwMode="auto">
            <a:xfrm>
              <a:off x="5971475" y="2001400"/>
              <a:ext cx="74925" cy="70675"/>
            </a:xfrm>
            <a:custGeom>
              <a:avLst/>
              <a:gdLst>
                <a:gd name="T0" fmla="*/ 0 w 2997"/>
                <a:gd name="T1" fmla="*/ 0 h 2827"/>
                <a:gd name="T2" fmla="*/ 2997 w 2997"/>
                <a:gd name="T3" fmla="*/ 2827 h 2827"/>
              </a:gdLst>
              <a:ahLst/>
              <a:cxnLst/>
              <a:rect l="T0" t="T1" r="T2" b="T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1" name="Google Shape;116;p13">
              <a:extLst>
                <a:ext uri="{FF2B5EF4-FFF2-40B4-BE49-F238E27FC236}">
                  <a16:creationId xmlns:a16="http://schemas.microsoft.com/office/drawing/2014/main" id="{4F3530D2-FFB1-490E-B48D-0CEE06A335D2}"/>
                </a:ext>
              </a:extLst>
            </p:cNvPr>
            <p:cNvSpPr>
              <a:spLocks noChangeArrowheads="1"/>
            </p:cNvSpPr>
            <p:nvPr/>
          </p:nvSpPr>
          <p:spPr bwMode="auto">
            <a:xfrm>
              <a:off x="6253375" y="2001400"/>
              <a:ext cx="74325" cy="70675"/>
            </a:xfrm>
            <a:custGeom>
              <a:avLst/>
              <a:gdLst>
                <a:gd name="T0" fmla="*/ 0 w 2973"/>
                <a:gd name="T1" fmla="*/ 0 h 2827"/>
                <a:gd name="T2" fmla="*/ 2973 w 2973"/>
                <a:gd name="T3" fmla="*/ 2827 h 2827"/>
              </a:gdLst>
              <a:ahLst/>
              <a:cxnLst/>
              <a:rect l="T0" t="T1" r="T2" b="T3"/>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2" name="Google Shape;117;p13">
              <a:extLst>
                <a:ext uri="{FF2B5EF4-FFF2-40B4-BE49-F238E27FC236}">
                  <a16:creationId xmlns:a16="http://schemas.microsoft.com/office/drawing/2014/main" id="{9F565ECF-5773-47A7-8FB0-6AC030D5E182}"/>
                </a:ext>
              </a:extLst>
            </p:cNvPr>
            <p:cNvSpPr>
              <a:spLocks noChangeArrowheads="1"/>
            </p:cNvSpPr>
            <p:nvPr/>
          </p:nvSpPr>
          <p:spPr bwMode="auto">
            <a:xfrm>
              <a:off x="6137700" y="1623900"/>
              <a:ext cx="250875" cy="255150"/>
            </a:xfrm>
            <a:custGeom>
              <a:avLst/>
              <a:gdLst>
                <a:gd name="T0" fmla="*/ 0 w 10035"/>
                <a:gd name="T1" fmla="*/ 0 h 10206"/>
                <a:gd name="T2" fmla="*/ 10035 w 10035"/>
                <a:gd name="T3" fmla="*/ 10206 h 10206"/>
              </a:gdLst>
              <a:ahLst/>
              <a:cxnLst/>
              <a:rect l="T0" t="T1" r="T2" b="T3"/>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 name="Obdélník 17">
            <a:extLst>
              <a:ext uri="{FF2B5EF4-FFF2-40B4-BE49-F238E27FC236}">
                <a16:creationId xmlns:a16="http://schemas.microsoft.com/office/drawing/2014/main" id="{80716418-604A-4D09-8019-D19F00167BDD}"/>
              </a:ext>
            </a:extLst>
          </p:cNvPr>
          <p:cNvSpPr/>
          <p:nvPr/>
        </p:nvSpPr>
        <p:spPr>
          <a:xfrm>
            <a:off x="9575" y="4659982"/>
            <a:ext cx="9144000" cy="479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ok 7" descr="Erasmus+ logo EN.jpg">
            <a:extLst>
              <a:ext uri="{FF2B5EF4-FFF2-40B4-BE49-F238E27FC236}">
                <a16:creationId xmlns:a16="http://schemas.microsoft.com/office/drawing/2014/main" id="{238F562C-A3E8-46E5-A693-10C4A00FE1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6514" y="4677599"/>
            <a:ext cx="2017911" cy="4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46;p16">
            <a:extLst>
              <a:ext uri="{FF2B5EF4-FFF2-40B4-BE49-F238E27FC236}">
                <a16:creationId xmlns:a16="http://schemas.microsoft.com/office/drawing/2014/main" id="{4733C63B-1AD1-424B-A396-55955C262699}"/>
              </a:ext>
            </a:extLst>
          </p:cNvPr>
          <p:cNvSpPr txBox="1">
            <a:spLocks/>
          </p:cNvSpPr>
          <p:nvPr/>
        </p:nvSpPr>
        <p:spPr bwMode="auto">
          <a:xfrm>
            <a:off x="63148" y="4659982"/>
            <a:ext cx="4505325" cy="47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defPPr marR="0" lvl="0" algn="l" rtl="0">
              <a:lnSpc>
                <a:spcPct val="100000"/>
              </a:lnSpc>
              <a:spcBef>
                <a:spcPts val="0"/>
              </a:spcBef>
              <a:spcAft>
                <a:spcPts val="0"/>
              </a:spcAft>
            </a:defPPr>
            <a:lvl1pPr lvl="0" algn="l" rtl="0" eaLnBrk="0" fontAlgn="base" hangingPunct="0">
              <a:spcBef>
                <a:spcPts val="0"/>
              </a:spcBef>
              <a:spcAft>
                <a:spcPts val="0"/>
              </a:spcAft>
              <a:buClr>
                <a:srgbClr val="000000"/>
              </a:buClr>
              <a:buSzPts val="4800"/>
              <a:buFont typeface="Arial" panose="020B0604020202020204" pitchFamily="34" charset="0"/>
              <a:buNone/>
              <a:defRPr sz="4800">
                <a:solidFill>
                  <a:srgbClr val="000000"/>
                </a:solidFill>
                <a:latin typeface="Arial"/>
                <a:ea typeface="Arial"/>
                <a:cs typeface="Arial"/>
                <a:sym typeface="Arial" panose="020B0604020202020204" pitchFamily="34" charset="0"/>
              </a:defRPr>
            </a:lvl1pPr>
            <a:lvl2pPr lvl="1"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2pPr>
            <a:lvl3pPr lvl="2"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3pPr>
            <a:lvl4pPr lvl="3"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4pPr>
            <a:lvl5pPr lvl="4"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5pPr>
            <a:lvl6pPr marR="0" lvl="5"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9pPr>
          </a:lstStyle>
          <a:p>
            <a:pPr eaLnBrk="1" hangingPunct="1">
              <a:spcBef>
                <a:spcPct val="0"/>
              </a:spcBef>
              <a:spcAft>
                <a:spcPct val="0"/>
              </a:spcAft>
              <a:buFont typeface="Roboto Slab" pitchFamily="2" charset="0"/>
              <a:buNone/>
            </a:pPr>
            <a:r>
              <a:rPr lang="sk-SK" altLang="cs-CZ" sz="1800" kern="0" dirty="0">
                <a:latin typeface="Roboto Slab" pitchFamily="2" charset="0"/>
                <a:cs typeface="Arial" panose="020B0604020202020204" pitchFamily="34" charset="0"/>
                <a:sym typeface="Roboto Slab" pitchFamily="2" charset="0"/>
              </a:rPr>
              <a:t>Michal Heczko</a:t>
            </a:r>
          </a:p>
        </p:txBody>
      </p:sp>
      <p:sp>
        <p:nvSpPr>
          <p:cNvPr id="20" name="Obdélník 19">
            <a:extLst>
              <a:ext uri="{FF2B5EF4-FFF2-40B4-BE49-F238E27FC236}">
                <a16:creationId xmlns:a16="http://schemas.microsoft.com/office/drawing/2014/main" id="{30B35869-607C-400A-9BA7-C608E24C5FE2}"/>
              </a:ext>
            </a:extLst>
          </p:cNvPr>
          <p:cNvSpPr/>
          <p:nvPr/>
        </p:nvSpPr>
        <p:spPr>
          <a:xfrm>
            <a:off x="0" y="626857"/>
            <a:ext cx="91440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extovéPole 20">
            <a:extLst>
              <a:ext uri="{FF2B5EF4-FFF2-40B4-BE49-F238E27FC236}">
                <a16:creationId xmlns:a16="http://schemas.microsoft.com/office/drawing/2014/main" id="{E09324ED-612B-41F0-A2BD-A4F0006C9074}"/>
              </a:ext>
            </a:extLst>
          </p:cNvPr>
          <p:cNvSpPr txBox="1"/>
          <p:nvPr/>
        </p:nvSpPr>
        <p:spPr>
          <a:xfrm>
            <a:off x="1870286" y="869711"/>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22" name="Obrázek 21">
            <a:extLst>
              <a:ext uri="{FF2B5EF4-FFF2-40B4-BE49-F238E27FC236}">
                <a16:creationId xmlns:a16="http://schemas.microsoft.com/office/drawing/2014/main" id="{0E8AF264-731F-476B-BCC3-829EC19B3FFE}"/>
              </a:ext>
            </a:extLst>
          </p:cNvPr>
          <p:cNvPicPr>
            <a:picLocks noChangeAspect="1"/>
          </p:cNvPicPr>
          <p:nvPr/>
        </p:nvPicPr>
        <p:blipFill>
          <a:blip r:embed="rId4"/>
          <a:stretch>
            <a:fillRect/>
          </a:stretch>
        </p:blipFill>
        <p:spPr>
          <a:xfrm>
            <a:off x="5076056" y="750682"/>
            <a:ext cx="766881" cy="766881"/>
          </a:xfrm>
          <a:prstGeom prst="rect">
            <a:avLst/>
          </a:prstGeom>
        </p:spPr>
      </p:pic>
      <p:sp>
        <p:nvSpPr>
          <p:cNvPr id="23" name="TextovéPole 22">
            <a:extLst>
              <a:ext uri="{FF2B5EF4-FFF2-40B4-BE49-F238E27FC236}">
                <a16:creationId xmlns:a16="http://schemas.microsoft.com/office/drawing/2014/main" id="{5B740C23-761B-466E-9DDB-BCFA33ABB939}"/>
              </a:ext>
            </a:extLst>
          </p:cNvPr>
          <p:cNvSpPr txBox="1"/>
          <p:nvPr/>
        </p:nvSpPr>
        <p:spPr>
          <a:xfrm>
            <a:off x="5896950" y="895483"/>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pic>
        <p:nvPicPr>
          <p:cNvPr id="24" name="Obrázek 23">
            <a:extLst>
              <a:ext uri="{FF2B5EF4-FFF2-40B4-BE49-F238E27FC236}">
                <a16:creationId xmlns:a16="http://schemas.microsoft.com/office/drawing/2014/main" id="{03149C86-C467-4D13-B240-D80210C6E17C}"/>
              </a:ext>
            </a:extLst>
          </p:cNvPr>
          <p:cNvPicPr>
            <a:picLocks noChangeAspect="1"/>
          </p:cNvPicPr>
          <p:nvPr/>
        </p:nvPicPr>
        <p:blipFill>
          <a:blip r:embed="rId5"/>
          <a:stretch>
            <a:fillRect/>
          </a:stretch>
        </p:blipFill>
        <p:spPr>
          <a:xfrm>
            <a:off x="640741" y="704987"/>
            <a:ext cx="1027097" cy="837277"/>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Simple equations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4: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𝐬𝐢𝐧</m:t>
                        </m:r>
                      </m:fName>
                      <m:e>
                        <m:d>
                          <m:dPr>
                            <m:ctrlPr>
                              <a:rPr lang="cs-CZ" sz="2000" b="1" i="1" smtClean="0">
                                <a:solidFill>
                                  <a:srgbClr val="114454"/>
                                </a:solidFill>
                                <a:latin typeface="Cambria Math" panose="02040503050406030204" pitchFamily="18" charset="0"/>
                                <a:ea typeface="Nixie One"/>
                                <a:cs typeface="Nixie One"/>
                                <a:sym typeface="Nixie One"/>
                              </a:rPr>
                            </m:ctrlPr>
                          </m:dPr>
                          <m:e>
                            <m:r>
                              <a:rPr lang="cs-CZ" sz="2000" b="1" i="1" smtClean="0">
                                <a:solidFill>
                                  <a:srgbClr val="114454"/>
                                </a:solidFill>
                                <a:latin typeface="Cambria Math" panose="02040503050406030204" pitchFamily="18" charset="0"/>
                                <a:ea typeface="Nixie One"/>
                                <a:cs typeface="Nixie One"/>
                                <a:sym typeface="Nixie One"/>
                              </a:rPr>
                              <m:t>𝒙</m:t>
                            </m:r>
                          </m:e>
                        </m:d>
                      </m:e>
                    </m:func>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smtClean="0">
                            <a:solidFill>
                              <a:srgbClr val="114454"/>
                            </a:solidFill>
                            <a:latin typeface="Cambria Math" panose="02040503050406030204" pitchFamily="18" charset="0"/>
                            <a:sym typeface="Nixie One"/>
                          </a:rPr>
                        </m:ctrlPr>
                      </m:fPr>
                      <m:num>
                        <m:rad>
                          <m:radPr>
                            <m:degHide m:val="on"/>
                            <m:ctrlPr>
                              <a:rPr lang="cs-CZ" sz="2000" b="1" i="1" smtClean="0">
                                <a:solidFill>
                                  <a:srgbClr val="114454"/>
                                </a:solidFill>
                                <a:latin typeface="Cambria Math" panose="02040503050406030204" pitchFamily="18" charset="0"/>
                                <a:sym typeface="Nixie One"/>
                              </a:rPr>
                            </m:ctrlPr>
                          </m:radPr>
                          <m:deg/>
                          <m:e>
                            <m:r>
                              <a:rPr lang="cs-CZ" sz="2000" b="1" i="1" smtClean="0">
                                <a:solidFill>
                                  <a:srgbClr val="114454"/>
                                </a:solidFill>
                                <a:latin typeface="Cambria Math" panose="02040503050406030204" pitchFamily="18" charset="0"/>
                                <a:sym typeface="Nixie One"/>
                              </a:rPr>
                              <m:t>𝟑</m:t>
                            </m:r>
                          </m:e>
                        </m:rad>
                      </m:num>
                      <m:den>
                        <m:r>
                          <a:rPr lang="cs-CZ" sz="2000" b="1" i="1" smtClean="0">
                            <a:solidFill>
                              <a:srgbClr val="114454"/>
                            </a:solidFill>
                            <a:latin typeface="Cambria Math" panose="02040503050406030204" pitchFamily="18" charset="0"/>
                            <a:sym typeface="Nixie One"/>
                          </a:rPr>
                          <m:t>𝟐</m:t>
                        </m:r>
                      </m:den>
                    </m:f>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10</a:t>
            </a:fld>
            <a:endParaRPr lang="sk-SK" altLang="cs-CZ" sz="800">
              <a:solidFill>
                <a:srgbClr val="FFFFFF"/>
              </a:solidFill>
              <a:latin typeface="Roboto Slab" pitchFamily="2" charset="0"/>
              <a:sym typeface="Roboto Slab" pitchFamily="2" charset="0"/>
            </a:endParaRPr>
          </a:p>
        </p:txBody>
      </p:sp>
      <p:pic>
        <p:nvPicPr>
          <p:cNvPr id="3" name="Obrázek 2">
            <a:extLst>
              <a:ext uri="{FF2B5EF4-FFF2-40B4-BE49-F238E27FC236}">
                <a16:creationId xmlns:a16="http://schemas.microsoft.com/office/drawing/2014/main" id="{54CBCD4D-0832-412E-A370-D8A6311582F3}"/>
              </a:ext>
            </a:extLst>
          </p:cNvPr>
          <p:cNvPicPr>
            <a:picLocks noChangeAspect="1"/>
          </p:cNvPicPr>
          <p:nvPr/>
        </p:nvPicPr>
        <p:blipFill>
          <a:blip r:embed="rId4"/>
          <a:stretch>
            <a:fillRect/>
          </a:stretch>
        </p:blipFill>
        <p:spPr>
          <a:xfrm>
            <a:off x="4860032" y="465070"/>
            <a:ext cx="3350768" cy="3240000"/>
          </a:xfrm>
          <a:prstGeom prst="rect">
            <a:avLst/>
          </a:prstGeom>
        </p:spPr>
      </p:pic>
      <mc:AlternateContent xmlns:mc="http://schemas.openxmlformats.org/markup-compatibility/2006" xmlns:a14="http://schemas.microsoft.com/office/drawing/2010/main">
        <mc:Choice Requires="a14">
          <p:sp>
            <p:nvSpPr>
              <p:cNvPr id="14" name="Google Shape;161;p18">
                <a:extLst>
                  <a:ext uri="{FF2B5EF4-FFF2-40B4-BE49-F238E27FC236}">
                    <a16:creationId xmlns:a16="http://schemas.microsoft.com/office/drawing/2014/main" id="{A70C8D6B-008B-4E53-823C-ADF75BCE63E7}"/>
                  </a:ext>
                </a:extLst>
              </p:cNvPr>
              <p:cNvSpPr txBox="1">
                <a:spLocks/>
              </p:cNvSpPr>
              <p:nvPr/>
            </p:nvSpPr>
            <p:spPr bwMode="auto">
              <a:xfrm>
                <a:off x="333375" y="2427734"/>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en-GB" sz="1800" kern="0" dirty="0">
                    <a:solidFill>
                      <a:srgbClr val="114454"/>
                    </a:solidFill>
                    <a:latin typeface="Weekly Free Light" panose="020B0604020202020204" charset="-18"/>
                    <a:ea typeface="Nixie One"/>
                    <a:cs typeface="Nixie One"/>
                    <a:sym typeface="Nixie One"/>
                  </a:rPr>
                  <a:t>The basic table value</a:t>
                </a:r>
                <a:r>
                  <a:rPr lang="cs-CZ" sz="1800" kern="0" dirty="0">
                    <a:solidFill>
                      <a:srgbClr val="114454"/>
                    </a:solidFill>
                    <a:latin typeface="Weekly Free Light" panose="020B0604020202020204" charset="-18"/>
                    <a:ea typeface="Nixie One"/>
                    <a:cs typeface="Nixie One"/>
                    <a:sym typeface="Nixie One"/>
                  </a:rPr>
                  <a:t> </a:t>
                </a:r>
                <a14:m>
                  <m:oMath xmlns:m="http://schemas.openxmlformats.org/officeDocument/2006/math">
                    <m:sSub>
                      <m:sSubPr>
                        <m:ctrlPr>
                          <a:rPr lang="cs-CZ" sz="1800" b="1" i="1" kern="0" smtClean="0">
                            <a:solidFill>
                              <a:srgbClr val="114454"/>
                            </a:solidFill>
                            <a:latin typeface="Cambria Math" panose="02040503050406030204" pitchFamily="18" charset="0"/>
                            <a:sym typeface="Nixie One"/>
                          </a:rPr>
                        </m:ctrlPr>
                      </m:sSubPr>
                      <m:e>
                        <m:r>
                          <a:rPr lang="cs-CZ" sz="1800" b="1" i="1" kern="0" smtClean="0">
                            <a:solidFill>
                              <a:srgbClr val="114454"/>
                            </a:solidFill>
                            <a:latin typeface="Cambria Math" panose="02040503050406030204" pitchFamily="18" charset="0"/>
                            <a:sym typeface="Nixie One"/>
                          </a:rPr>
                          <m:t>𝒙</m:t>
                        </m:r>
                      </m:e>
                      <m:sub>
                        <m:r>
                          <a:rPr lang="cs-CZ" sz="1800" b="1" i="1" kern="0" smtClean="0">
                            <a:solidFill>
                              <a:srgbClr val="114454"/>
                            </a:solidFill>
                            <a:latin typeface="Cambria Math" panose="02040503050406030204" pitchFamily="18" charset="0"/>
                            <a:sym typeface="Nixie One"/>
                          </a:rPr>
                          <m:t>𝟎</m:t>
                        </m:r>
                      </m:sub>
                    </m:sSub>
                    <m:r>
                      <a:rPr lang="cs-CZ" sz="1800" b="1" i="1" kern="0" smtClean="0">
                        <a:solidFill>
                          <a:srgbClr val="114454"/>
                        </a:solidFill>
                        <a:latin typeface="Cambria Math" panose="02040503050406030204" pitchFamily="18" charset="0"/>
                        <a:sym typeface="Nixie One"/>
                      </a:rPr>
                      <m:t>=</m:t>
                    </m:r>
                    <m:f>
                      <m:fPr>
                        <m:ctrlPr>
                          <a:rPr lang="cs-CZ" sz="1800" b="1" i="1" kern="0" smtClean="0">
                            <a:solidFill>
                              <a:srgbClr val="114454"/>
                            </a:solidFill>
                            <a:latin typeface="Cambria Math" panose="02040503050406030204" pitchFamily="18" charset="0"/>
                            <a:sym typeface="Nixie One"/>
                          </a:rPr>
                        </m:ctrlPr>
                      </m:fPr>
                      <m:num>
                        <m:r>
                          <a:rPr lang="cs-CZ" sz="18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1800" b="1" i="1" kern="0" smtClean="0">
                            <a:solidFill>
                              <a:srgbClr val="114454"/>
                            </a:solidFill>
                            <a:latin typeface="Cambria Math" panose="02040503050406030204" pitchFamily="18" charset="0"/>
                            <a:ea typeface="Cambria Math" panose="02040503050406030204" pitchFamily="18" charset="0"/>
                            <a:sym typeface="Nixie One"/>
                          </a:rPr>
                          <m:t>𝟑</m:t>
                        </m:r>
                      </m:den>
                    </m:f>
                  </m:oMath>
                </a14:m>
                <a:r>
                  <a:rPr lang="cs-CZ" sz="18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4" name="Google Shape;161;p18">
                <a:extLst>
                  <a:ext uri="{FF2B5EF4-FFF2-40B4-BE49-F238E27FC236}">
                    <a16:creationId xmlns:a16="http://schemas.microsoft.com/office/drawing/2014/main" id="{A70C8D6B-008B-4E53-823C-ADF75BCE63E7}"/>
                  </a:ext>
                </a:extLst>
              </p:cNvPr>
              <p:cNvSpPr txBox="1">
                <a:spLocks noRot="1" noChangeAspect="1" noMove="1" noResize="1" noEditPoints="1" noAdjustHandles="1" noChangeArrowheads="1" noChangeShapeType="1" noTextEdit="1"/>
              </p:cNvSpPr>
              <p:nvPr/>
            </p:nvSpPr>
            <p:spPr bwMode="auto">
              <a:xfrm>
                <a:off x="333375" y="2427734"/>
                <a:ext cx="4536504" cy="445140"/>
              </a:xfrm>
              <a:prstGeom prst="rect">
                <a:avLst/>
              </a:prstGeom>
              <a:blipFill>
                <a:blip r:embed="rId5"/>
                <a:stretch>
                  <a:fillRect l="-1210" t="-2740" b="-821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Google Shape;161;p18">
                <a:extLst>
                  <a:ext uri="{FF2B5EF4-FFF2-40B4-BE49-F238E27FC236}">
                    <a16:creationId xmlns:a16="http://schemas.microsoft.com/office/drawing/2014/main" id="{3C25C800-AAA4-430C-8BD3-B54E04179A6C}"/>
                  </a:ext>
                </a:extLst>
              </p:cNvPr>
              <p:cNvSpPr txBox="1">
                <a:spLocks/>
              </p:cNvSpPr>
              <p:nvPr/>
            </p:nvSpPr>
            <p:spPr bwMode="auto">
              <a:xfrm>
                <a:off x="346576" y="2846690"/>
                <a:ext cx="4945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unc>
                      <m:funcPr>
                        <m:ctrlPr>
                          <a:rPr lang="cs-CZ" sz="1800" b="1" i="1" smtClean="0">
                            <a:solidFill>
                              <a:srgbClr val="114454"/>
                            </a:solidFill>
                            <a:latin typeface="Cambria Math" panose="02040503050406030204" pitchFamily="18" charset="0"/>
                            <a:ea typeface="Nixie One"/>
                            <a:cs typeface="Nixie One"/>
                            <a:sym typeface="Nixie One"/>
                          </a:rPr>
                        </m:ctrlPr>
                      </m:funcPr>
                      <m:fName>
                        <m:r>
                          <a:rPr lang="cs-CZ" sz="1800" b="1">
                            <a:solidFill>
                              <a:srgbClr val="114454"/>
                            </a:solidFill>
                            <a:latin typeface="Cambria Math" panose="02040503050406030204" pitchFamily="18" charset="0"/>
                            <a:ea typeface="Nixie One"/>
                            <a:cs typeface="Nixie One"/>
                            <a:sym typeface="Nixie One"/>
                          </a:rPr>
                          <m:t>𝐬𝐢𝐧</m:t>
                        </m:r>
                      </m:fName>
                      <m:e>
                        <m:r>
                          <a:rPr lang="cs-CZ" sz="1800" b="1" i="1" smtClean="0">
                            <a:solidFill>
                              <a:srgbClr val="114454"/>
                            </a:solidFill>
                            <a:latin typeface="Cambria Math" panose="02040503050406030204" pitchFamily="18" charset="0"/>
                            <a:ea typeface="Nixie One"/>
                            <a:cs typeface="Nixie One"/>
                            <a:sym typeface="Nixie One"/>
                          </a:rPr>
                          <m:t>𝒙</m:t>
                        </m:r>
                      </m:e>
                    </m:func>
                    <m:r>
                      <a:rPr lang="cs-CZ" sz="1800" b="1" i="1">
                        <a:solidFill>
                          <a:srgbClr val="114454"/>
                        </a:solidFill>
                        <a:latin typeface="Cambria Math" panose="02040503050406030204" pitchFamily="18" charset="0"/>
                        <a:ea typeface="Nixie One"/>
                        <a:cs typeface="Nixie One"/>
                        <a:sym typeface="Nixie One"/>
                      </a:rPr>
                      <m:t> </m:t>
                    </m:r>
                  </m:oMath>
                </a14:m>
                <a:r>
                  <a:rPr lang="cs-CZ" sz="1800" kern="0" dirty="0">
                    <a:solidFill>
                      <a:srgbClr val="114454"/>
                    </a:solidFill>
                    <a:latin typeface="Weekly Free Light" panose="020B0604020202020204" charset="-18"/>
                    <a:ea typeface="Nixie One"/>
                    <a:cs typeface="Nixie One"/>
                    <a:sym typeface="Nixie One"/>
                  </a:rPr>
                  <a:t> </a:t>
                </a:r>
                <a:r>
                  <a:rPr lang="en-GB" sz="1800" kern="0" dirty="0">
                    <a:solidFill>
                      <a:srgbClr val="114454"/>
                    </a:solidFill>
                    <a:latin typeface="Weekly Free Light" panose="020B0604020202020204" charset="-18"/>
                    <a:ea typeface="Nixie One"/>
                    <a:cs typeface="Nixie One"/>
                    <a:sym typeface="Nixie One"/>
                  </a:rPr>
                  <a:t>is negative</a:t>
                </a:r>
                <a:r>
                  <a:rPr lang="cs-CZ" sz="1800" kern="0" dirty="0">
                    <a:solidFill>
                      <a:srgbClr val="114454"/>
                    </a:solidFill>
                    <a:latin typeface="Weekly Free Light" panose="020B0604020202020204" charset="-18"/>
                    <a:ea typeface="Nixie One"/>
                    <a:cs typeface="Nixie One"/>
                    <a:sym typeface="Nixie One"/>
                  </a:rPr>
                  <a:t> </a:t>
                </a:r>
                <a:r>
                  <a:rPr lang="en-GB" sz="1800" kern="0" dirty="0">
                    <a:solidFill>
                      <a:srgbClr val="114454"/>
                    </a:solidFill>
                    <a:latin typeface="Weekly Free Light" panose="020B0604020202020204" charset="-18"/>
                    <a:ea typeface="Nixie One"/>
                    <a:cs typeface="Nixie One"/>
                    <a:sym typeface="Nixie One"/>
                  </a:rPr>
                  <a:t>in</a:t>
                </a:r>
                <a:r>
                  <a:rPr lang="cs-CZ" sz="1800" kern="0" dirty="0">
                    <a:solidFill>
                      <a:srgbClr val="114454"/>
                    </a:solidFill>
                    <a:latin typeface="Weekly Free Light" panose="020B0604020202020204" charset="-18"/>
                    <a:ea typeface="Nixie One"/>
                    <a:cs typeface="Nixie One"/>
                    <a:sym typeface="Nixie One"/>
                  </a:rPr>
                  <a:t> </a:t>
                </a:r>
                <a:r>
                  <a:rPr lang="en-GB" sz="1800" kern="0" dirty="0">
                    <a:solidFill>
                      <a:srgbClr val="114454"/>
                    </a:solidFill>
                    <a:latin typeface="Weekly Free Light" panose="020B0604020202020204" charset="-18"/>
                    <a:ea typeface="Nixie One"/>
                    <a:cs typeface="Nixie One"/>
                    <a:sym typeface="Nixie One"/>
                  </a:rPr>
                  <a:t>Quadrants </a:t>
                </a:r>
                <a:r>
                  <a:rPr lang="cs-CZ" sz="1800" kern="0" dirty="0">
                    <a:solidFill>
                      <a:srgbClr val="114454"/>
                    </a:solidFill>
                    <a:latin typeface="Weekly Free Light" panose="020B0604020202020204" charset="-18"/>
                    <a:ea typeface="Nixie One"/>
                    <a:cs typeface="Nixie One"/>
                    <a:sym typeface="Nixie One"/>
                  </a:rPr>
                  <a:t>III </a:t>
                </a:r>
                <a:r>
                  <a:rPr lang="en-GB" sz="1800" kern="0" dirty="0">
                    <a:solidFill>
                      <a:srgbClr val="114454"/>
                    </a:solidFill>
                    <a:latin typeface="Weekly Free Light" panose="020B0604020202020204" charset="-18"/>
                    <a:ea typeface="Nixie One"/>
                    <a:cs typeface="Nixie One"/>
                    <a:sym typeface="Nixie One"/>
                  </a:rPr>
                  <a:t>and</a:t>
                </a:r>
                <a:r>
                  <a:rPr lang="cs-CZ" sz="1800" kern="0" dirty="0">
                    <a:solidFill>
                      <a:srgbClr val="114454"/>
                    </a:solidFill>
                    <a:latin typeface="Weekly Free Light" panose="020B0604020202020204" charset="-18"/>
                    <a:ea typeface="Nixie One"/>
                    <a:cs typeface="Nixie One"/>
                    <a:sym typeface="Nixie One"/>
                  </a:rPr>
                  <a:t> IV.</a:t>
                </a:r>
                <a:endParaRPr lang="cs-CZ" sz="1800" b="1" i="1" kern="0" dirty="0">
                  <a:solidFill>
                    <a:srgbClr val="114454"/>
                  </a:solidFill>
                  <a:latin typeface="Cambria Math" panose="02040503050406030204" pitchFamily="18" charset="0"/>
                  <a:ea typeface="Nixie One"/>
                  <a:cs typeface="Nixie One"/>
                  <a:sym typeface="Nixie One"/>
                </a:endParaRPr>
              </a:p>
            </p:txBody>
          </p:sp>
        </mc:Choice>
        <mc:Fallback xmlns="">
          <p:sp>
            <p:nvSpPr>
              <p:cNvPr id="15" name="Google Shape;161;p18">
                <a:extLst>
                  <a:ext uri="{FF2B5EF4-FFF2-40B4-BE49-F238E27FC236}">
                    <a16:creationId xmlns:a16="http://schemas.microsoft.com/office/drawing/2014/main" id="{3C25C800-AAA4-430C-8BD3-B54E04179A6C}"/>
                  </a:ext>
                </a:extLst>
              </p:cNvPr>
              <p:cNvSpPr txBox="1">
                <a:spLocks noRot="1" noChangeAspect="1" noMove="1" noResize="1" noEditPoints="1" noAdjustHandles="1" noChangeArrowheads="1" noChangeShapeType="1" noTextEdit="1"/>
              </p:cNvSpPr>
              <p:nvPr/>
            </p:nvSpPr>
            <p:spPr bwMode="auto">
              <a:xfrm>
                <a:off x="346576" y="2846690"/>
                <a:ext cx="4945504" cy="445140"/>
              </a:xfrm>
              <a:prstGeom prst="rect">
                <a:avLst/>
              </a:prstGeom>
              <a:blipFill>
                <a:blip r:embed="rId6"/>
                <a:stretch>
                  <a:fillRect b="-12329"/>
                </a:stretch>
              </a:blipFill>
              <a:ln>
                <a:noFill/>
              </a:ln>
            </p:spPr>
            <p:txBody>
              <a:bodyPr/>
              <a:lstStyle/>
              <a:p>
                <a:r>
                  <a:rPr lang="cs-CZ">
                    <a:noFill/>
                  </a:rPr>
                  <a:t> </a:t>
                </a:r>
              </a:p>
            </p:txBody>
          </p:sp>
        </mc:Fallback>
      </mc:AlternateContent>
      <p:sp>
        <p:nvSpPr>
          <p:cNvPr id="16" name="Google Shape;161;p18">
            <a:extLst>
              <a:ext uri="{FF2B5EF4-FFF2-40B4-BE49-F238E27FC236}">
                <a16:creationId xmlns:a16="http://schemas.microsoft.com/office/drawing/2014/main" id="{088D4D8A-520C-4BD8-B559-B1CF2B2F2710}"/>
              </a:ext>
            </a:extLst>
          </p:cNvPr>
          <p:cNvSpPr txBox="1">
            <a:spLocks/>
          </p:cNvSpPr>
          <p:nvPr/>
        </p:nvSpPr>
        <p:spPr bwMode="auto">
          <a:xfrm>
            <a:off x="375891" y="3291830"/>
            <a:ext cx="1819843" cy="445140"/>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en-GB" sz="2000" b="1" kern="0" dirty="0">
                <a:solidFill>
                  <a:srgbClr val="114454"/>
                </a:solidFill>
                <a:latin typeface="Weekly Free Light" panose="00000400000000000000" pitchFamily="50" charset="-18"/>
                <a:ea typeface="Nixie One"/>
                <a:cs typeface="Nixie One"/>
                <a:sym typeface="Nixie One"/>
              </a:rPr>
              <a:t>Quadrant </a:t>
            </a:r>
            <a:r>
              <a:rPr lang="cs-CZ" sz="2000" b="1" kern="0" dirty="0">
                <a:solidFill>
                  <a:srgbClr val="114454"/>
                </a:solidFill>
                <a:latin typeface="Weekly Free Light" panose="00000400000000000000" pitchFamily="50" charset="-18"/>
                <a:ea typeface="Nixie One"/>
                <a:cs typeface="Nixie One"/>
                <a:sym typeface="Nixie One"/>
              </a:rPr>
              <a:t>III:</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p:sp>
        <p:nvSpPr>
          <p:cNvPr id="17" name="Google Shape;161;p18">
            <a:extLst>
              <a:ext uri="{FF2B5EF4-FFF2-40B4-BE49-F238E27FC236}">
                <a16:creationId xmlns:a16="http://schemas.microsoft.com/office/drawing/2014/main" id="{EC023C5F-ED00-4E8E-90D3-55F8CA7A019D}"/>
              </a:ext>
            </a:extLst>
          </p:cNvPr>
          <p:cNvSpPr txBox="1">
            <a:spLocks/>
          </p:cNvSpPr>
          <p:nvPr/>
        </p:nvSpPr>
        <p:spPr bwMode="auto">
          <a:xfrm>
            <a:off x="375892" y="4193851"/>
            <a:ext cx="1819842" cy="445141"/>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en-GB" sz="2000" b="1" kern="0" dirty="0">
                <a:solidFill>
                  <a:srgbClr val="114454"/>
                </a:solidFill>
                <a:latin typeface="Weekly Free Light" panose="00000400000000000000" pitchFamily="50" charset="-18"/>
                <a:ea typeface="Nixie One"/>
                <a:cs typeface="Nixie One"/>
                <a:sym typeface="Nixie One"/>
              </a:rPr>
              <a:t>Quadrant </a:t>
            </a:r>
            <a:r>
              <a:rPr lang="cs-CZ" sz="2000" b="1" kern="0" dirty="0">
                <a:solidFill>
                  <a:srgbClr val="114454"/>
                </a:solidFill>
                <a:latin typeface="Weekly Free Light" panose="00000400000000000000" pitchFamily="50" charset="-18"/>
                <a:ea typeface="Nixie One"/>
                <a:cs typeface="Nixie One"/>
                <a:sym typeface="Nixie One"/>
              </a:rPr>
              <a:t>IV:</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AlternateContent xmlns:mc="http://schemas.openxmlformats.org/markup-compatibility/2006" xmlns:a14="http://schemas.microsoft.com/office/drawing/2010/main">
        <mc:Choice Requires="a14">
          <p:sp>
            <p:nvSpPr>
              <p:cNvPr id="18" name="Google Shape;161;p18">
                <a:extLst>
                  <a:ext uri="{FF2B5EF4-FFF2-40B4-BE49-F238E27FC236}">
                    <a16:creationId xmlns:a16="http://schemas.microsoft.com/office/drawing/2014/main" id="{15CC776E-1E06-4B57-A25A-9EB485A191AC}"/>
                  </a:ext>
                </a:extLst>
              </p:cNvPr>
              <p:cNvSpPr txBox="1">
                <a:spLocks/>
              </p:cNvSpPr>
              <p:nvPr/>
            </p:nvSpPr>
            <p:spPr bwMode="auto">
              <a:xfrm>
                <a:off x="2195736" y="3291830"/>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r>
                      <a:rPr lang="cs-CZ" sz="2000" b="1" i="1" kern="0">
                        <a:solidFill>
                          <a:srgbClr val="114454"/>
                        </a:solidFill>
                        <a:latin typeface="Cambria Math" panose="02040503050406030204" pitchFamily="18" charset="0"/>
                        <a:ea typeface="Cambria Math" panose="02040503050406030204" pitchFamily="18" charset="0"/>
                        <a:sym typeface="Nixie One"/>
                      </a:rPr>
                      <m:t>𝝅</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𝟑</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8" name="Google Shape;161;p18">
                <a:extLst>
                  <a:ext uri="{FF2B5EF4-FFF2-40B4-BE49-F238E27FC236}">
                    <a16:creationId xmlns:a16="http://schemas.microsoft.com/office/drawing/2014/main" id="{15CC776E-1E06-4B57-A25A-9EB485A191AC}"/>
                  </a:ext>
                </a:extLst>
              </p:cNvPr>
              <p:cNvSpPr txBox="1">
                <a:spLocks noRot="1" noChangeAspect="1" noMove="1" noResize="1" noEditPoints="1" noAdjustHandles="1" noChangeArrowheads="1" noChangeShapeType="1" noTextEdit="1"/>
              </p:cNvSpPr>
              <p:nvPr/>
            </p:nvSpPr>
            <p:spPr bwMode="auto">
              <a:xfrm>
                <a:off x="2195736" y="3291830"/>
                <a:ext cx="2158777" cy="445140"/>
              </a:xfrm>
              <a:prstGeom prst="rect">
                <a:avLst/>
              </a:prstGeom>
              <a:blipFill>
                <a:blip r:embed="rId7"/>
                <a:stretch>
                  <a:fillRect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Google Shape;161;p18">
                <a:extLst>
                  <a:ext uri="{FF2B5EF4-FFF2-40B4-BE49-F238E27FC236}">
                    <a16:creationId xmlns:a16="http://schemas.microsoft.com/office/drawing/2014/main" id="{FFD84EDB-C092-4268-ACAF-401336AA4F98}"/>
                  </a:ext>
                </a:extLst>
              </p:cNvPr>
              <p:cNvSpPr txBox="1">
                <a:spLocks/>
              </p:cNvSpPr>
              <p:nvPr/>
            </p:nvSpPr>
            <p:spPr bwMode="auto">
              <a:xfrm>
                <a:off x="2195736" y="4193851"/>
                <a:ext cx="237626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r>
                      <a:rPr lang="cs-CZ" sz="2000" b="1" i="1" smtClean="0">
                        <a:solidFill>
                          <a:srgbClr val="114454"/>
                        </a:solidFill>
                        <a:latin typeface="Cambria Math" panose="02040503050406030204" pitchFamily="18" charset="0"/>
                        <a:ea typeface="Nixie One"/>
                        <a:cs typeface="Nixie One"/>
                        <a:sym typeface="Nixie One"/>
                      </a:rPr>
                      <m:t>𝟐</m:t>
                    </m:r>
                    <m:r>
                      <a:rPr lang="cs-CZ" sz="2000" b="1" i="1" kern="0">
                        <a:solidFill>
                          <a:srgbClr val="114454"/>
                        </a:solidFill>
                        <a:latin typeface="Cambria Math" panose="02040503050406030204" pitchFamily="18" charset="0"/>
                        <a:ea typeface="Cambria Math" panose="02040503050406030204" pitchFamily="18" charset="0"/>
                        <a:sym typeface="Nixie One"/>
                      </a:rPr>
                      <m:t>𝝅</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𝟑</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9" name="Google Shape;161;p18">
                <a:extLst>
                  <a:ext uri="{FF2B5EF4-FFF2-40B4-BE49-F238E27FC236}">
                    <a16:creationId xmlns:a16="http://schemas.microsoft.com/office/drawing/2014/main" id="{FFD84EDB-C092-4268-ACAF-401336AA4F98}"/>
                  </a:ext>
                </a:extLst>
              </p:cNvPr>
              <p:cNvSpPr txBox="1">
                <a:spLocks noRot="1" noChangeAspect="1" noMove="1" noResize="1" noEditPoints="1" noAdjustHandles="1" noChangeArrowheads="1" noChangeShapeType="1" noTextEdit="1"/>
              </p:cNvSpPr>
              <p:nvPr/>
            </p:nvSpPr>
            <p:spPr bwMode="auto">
              <a:xfrm>
                <a:off x="2195736" y="4193851"/>
                <a:ext cx="2376264" cy="445140"/>
              </a:xfrm>
              <a:prstGeom prst="rect">
                <a:avLst/>
              </a:prstGeom>
              <a:blipFill>
                <a:blip r:embed="rId8"/>
                <a:stretch>
                  <a:fillRect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Google Shape;161;p18">
                <a:extLst>
                  <a:ext uri="{FF2B5EF4-FFF2-40B4-BE49-F238E27FC236}">
                    <a16:creationId xmlns:a16="http://schemas.microsoft.com/office/drawing/2014/main" id="{C92534FD-3E6D-4CEF-AF4B-6FD8FEBD465E}"/>
                  </a:ext>
                </a:extLst>
              </p:cNvPr>
              <p:cNvSpPr txBox="1">
                <a:spLocks/>
              </p:cNvSpPr>
              <p:nvPr/>
            </p:nvSpPr>
            <p:spPr bwMode="auto">
              <a:xfrm>
                <a:off x="2196593" y="4646890"/>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𝟓</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𝟑</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0" name="Google Shape;161;p18">
                <a:extLst>
                  <a:ext uri="{FF2B5EF4-FFF2-40B4-BE49-F238E27FC236}">
                    <a16:creationId xmlns:a16="http://schemas.microsoft.com/office/drawing/2014/main" id="{C92534FD-3E6D-4CEF-AF4B-6FD8FEBD465E}"/>
                  </a:ext>
                </a:extLst>
              </p:cNvPr>
              <p:cNvSpPr txBox="1">
                <a:spLocks noRot="1" noChangeAspect="1" noMove="1" noResize="1" noEditPoints="1" noAdjustHandles="1" noChangeArrowheads="1" noChangeShapeType="1" noTextEdit="1"/>
              </p:cNvSpPr>
              <p:nvPr/>
            </p:nvSpPr>
            <p:spPr bwMode="auto">
              <a:xfrm>
                <a:off x="2196593" y="4646890"/>
                <a:ext cx="2158777" cy="445140"/>
              </a:xfrm>
              <a:prstGeom prst="rect">
                <a:avLst/>
              </a:prstGeom>
              <a:blipFill>
                <a:blip r:embed="rId9"/>
                <a:stretch>
                  <a:fillRect b="-1370"/>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Google Shape;161;p18">
                <a:extLst>
                  <a:ext uri="{FF2B5EF4-FFF2-40B4-BE49-F238E27FC236}">
                    <a16:creationId xmlns:a16="http://schemas.microsoft.com/office/drawing/2014/main" id="{90FEBE33-A7FA-4357-AED1-E3E5E343B078}"/>
                  </a:ext>
                </a:extLst>
              </p:cNvPr>
              <p:cNvSpPr txBox="1">
                <a:spLocks/>
              </p:cNvSpPr>
              <p:nvPr/>
            </p:nvSpPr>
            <p:spPr bwMode="auto">
              <a:xfrm>
                <a:off x="4957633" y="4134194"/>
                <a:ext cx="3981262"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fPr>
                                <m:num>
                                  <m:r>
                                    <a:rPr lang="cs-CZ" sz="1500" b="1" i="1" kern="0" smtClean="0">
                                      <a:solidFill>
                                        <a:srgbClr val="114454"/>
                                      </a:solidFill>
                                      <a:latin typeface="Cambria Math" panose="02040503050406030204" pitchFamily="18" charset="0"/>
                                      <a:ea typeface="Cambria Math" panose="02040503050406030204" pitchFamily="18" charset="0"/>
                                      <a:sym typeface="Nixie One"/>
                                    </a:rPr>
                                    <m:t>𝟒</m:t>
                                  </m:r>
                                </m:num>
                                <m:den>
                                  <m:r>
                                    <a:rPr lang="cs-CZ" sz="1500" b="1" i="1" kern="0" smtClean="0">
                                      <a:solidFill>
                                        <a:srgbClr val="114454"/>
                                      </a:solidFill>
                                      <a:latin typeface="Cambria Math" panose="02040503050406030204" pitchFamily="18" charset="0"/>
                                      <a:ea typeface="Cambria Math" panose="02040503050406030204" pitchFamily="18" charset="0"/>
                                      <a:sym typeface="Nixie One"/>
                                    </a:rPr>
                                    <m:t>𝟑</m:t>
                                  </m:r>
                                </m:den>
                              </m:f>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b="0" i="1" kern="0" smtClean="0">
                                  <a:solidFill>
                                    <a:srgbClr val="114454"/>
                                  </a:solidFill>
                                  <a:latin typeface="Cambria Math" panose="02040503050406030204" pitchFamily="18" charset="0"/>
                                  <a:ea typeface="Cambria Math" panose="02040503050406030204" pitchFamily="18" charset="0"/>
                                  <a:cs typeface="Nixie One"/>
                                  <a:sym typeface="Nixie One"/>
                                </a:rPr>
                                <m:t>2</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𝑘</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r>
                                <a:rPr lang="cs-CZ" sz="1600" b="0" i="1" kern="0" smtClean="0">
                                  <a:solidFill>
                                    <a:srgbClr val="114454"/>
                                  </a:solidFill>
                                  <a:latin typeface="Cambria Math" panose="02040503050406030204" pitchFamily="18" charset="0"/>
                                  <a:ea typeface="Cambria Math" panose="02040503050406030204" pitchFamily="18" charset="0"/>
                                  <a:cs typeface="Nixie One"/>
                                  <a:sym typeface="Nixie One"/>
                                </a:rPr>
                                <m:t>;</m:t>
                              </m:r>
                              <m:f>
                                <m:fPr>
                                  <m:ctrlPr>
                                    <a:rPr lang="cs-CZ" sz="1500" b="1" i="1" kern="0">
                                      <a:solidFill>
                                        <a:srgbClr val="114454"/>
                                      </a:solidFill>
                                      <a:latin typeface="Cambria Math" panose="02040503050406030204" pitchFamily="18" charset="0"/>
                                      <a:ea typeface="Cambria Math" panose="02040503050406030204" pitchFamily="18" charset="0"/>
                                      <a:sym typeface="Nixie One"/>
                                    </a:rPr>
                                  </m:ctrlPr>
                                </m:fPr>
                                <m:num>
                                  <m:r>
                                    <a:rPr lang="cs-CZ" sz="1500" b="1" i="1" kern="0" smtClean="0">
                                      <a:solidFill>
                                        <a:srgbClr val="114454"/>
                                      </a:solidFill>
                                      <a:latin typeface="Cambria Math" panose="02040503050406030204" pitchFamily="18" charset="0"/>
                                      <a:ea typeface="Cambria Math" panose="02040503050406030204" pitchFamily="18" charset="0"/>
                                      <a:sym typeface="Nixie One"/>
                                    </a:rPr>
                                    <m:t>𝟓</m:t>
                                  </m:r>
                                </m:num>
                                <m:den>
                                  <m:r>
                                    <a:rPr lang="cs-CZ" sz="1500" b="1" i="1" kern="0" smtClean="0">
                                      <a:solidFill>
                                        <a:srgbClr val="114454"/>
                                      </a:solidFill>
                                      <a:latin typeface="Cambria Math" panose="02040503050406030204" pitchFamily="18" charset="0"/>
                                      <a:ea typeface="Cambria Math" panose="02040503050406030204" pitchFamily="18" charset="0"/>
                                      <a:sym typeface="Nixie One"/>
                                    </a:rPr>
                                    <m:t>𝟑</m:t>
                                  </m:r>
                                </m:den>
                              </m:f>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b="0" i="1" kern="0" smtClean="0">
                                  <a:solidFill>
                                    <a:srgbClr val="114454"/>
                                  </a:solidFill>
                                  <a:latin typeface="Cambria Math" panose="02040503050406030204" pitchFamily="18" charset="0"/>
                                  <a:ea typeface="Cambria Math" panose="02040503050406030204" pitchFamily="18" charset="0"/>
                                  <a:cs typeface="Nixie One"/>
                                  <a:sym typeface="Nixie One"/>
                                </a:rPr>
                                <m:t>2</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𝑘</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21" name="Google Shape;161;p18">
                <a:extLst>
                  <a:ext uri="{FF2B5EF4-FFF2-40B4-BE49-F238E27FC236}">
                    <a16:creationId xmlns:a16="http://schemas.microsoft.com/office/drawing/2014/main" id="{90FEBE33-A7FA-4357-AED1-E3E5E343B078}"/>
                  </a:ext>
                </a:extLst>
              </p:cNvPr>
              <p:cNvSpPr txBox="1">
                <a:spLocks noRot="1" noChangeAspect="1" noMove="1" noResize="1" noEditPoints="1" noAdjustHandles="1" noChangeArrowheads="1" noChangeShapeType="1" noTextEdit="1"/>
              </p:cNvSpPr>
              <p:nvPr/>
            </p:nvSpPr>
            <p:spPr bwMode="auto">
              <a:xfrm>
                <a:off x="4957633" y="4134194"/>
                <a:ext cx="3981262" cy="847381"/>
              </a:xfrm>
              <a:prstGeom prst="rect">
                <a:avLst/>
              </a:prstGeom>
              <a:blipFill>
                <a:blip r:embed="rId10"/>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Google Shape;161;p18">
                <a:extLst>
                  <a:ext uri="{FF2B5EF4-FFF2-40B4-BE49-F238E27FC236}">
                    <a16:creationId xmlns:a16="http://schemas.microsoft.com/office/drawing/2014/main" id="{F0C398BF-2832-4C41-8BE4-C4E1CB096EEA}"/>
                  </a:ext>
                </a:extLst>
              </p:cNvPr>
              <p:cNvSpPr txBox="1">
                <a:spLocks/>
              </p:cNvSpPr>
              <p:nvPr/>
            </p:nvSpPr>
            <p:spPr bwMode="auto">
              <a:xfrm>
                <a:off x="2195736" y="3738852"/>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𝟒</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𝟑</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2" name="Google Shape;161;p18">
                <a:extLst>
                  <a:ext uri="{FF2B5EF4-FFF2-40B4-BE49-F238E27FC236}">
                    <a16:creationId xmlns:a16="http://schemas.microsoft.com/office/drawing/2014/main" id="{F0C398BF-2832-4C41-8BE4-C4E1CB096EEA}"/>
                  </a:ext>
                </a:extLst>
              </p:cNvPr>
              <p:cNvSpPr txBox="1">
                <a:spLocks noRot="1" noChangeAspect="1" noMove="1" noResize="1" noEditPoints="1" noAdjustHandles="1" noChangeArrowheads="1" noChangeShapeType="1" noTextEdit="1"/>
              </p:cNvSpPr>
              <p:nvPr/>
            </p:nvSpPr>
            <p:spPr bwMode="auto">
              <a:xfrm>
                <a:off x="2195736" y="3738852"/>
                <a:ext cx="2158777" cy="445140"/>
              </a:xfrm>
              <a:prstGeom prst="rect">
                <a:avLst/>
              </a:prstGeom>
              <a:blipFill>
                <a:blip r:embed="rId11"/>
                <a:stretch>
                  <a:fillRect b="-1370"/>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58971205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Simple equations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en-GB" sz="2000" b="1" dirty="0">
                    <a:solidFill>
                      <a:srgbClr val="114454"/>
                    </a:solidFill>
                    <a:latin typeface="Weekly Free Light" panose="00000400000000000000" pitchFamily="50" charset="-18"/>
                    <a:ea typeface="Nixie One"/>
                    <a:cs typeface="Nixie One"/>
                    <a:sym typeface="Nixie One"/>
                  </a:rPr>
                  <a:t>Example </a:t>
                </a:r>
                <a:r>
                  <a:rPr lang="cs-CZ" sz="2000" b="1" dirty="0">
                    <a:solidFill>
                      <a:srgbClr val="114454"/>
                    </a:solidFill>
                    <a:latin typeface="Weekly Free Light" panose="00000400000000000000" pitchFamily="50" charset="-18"/>
                    <a:ea typeface="Nixie One"/>
                    <a:cs typeface="Nixie One"/>
                    <a:sym typeface="Nixie One"/>
                  </a:rPr>
                  <a:t>5: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𝐜𝐨𝐬</m:t>
                        </m:r>
                      </m:fName>
                      <m:e>
                        <m:d>
                          <m:dPr>
                            <m:ctrlPr>
                              <a:rPr lang="cs-CZ" sz="2000" b="1" i="1" smtClean="0">
                                <a:solidFill>
                                  <a:srgbClr val="114454"/>
                                </a:solidFill>
                                <a:latin typeface="Cambria Math" panose="02040503050406030204" pitchFamily="18" charset="0"/>
                                <a:ea typeface="Nixie One"/>
                                <a:cs typeface="Nixie One"/>
                                <a:sym typeface="Nixie One"/>
                              </a:rPr>
                            </m:ctrlPr>
                          </m:dPr>
                          <m:e>
                            <m:r>
                              <a:rPr lang="cs-CZ" sz="2000" b="1" i="1" smtClean="0">
                                <a:solidFill>
                                  <a:srgbClr val="114454"/>
                                </a:solidFill>
                                <a:latin typeface="Cambria Math" panose="02040503050406030204" pitchFamily="18" charset="0"/>
                                <a:ea typeface="Nixie One"/>
                                <a:cs typeface="Nixie One"/>
                                <a:sym typeface="Nixie One"/>
                              </a:rPr>
                              <m:t>𝒙</m:t>
                            </m:r>
                          </m:e>
                        </m:d>
                      </m:e>
                    </m:func>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smtClean="0">
                            <a:solidFill>
                              <a:srgbClr val="114454"/>
                            </a:solidFill>
                            <a:latin typeface="Cambria Math" panose="02040503050406030204" pitchFamily="18" charset="0"/>
                            <a:sym typeface="Nixie One"/>
                          </a:rPr>
                        </m:ctrlPr>
                      </m:fPr>
                      <m:num>
                        <m:rad>
                          <m:radPr>
                            <m:degHide m:val="on"/>
                            <m:ctrlPr>
                              <a:rPr lang="cs-CZ" sz="2000" b="1" i="1" smtClean="0">
                                <a:solidFill>
                                  <a:srgbClr val="114454"/>
                                </a:solidFill>
                                <a:latin typeface="Cambria Math" panose="02040503050406030204" pitchFamily="18" charset="0"/>
                                <a:sym typeface="Nixie One"/>
                              </a:rPr>
                            </m:ctrlPr>
                          </m:radPr>
                          <m:deg/>
                          <m:e>
                            <m:r>
                              <a:rPr lang="cs-CZ" sz="2000" b="1" i="1" smtClean="0">
                                <a:solidFill>
                                  <a:srgbClr val="114454"/>
                                </a:solidFill>
                                <a:latin typeface="Cambria Math" panose="02040503050406030204" pitchFamily="18" charset="0"/>
                                <a:sym typeface="Nixie One"/>
                              </a:rPr>
                              <m:t>𝟐</m:t>
                            </m:r>
                          </m:e>
                        </m:rad>
                      </m:num>
                      <m:den>
                        <m:r>
                          <a:rPr lang="cs-CZ" sz="2000" b="1" i="1" smtClean="0">
                            <a:solidFill>
                              <a:srgbClr val="114454"/>
                            </a:solidFill>
                            <a:latin typeface="Cambria Math" panose="02040503050406030204" pitchFamily="18" charset="0"/>
                            <a:sym typeface="Nixie One"/>
                          </a:rPr>
                          <m:t>𝟐</m:t>
                        </m:r>
                      </m:den>
                    </m:f>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11</a:t>
            </a:fld>
            <a:endParaRPr lang="sk-SK" altLang="cs-CZ" sz="800">
              <a:solidFill>
                <a:srgbClr val="FFFFFF"/>
              </a:solidFill>
              <a:latin typeface="Roboto Slab" pitchFamily="2" charset="0"/>
              <a:sym typeface="Roboto Slab" pitchFamily="2" charset="0"/>
            </a:endParaRPr>
          </a:p>
        </p:txBody>
      </p:sp>
      <p:pic>
        <p:nvPicPr>
          <p:cNvPr id="3" name="Obrázek 2">
            <a:extLst>
              <a:ext uri="{FF2B5EF4-FFF2-40B4-BE49-F238E27FC236}">
                <a16:creationId xmlns:a16="http://schemas.microsoft.com/office/drawing/2014/main" id="{70A0E409-84A7-4749-9A3E-1799E2A76B7E}"/>
              </a:ext>
            </a:extLst>
          </p:cNvPr>
          <p:cNvPicPr>
            <a:picLocks noChangeAspect="1"/>
          </p:cNvPicPr>
          <p:nvPr/>
        </p:nvPicPr>
        <p:blipFill>
          <a:blip r:embed="rId4"/>
          <a:stretch>
            <a:fillRect/>
          </a:stretch>
        </p:blipFill>
        <p:spPr>
          <a:xfrm>
            <a:off x="4840552" y="513766"/>
            <a:ext cx="3308742" cy="3240000"/>
          </a:xfrm>
          <a:prstGeom prst="rect">
            <a:avLst/>
          </a:prstGeom>
        </p:spPr>
      </p:pic>
      <mc:AlternateContent xmlns:mc="http://schemas.openxmlformats.org/markup-compatibility/2006" xmlns:a14="http://schemas.microsoft.com/office/drawing/2010/main">
        <mc:Choice Requires="a14">
          <p:sp>
            <p:nvSpPr>
              <p:cNvPr id="14" name="Google Shape;161;p18">
                <a:extLst>
                  <a:ext uri="{FF2B5EF4-FFF2-40B4-BE49-F238E27FC236}">
                    <a16:creationId xmlns:a16="http://schemas.microsoft.com/office/drawing/2014/main" id="{EE7205F2-7EE5-428E-A27F-6F88F9F8C92A}"/>
                  </a:ext>
                </a:extLst>
              </p:cNvPr>
              <p:cNvSpPr txBox="1">
                <a:spLocks/>
              </p:cNvSpPr>
              <p:nvPr/>
            </p:nvSpPr>
            <p:spPr bwMode="auto">
              <a:xfrm>
                <a:off x="333375" y="2427734"/>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en-GB" sz="1800" kern="0" dirty="0">
                    <a:solidFill>
                      <a:srgbClr val="114454"/>
                    </a:solidFill>
                    <a:latin typeface="Weekly Free Light" panose="020B0604020202020204" charset="-18"/>
                    <a:ea typeface="Nixie One"/>
                    <a:cs typeface="Nixie One"/>
                    <a:sym typeface="Nixie One"/>
                  </a:rPr>
                  <a:t>The basic table value</a:t>
                </a:r>
                <a:r>
                  <a:rPr lang="cs-CZ" sz="1800" kern="0" dirty="0">
                    <a:solidFill>
                      <a:srgbClr val="114454"/>
                    </a:solidFill>
                    <a:latin typeface="Weekly Free Light" panose="020B0604020202020204" charset="-18"/>
                    <a:ea typeface="Nixie One"/>
                    <a:cs typeface="Nixie One"/>
                    <a:sym typeface="Nixie One"/>
                  </a:rPr>
                  <a:t> </a:t>
                </a:r>
                <a14:m>
                  <m:oMath xmlns:m="http://schemas.openxmlformats.org/officeDocument/2006/math">
                    <m:sSub>
                      <m:sSubPr>
                        <m:ctrlPr>
                          <a:rPr lang="cs-CZ" sz="1800" b="1" i="1" kern="0" smtClean="0">
                            <a:solidFill>
                              <a:srgbClr val="114454"/>
                            </a:solidFill>
                            <a:latin typeface="Cambria Math" panose="02040503050406030204" pitchFamily="18" charset="0"/>
                            <a:sym typeface="Nixie One"/>
                          </a:rPr>
                        </m:ctrlPr>
                      </m:sSubPr>
                      <m:e>
                        <m:r>
                          <a:rPr lang="cs-CZ" sz="1800" b="1" i="1" kern="0" smtClean="0">
                            <a:solidFill>
                              <a:srgbClr val="114454"/>
                            </a:solidFill>
                            <a:latin typeface="Cambria Math" panose="02040503050406030204" pitchFamily="18" charset="0"/>
                            <a:sym typeface="Nixie One"/>
                          </a:rPr>
                          <m:t>𝒙</m:t>
                        </m:r>
                      </m:e>
                      <m:sub>
                        <m:r>
                          <a:rPr lang="cs-CZ" sz="1800" b="1" i="1" kern="0" smtClean="0">
                            <a:solidFill>
                              <a:srgbClr val="114454"/>
                            </a:solidFill>
                            <a:latin typeface="Cambria Math" panose="02040503050406030204" pitchFamily="18" charset="0"/>
                            <a:sym typeface="Nixie One"/>
                          </a:rPr>
                          <m:t>𝟎</m:t>
                        </m:r>
                      </m:sub>
                    </m:sSub>
                    <m:r>
                      <a:rPr lang="cs-CZ" sz="1800" b="1" i="1" kern="0" smtClean="0">
                        <a:solidFill>
                          <a:srgbClr val="114454"/>
                        </a:solidFill>
                        <a:latin typeface="Cambria Math" panose="02040503050406030204" pitchFamily="18" charset="0"/>
                        <a:sym typeface="Nixie One"/>
                      </a:rPr>
                      <m:t>=</m:t>
                    </m:r>
                    <m:f>
                      <m:fPr>
                        <m:ctrlPr>
                          <a:rPr lang="cs-CZ" sz="1800" b="1" i="1" kern="0" smtClean="0">
                            <a:solidFill>
                              <a:srgbClr val="114454"/>
                            </a:solidFill>
                            <a:latin typeface="Cambria Math" panose="02040503050406030204" pitchFamily="18" charset="0"/>
                            <a:sym typeface="Nixie One"/>
                          </a:rPr>
                        </m:ctrlPr>
                      </m:fPr>
                      <m:num>
                        <m:r>
                          <a:rPr lang="cs-CZ" sz="18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1800" b="1" i="1" kern="0" smtClean="0">
                            <a:solidFill>
                              <a:srgbClr val="114454"/>
                            </a:solidFill>
                            <a:latin typeface="Cambria Math" panose="02040503050406030204" pitchFamily="18" charset="0"/>
                            <a:ea typeface="Cambria Math" panose="02040503050406030204" pitchFamily="18" charset="0"/>
                            <a:sym typeface="Nixie One"/>
                          </a:rPr>
                          <m:t>𝟒</m:t>
                        </m:r>
                      </m:den>
                    </m:f>
                  </m:oMath>
                </a14:m>
                <a:r>
                  <a:rPr lang="cs-CZ" sz="18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4" name="Google Shape;161;p18">
                <a:extLst>
                  <a:ext uri="{FF2B5EF4-FFF2-40B4-BE49-F238E27FC236}">
                    <a16:creationId xmlns:a16="http://schemas.microsoft.com/office/drawing/2014/main" id="{EE7205F2-7EE5-428E-A27F-6F88F9F8C92A}"/>
                  </a:ext>
                </a:extLst>
              </p:cNvPr>
              <p:cNvSpPr txBox="1">
                <a:spLocks noRot="1" noChangeAspect="1" noMove="1" noResize="1" noEditPoints="1" noAdjustHandles="1" noChangeArrowheads="1" noChangeShapeType="1" noTextEdit="1"/>
              </p:cNvSpPr>
              <p:nvPr/>
            </p:nvSpPr>
            <p:spPr bwMode="auto">
              <a:xfrm>
                <a:off x="333375" y="2427734"/>
                <a:ext cx="4536504" cy="445140"/>
              </a:xfrm>
              <a:prstGeom prst="rect">
                <a:avLst/>
              </a:prstGeom>
              <a:blipFill>
                <a:blip r:embed="rId5"/>
                <a:stretch>
                  <a:fillRect l="-1210" t="-2740" b="-821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Google Shape;161;p18">
                <a:extLst>
                  <a:ext uri="{FF2B5EF4-FFF2-40B4-BE49-F238E27FC236}">
                    <a16:creationId xmlns:a16="http://schemas.microsoft.com/office/drawing/2014/main" id="{923869DA-7B36-4741-90E7-899AFE650460}"/>
                  </a:ext>
                </a:extLst>
              </p:cNvPr>
              <p:cNvSpPr txBox="1">
                <a:spLocks/>
              </p:cNvSpPr>
              <p:nvPr/>
            </p:nvSpPr>
            <p:spPr bwMode="auto">
              <a:xfrm>
                <a:off x="346576" y="2846690"/>
                <a:ext cx="4945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unc>
                      <m:funcPr>
                        <m:ctrlPr>
                          <a:rPr lang="cs-CZ" sz="1800" b="1" i="1" smtClean="0">
                            <a:solidFill>
                              <a:srgbClr val="114454"/>
                            </a:solidFill>
                            <a:latin typeface="Cambria Math" panose="02040503050406030204" pitchFamily="18" charset="0"/>
                            <a:ea typeface="Nixie One"/>
                            <a:cs typeface="Nixie One"/>
                            <a:sym typeface="Nixie One"/>
                          </a:rPr>
                        </m:ctrlPr>
                      </m:funcPr>
                      <m:fName>
                        <m:r>
                          <a:rPr lang="cs-CZ" sz="1800" b="1" i="0" smtClean="0">
                            <a:solidFill>
                              <a:srgbClr val="114454"/>
                            </a:solidFill>
                            <a:latin typeface="Cambria Math" panose="02040503050406030204" pitchFamily="18" charset="0"/>
                            <a:ea typeface="Nixie One"/>
                            <a:cs typeface="Nixie One"/>
                            <a:sym typeface="Nixie One"/>
                          </a:rPr>
                          <m:t>𝐜𝐨𝐬</m:t>
                        </m:r>
                      </m:fName>
                      <m:e>
                        <m:r>
                          <a:rPr lang="cs-CZ" sz="1800" b="1" i="1" smtClean="0">
                            <a:solidFill>
                              <a:srgbClr val="114454"/>
                            </a:solidFill>
                            <a:latin typeface="Cambria Math" panose="02040503050406030204" pitchFamily="18" charset="0"/>
                            <a:ea typeface="Nixie One"/>
                            <a:cs typeface="Nixie One"/>
                            <a:sym typeface="Nixie One"/>
                          </a:rPr>
                          <m:t>𝒙</m:t>
                        </m:r>
                      </m:e>
                    </m:func>
                    <m:r>
                      <a:rPr lang="cs-CZ" sz="1800" b="1" i="1">
                        <a:solidFill>
                          <a:srgbClr val="114454"/>
                        </a:solidFill>
                        <a:latin typeface="Cambria Math" panose="02040503050406030204" pitchFamily="18" charset="0"/>
                        <a:ea typeface="Nixie One"/>
                        <a:cs typeface="Nixie One"/>
                        <a:sym typeface="Nixie One"/>
                      </a:rPr>
                      <m:t> </m:t>
                    </m:r>
                  </m:oMath>
                </a14:m>
                <a:r>
                  <a:rPr lang="cs-CZ" sz="1800" kern="0" dirty="0">
                    <a:solidFill>
                      <a:srgbClr val="114454"/>
                    </a:solidFill>
                    <a:latin typeface="Weekly Free Light" panose="020B0604020202020204" charset="-18"/>
                    <a:ea typeface="Nixie One"/>
                    <a:cs typeface="Nixie One"/>
                    <a:sym typeface="Nixie One"/>
                  </a:rPr>
                  <a:t> </a:t>
                </a:r>
                <a:r>
                  <a:rPr lang="en-GB" sz="1800" kern="0" dirty="0">
                    <a:solidFill>
                      <a:srgbClr val="114454"/>
                    </a:solidFill>
                    <a:latin typeface="Weekly Free Light" panose="020B0604020202020204" charset="-18"/>
                    <a:ea typeface="Nixie One"/>
                    <a:cs typeface="Nixie One"/>
                    <a:sym typeface="Nixie One"/>
                  </a:rPr>
                  <a:t>is negative in Quadrants </a:t>
                </a:r>
                <a:r>
                  <a:rPr lang="cs-CZ" sz="1800" kern="0" dirty="0">
                    <a:solidFill>
                      <a:srgbClr val="114454"/>
                    </a:solidFill>
                    <a:latin typeface="Weekly Free Light" panose="020B0604020202020204" charset="-18"/>
                    <a:ea typeface="Nixie One"/>
                    <a:cs typeface="Nixie One"/>
                    <a:sym typeface="Nixie One"/>
                  </a:rPr>
                  <a:t>II </a:t>
                </a:r>
                <a:r>
                  <a:rPr lang="en-GB" sz="1800" kern="0" dirty="0">
                    <a:solidFill>
                      <a:srgbClr val="114454"/>
                    </a:solidFill>
                    <a:latin typeface="Weekly Free Light" panose="020B0604020202020204" charset="-18"/>
                    <a:ea typeface="Nixie One"/>
                    <a:cs typeface="Nixie One"/>
                    <a:sym typeface="Nixie One"/>
                  </a:rPr>
                  <a:t>and</a:t>
                </a:r>
                <a:r>
                  <a:rPr lang="cs-CZ" sz="1800" kern="0" dirty="0">
                    <a:solidFill>
                      <a:srgbClr val="114454"/>
                    </a:solidFill>
                    <a:latin typeface="Weekly Free Light" panose="020B0604020202020204" charset="-18"/>
                    <a:ea typeface="Nixie One"/>
                    <a:cs typeface="Nixie One"/>
                    <a:sym typeface="Nixie One"/>
                  </a:rPr>
                  <a:t> III.</a:t>
                </a:r>
                <a:endParaRPr lang="cs-CZ" sz="1800" b="1" i="1" kern="0" dirty="0">
                  <a:solidFill>
                    <a:srgbClr val="114454"/>
                  </a:solidFill>
                  <a:latin typeface="Cambria Math" panose="02040503050406030204" pitchFamily="18" charset="0"/>
                  <a:ea typeface="Nixie One"/>
                  <a:cs typeface="Nixie One"/>
                  <a:sym typeface="Nixie One"/>
                </a:endParaRPr>
              </a:p>
            </p:txBody>
          </p:sp>
        </mc:Choice>
        <mc:Fallback xmlns="">
          <p:sp>
            <p:nvSpPr>
              <p:cNvPr id="15" name="Google Shape;161;p18">
                <a:extLst>
                  <a:ext uri="{FF2B5EF4-FFF2-40B4-BE49-F238E27FC236}">
                    <a16:creationId xmlns:a16="http://schemas.microsoft.com/office/drawing/2014/main" id="{923869DA-7B36-4741-90E7-899AFE650460}"/>
                  </a:ext>
                </a:extLst>
              </p:cNvPr>
              <p:cNvSpPr txBox="1">
                <a:spLocks noRot="1" noChangeAspect="1" noMove="1" noResize="1" noEditPoints="1" noAdjustHandles="1" noChangeArrowheads="1" noChangeShapeType="1" noTextEdit="1"/>
              </p:cNvSpPr>
              <p:nvPr/>
            </p:nvSpPr>
            <p:spPr bwMode="auto">
              <a:xfrm>
                <a:off x="346576" y="2846690"/>
                <a:ext cx="4945504" cy="445140"/>
              </a:xfrm>
              <a:prstGeom prst="rect">
                <a:avLst/>
              </a:prstGeom>
              <a:blipFill>
                <a:blip r:embed="rId6"/>
                <a:stretch>
                  <a:fillRect b="-12329"/>
                </a:stretch>
              </a:blipFill>
              <a:ln>
                <a:noFill/>
              </a:ln>
            </p:spPr>
            <p:txBody>
              <a:bodyPr/>
              <a:lstStyle/>
              <a:p>
                <a:r>
                  <a:rPr lang="cs-CZ">
                    <a:noFill/>
                  </a:rPr>
                  <a:t> </a:t>
                </a:r>
              </a:p>
            </p:txBody>
          </p:sp>
        </mc:Fallback>
      </mc:AlternateContent>
      <p:sp>
        <p:nvSpPr>
          <p:cNvPr id="16" name="Google Shape;161;p18">
            <a:extLst>
              <a:ext uri="{FF2B5EF4-FFF2-40B4-BE49-F238E27FC236}">
                <a16:creationId xmlns:a16="http://schemas.microsoft.com/office/drawing/2014/main" id="{47A1A16F-D153-4892-B217-CE4223ADAE1A}"/>
              </a:ext>
            </a:extLst>
          </p:cNvPr>
          <p:cNvSpPr txBox="1">
            <a:spLocks/>
          </p:cNvSpPr>
          <p:nvPr/>
        </p:nvSpPr>
        <p:spPr bwMode="auto">
          <a:xfrm>
            <a:off x="375891" y="3291830"/>
            <a:ext cx="1819843" cy="445140"/>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en-GB" sz="2000" b="1" kern="0" dirty="0">
                <a:solidFill>
                  <a:srgbClr val="114454"/>
                </a:solidFill>
                <a:latin typeface="Weekly Free Light" panose="00000400000000000000" pitchFamily="50" charset="-18"/>
                <a:ea typeface="Nixie One"/>
                <a:cs typeface="Nixie One"/>
                <a:sym typeface="Nixie One"/>
              </a:rPr>
              <a:t>Quadrant </a:t>
            </a:r>
            <a:r>
              <a:rPr lang="cs-CZ" sz="2000" b="1" kern="0" dirty="0">
                <a:solidFill>
                  <a:srgbClr val="114454"/>
                </a:solidFill>
                <a:latin typeface="Weekly Free Light" panose="00000400000000000000" pitchFamily="50" charset="-18"/>
                <a:ea typeface="Nixie One"/>
                <a:cs typeface="Nixie One"/>
                <a:sym typeface="Nixie One"/>
              </a:rPr>
              <a:t>II:</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p:sp>
        <p:nvSpPr>
          <p:cNvPr id="17" name="Google Shape;161;p18">
            <a:extLst>
              <a:ext uri="{FF2B5EF4-FFF2-40B4-BE49-F238E27FC236}">
                <a16:creationId xmlns:a16="http://schemas.microsoft.com/office/drawing/2014/main" id="{3D03DBD3-7276-40CD-B593-CF002F64D859}"/>
              </a:ext>
            </a:extLst>
          </p:cNvPr>
          <p:cNvSpPr txBox="1">
            <a:spLocks/>
          </p:cNvSpPr>
          <p:nvPr/>
        </p:nvSpPr>
        <p:spPr bwMode="auto">
          <a:xfrm>
            <a:off x="375892" y="4193851"/>
            <a:ext cx="1819842" cy="445141"/>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en-GB" sz="2000" b="1" kern="0" dirty="0">
                <a:solidFill>
                  <a:srgbClr val="114454"/>
                </a:solidFill>
                <a:latin typeface="Weekly Free Light" panose="00000400000000000000" pitchFamily="50" charset="-18"/>
                <a:ea typeface="Nixie One"/>
                <a:cs typeface="Nixie One"/>
                <a:sym typeface="Nixie One"/>
              </a:rPr>
              <a:t>Quadrant </a:t>
            </a:r>
            <a:r>
              <a:rPr lang="cs-CZ" sz="2000" b="1" kern="0" dirty="0">
                <a:solidFill>
                  <a:srgbClr val="114454"/>
                </a:solidFill>
                <a:latin typeface="Weekly Free Light" panose="00000400000000000000" pitchFamily="50" charset="-18"/>
                <a:ea typeface="Nixie One"/>
                <a:cs typeface="Nixie One"/>
                <a:sym typeface="Nixie One"/>
              </a:rPr>
              <a:t>III:</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AlternateContent xmlns:mc="http://schemas.openxmlformats.org/markup-compatibility/2006" xmlns:a14="http://schemas.microsoft.com/office/drawing/2010/main">
        <mc:Choice Requires="a14">
          <p:sp>
            <p:nvSpPr>
              <p:cNvPr id="18" name="Google Shape;161;p18">
                <a:extLst>
                  <a:ext uri="{FF2B5EF4-FFF2-40B4-BE49-F238E27FC236}">
                    <a16:creationId xmlns:a16="http://schemas.microsoft.com/office/drawing/2014/main" id="{175B2423-7FAF-4D17-9335-761E3097396E}"/>
                  </a:ext>
                </a:extLst>
              </p:cNvPr>
              <p:cNvSpPr txBox="1">
                <a:spLocks/>
              </p:cNvSpPr>
              <p:nvPr/>
            </p:nvSpPr>
            <p:spPr bwMode="auto">
              <a:xfrm>
                <a:off x="2195736" y="3291830"/>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r>
                      <a:rPr lang="cs-CZ" sz="2000" b="1" i="1" kern="0">
                        <a:solidFill>
                          <a:srgbClr val="114454"/>
                        </a:solidFill>
                        <a:latin typeface="Cambria Math" panose="02040503050406030204" pitchFamily="18" charset="0"/>
                        <a:ea typeface="Cambria Math" panose="02040503050406030204" pitchFamily="18" charset="0"/>
                        <a:sym typeface="Nixie One"/>
                      </a:rPr>
                      <m:t>𝝅</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8" name="Google Shape;161;p18">
                <a:extLst>
                  <a:ext uri="{FF2B5EF4-FFF2-40B4-BE49-F238E27FC236}">
                    <a16:creationId xmlns:a16="http://schemas.microsoft.com/office/drawing/2014/main" id="{175B2423-7FAF-4D17-9335-761E3097396E}"/>
                  </a:ext>
                </a:extLst>
              </p:cNvPr>
              <p:cNvSpPr txBox="1">
                <a:spLocks noRot="1" noChangeAspect="1" noMove="1" noResize="1" noEditPoints="1" noAdjustHandles="1" noChangeArrowheads="1" noChangeShapeType="1" noTextEdit="1"/>
              </p:cNvSpPr>
              <p:nvPr/>
            </p:nvSpPr>
            <p:spPr bwMode="auto">
              <a:xfrm>
                <a:off x="2195736" y="3291830"/>
                <a:ext cx="2158777" cy="445140"/>
              </a:xfrm>
              <a:prstGeom prst="rect">
                <a:avLst/>
              </a:prstGeom>
              <a:blipFill>
                <a:blip r:embed="rId7"/>
                <a:stretch>
                  <a:fillRect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Google Shape;161;p18">
                <a:extLst>
                  <a:ext uri="{FF2B5EF4-FFF2-40B4-BE49-F238E27FC236}">
                    <a16:creationId xmlns:a16="http://schemas.microsoft.com/office/drawing/2014/main" id="{66892288-6C67-4EAB-9E83-EE2B0C2A9728}"/>
                  </a:ext>
                </a:extLst>
              </p:cNvPr>
              <p:cNvSpPr txBox="1">
                <a:spLocks/>
              </p:cNvSpPr>
              <p:nvPr/>
            </p:nvSpPr>
            <p:spPr bwMode="auto">
              <a:xfrm>
                <a:off x="2195736" y="4193851"/>
                <a:ext cx="237626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r>
                      <a:rPr lang="cs-CZ" sz="2000" b="1" i="1" kern="0">
                        <a:solidFill>
                          <a:srgbClr val="114454"/>
                        </a:solidFill>
                        <a:latin typeface="Cambria Math" panose="02040503050406030204" pitchFamily="18" charset="0"/>
                        <a:ea typeface="Cambria Math" panose="02040503050406030204" pitchFamily="18" charset="0"/>
                        <a:sym typeface="Nixie One"/>
                      </a:rPr>
                      <m:t>𝝅</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9" name="Google Shape;161;p18">
                <a:extLst>
                  <a:ext uri="{FF2B5EF4-FFF2-40B4-BE49-F238E27FC236}">
                    <a16:creationId xmlns:a16="http://schemas.microsoft.com/office/drawing/2014/main" id="{66892288-6C67-4EAB-9E83-EE2B0C2A9728}"/>
                  </a:ext>
                </a:extLst>
              </p:cNvPr>
              <p:cNvSpPr txBox="1">
                <a:spLocks noRot="1" noChangeAspect="1" noMove="1" noResize="1" noEditPoints="1" noAdjustHandles="1" noChangeArrowheads="1" noChangeShapeType="1" noTextEdit="1"/>
              </p:cNvSpPr>
              <p:nvPr/>
            </p:nvSpPr>
            <p:spPr bwMode="auto">
              <a:xfrm>
                <a:off x="2195736" y="4193851"/>
                <a:ext cx="2376264" cy="445140"/>
              </a:xfrm>
              <a:prstGeom prst="rect">
                <a:avLst/>
              </a:prstGeom>
              <a:blipFill>
                <a:blip r:embed="rId8"/>
                <a:stretch>
                  <a:fillRect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Google Shape;161;p18">
                <a:extLst>
                  <a:ext uri="{FF2B5EF4-FFF2-40B4-BE49-F238E27FC236}">
                    <a16:creationId xmlns:a16="http://schemas.microsoft.com/office/drawing/2014/main" id="{E5FB28E5-8F47-4CFD-A5F4-725AD695173C}"/>
                  </a:ext>
                </a:extLst>
              </p:cNvPr>
              <p:cNvSpPr txBox="1">
                <a:spLocks/>
              </p:cNvSpPr>
              <p:nvPr/>
            </p:nvSpPr>
            <p:spPr bwMode="auto">
              <a:xfrm>
                <a:off x="2196593" y="4646890"/>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𝟓</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0" name="Google Shape;161;p18">
                <a:extLst>
                  <a:ext uri="{FF2B5EF4-FFF2-40B4-BE49-F238E27FC236}">
                    <a16:creationId xmlns:a16="http://schemas.microsoft.com/office/drawing/2014/main" id="{E5FB28E5-8F47-4CFD-A5F4-725AD695173C}"/>
                  </a:ext>
                </a:extLst>
              </p:cNvPr>
              <p:cNvSpPr txBox="1">
                <a:spLocks noRot="1" noChangeAspect="1" noMove="1" noResize="1" noEditPoints="1" noAdjustHandles="1" noChangeArrowheads="1" noChangeShapeType="1" noTextEdit="1"/>
              </p:cNvSpPr>
              <p:nvPr/>
            </p:nvSpPr>
            <p:spPr bwMode="auto">
              <a:xfrm>
                <a:off x="2196593" y="4646890"/>
                <a:ext cx="2158777" cy="445140"/>
              </a:xfrm>
              <a:prstGeom prst="rect">
                <a:avLst/>
              </a:prstGeom>
              <a:blipFill>
                <a:blip r:embed="rId9"/>
                <a:stretch>
                  <a:fillRect b="-1370"/>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Google Shape;161;p18">
                <a:extLst>
                  <a:ext uri="{FF2B5EF4-FFF2-40B4-BE49-F238E27FC236}">
                    <a16:creationId xmlns:a16="http://schemas.microsoft.com/office/drawing/2014/main" id="{99924F90-EFE8-40AC-8911-5F0538642DC9}"/>
                  </a:ext>
                </a:extLst>
              </p:cNvPr>
              <p:cNvSpPr txBox="1">
                <a:spLocks/>
              </p:cNvSpPr>
              <p:nvPr/>
            </p:nvSpPr>
            <p:spPr bwMode="auto">
              <a:xfrm>
                <a:off x="4957633" y="4134194"/>
                <a:ext cx="3981262"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fPr>
                                <m:num>
                                  <m:r>
                                    <a:rPr lang="cs-CZ" sz="1500" b="1" i="1" kern="0" smtClean="0">
                                      <a:solidFill>
                                        <a:srgbClr val="114454"/>
                                      </a:solidFill>
                                      <a:latin typeface="Cambria Math" panose="02040503050406030204" pitchFamily="18" charset="0"/>
                                      <a:ea typeface="Cambria Math" panose="02040503050406030204" pitchFamily="18" charset="0"/>
                                      <a:sym typeface="Nixie One"/>
                                    </a:rPr>
                                    <m:t>𝟑</m:t>
                                  </m:r>
                                </m:num>
                                <m:den>
                                  <m:r>
                                    <a:rPr lang="cs-CZ" sz="1500" b="1" i="1" kern="0" smtClean="0">
                                      <a:solidFill>
                                        <a:srgbClr val="114454"/>
                                      </a:solidFill>
                                      <a:latin typeface="Cambria Math" panose="02040503050406030204" pitchFamily="18" charset="0"/>
                                      <a:ea typeface="Cambria Math" panose="02040503050406030204" pitchFamily="18" charset="0"/>
                                      <a:sym typeface="Nixie One"/>
                                    </a:rPr>
                                    <m:t>𝟒</m:t>
                                  </m:r>
                                </m:den>
                              </m:f>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b="0" i="1" kern="0" smtClean="0">
                                  <a:solidFill>
                                    <a:srgbClr val="114454"/>
                                  </a:solidFill>
                                  <a:latin typeface="Cambria Math" panose="02040503050406030204" pitchFamily="18" charset="0"/>
                                  <a:ea typeface="Cambria Math" panose="02040503050406030204" pitchFamily="18" charset="0"/>
                                  <a:cs typeface="Nixie One"/>
                                  <a:sym typeface="Nixie One"/>
                                </a:rPr>
                                <m:t>2</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𝑘</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r>
                                <a:rPr lang="cs-CZ" sz="1600" b="0" i="1" kern="0" smtClean="0">
                                  <a:solidFill>
                                    <a:srgbClr val="114454"/>
                                  </a:solidFill>
                                  <a:latin typeface="Cambria Math" panose="02040503050406030204" pitchFamily="18" charset="0"/>
                                  <a:ea typeface="Cambria Math" panose="02040503050406030204" pitchFamily="18" charset="0"/>
                                  <a:cs typeface="Nixie One"/>
                                  <a:sym typeface="Nixie One"/>
                                </a:rPr>
                                <m:t>;</m:t>
                              </m:r>
                              <m:f>
                                <m:fPr>
                                  <m:ctrlPr>
                                    <a:rPr lang="cs-CZ" sz="1500" b="1" i="1" kern="0">
                                      <a:solidFill>
                                        <a:srgbClr val="114454"/>
                                      </a:solidFill>
                                      <a:latin typeface="Cambria Math" panose="02040503050406030204" pitchFamily="18" charset="0"/>
                                      <a:ea typeface="Cambria Math" panose="02040503050406030204" pitchFamily="18" charset="0"/>
                                      <a:sym typeface="Nixie One"/>
                                    </a:rPr>
                                  </m:ctrlPr>
                                </m:fPr>
                                <m:num>
                                  <m:r>
                                    <a:rPr lang="cs-CZ" sz="1500" b="1" i="1" kern="0" smtClean="0">
                                      <a:solidFill>
                                        <a:srgbClr val="114454"/>
                                      </a:solidFill>
                                      <a:latin typeface="Cambria Math" panose="02040503050406030204" pitchFamily="18" charset="0"/>
                                      <a:ea typeface="Cambria Math" panose="02040503050406030204" pitchFamily="18" charset="0"/>
                                      <a:sym typeface="Nixie One"/>
                                    </a:rPr>
                                    <m:t>𝟓</m:t>
                                  </m:r>
                                </m:num>
                                <m:den>
                                  <m:r>
                                    <a:rPr lang="cs-CZ" sz="1500" b="1" i="1" kern="0" smtClean="0">
                                      <a:solidFill>
                                        <a:srgbClr val="114454"/>
                                      </a:solidFill>
                                      <a:latin typeface="Cambria Math" panose="02040503050406030204" pitchFamily="18" charset="0"/>
                                      <a:ea typeface="Cambria Math" panose="02040503050406030204" pitchFamily="18" charset="0"/>
                                      <a:sym typeface="Nixie One"/>
                                    </a:rPr>
                                    <m:t>𝟒</m:t>
                                  </m:r>
                                </m:den>
                              </m:f>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b="0" i="1" kern="0" smtClean="0">
                                  <a:solidFill>
                                    <a:srgbClr val="114454"/>
                                  </a:solidFill>
                                  <a:latin typeface="Cambria Math" panose="02040503050406030204" pitchFamily="18" charset="0"/>
                                  <a:ea typeface="Cambria Math" panose="02040503050406030204" pitchFamily="18" charset="0"/>
                                  <a:cs typeface="Nixie One"/>
                                  <a:sym typeface="Nixie One"/>
                                </a:rPr>
                                <m:t>2</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𝑘</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21" name="Google Shape;161;p18">
                <a:extLst>
                  <a:ext uri="{FF2B5EF4-FFF2-40B4-BE49-F238E27FC236}">
                    <a16:creationId xmlns:a16="http://schemas.microsoft.com/office/drawing/2014/main" id="{99924F90-EFE8-40AC-8911-5F0538642DC9}"/>
                  </a:ext>
                </a:extLst>
              </p:cNvPr>
              <p:cNvSpPr txBox="1">
                <a:spLocks noRot="1" noChangeAspect="1" noMove="1" noResize="1" noEditPoints="1" noAdjustHandles="1" noChangeArrowheads="1" noChangeShapeType="1" noTextEdit="1"/>
              </p:cNvSpPr>
              <p:nvPr/>
            </p:nvSpPr>
            <p:spPr bwMode="auto">
              <a:xfrm>
                <a:off x="4957633" y="4134194"/>
                <a:ext cx="3981262" cy="847381"/>
              </a:xfrm>
              <a:prstGeom prst="rect">
                <a:avLst/>
              </a:prstGeom>
              <a:blipFill>
                <a:blip r:embed="rId10"/>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Google Shape;161;p18">
                <a:extLst>
                  <a:ext uri="{FF2B5EF4-FFF2-40B4-BE49-F238E27FC236}">
                    <a16:creationId xmlns:a16="http://schemas.microsoft.com/office/drawing/2014/main" id="{85A74F42-7A95-4096-A692-7C02650AF09E}"/>
                  </a:ext>
                </a:extLst>
              </p:cNvPr>
              <p:cNvSpPr txBox="1">
                <a:spLocks/>
              </p:cNvSpPr>
              <p:nvPr/>
            </p:nvSpPr>
            <p:spPr bwMode="auto">
              <a:xfrm>
                <a:off x="2195736" y="3738852"/>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𝟑</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2" name="Google Shape;161;p18">
                <a:extLst>
                  <a:ext uri="{FF2B5EF4-FFF2-40B4-BE49-F238E27FC236}">
                    <a16:creationId xmlns:a16="http://schemas.microsoft.com/office/drawing/2014/main" id="{85A74F42-7A95-4096-A692-7C02650AF09E}"/>
                  </a:ext>
                </a:extLst>
              </p:cNvPr>
              <p:cNvSpPr txBox="1">
                <a:spLocks noRot="1" noChangeAspect="1" noMove="1" noResize="1" noEditPoints="1" noAdjustHandles="1" noChangeArrowheads="1" noChangeShapeType="1" noTextEdit="1"/>
              </p:cNvSpPr>
              <p:nvPr/>
            </p:nvSpPr>
            <p:spPr bwMode="auto">
              <a:xfrm>
                <a:off x="2195736" y="3738852"/>
                <a:ext cx="2158777" cy="445140"/>
              </a:xfrm>
              <a:prstGeom prst="rect">
                <a:avLst/>
              </a:prstGeom>
              <a:blipFill>
                <a:blip r:embed="rId11"/>
                <a:stretch>
                  <a:fillRect/>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316595572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355726"/>
            <a:ext cx="4505325" cy="1682874"/>
          </a:xfrm>
        </p:spPr>
        <p:txBody>
          <a:bodyPr/>
          <a:lstStyle/>
          <a:p>
            <a:pPr eaLnBrk="1" hangingPunct="1">
              <a:spcBef>
                <a:spcPct val="0"/>
              </a:spcBef>
              <a:spcAft>
                <a:spcPct val="0"/>
              </a:spcAft>
              <a:buFont typeface="Roboto Slab" pitchFamily="2" charset="0"/>
              <a:buNone/>
            </a:pPr>
            <a:r>
              <a:rPr lang="en-GB" altLang="cs-CZ" b="1" dirty="0">
                <a:latin typeface="Roboto Slab" pitchFamily="2" charset="0"/>
                <a:cs typeface="Arial" panose="020B0604020202020204" pitchFamily="34" charset="0"/>
                <a:sym typeface="Roboto Slab" pitchFamily="2" charset="0"/>
              </a:rPr>
              <a:t>More complex equations</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3</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12</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203281598"/>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More complex equations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en-GB" sz="2000" b="1" dirty="0">
                    <a:solidFill>
                      <a:srgbClr val="114454"/>
                    </a:solidFill>
                    <a:latin typeface="Weekly Free Light" panose="00000400000000000000" pitchFamily="50" charset="-18"/>
                    <a:ea typeface="Nixie One"/>
                    <a:cs typeface="Nixie One"/>
                    <a:sym typeface="Nixie One"/>
                  </a:rPr>
                  <a:t>Example </a:t>
                </a:r>
                <a:r>
                  <a:rPr lang="cs-CZ" sz="2000" b="1" dirty="0">
                    <a:solidFill>
                      <a:srgbClr val="114454"/>
                    </a:solidFill>
                    <a:latin typeface="Weekly Free Light" panose="00000400000000000000" pitchFamily="50" charset="-18"/>
                    <a:ea typeface="Nixie One"/>
                    <a:cs typeface="Nixie One"/>
                    <a:sym typeface="Nixie One"/>
                  </a:rPr>
                  <a:t>6: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𝐬𝐢𝐧</m:t>
                        </m:r>
                      </m:fName>
                      <m:e>
                        <m:d>
                          <m:dPr>
                            <m:ctrlPr>
                              <a:rPr lang="cs-CZ" sz="2000" b="1" i="1" smtClean="0">
                                <a:solidFill>
                                  <a:srgbClr val="114454"/>
                                </a:solidFill>
                                <a:latin typeface="Cambria Math" panose="02040503050406030204" pitchFamily="18" charset="0"/>
                                <a:ea typeface="Nixie One"/>
                                <a:cs typeface="Nixie One"/>
                                <a:sym typeface="Nixie One"/>
                              </a:rPr>
                            </m:ctrlPr>
                          </m:dPr>
                          <m:e>
                            <m:r>
                              <a:rPr lang="cs-CZ" sz="2000" b="1" i="1" smtClean="0">
                                <a:solidFill>
                                  <a:srgbClr val="114454"/>
                                </a:solidFill>
                                <a:latin typeface="Cambria Math" panose="02040503050406030204" pitchFamily="18" charset="0"/>
                                <a:ea typeface="Nixie One"/>
                                <a:cs typeface="Nixie One"/>
                                <a:sym typeface="Nixie One"/>
                              </a:rPr>
                              <m:t>𝟐</m:t>
                            </m:r>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smtClean="0">
                                    <a:solidFill>
                                      <a:srgbClr val="114454"/>
                                    </a:solidFill>
                                    <a:latin typeface="Cambria Math" panose="02040503050406030204" pitchFamily="18" charset="0"/>
                                    <a:sym typeface="Nixie One"/>
                                  </a:rPr>
                                </m:ctrlPr>
                              </m:fPr>
                              <m:num>
                                <m:r>
                                  <a:rPr lang="cs-CZ" sz="2000" b="1" i="1"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smtClean="0">
                                    <a:solidFill>
                                      <a:srgbClr val="114454"/>
                                    </a:solidFill>
                                    <a:latin typeface="Cambria Math" panose="02040503050406030204" pitchFamily="18" charset="0"/>
                                    <a:sym typeface="Nixie One"/>
                                  </a:rPr>
                                  <m:t>𝟒</m:t>
                                </m:r>
                              </m:den>
                            </m:f>
                          </m:e>
                        </m:d>
                      </m:e>
                    </m:func>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smtClean="0">
                            <a:solidFill>
                              <a:srgbClr val="114454"/>
                            </a:solidFill>
                            <a:latin typeface="Cambria Math" panose="02040503050406030204" pitchFamily="18" charset="0"/>
                            <a:sym typeface="Nixie One"/>
                          </a:rPr>
                        </m:ctrlPr>
                      </m:fPr>
                      <m:num>
                        <m:rad>
                          <m:radPr>
                            <m:degHide m:val="on"/>
                            <m:ctrlPr>
                              <a:rPr lang="cs-CZ" sz="2000" b="1" i="1" smtClean="0">
                                <a:solidFill>
                                  <a:srgbClr val="114454"/>
                                </a:solidFill>
                                <a:latin typeface="Cambria Math" panose="02040503050406030204" pitchFamily="18" charset="0"/>
                                <a:sym typeface="Nixie One"/>
                              </a:rPr>
                            </m:ctrlPr>
                          </m:radPr>
                          <m:deg/>
                          <m:e>
                            <m:r>
                              <a:rPr lang="cs-CZ" sz="2000" b="1" i="1" smtClean="0">
                                <a:solidFill>
                                  <a:srgbClr val="114454"/>
                                </a:solidFill>
                                <a:latin typeface="Cambria Math" panose="02040503050406030204" pitchFamily="18" charset="0"/>
                                <a:sym typeface="Nixie One"/>
                              </a:rPr>
                              <m:t>𝟐</m:t>
                            </m:r>
                          </m:e>
                        </m:rad>
                      </m:num>
                      <m:den>
                        <m:r>
                          <a:rPr lang="cs-CZ" sz="2000" b="1" i="1" smtClean="0">
                            <a:solidFill>
                              <a:srgbClr val="114454"/>
                            </a:solidFill>
                            <a:latin typeface="Cambria Math" panose="02040503050406030204" pitchFamily="18" charset="0"/>
                            <a:sym typeface="Nixie One"/>
                          </a:rPr>
                          <m:t>𝟐</m:t>
                        </m:r>
                      </m:den>
                    </m:f>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13</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12" name="Google Shape;161;p18">
                <a:extLst>
                  <a:ext uri="{FF2B5EF4-FFF2-40B4-BE49-F238E27FC236}">
                    <a16:creationId xmlns:a16="http://schemas.microsoft.com/office/drawing/2014/main" id="{8373B8A8-7615-4797-8FBD-87B81329160E}"/>
                  </a:ext>
                </a:extLst>
              </p:cNvPr>
              <p:cNvSpPr txBox="1">
                <a:spLocks/>
              </p:cNvSpPr>
              <p:nvPr/>
            </p:nvSpPr>
            <p:spPr bwMode="auto">
              <a:xfrm>
                <a:off x="340004" y="2496276"/>
                <a:ext cx="4592035" cy="685325"/>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en-GB" sz="2000" b="1" kern="0" dirty="0">
                    <a:solidFill>
                      <a:srgbClr val="114454"/>
                    </a:solidFill>
                    <a:latin typeface="Weekly Free Light" panose="00000400000000000000" pitchFamily="50" charset="-18"/>
                    <a:ea typeface="Nixie One"/>
                    <a:cs typeface="Nixie One"/>
                    <a:sym typeface="Nixie One"/>
                  </a:rPr>
                  <a:t>Substitution</a:t>
                </a:r>
                <a:r>
                  <a:rPr lang="cs-CZ" sz="2000" b="1" kern="0" dirty="0">
                    <a:solidFill>
                      <a:srgbClr val="114454"/>
                    </a:solidFill>
                    <a:latin typeface="Weekly Free Light" panose="00000400000000000000" pitchFamily="50" charset="-18"/>
                    <a:ea typeface="Nixie One"/>
                    <a:cs typeface="Nixie One"/>
                    <a:sym typeface="Nixie One"/>
                  </a:rPr>
                  <a:t> </a:t>
                </a:r>
                <a14:m>
                  <m:oMath xmlns:m="http://schemas.openxmlformats.org/officeDocument/2006/math">
                    <m:r>
                      <a:rPr lang="cs-CZ" sz="2000" b="1" i="1">
                        <a:solidFill>
                          <a:srgbClr val="114454"/>
                        </a:solidFill>
                        <a:latin typeface="Cambria Math" panose="02040503050406030204" pitchFamily="18" charset="0"/>
                        <a:ea typeface="Nixie One"/>
                        <a:cs typeface="Nixie One"/>
                        <a:sym typeface="Nixie One"/>
                      </a:rPr>
                      <m:t>𝟐</m:t>
                    </m:r>
                    <m:r>
                      <a:rPr lang="cs-CZ" sz="2000" b="1" i="1">
                        <a:solidFill>
                          <a:srgbClr val="114454"/>
                        </a:solidFill>
                        <a:latin typeface="Cambria Math" panose="02040503050406030204" pitchFamily="18" charset="0"/>
                        <a:ea typeface="Nixie One"/>
                        <a:cs typeface="Nixie One"/>
                        <a:sym typeface="Nixie One"/>
                      </a:rPr>
                      <m:t>𝒙</m:t>
                    </m:r>
                    <m:r>
                      <a:rPr lang="cs-CZ" sz="2000" b="1" i="1">
                        <a:solidFill>
                          <a:srgbClr val="114454"/>
                        </a:solidFill>
                        <a:latin typeface="Cambria Math" panose="02040503050406030204" pitchFamily="18" charset="0"/>
                        <a:ea typeface="Nixie One"/>
                        <a:cs typeface="Nixie One"/>
                        <a:sym typeface="Nixie One"/>
                      </a:rPr>
                      <m:t>−</m:t>
                    </m:r>
                    <m:f>
                      <m:fPr>
                        <m:ctrlPr>
                          <a:rPr lang="cs-CZ" sz="2000" b="1" i="1">
                            <a:solidFill>
                              <a:srgbClr val="114454"/>
                            </a:solidFill>
                            <a:latin typeface="Cambria Math" panose="02040503050406030204" pitchFamily="18" charset="0"/>
                            <a:sym typeface="Nixie One"/>
                          </a:rPr>
                        </m:ctrlPr>
                      </m:fPr>
                      <m:num>
                        <m:r>
                          <a:rPr lang="cs-CZ" sz="2000" b="1" i="1">
                            <a:solidFill>
                              <a:srgbClr val="114454"/>
                            </a:solidFill>
                            <a:latin typeface="Cambria Math" panose="02040503050406030204" pitchFamily="18" charset="0"/>
                            <a:ea typeface="Cambria Math" panose="02040503050406030204" pitchFamily="18" charset="0"/>
                            <a:sym typeface="Nixie One"/>
                          </a:rPr>
                          <m:t>𝝅</m:t>
                        </m:r>
                      </m:num>
                      <m:den>
                        <m:r>
                          <a:rPr lang="cs-CZ" sz="2000" b="1" i="1">
                            <a:solidFill>
                              <a:srgbClr val="114454"/>
                            </a:solidFill>
                            <a:latin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𝒚</m:t>
                    </m:r>
                  </m:oMath>
                </a14:m>
                <a:r>
                  <a:rPr lang="en-GB" sz="2000" b="1" i="1" kern="0" dirty="0">
                    <a:solidFill>
                      <a:srgbClr val="114454"/>
                    </a:solidFill>
                    <a:latin typeface="Cambria Math" panose="02040503050406030204" pitchFamily="18" charset="0"/>
                    <a:ea typeface="Cambria Math" panose="02040503050406030204" pitchFamily="18" charset="0"/>
                    <a:cs typeface="Nixie One"/>
                    <a:sym typeface="Nixie One"/>
                  </a:rPr>
                  <a:t> </a:t>
                </a:r>
                <a:r>
                  <a:rPr lang="en-GB" sz="2000" kern="0" dirty="0">
                    <a:solidFill>
                      <a:srgbClr val="114454"/>
                    </a:solidFill>
                    <a:latin typeface="Cambria Math" panose="02040503050406030204" pitchFamily="18" charset="0"/>
                    <a:ea typeface="Cambria Math" panose="02040503050406030204" pitchFamily="18" charset="0"/>
                    <a:cs typeface="Nixie One"/>
                    <a:sym typeface="Nixie One"/>
                  </a:rPr>
                  <a:t>is introduced</a:t>
                </a:r>
                <a:r>
                  <a:rPr lang="en-GB" sz="3200" kern="0" dirty="0">
                    <a:solidFill>
                      <a:srgbClr val="114454"/>
                    </a:solidFill>
                    <a:latin typeface="Cambria Math" panose="02040503050406030204" pitchFamily="18" charset="0"/>
                    <a:ea typeface="Cambria Math" panose="02040503050406030204" pitchFamily="18" charset="0"/>
                    <a:cs typeface="Nixie One"/>
                    <a:sym typeface="Nixie One"/>
                  </a:rPr>
                  <a:t> </a:t>
                </a:r>
                <a:endParaRPr lang="ar-AE" sz="3200"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12" name="Google Shape;161;p18">
                <a:extLst>
                  <a:ext uri="{FF2B5EF4-FFF2-40B4-BE49-F238E27FC236}">
                    <a16:creationId xmlns:a16="http://schemas.microsoft.com/office/drawing/2014/main" id="{8373B8A8-7615-4797-8FBD-87B81329160E}"/>
                  </a:ext>
                </a:extLst>
              </p:cNvPr>
              <p:cNvSpPr txBox="1">
                <a:spLocks noRot="1" noChangeAspect="1" noMove="1" noResize="1" noEditPoints="1" noAdjustHandles="1" noChangeArrowheads="1" noChangeShapeType="1" noTextEdit="1"/>
              </p:cNvSpPr>
              <p:nvPr/>
            </p:nvSpPr>
            <p:spPr bwMode="auto">
              <a:xfrm>
                <a:off x="340004" y="2496276"/>
                <a:ext cx="4592035" cy="685325"/>
              </a:xfrm>
              <a:prstGeom prst="rect">
                <a:avLst/>
              </a:prstGeom>
              <a:blipFill>
                <a:blip r:embed="rId4"/>
                <a:stretch>
                  <a:fillRect l="-1461"/>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Google Shape;161;p18">
                <a:extLst>
                  <a:ext uri="{FF2B5EF4-FFF2-40B4-BE49-F238E27FC236}">
                    <a16:creationId xmlns:a16="http://schemas.microsoft.com/office/drawing/2014/main" id="{F1D0709F-572B-452B-9B02-6C456A73A6A0}"/>
                  </a:ext>
                </a:extLst>
              </p:cNvPr>
              <p:cNvSpPr txBox="1">
                <a:spLocks/>
              </p:cNvSpPr>
              <p:nvPr/>
            </p:nvSpPr>
            <p:spPr bwMode="auto">
              <a:xfrm>
                <a:off x="333375" y="3250145"/>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a:solidFill>
                              <a:srgbClr val="114454"/>
                            </a:solidFill>
                            <a:latin typeface="Cambria Math" panose="02040503050406030204" pitchFamily="18" charset="0"/>
                            <a:ea typeface="Nixie One"/>
                            <a:cs typeface="Nixie One"/>
                            <a:sym typeface="Nixie One"/>
                          </a:rPr>
                          <m:t>𝐬𝐢𝐧</m:t>
                        </m:r>
                      </m:fName>
                      <m:e>
                        <m:r>
                          <a:rPr lang="cs-CZ" sz="2000" b="1" i="1" smtClean="0">
                            <a:solidFill>
                              <a:srgbClr val="114454"/>
                            </a:solidFill>
                            <a:latin typeface="Cambria Math" panose="02040503050406030204" pitchFamily="18" charset="0"/>
                            <a:ea typeface="Nixie One"/>
                            <a:cs typeface="Nixie One"/>
                            <a:sym typeface="Nixie One"/>
                          </a:rPr>
                          <m:t>𝒚</m:t>
                        </m:r>
                      </m:e>
                    </m:func>
                    <m:r>
                      <a:rPr lang="cs-CZ" sz="2000" b="1" i="1">
                        <a:solidFill>
                          <a:srgbClr val="114454"/>
                        </a:solidFill>
                        <a:latin typeface="Cambria Math" panose="02040503050406030204" pitchFamily="18" charset="0"/>
                        <a:ea typeface="Nixie One"/>
                        <a:cs typeface="Nixie One"/>
                        <a:sym typeface="Nixie One"/>
                      </a:rPr>
                      <m:t>=</m:t>
                    </m:r>
                    <m:f>
                      <m:fPr>
                        <m:ctrlPr>
                          <a:rPr lang="cs-CZ" sz="2000" b="1" i="1">
                            <a:solidFill>
                              <a:srgbClr val="114454"/>
                            </a:solidFill>
                            <a:latin typeface="Cambria Math" panose="02040503050406030204" pitchFamily="18" charset="0"/>
                            <a:sym typeface="Nixie One"/>
                          </a:rPr>
                        </m:ctrlPr>
                      </m:fPr>
                      <m:num>
                        <m:rad>
                          <m:radPr>
                            <m:degHide m:val="on"/>
                            <m:ctrlPr>
                              <a:rPr lang="cs-CZ" sz="2000" b="1" i="1">
                                <a:solidFill>
                                  <a:srgbClr val="114454"/>
                                </a:solidFill>
                                <a:latin typeface="Cambria Math" panose="02040503050406030204" pitchFamily="18" charset="0"/>
                                <a:sym typeface="Nixie One"/>
                              </a:rPr>
                            </m:ctrlPr>
                          </m:radPr>
                          <m:deg/>
                          <m:e>
                            <m:r>
                              <a:rPr lang="cs-CZ" sz="2000" b="1" i="1">
                                <a:solidFill>
                                  <a:srgbClr val="114454"/>
                                </a:solidFill>
                                <a:latin typeface="Cambria Math" panose="02040503050406030204" pitchFamily="18" charset="0"/>
                                <a:sym typeface="Nixie One"/>
                              </a:rPr>
                              <m:t>𝟐</m:t>
                            </m:r>
                          </m:e>
                        </m:rad>
                      </m:num>
                      <m:den>
                        <m:r>
                          <a:rPr lang="cs-CZ" sz="2000" b="1" i="1">
                            <a:solidFill>
                              <a:srgbClr val="114454"/>
                            </a:solidFill>
                            <a:latin typeface="Cambria Math" panose="02040503050406030204" pitchFamily="18" charset="0"/>
                            <a:sym typeface="Nixie One"/>
                          </a:rPr>
                          <m:t>𝟐</m:t>
                        </m:r>
                      </m:den>
                    </m:f>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3" name="Google Shape;161;p18">
                <a:extLst>
                  <a:ext uri="{FF2B5EF4-FFF2-40B4-BE49-F238E27FC236}">
                    <a16:creationId xmlns:a16="http://schemas.microsoft.com/office/drawing/2014/main" id="{F1D0709F-572B-452B-9B02-6C456A73A6A0}"/>
                  </a:ext>
                </a:extLst>
              </p:cNvPr>
              <p:cNvSpPr txBox="1">
                <a:spLocks noRot="1" noChangeAspect="1" noMove="1" noResize="1" noEditPoints="1" noAdjustHandles="1" noChangeArrowheads="1" noChangeShapeType="1" noTextEdit="1"/>
              </p:cNvSpPr>
              <p:nvPr/>
            </p:nvSpPr>
            <p:spPr bwMode="auto">
              <a:xfrm>
                <a:off x="333375" y="3250145"/>
                <a:ext cx="4229394" cy="445140"/>
              </a:xfrm>
              <a:prstGeom prst="rect">
                <a:avLst/>
              </a:prstGeom>
              <a:blipFill>
                <a:blip r:embed="rId5"/>
                <a:stretch>
                  <a:fillRect b="-547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Google Shape;161;p18">
                <a:extLst>
                  <a:ext uri="{FF2B5EF4-FFF2-40B4-BE49-F238E27FC236}">
                    <a16:creationId xmlns:a16="http://schemas.microsoft.com/office/drawing/2014/main" id="{E9B90431-B689-4EF8-BBB7-9E517C3F709B}"/>
                  </a:ext>
                </a:extLst>
              </p:cNvPr>
              <p:cNvSpPr txBox="1">
                <a:spLocks/>
              </p:cNvSpPr>
              <p:nvPr/>
            </p:nvSpPr>
            <p:spPr bwMode="auto">
              <a:xfrm>
                <a:off x="326804" y="3732383"/>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en-GB" sz="2000" kern="0" dirty="0">
                    <a:solidFill>
                      <a:srgbClr val="114454"/>
                    </a:solidFill>
                    <a:latin typeface="Weekly Free Light" panose="020B0604020202020204" charset="-18"/>
                    <a:ea typeface="Nixie One"/>
                    <a:cs typeface="Nixie One"/>
                    <a:sym typeface="Nixie One"/>
                  </a:rPr>
                  <a:t>The basic table value</a:t>
                </a:r>
                <a:r>
                  <a:rPr lang="cs-CZ" sz="2000" kern="0" dirty="0">
                    <a:solidFill>
                      <a:srgbClr val="114454"/>
                    </a:solidFill>
                    <a:latin typeface="Weekly Free Light" panose="020B0604020202020204" charset="-18"/>
                    <a:ea typeface="Nixie One"/>
                    <a:cs typeface="Nixie One"/>
                    <a:sym typeface="Nixie One"/>
                  </a:rPr>
                  <a:t> </a:t>
                </a:r>
                <a14:m>
                  <m:oMath xmlns:m="http://schemas.openxmlformats.org/officeDocument/2006/math">
                    <m:sSub>
                      <m:sSubPr>
                        <m:ctrlPr>
                          <a:rPr lang="cs-CZ" sz="2000" b="1" i="1" kern="0" smtClean="0">
                            <a:solidFill>
                              <a:srgbClr val="114454"/>
                            </a:solidFill>
                            <a:latin typeface="Cambria Math" panose="02040503050406030204" pitchFamily="18" charset="0"/>
                            <a:sym typeface="Nixie One"/>
                          </a:rPr>
                        </m:ctrlPr>
                      </m:sSubPr>
                      <m:e>
                        <m:r>
                          <a:rPr lang="cs-CZ" sz="2000" b="1" i="1" kern="0" smtClean="0">
                            <a:solidFill>
                              <a:srgbClr val="114454"/>
                            </a:solidFill>
                            <a:latin typeface="Cambria Math" panose="02040503050406030204" pitchFamily="18" charset="0"/>
                            <a:sym typeface="Nixie One"/>
                          </a:rPr>
                          <m:t>𝒚</m:t>
                        </m:r>
                      </m:e>
                      <m:sub>
                        <m:r>
                          <a:rPr lang="cs-CZ" sz="2000" b="1" i="1" kern="0" smtClean="0">
                            <a:solidFill>
                              <a:srgbClr val="114454"/>
                            </a:solidFill>
                            <a:latin typeface="Cambria Math" panose="02040503050406030204" pitchFamily="18" charset="0"/>
                            <a:sym typeface="Nixie One"/>
                          </a:rPr>
                          <m:t>𝟎</m:t>
                        </m:r>
                      </m:sub>
                    </m:sSub>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sym typeface="Nixie One"/>
                          </a:rPr>
                          <m:t>𝟒</m:t>
                        </m:r>
                      </m:den>
                    </m:f>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4" name="Google Shape;161;p18">
                <a:extLst>
                  <a:ext uri="{FF2B5EF4-FFF2-40B4-BE49-F238E27FC236}">
                    <a16:creationId xmlns:a16="http://schemas.microsoft.com/office/drawing/2014/main" id="{E9B90431-B689-4EF8-BBB7-9E517C3F709B}"/>
                  </a:ext>
                </a:extLst>
              </p:cNvPr>
              <p:cNvSpPr txBox="1">
                <a:spLocks noRot="1" noChangeAspect="1" noMove="1" noResize="1" noEditPoints="1" noAdjustHandles="1" noChangeArrowheads="1" noChangeShapeType="1" noTextEdit="1"/>
              </p:cNvSpPr>
              <p:nvPr/>
            </p:nvSpPr>
            <p:spPr bwMode="auto">
              <a:xfrm>
                <a:off x="326804" y="3732383"/>
                <a:ext cx="4536504" cy="445140"/>
              </a:xfrm>
              <a:prstGeom prst="rect">
                <a:avLst/>
              </a:prstGeom>
              <a:blipFill>
                <a:blip r:embed="rId6"/>
                <a:stretch>
                  <a:fillRect l="-1478" t="-6849" b="-1369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Google Shape;161;p18">
                <a:extLst>
                  <a:ext uri="{FF2B5EF4-FFF2-40B4-BE49-F238E27FC236}">
                    <a16:creationId xmlns:a16="http://schemas.microsoft.com/office/drawing/2014/main" id="{BADA974E-ED7E-49DC-B0C9-F3F9A375C527}"/>
                  </a:ext>
                </a:extLst>
              </p:cNvPr>
              <p:cNvSpPr txBox="1">
                <a:spLocks/>
              </p:cNvSpPr>
              <p:nvPr/>
            </p:nvSpPr>
            <p:spPr bwMode="auto">
              <a:xfrm>
                <a:off x="340004" y="4214621"/>
                <a:ext cx="4664043"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unc>
                      <m:funcPr>
                        <m:ctrlPr>
                          <a:rPr lang="cs-CZ" sz="2000" b="1" i="1">
                            <a:solidFill>
                              <a:srgbClr val="114454"/>
                            </a:solidFill>
                            <a:latin typeface="Cambria Math" panose="02040503050406030204" pitchFamily="18" charset="0"/>
                            <a:ea typeface="Nixie One"/>
                            <a:cs typeface="Nixie One"/>
                            <a:sym typeface="Nixie One"/>
                          </a:rPr>
                        </m:ctrlPr>
                      </m:funcPr>
                      <m:fName>
                        <m:r>
                          <a:rPr lang="cs-CZ" sz="2000" b="1">
                            <a:solidFill>
                              <a:srgbClr val="114454"/>
                            </a:solidFill>
                            <a:latin typeface="Cambria Math" panose="02040503050406030204" pitchFamily="18" charset="0"/>
                            <a:ea typeface="Nixie One"/>
                            <a:cs typeface="Nixie One"/>
                            <a:sym typeface="Nixie One"/>
                          </a:rPr>
                          <m:t>𝐬𝐢𝐧</m:t>
                        </m:r>
                      </m:fName>
                      <m:e>
                        <m:r>
                          <a:rPr lang="cs-CZ" sz="2000" b="1" i="1">
                            <a:solidFill>
                              <a:srgbClr val="114454"/>
                            </a:solidFill>
                            <a:latin typeface="Cambria Math" panose="02040503050406030204" pitchFamily="18" charset="0"/>
                            <a:ea typeface="Nixie One"/>
                            <a:cs typeface="Nixie One"/>
                            <a:sym typeface="Nixie One"/>
                          </a:rPr>
                          <m:t>𝒚</m:t>
                        </m:r>
                      </m:e>
                    </m:func>
                    <m:r>
                      <a:rPr lang="cs-CZ" sz="2000" b="1" i="1">
                        <a:solidFill>
                          <a:srgbClr val="114454"/>
                        </a:solidFill>
                        <a:latin typeface="Cambria Math" panose="02040503050406030204" pitchFamily="18" charset="0"/>
                        <a:ea typeface="Nixie One"/>
                        <a:cs typeface="Nixie One"/>
                        <a:sym typeface="Nixie One"/>
                      </a:rPr>
                      <m:t> </m:t>
                    </m:r>
                  </m:oMath>
                </a14:m>
                <a:r>
                  <a:rPr lang="cs-CZ" sz="2000" kern="0" dirty="0">
                    <a:solidFill>
                      <a:srgbClr val="114454"/>
                    </a:solidFill>
                    <a:latin typeface="Weekly Free Light" panose="020B0604020202020204" charset="-18"/>
                    <a:ea typeface="Nixie One"/>
                    <a:cs typeface="Nixie One"/>
                    <a:sym typeface="Nixie One"/>
                  </a:rPr>
                  <a:t> </a:t>
                </a:r>
                <a:r>
                  <a:rPr lang="en-GB" sz="2000" kern="0" dirty="0">
                    <a:solidFill>
                      <a:srgbClr val="114454"/>
                    </a:solidFill>
                    <a:latin typeface="Weekly Free Light" panose="020B0604020202020204" charset="-18"/>
                    <a:ea typeface="Nixie One"/>
                    <a:cs typeface="Nixie One"/>
                    <a:sym typeface="Nixie One"/>
                  </a:rPr>
                  <a:t>is positive in Quadrants</a:t>
                </a:r>
                <a:r>
                  <a:rPr lang="cs-CZ" sz="2000" kern="0" dirty="0">
                    <a:solidFill>
                      <a:srgbClr val="114454"/>
                    </a:solidFill>
                    <a:latin typeface="Weekly Free Light" panose="020B0604020202020204" charset="-18"/>
                    <a:ea typeface="Nixie One"/>
                    <a:cs typeface="Nixie One"/>
                    <a:sym typeface="Nixie One"/>
                  </a:rPr>
                  <a:t> I </a:t>
                </a:r>
                <a:r>
                  <a:rPr lang="en-GB" sz="2000" kern="0" dirty="0">
                    <a:solidFill>
                      <a:srgbClr val="114454"/>
                    </a:solidFill>
                    <a:latin typeface="Weekly Free Light" panose="020B0604020202020204" charset="-18"/>
                    <a:ea typeface="Nixie One"/>
                    <a:cs typeface="Nixie One"/>
                    <a:sym typeface="Nixie One"/>
                  </a:rPr>
                  <a:t>and</a:t>
                </a:r>
                <a:r>
                  <a:rPr lang="cs-CZ" sz="2000" kern="0" dirty="0">
                    <a:solidFill>
                      <a:srgbClr val="114454"/>
                    </a:solidFill>
                    <a:latin typeface="Weekly Free Light" panose="020B0604020202020204" charset="-18"/>
                    <a:ea typeface="Nixie One"/>
                    <a:cs typeface="Nixie One"/>
                    <a:sym typeface="Nixie One"/>
                  </a:rPr>
                  <a:t> II.</a:t>
                </a:r>
                <a:endParaRPr lang="cs-CZ" sz="2000" b="1" i="1" kern="0" dirty="0">
                  <a:solidFill>
                    <a:srgbClr val="114454"/>
                  </a:solidFill>
                  <a:latin typeface="Cambria Math" panose="02040503050406030204" pitchFamily="18" charset="0"/>
                  <a:ea typeface="Nixie One"/>
                  <a:cs typeface="Nixie One"/>
                  <a:sym typeface="Nixie One"/>
                </a:endParaRPr>
              </a:p>
            </p:txBody>
          </p:sp>
        </mc:Choice>
        <mc:Fallback xmlns="">
          <p:sp>
            <p:nvSpPr>
              <p:cNvPr id="15" name="Google Shape;161;p18">
                <a:extLst>
                  <a:ext uri="{FF2B5EF4-FFF2-40B4-BE49-F238E27FC236}">
                    <a16:creationId xmlns:a16="http://schemas.microsoft.com/office/drawing/2014/main" id="{BADA974E-ED7E-49DC-B0C9-F3F9A375C527}"/>
                  </a:ext>
                </a:extLst>
              </p:cNvPr>
              <p:cNvSpPr txBox="1">
                <a:spLocks noRot="1" noChangeAspect="1" noMove="1" noResize="1" noEditPoints="1" noAdjustHandles="1" noChangeArrowheads="1" noChangeShapeType="1" noTextEdit="1"/>
              </p:cNvSpPr>
              <p:nvPr/>
            </p:nvSpPr>
            <p:spPr bwMode="auto">
              <a:xfrm>
                <a:off x="340004" y="4214621"/>
                <a:ext cx="4664043" cy="445140"/>
              </a:xfrm>
              <a:prstGeom prst="rect">
                <a:avLst/>
              </a:prstGeom>
              <a:blipFill>
                <a:blip r:embed="rId7"/>
                <a:stretch>
                  <a:fillRect t="-1370" b="-19178"/>
                </a:stretch>
              </a:blipFill>
              <a:ln>
                <a:noFill/>
              </a:ln>
            </p:spPr>
            <p:txBody>
              <a:bodyPr/>
              <a:lstStyle/>
              <a:p>
                <a:r>
                  <a:rPr lang="cs-CZ">
                    <a:noFill/>
                  </a:rPr>
                  <a:t> </a:t>
                </a:r>
              </a:p>
            </p:txBody>
          </p:sp>
        </mc:Fallback>
      </mc:AlternateContent>
      <p:pic>
        <p:nvPicPr>
          <p:cNvPr id="3" name="Obrázek 2">
            <a:extLst>
              <a:ext uri="{FF2B5EF4-FFF2-40B4-BE49-F238E27FC236}">
                <a16:creationId xmlns:a16="http://schemas.microsoft.com/office/drawing/2014/main" id="{64832CE9-592A-4BCB-B47C-E242B61EAC6D}"/>
              </a:ext>
            </a:extLst>
          </p:cNvPr>
          <p:cNvPicPr>
            <a:picLocks noChangeAspect="1"/>
          </p:cNvPicPr>
          <p:nvPr/>
        </p:nvPicPr>
        <p:blipFill rotWithShape="1">
          <a:blip r:embed="rId8"/>
          <a:srcRect l="7568" t="3800" r="3711" b="2400"/>
          <a:stretch/>
        </p:blipFill>
        <p:spPr>
          <a:xfrm>
            <a:off x="4789489" y="675697"/>
            <a:ext cx="4102991" cy="3984064"/>
          </a:xfrm>
          <a:prstGeom prst="rect">
            <a:avLst/>
          </a:prstGeom>
        </p:spPr>
      </p:pic>
    </p:spTree>
    <p:extLst>
      <p:ext uri="{BB962C8B-B14F-4D97-AF65-F5344CB8AC3E}">
        <p14:creationId xmlns:p14="http://schemas.microsoft.com/office/powerpoint/2010/main" val="385330868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pPr>
            <a:r>
              <a:rPr lang="en-GB" altLang="cs-CZ" sz="1800" b="1" dirty="0">
                <a:solidFill>
                  <a:srgbClr val="FFFFFF"/>
                </a:solidFill>
                <a:latin typeface="Roboto Slab" pitchFamily="2" charset="0"/>
                <a:cs typeface="Arial" panose="020B0604020202020204" pitchFamily="34" charset="0"/>
                <a:sym typeface="Roboto Slab" pitchFamily="2" charset="0"/>
              </a:rPr>
              <a:t>More complex equations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en-GB" sz="2000" b="1" dirty="0">
                    <a:solidFill>
                      <a:srgbClr val="114454"/>
                    </a:solidFill>
                    <a:latin typeface="Weekly Free Light" panose="00000400000000000000" pitchFamily="50" charset="-18"/>
                    <a:ea typeface="Nixie One"/>
                    <a:cs typeface="Nixie One"/>
                    <a:sym typeface="Nixie One"/>
                  </a:rPr>
                  <a:t>Example </a:t>
                </a:r>
                <a:r>
                  <a:rPr lang="cs-CZ" sz="2000" b="1" dirty="0">
                    <a:solidFill>
                      <a:srgbClr val="114454"/>
                    </a:solidFill>
                    <a:latin typeface="Weekly Free Light" panose="00000400000000000000" pitchFamily="50" charset="-18"/>
                    <a:ea typeface="Nixie One"/>
                    <a:cs typeface="Nixie One"/>
                    <a:sym typeface="Nixie One"/>
                  </a:rPr>
                  <a:t>6: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𝐬𝐢𝐧</m:t>
                        </m:r>
                      </m:fName>
                      <m:e>
                        <m:d>
                          <m:dPr>
                            <m:ctrlPr>
                              <a:rPr lang="cs-CZ" sz="2000" b="1" i="1" smtClean="0">
                                <a:solidFill>
                                  <a:srgbClr val="114454"/>
                                </a:solidFill>
                                <a:latin typeface="Cambria Math" panose="02040503050406030204" pitchFamily="18" charset="0"/>
                                <a:ea typeface="Nixie One"/>
                                <a:cs typeface="Nixie One"/>
                                <a:sym typeface="Nixie One"/>
                              </a:rPr>
                            </m:ctrlPr>
                          </m:dPr>
                          <m:e>
                            <m:r>
                              <a:rPr lang="cs-CZ" sz="2000" b="1" i="1" smtClean="0">
                                <a:solidFill>
                                  <a:srgbClr val="114454"/>
                                </a:solidFill>
                                <a:latin typeface="Cambria Math" panose="02040503050406030204" pitchFamily="18" charset="0"/>
                                <a:ea typeface="Nixie One"/>
                                <a:cs typeface="Nixie One"/>
                                <a:sym typeface="Nixie One"/>
                              </a:rPr>
                              <m:t>𝟐</m:t>
                            </m:r>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smtClean="0">
                                    <a:solidFill>
                                      <a:srgbClr val="114454"/>
                                    </a:solidFill>
                                    <a:latin typeface="Cambria Math" panose="02040503050406030204" pitchFamily="18" charset="0"/>
                                    <a:sym typeface="Nixie One"/>
                                  </a:rPr>
                                </m:ctrlPr>
                              </m:fPr>
                              <m:num>
                                <m:r>
                                  <a:rPr lang="cs-CZ" sz="2000" b="1" i="1"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smtClean="0">
                                    <a:solidFill>
                                      <a:srgbClr val="114454"/>
                                    </a:solidFill>
                                    <a:latin typeface="Cambria Math" panose="02040503050406030204" pitchFamily="18" charset="0"/>
                                    <a:sym typeface="Nixie One"/>
                                  </a:rPr>
                                  <m:t>𝟒</m:t>
                                </m:r>
                              </m:den>
                            </m:f>
                          </m:e>
                        </m:d>
                      </m:e>
                    </m:func>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smtClean="0">
                            <a:solidFill>
                              <a:srgbClr val="114454"/>
                            </a:solidFill>
                            <a:latin typeface="Cambria Math" panose="02040503050406030204" pitchFamily="18" charset="0"/>
                            <a:sym typeface="Nixie One"/>
                          </a:rPr>
                        </m:ctrlPr>
                      </m:fPr>
                      <m:num>
                        <m:rad>
                          <m:radPr>
                            <m:degHide m:val="on"/>
                            <m:ctrlPr>
                              <a:rPr lang="cs-CZ" sz="2000" b="1" i="1" smtClean="0">
                                <a:solidFill>
                                  <a:srgbClr val="114454"/>
                                </a:solidFill>
                                <a:latin typeface="Cambria Math" panose="02040503050406030204" pitchFamily="18" charset="0"/>
                                <a:sym typeface="Nixie One"/>
                              </a:rPr>
                            </m:ctrlPr>
                          </m:radPr>
                          <m:deg/>
                          <m:e>
                            <m:r>
                              <a:rPr lang="cs-CZ" sz="2000" b="1" i="1" smtClean="0">
                                <a:solidFill>
                                  <a:srgbClr val="114454"/>
                                </a:solidFill>
                                <a:latin typeface="Cambria Math" panose="02040503050406030204" pitchFamily="18" charset="0"/>
                                <a:sym typeface="Nixie One"/>
                              </a:rPr>
                              <m:t>𝟐</m:t>
                            </m:r>
                          </m:e>
                        </m:rad>
                      </m:num>
                      <m:den>
                        <m:r>
                          <a:rPr lang="cs-CZ" sz="2000" b="1" i="1" smtClean="0">
                            <a:solidFill>
                              <a:srgbClr val="114454"/>
                            </a:solidFill>
                            <a:latin typeface="Cambria Math" panose="02040503050406030204" pitchFamily="18" charset="0"/>
                            <a:sym typeface="Nixie One"/>
                          </a:rPr>
                          <m:t>𝟐</m:t>
                        </m:r>
                      </m:den>
                    </m:f>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14</a:t>
            </a:fld>
            <a:endParaRPr lang="sk-SK" altLang="cs-CZ" sz="800">
              <a:solidFill>
                <a:srgbClr val="FFFFFF"/>
              </a:solidFill>
              <a:latin typeface="Roboto Slab" pitchFamily="2" charset="0"/>
              <a:sym typeface="Roboto Slab" pitchFamily="2" charset="0"/>
            </a:endParaRPr>
          </a:p>
        </p:txBody>
      </p:sp>
      <p:sp>
        <p:nvSpPr>
          <p:cNvPr id="16" name="Google Shape;161;p18">
            <a:extLst>
              <a:ext uri="{FF2B5EF4-FFF2-40B4-BE49-F238E27FC236}">
                <a16:creationId xmlns:a16="http://schemas.microsoft.com/office/drawing/2014/main" id="{8B705B85-043B-4D45-AACD-11B198E80E95}"/>
              </a:ext>
            </a:extLst>
          </p:cNvPr>
          <p:cNvSpPr txBox="1">
            <a:spLocks/>
          </p:cNvSpPr>
          <p:nvPr/>
        </p:nvSpPr>
        <p:spPr bwMode="auto">
          <a:xfrm>
            <a:off x="342606" y="2496277"/>
            <a:ext cx="4229394" cy="445140"/>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en-GB" sz="2000" b="1" kern="0" dirty="0">
                <a:solidFill>
                  <a:srgbClr val="114454"/>
                </a:solidFill>
                <a:latin typeface="Weekly Free Light" panose="00000400000000000000" pitchFamily="50" charset="-18"/>
                <a:ea typeface="Nixie One"/>
                <a:cs typeface="Nixie One"/>
                <a:sym typeface="Nixie One"/>
              </a:rPr>
              <a:t>Quadrant </a:t>
            </a:r>
            <a:r>
              <a:rPr lang="cs-CZ" sz="2000" b="1" kern="0" dirty="0">
                <a:solidFill>
                  <a:srgbClr val="114454"/>
                </a:solidFill>
                <a:latin typeface="Weekly Free Light" panose="00000400000000000000" pitchFamily="50" charset="-18"/>
                <a:ea typeface="Nixie One"/>
                <a:cs typeface="Nixie One"/>
                <a:sym typeface="Nixie One"/>
              </a:rPr>
              <a:t>I:</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p:pic>
        <p:nvPicPr>
          <p:cNvPr id="3" name="Obrázek 2">
            <a:extLst>
              <a:ext uri="{FF2B5EF4-FFF2-40B4-BE49-F238E27FC236}">
                <a16:creationId xmlns:a16="http://schemas.microsoft.com/office/drawing/2014/main" id="{64832CE9-592A-4BCB-B47C-E242B61EAC6D}"/>
              </a:ext>
            </a:extLst>
          </p:cNvPr>
          <p:cNvPicPr>
            <a:picLocks noChangeAspect="1"/>
          </p:cNvPicPr>
          <p:nvPr/>
        </p:nvPicPr>
        <p:blipFill rotWithShape="1">
          <a:blip r:embed="rId4"/>
          <a:srcRect l="7568" t="3800" r="3711" b="2400"/>
          <a:stretch/>
        </p:blipFill>
        <p:spPr>
          <a:xfrm>
            <a:off x="5508104" y="120346"/>
            <a:ext cx="2376264" cy="2307387"/>
          </a:xfrm>
          <a:prstGeom prst="rect">
            <a:avLst/>
          </a:prstGeom>
        </p:spPr>
      </p:pic>
      <p:sp>
        <p:nvSpPr>
          <p:cNvPr id="19" name="Google Shape;161;p18">
            <a:extLst>
              <a:ext uri="{FF2B5EF4-FFF2-40B4-BE49-F238E27FC236}">
                <a16:creationId xmlns:a16="http://schemas.microsoft.com/office/drawing/2014/main" id="{E7BD8421-5F04-4501-B7CE-5FBE6FAD3A88}"/>
              </a:ext>
            </a:extLst>
          </p:cNvPr>
          <p:cNvSpPr txBox="1">
            <a:spLocks/>
          </p:cNvSpPr>
          <p:nvPr/>
        </p:nvSpPr>
        <p:spPr bwMode="auto">
          <a:xfrm>
            <a:off x="4644008" y="2496275"/>
            <a:ext cx="4229394" cy="445141"/>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algn="r" eaLnBrk="1" fontAlgn="auto" hangingPunct="1">
              <a:spcBef>
                <a:spcPts val="0"/>
              </a:spcBef>
              <a:buClr>
                <a:srgbClr val="114454"/>
              </a:buClr>
              <a:buFont typeface="Arial" panose="020B0604020202020204" pitchFamily="34" charset="0"/>
              <a:buNone/>
              <a:defRPr/>
            </a:pPr>
            <a:r>
              <a:rPr lang="en-GB" sz="2000" b="1" kern="0" dirty="0">
                <a:solidFill>
                  <a:srgbClr val="114454"/>
                </a:solidFill>
                <a:latin typeface="Weekly Free Light" panose="00000400000000000000" pitchFamily="50" charset="-18"/>
                <a:ea typeface="Nixie One"/>
                <a:cs typeface="Nixie One"/>
                <a:sym typeface="Nixie One"/>
              </a:rPr>
              <a:t>Quadrant </a:t>
            </a:r>
            <a:r>
              <a:rPr lang="cs-CZ" sz="2000" b="1" kern="0" dirty="0">
                <a:solidFill>
                  <a:srgbClr val="114454"/>
                </a:solidFill>
                <a:latin typeface="Weekly Free Light" panose="00000400000000000000" pitchFamily="50" charset="-18"/>
                <a:ea typeface="Nixie One"/>
                <a:cs typeface="Nixie One"/>
                <a:sym typeface="Nixie One"/>
              </a:rPr>
              <a:t>II:</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AlternateContent xmlns:mc="http://schemas.openxmlformats.org/markup-compatibility/2006" xmlns:a14="http://schemas.microsoft.com/office/drawing/2010/main">
        <mc:Choice Requires="a14">
          <p:sp>
            <p:nvSpPr>
              <p:cNvPr id="20" name="Google Shape;161;p18">
                <a:extLst>
                  <a:ext uri="{FF2B5EF4-FFF2-40B4-BE49-F238E27FC236}">
                    <a16:creationId xmlns:a16="http://schemas.microsoft.com/office/drawing/2014/main" id="{788BE771-E664-4361-B0BE-20ACEE9C2538}"/>
                  </a:ext>
                </a:extLst>
              </p:cNvPr>
              <p:cNvSpPr txBox="1">
                <a:spLocks/>
              </p:cNvSpPr>
              <p:nvPr/>
            </p:nvSpPr>
            <p:spPr bwMode="auto">
              <a:xfrm>
                <a:off x="350785" y="3009466"/>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𝒚</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a:solidFill>
                              <a:srgbClr val="114454"/>
                            </a:solidFill>
                            <a:latin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0" name="Google Shape;161;p18">
                <a:extLst>
                  <a:ext uri="{FF2B5EF4-FFF2-40B4-BE49-F238E27FC236}">
                    <a16:creationId xmlns:a16="http://schemas.microsoft.com/office/drawing/2014/main" id="{788BE771-E664-4361-B0BE-20ACEE9C2538}"/>
                  </a:ext>
                </a:extLst>
              </p:cNvPr>
              <p:cNvSpPr txBox="1">
                <a:spLocks noRot="1" noChangeAspect="1" noMove="1" noResize="1" noEditPoints="1" noAdjustHandles="1" noChangeArrowheads="1" noChangeShapeType="1" noTextEdit="1"/>
              </p:cNvSpPr>
              <p:nvPr/>
            </p:nvSpPr>
            <p:spPr bwMode="auto">
              <a:xfrm>
                <a:off x="350785" y="3009466"/>
                <a:ext cx="4229394" cy="445140"/>
              </a:xfrm>
              <a:prstGeom prst="rect">
                <a:avLst/>
              </a:prstGeom>
              <a:blipFill>
                <a:blip r:embed="rId5"/>
                <a:stretch>
                  <a:fillRect l="-144"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Google Shape;161;p18">
                <a:extLst>
                  <a:ext uri="{FF2B5EF4-FFF2-40B4-BE49-F238E27FC236}">
                    <a16:creationId xmlns:a16="http://schemas.microsoft.com/office/drawing/2014/main" id="{0B49E044-8F54-4921-BFC5-C10023226BED}"/>
                  </a:ext>
                </a:extLst>
              </p:cNvPr>
              <p:cNvSpPr txBox="1">
                <a:spLocks/>
              </p:cNvSpPr>
              <p:nvPr/>
            </p:nvSpPr>
            <p:spPr bwMode="auto">
              <a:xfrm>
                <a:off x="338302" y="3505774"/>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a:solidFill>
                          <a:srgbClr val="114454"/>
                        </a:solidFill>
                        <a:latin typeface="Cambria Math" panose="02040503050406030204" pitchFamily="18" charset="0"/>
                        <a:ea typeface="Nixie One"/>
                        <a:cs typeface="Nixie One"/>
                        <a:sym typeface="Nixie One"/>
                      </a:rPr>
                      <m:t>𝟐</m:t>
                    </m:r>
                    <m:r>
                      <a:rPr lang="cs-CZ" sz="2000" b="1" i="1">
                        <a:solidFill>
                          <a:srgbClr val="114454"/>
                        </a:solidFill>
                        <a:latin typeface="Cambria Math" panose="02040503050406030204" pitchFamily="18" charset="0"/>
                        <a:ea typeface="Nixie One"/>
                        <a:cs typeface="Nixie One"/>
                        <a:sym typeface="Nixie One"/>
                      </a:rPr>
                      <m:t>𝒙</m:t>
                    </m:r>
                    <m:r>
                      <a:rPr lang="cs-CZ" sz="2000" b="1" i="1">
                        <a:solidFill>
                          <a:srgbClr val="114454"/>
                        </a:solidFill>
                        <a:latin typeface="Cambria Math" panose="02040503050406030204" pitchFamily="18" charset="0"/>
                        <a:ea typeface="Nixie One"/>
                        <a:cs typeface="Nixie One"/>
                        <a:sym typeface="Nixie One"/>
                      </a:rPr>
                      <m:t>−</m:t>
                    </m:r>
                    <m:f>
                      <m:fPr>
                        <m:ctrlPr>
                          <a:rPr lang="cs-CZ" sz="2000" b="1" i="1">
                            <a:solidFill>
                              <a:srgbClr val="114454"/>
                            </a:solidFill>
                            <a:latin typeface="Cambria Math" panose="02040503050406030204" pitchFamily="18" charset="0"/>
                            <a:sym typeface="Nixie One"/>
                          </a:rPr>
                        </m:ctrlPr>
                      </m:fPr>
                      <m:num>
                        <m:r>
                          <a:rPr lang="cs-CZ" sz="2000" b="1" i="1">
                            <a:solidFill>
                              <a:srgbClr val="114454"/>
                            </a:solidFill>
                            <a:latin typeface="Cambria Math" panose="02040503050406030204" pitchFamily="18" charset="0"/>
                            <a:ea typeface="Cambria Math" panose="02040503050406030204" pitchFamily="18" charset="0"/>
                            <a:sym typeface="Nixie One"/>
                          </a:rPr>
                          <m:t>𝝅</m:t>
                        </m:r>
                      </m:num>
                      <m:den>
                        <m:r>
                          <a:rPr lang="cs-CZ" sz="2000" b="1" i="1">
                            <a:solidFill>
                              <a:srgbClr val="114454"/>
                            </a:solidFill>
                            <a:latin typeface="Cambria Math" panose="02040503050406030204" pitchFamily="18" charset="0"/>
                            <a:sym typeface="Nixie One"/>
                          </a:rPr>
                          <m:t>𝟒</m:t>
                        </m:r>
                      </m:den>
                    </m:f>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a:solidFill>
                              <a:srgbClr val="114454"/>
                            </a:solidFill>
                            <a:latin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1" name="Google Shape;161;p18">
                <a:extLst>
                  <a:ext uri="{FF2B5EF4-FFF2-40B4-BE49-F238E27FC236}">
                    <a16:creationId xmlns:a16="http://schemas.microsoft.com/office/drawing/2014/main" id="{0B49E044-8F54-4921-BFC5-C10023226BED}"/>
                  </a:ext>
                </a:extLst>
              </p:cNvPr>
              <p:cNvSpPr txBox="1">
                <a:spLocks noRot="1" noChangeAspect="1" noMove="1" noResize="1" noEditPoints="1" noAdjustHandles="1" noChangeArrowheads="1" noChangeShapeType="1" noTextEdit="1"/>
              </p:cNvSpPr>
              <p:nvPr/>
            </p:nvSpPr>
            <p:spPr bwMode="auto">
              <a:xfrm>
                <a:off x="338302" y="3505774"/>
                <a:ext cx="4229394" cy="445140"/>
              </a:xfrm>
              <a:prstGeom prst="rect">
                <a:avLst/>
              </a:prstGeom>
              <a:blipFill>
                <a:blip r:embed="rId6"/>
                <a:stretch>
                  <a:fillRect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Google Shape;161;p18">
                <a:extLst>
                  <a:ext uri="{FF2B5EF4-FFF2-40B4-BE49-F238E27FC236}">
                    <a16:creationId xmlns:a16="http://schemas.microsoft.com/office/drawing/2014/main" id="{FE1C8C7A-998E-4735-AFC2-25B9510540CE}"/>
                  </a:ext>
                </a:extLst>
              </p:cNvPr>
              <p:cNvSpPr txBox="1">
                <a:spLocks/>
              </p:cNvSpPr>
              <p:nvPr/>
            </p:nvSpPr>
            <p:spPr bwMode="auto">
              <a:xfrm>
                <a:off x="333792" y="4002082"/>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𝟐</m:t>
                    </m:r>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a:solidFill>
                              <a:srgbClr val="114454"/>
                            </a:solidFill>
                            <a:latin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f>
                      <m:fPr>
                        <m:ctrlPr>
                          <a:rPr lang="cs-CZ" sz="2000" b="1" i="1">
                            <a:solidFill>
                              <a:srgbClr val="114454"/>
                            </a:solidFill>
                            <a:latin typeface="Cambria Math" panose="02040503050406030204" pitchFamily="18" charset="0"/>
                            <a:sym typeface="Nixie One"/>
                          </a:rPr>
                        </m:ctrlPr>
                      </m:fPr>
                      <m:num>
                        <m:r>
                          <a:rPr lang="cs-CZ" sz="2000" b="1" i="1">
                            <a:solidFill>
                              <a:srgbClr val="114454"/>
                            </a:solidFill>
                            <a:latin typeface="Cambria Math" panose="02040503050406030204" pitchFamily="18" charset="0"/>
                            <a:ea typeface="Cambria Math" panose="02040503050406030204" pitchFamily="18" charset="0"/>
                            <a:sym typeface="Nixie One"/>
                          </a:rPr>
                          <m:t>𝝅</m:t>
                        </m:r>
                      </m:num>
                      <m:den>
                        <m:r>
                          <a:rPr lang="cs-CZ" sz="2000" b="1" i="1">
                            <a:solidFill>
                              <a:srgbClr val="114454"/>
                            </a:solidFill>
                            <a:latin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ea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𝟐</m:t>
                        </m:r>
                      </m:den>
                    </m:f>
                    <m:r>
                      <a:rPr lang="cs-CZ" sz="2000" b="1" i="1" kern="0" smtClean="0">
                        <a:solidFill>
                          <a:srgbClr val="114454"/>
                        </a:solidFill>
                        <a:latin typeface="Cambria Math" panose="02040503050406030204" pitchFamily="18" charset="0"/>
                        <a:ea typeface="Cambria Math" panose="02040503050406030204" pitchFamily="18" charset="0"/>
                        <a:sym typeface="Nixie One"/>
                      </a:rPr>
                      <m:t>+</m:t>
                    </m:r>
                    <m:r>
                      <a:rPr lang="cs-CZ" sz="2000" b="1" i="1" kern="0" smtClean="0">
                        <a:solidFill>
                          <a:srgbClr val="114454"/>
                        </a:solidFill>
                        <a:latin typeface="Cambria Math" panose="02040503050406030204" pitchFamily="18" charset="0"/>
                        <a:ea typeface="Cambria Math" panose="02040503050406030204" pitchFamily="18" charset="0"/>
                        <a:sym typeface="Nixie One"/>
                      </a:rPr>
                      <m:t>𝟐</m:t>
                    </m:r>
                    <m:r>
                      <a:rPr lang="cs-CZ" sz="2000" b="1" i="1" kern="0" smtClean="0">
                        <a:solidFill>
                          <a:srgbClr val="114454"/>
                        </a:solidFill>
                        <a:latin typeface="Cambria Math" panose="02040503050406030204" pitchFamily="18" charset="0"/>
                        <a:ea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2" name="Google Shape;161;p18">
                <a:extLst>
                  <a:ext uri="{FF2B5EF4-FFF2-40B4-BE49-F238E27FC236}">
                    <a16:creationId xmlns:a16="http://schemas.microsoft.com/office/drawing/2014/main" id="{FE1C8C7A-998E-4735-AFC2-25B9510540CE}"/>
                  </a:ext>
                </a:extLst>
              </p:cNvPr>
              <p:cNvSpPr txBox="1">
                <a:spLocks noRot="1" noChangeAspect="1" noMove="1" noResize="1" noEditPoints="1" noAdjustHandles="1" noChangeArrowheads="1" noChangeShapeType="1" noTextEdit="1"/>
              </p:cNvSpPr>
              <p:nvPr/>
            </p:nvSpPr>
            <p:spPr bwMode="auto">
              <a:xfrm>
                <a:off x="333792" y="4002082"/>
                <a:ext cx="4229394" cy="445140"/>
              </a:xfrm>
              <a:prstGeom prst="rect">
                <a:avLst/>
              </a:prstGeom>
              <a:blipFill>
                <a:blip r:embed="rId7"/>
                <a:stretch>
                  <a:fillRect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Google Shape;161;p18">
                <a:extLst>
                  <a:ext uri="{FF2B5EF4-FFF2-40B4-BE49-F238E27FC236}">
                    <a16:creationId xmlns:a16="http://schemas.microsoft.com/office/drawing/2014/main" id="{7A88A579-F64C-4D7D-946F-0149AF0193D1}"/>
                  </a:ext>
                </a:extLst>
              </p:cNvPr>
              <p:cNvSpPr txBox="1">
                <a:spLocks/>
              </p:cNvSpPr>
              <p:nvPr/>
            </p:nvSpPr>
            <p:spPr bwMode="auto">
              <a:xfrm>
                <a:off x="333375" y="4482212"/>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a:solidFill>
                              <a:srgbClr val="114454"/>
                            </a:solidFill>
                            <a:latin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3" name="Google Shape;161;p18">
                <a:extLst>
                  <a:ext uri="{FF2B5EF4-FFF2-40B4-BE49-F238E27FC236}">
                    <a16:creationId xmlns:a16="http://schemas.microsoft.com/office/drawing/2014/main" id="{7A88A579-F64C-4D7D-946F-0149AF0193D1}"/>
                  </a:ext>
                </a:extLst>
              </p:cNvPr>
              <p:cNvSpPr txBox="1">
                <a:spLocks noRot="1" noChangeAspect="1" noMove="1" noResize="1" noEditPoints="1" noAdjustHandles="1" noChangeArrowheads="1" noChangeShapeType="1" noTextEdit="1"/>
              </p:cNvSpPr>
              <p:nvPr/>
            </p:nvSpPr>
            <p:spPr bwMode="auto">
              <a:xfrm>
                <a:off x="333375" y="4482212"/>
                <a:ext cx="4229394" cy="445140"/>
              </a:xfrm>
              <a:prstGeom prst="rect">
                <a:avLst/>
              </a:prstGeom>
              <a:blipFill>
                <a:blip r:embed="rId8"/>
                <a:stretch>
                  <a:fillRect b="-1095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4" name="Google Shape;161;p18">
                <a:extLst>
                  <a:ext uri="{FF2B5EF4-FFF2-40B4-BE49-F238E27FC236}">
                    <a16:creationId xmlns:a16="http://schemas.microsoft.com/office/drawing/2014/main" id="{B1C5D9AA-C43C-4E61-9F7D-153E4D019F92}"/>
                  </a:ext>
                </a:extLst>
              </p:cNvPr>
              <p:cNvSpPr txBox="1">
                <a:spLocks/>
              </p:cNvSpPr>
              <p:nvPr/>
            </p:nvSpPr>
            <p:spPr bwMode="auto">
              <a:xfrm>
                <a:off x="5237482" y="3009466"/>
                <a:ext cx="3587845"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𝒚</m:t>
                    </m:r>
                    <m:r>
                      <a:rPr lang="cs-CZ" sz="2000" b="1" i="1" smtClean="0">
                        <a:solidFill>
                          <a:srgbClr val="114454"/>
                        </a:solidFill>
                        <a:latin typeface="Cambria Math" panose="02040503050406030204" pitchFamily="18" charset="0"/>
                        <a:ea typeface="Nixie One"/>
                        <a:cs typeface="Nixie One"/>
                        <a:sym typeface="Nixie One"/>
                      </a:rPr>
                      <m:t>=</m:t>
                    </m:r>
                    <m:r>
                      <a:rPr lang="cs-CZ" sz="2000" b="1" i="1" kern="0">
                        <a:solidFill>
                          <a:srgbClr val="114454"/>
                        </a:solidFill>
                        <a:latin typeface="Cambria Math" panose="02040503050406030204" pitchFamily="18" charset="0"/>
                        <a:ea typeface="Cambria Math" panose="02040503050406030204" pitchFamily="18" charset="0"/>
                        <a:sym typeface="Nixie One"/>
                      </a:rPr>
                      <m:t>𝝅</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a:solidFill>
                              <a:srgbClr val="114454"/>
                            </a:solidFill>
                            <a:latin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4" name="Google Shape;161;p18">
                <a:extLst>
                  <a:ext uri="{FF2B5EF4-FFF2-40B4-BE49-F238E27FC236}">
                    <a16:creationId xmlns:a16="http://schemas.microsoft.com/office/drawing/2014/main" id="{B1C5D9AA-C43C-4E61-9F7D-153E4D019F92}"/>
                  </a:ext>
                </a:extLst>
              </p:cNvPr>
              <p:cNvSpPr txBox="1">
                <a:spLocks noRot="1" noChangeAspect="1" noMove="1" noResize="1" noEditPoints="1" noAdjustHandles="1" noChangeArrowheads="1" noChangeShapeType="1" noTextEdit="1"/>
              </p:cNvSpPr>
              <p:nvPr/>
            </p:nvSpPr>
            <p:spPr bwMode="auto">
              <a:xfrm>
                <a:off x="5237482" y="3009466"/>
                <a:ext cx="3587845" cy="445140"/>
              </a:xfrm>
              <a:prstGeom prst="rect">
                <a:avLst/>
              </a:prstGeom>
              <a:blipFill>
                <a:blip r:embed="rId9"/>
                <a:stretch>
                  <a:fillRect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5" name="Google Shape;161;p18">
                <a:extLst>
                  <a:ext uri="{FF2B5EF4-FFF2-40B4-BE49-F238E27FC236}">
                    <a16:creationId xmlns:a16="http://schemas.microsoft.com/office/drawing/2014/main" id="{855C53D3-CDF5-4A13-B870-4DB3437A26F8}"/>
                  </a:ext>
                </a:extLst>
              </p:cNvPr>
              <p:cNvSpPr txBox="1">
                <a:spLocks/>
              </p:cNvSpPr>
              <p:nvPr/>
            </p:nvSpPr>
            <p:spPr bwMode="auto">
              <a:xfrm>
                <a:off x="5224999" y="3505774"/>
                <a:ext cx="3600328"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𝟐</m:t>
                    </m:r>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a:solidFill>
                              <a:srgbClr val="114454"/>
                            </a:solidFill>
                            <a:latin typeface="Cambria Math" panose="02040503050406030204" pitchFamily="18" charset="0"/>
                            <a:sym typeface="Nixie One"/>
                          </a:rPr>
                        </m:ctrlPr>
                      </m:fPr>
                      <m:num>
                        <m:r>
                          <a:rPr lang="cs-CZ" sz="2000" b="1" i="1">
                            <a:solidFill>
                              <a:srgbClr val="114454"/>
                            </a:solidFill>
                            <a:latin typeface="Cambria Math" panose="02040503050406030204" pitchFamily="18" charset="0"/>
                            <a:ea typeface="Cambria Math" panose="02040503050406030204" pitchFamily="18" charset="0"/>
                            <a:sym typeface="Nixie One"/>
                          </a:rPr>
                          <m:t>𝝅</m:t>
                        </m:r>
                      </m:num>
                      <m:den>
                        <m:r>
                          <a:rPr lang="cs-CZ" sz="2000" b="1" i="1">
                            <a:solidFill>
                              <a:srgbClr val="114454"/>
                            </a:solidFill>
                            <a:latin typeface="Cambria Math" panose="02040503050406030204" pitchFamily="18" charset="0"/>
                            <a:sym typeface="Nixie One"/>
                          </a:rPr>
                          <m:t>𝟒</m:t>
                        </m:r>
                      </m:den>
                    </m:f>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𝟑</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a:solidFill>
                              <a:srgbClr val="114454"/>
                            </a:solidFill>
                            <a:latin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5" name="Google Shape;161;p18">
                <a:extLst>
                  <a:ext uri="{FF2B5EF4-FFF2-40B4-BE49-F238E27FC236}">
                    <a16:creationId xmlns:a16="http://schemas.microsoft.com/office/drawing/2014/main" id="{855C53D3-CDF5-4A13-B870-4DB3437A26F8}"/>
                  </a:ext>
                </a:extLst>
              </p:cNvPr>
              <p:cNvSpPr txBox="1">
                <a:spLocks noRot="1" noChangeAspect="1" noMove="1" noResize="1" noEditPoints="1" noAdjustHandles="1" noChangeArrowheads="1" noChangeShapeType="1" noTextEdit="1"/>
              </p:cNvSpPr>
              <p:nvPr/>
            </p:nvSpPr>
            <p:spPr bwMode="auto">
              <a:xfrm>
                <a:off x="5224999" y="3505774"/>
                <a:ext cx="3600328" cy="445140"/>
              </a:xfrm>
              <a:prstGeom prst="rect">
                <a:avLst/>
              </a:prstGeom>
              <a:blipFill>
                <a:blip r:embed="rId10"/>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6" name="Google Shape;161;p18">
                <a:extLst>
                  <a:ext uri="{FF2B5EF4-FFF2-40B4-BE49-F238E27FC236}">
                    <a16:creationId xmlns:a16="http://schemas.microsoft.com/office/drawing/2014/main" id="{E4E7C586-0F99-4B46-92AE-1F41A936CDEB}"/>
                  </a:ext>
                </a:extLst>
              </p:cNvPr>
              <p:cNvSpPr txBox="1">
                <a:spLocks/>
              </p:cNvSpPr>
              <p:nvPr/>
            </p:nvSpPr>
            <p:spPr bwMode="auto">
              <a:xfrm>
                <a:off x="5220489" y="4002082"/>
                <a:ext cx="3605255"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𝟐</m:t>
                    </m:r>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𝟑</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a:solidFill>
                              <a:srgbClr val="114454"/>
                            </a:solidFill>
                            <a:latin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f>
                      <m:fPr>
                        <m:ctrlPr>
                          <a:rPr lang="cs-CZ" sz="2000" b="1" i="1">
                            <a:solidFill>
                              <a:srgbClr val="114454"/>
                            </a:solidFill>
                            <a:latin typeface="Cambria Math" panose="02040503050406030204" pitchFamily="18" charset="0"/>
                            <a:sym typeface="Nixie One"/>
                          </a:rPr>
                        </m:ctrlPr>
                      </m:fPr>
                      <m:num>
                        <m:r>
                          <a:rPr lang="cs-CZ" sz="2000" b="1" i="1">
                            <a:solidFill>
                              <a:srgbClr val="114454"/>
                            </a:solidFill>
                            <a:latin typeface="Cambria Math" panose="02040503050406030204" pitchFamily="18" charset="0"/>
                            <a:ea typeface="Cambria Math" panose="02040503050406030204" pitchFamily="18" charset="0"/>
                            <a:sym typeface="Nixie One"/>
                          </a:rPr>
                          <m:t>𝝅</m:t>
                        </m:r>
                      </m:num>
                      <m:den>
                        <m:r>
                          <a:rPr lang="cs-CZ" sz="2000" b="1" i="1">
                            <a:solidFill>
                              <a:srgbClr val="114454"/>
                            </a:solidFill>
                            <a:latin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r>
                      <a:rPr lang="cs-CZ" sz="2000" b="1" i="1" kern="0">
                        <a:solidFill>
                          <a:srgbClr val="114454"/>
                        </a:solidFill>
                        <a:latin typeface="Cambria Math" panose="02040503050406030204" pitchFamily="18" charset="0"/>
                        <a:ea typeface="Cambria Math" panose="02040503050406030204" pitchFamily="18" charset="0"/>
                        <a:sym typeface="Nixie One"/>
                      </a:rPr>
                      <m:t>𝝅</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r>
                      <a:rPr lang="cs-CZ" sz="2000" b="1" i="1" kern="0" smtClean="0">
                        <a:solidFill>
                          <a:srgbClr val="114454"/>
                        </a:solidFill>
                        <a:latin typeface="Cambria Math" panose="02040503050406030204" pitchFamily="18" charset="0"/>
                        <a:ea typeface="Cambria Math" panose="02040503050406030204" pitchFamily="18" charset="0"/>
                        <a:sym typeface="Nixie One"/>
                      </a:rPr>
                      <m:t>𝟐</m:t>
                    </m:r>
                    <m:r>
                      <a:rPr lang="cs-CZ" sz="2000" b="1" i="1" kern="0" smtClean="0">
                        <a:solidFill>
                          <a:srgbClr val="114454"/>
                        </a:solidFill>
                        <a:latin typeface="Cambria Math" panose="02040503050406030204" pitchFamily="18" charset="0"/>
                        <a:ea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6" name="Google Shape;161;p18">
                <a:extLst>
                  <a:ext uri="{FF2B5EF4-FFF2-40B4-BE49-F238E27FC236}">
                    <a16:creationId xmlns:a16="http://schemas.microsoft.com/office/drawing/2014/main" id="{E4E7C586-0F99-4B46-92AE-1F41A936CDEB}"/>
                  </a:ext>
                </a:extLst>
              </p:cNvPr>
              <p:cNvSpPr txBox="1">
                <a:spLocks noRot="1" noChangeAspect="1" noMove="1" noResize="1" noEditPoints="1" noAdjustHandles="1" noChangeArrowheads="1" noChangeShapeType="1" noTextEdit="1"/>
              </p:cNvSpPr>
              <p:nvPr/>
            </p:nvSpPr>
            <p:spPr bwMode="auto">
              <a:xfrm>
                <a:off x="5220489" y="4002082"/>
                <a:ext cx="3605255" cy="445140"/>
              </a:xfrm>
              <a:prstGeom prst="rect">
                <a:avLst/>
              </a:prstGeom>
              <a:blipFill>
                <a:blip r:embed="rId11"/>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7" name="Google Shape;161;p18">
                <a:extLst>
                  <a:ext uri="{FF2B5EF4-FFF2-40B4-BE49-F238E27FC236}">
                    <a16:creationId xmlns:a16="http://schemas.microsoft.com/office/drawing/2014/main" id="{45AC928A-D9B9-44D5-A8EB-FF190008F435}"/>
                  </a:ext>
                </a:extLst>
              </p:cNvPr>
              <p:cNvSpPr txBox="1">
                <a:spLocks/>
              </p:cNvSpPr>
              <p:nvPr/>
            </p:nvSpPr>
            <p:spPr bwMode="auto">
              <a:xfrm>
                <a:off x="5220072" y="4482212"/>
                <a:ext cx="3605255"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𝟐</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7" name="Google Shape;161;p18">
                <a:extLst>
                  <a:ext uri="{FF2B5EF4-FFF2-40B4-BE49-F238E27FC236}">
                    <a16:creationId xmlns:a16="http://schemas.microsoft.com/office/drawing/2014/main" id="{45AC928A-D9B9-44D5-A8EB-FF190008F435}"/>
                  </a:ext>
                </a:extLst>
              </p:cNvPr>
              <p:cNvSpPr txBox="1">
                <a:spLocks noRot="1" noChangeAspect="1" noMove="1" noResize="1" noEditPoints="1" noAdjustHandles="1" noChangeArrowheads="1" noChangeShapeType="1" noTextEdit="1"/>
              </p:cNvSpPr>
              <p:nvPr/>
            </p:nvSpPr>
            <p:spPr bwMode="auto">
              <a:xfrm>
                <a:off x="5220072" y="4482212"/>
                <a:ext cx="3605255" cy="445140"/>
              </a:xfrm>
              <a:prstGeom prst="rect">
                <a:avLst/>
              </a:prstGeom>
              <a:blipFill>
                <a:blip r:embed="rId12"/>
                <a:stretch>
                  <a:fillRect b="-1095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8" name="Google Shape;161;p18">
                <a:extLst>
                  <a:ext uri="{FF2B5EF4-FFF2-40B4-BE49-F238E27FC236}">
                    <a16:creationId xmlns:a16="http://schemas.microsoft.com/office/drawing/2014/main" id="{DB1990CC-1923-4B04-B17C-13EA28897CE0}"/>
                  </a:ext>
                </a:extLst>
              </p:cNvPr>
              <p:cNvSpPr txBox="1">
                <a:spLocks/>
              </p:cNvSpPr>
              <p:nvPr/>
            </p:nvSpPr>
            <p:spPr bwMode="auto">
              <a:xfrm>
                <a:off x="4800600" y="1508226"/>
                <a:ext cx="3981262"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fPr>
                                <m:num>
                                  <m:r>
                                    <a:rPr lang="cs-CZ" sz="15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1500" b="1" i="1" kern="0" smtClean="0">
                                      <a:solidFill>
                                        <a:srgbClr val="114454"/>
                                      </a:solidFill>
                                      <a:latin typeface="Cambria Math" panose="02040503050406030204" pitchFamily="18" charset="0"/>
                                      <a:ea typeface="Cambria Math" panose="02040503050406030204" pitchFamily="18" charset="0"/>
                                      <a:sym typeface="Nixie One"/>
                                    </a:rPr>
                                    <m:t>𝟒</m:t>
                                  </m:r>
                                </m:den>
                              </m:f>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𝑘</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r>
                                <a:rPr lang="cs-CZ" sz="1600" b="0" i="1" kern="0" smtClean="0">
                                  <a:solidFill>
                                    <a:srgbClr val="114454"/>
                                  </a:solidFill>
                                  <a:latin typeface="Cambria Math" panose="02040503050406030204" pitchFamily="18" charset="0"/>
                                  <a:ea typeface="Cambria Math" panose="02040503050406030204" pitchFamily="18" charset="0"/>
                                  <a:cs typeface="Nixie One"/>
                                  <a:sym typeface="Nixie One"/>
                                </a:rPr>
                                <m:t>;</m:t>
                              </m:r>
                              <m:f>
                                <m:fPr>
                                  <m:ctrlPr>
                                    <a:rPr lang="cs-CZ" sz="1500" b="1" i="1" kern="0">
                                      <a:solidFill>
                                        <a:srgbClr val="114454"/>
                                      </a:solidFill>
                                      <a:latin typeface="Cambria Math" panose="02040503050406030204" pitchFamily="18" charset="0"/>
                                      <a:ea typeface="Cambria Math" panose="02040503050406030204" pitchFamily="18" charset="0"/>
                                      <a:sym typeface="Nixie One"/>
                                    </a:rPr>
                                  </m:ctrlPr>
                                </m:fPr>
                                <m:num>
                                  <m:r>
                                    <a:rPr lang="cs-CZ" sz="1500" b="1" i="1" kern="0">
                                      <a:solidFill>
                                        <a:srgbClr val="114454"/>
                                      </a:solidFill>
                                      <a:latin typeface="Cambria Math" panose="02040503050406030204" pitchFamily="18" charset="0"/>
                                      <a:ea typeface="Cambria Math" panose="02040503050406030204" pitchFamily="18" charset="0"/>
                                      <a:sym typeface="Nixie One"/>
                                    </a:rPr>
                                    <m:t>𝝅</m:t>
                                  </m:r>
                                </m:num>
                                <m:den>
                                  <m:r>
                                    <a:rPr lang="cs-CZ" sz="1500" b="1" i="1" kern="0" smtClean="0">
                                      <a:solidFill>
                                        <a:srgbClr val="114454"/>
                                      </a:solidFill>
                                      <a:latin typeface="Cambria Math" panose="02040503050406030204" pitchFamily="18" charset="0"/>
                                      <a:ea typeface="Cambria Math" panose="02040503050406030204" pitchFamily="18" charset="0"/>
                                      <a:sym typeface="Nixie One"/>
                                    </a:rPr>
                                    <m:t>𝟐</m:t>
                                  </m:r>
                                </m:den>
                              </m:f>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𝑘</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28" name="Google Shape;161;p18">
                <a:extLst>
                  <a:ext uri="{FF2B5EF4-FFF2-40B4-BE49-F238E27FC236}">
                    <a16:creationId xmlns:a16="http://schemas.microsoft.com/office/drawing/2014/main" id="{DB1990CC-1923-4B04-B17C-13EA28897CE0}"/>
                  </a:ext>
                </a:extLst>
              </p:cNvPr>
              <p:cNvSpPr txBox="1">
                <a:spLocks noRot="1" noChangeAspect="1" noMove="1" noResize="1" noEditPoints="1" noAdjustHandles="1" noChangeArrowheads="1" noChangeShapeType="1" noTextEdit="1"/>
              </p:cNvSpPr>
              <p:nvPr/>
            </p:nvSpPr>
            <p:spPr bwMode="auto">
              <a:xfrm>
                <a:off x="4800600" y="1508226"/>
                <a:ext cx="3981262" cy="847381"/>
              </a:xfrm>
              <a:prstGeom prst="rect">
                <a:avLst/>
              </a:prstGeom>
              <a:blipFill>
                <a:blip r:embed="rId13"/>
                <a:stretch>
                  <a:fillRect/>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46612046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More complex equations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en-GB" sz="2000" b="1" dirty="0">
                    <a:solidFill>
                      <a:srgbClr val="114454"/>
                    </a:solidFill>
                    <a:latin typeface="Weekly Free Light" panose="00000400000000000000" pitchFamily="50" charset="-18"/>
                    <a:ea typeface="Nixie One"/>
                    <a:cs typeface="Nixie One"/>
                    <a:sym typeface="Nixie One"/>
                  </a:rPr>
                  <a:t>Example </a:t>
                </a:r>
                <a:r>
                  <a:rPr lang="cs-CZ" sz="2000" b="1" dirty="0">
                    <a:solidFill>
                      <a:srgbClr val="114454"/>
                    </a:solidFill>
                    <a:latin typeface="Weekly Free Light" panose="00000400000000000000" pitchFamily="50" charset="-18"/>
                    <a:ea typeface="Nixie One"/>
                    <a:cs typeface="Nixie One"/>
                    <a:sym typeface="Nixie One"/>
                  </a:rPr>
                  <a:t>7: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ctrlPr>
                      </m:funcPr>
                      <m:fName>
                        <m:sSup>
                          <m:sSupPr>
                            <m:ctrlPr>
                              <a:rPr lang="cs-CZ" sz="2000" b="1" i="1" smtClean="0">
                                <a:solidFill>
                                  <a:srgbClr val="114454"/>
                                </a:solidFill>
                                <a:latin typeface="Cambria Math" panose="02040503050406030204" pitchFamily="18" charset="0"/>
                                <a:ea typeface="Cambria Math" panose="02040503050406030204" pitchFamily="18" charset="0"/>
                                <a:sym typeface="Nixie One"/>
                              </a:rPr>
                            </m:ctrlPr>
                          </m:sSupPr>
                          <m:e>
                            <m:r>
                              <a:rPr lang="cs-CZ" sz="2000" b="1" i="1">
                                <a:solidFill>
                                  <a:srgbClr val="114454"/>
                                </a:solidFill>
                                <a:latin typeface="Cambria Math" panose="02040503050406030204" pitchFamily="18" charset="0"/>
                                <a:ea typeface="Cambria Math" panose="02040503050406030204" pitchFamily="18" charset="0"/>
                                <a:cs typeface="Nixie One"/>
                                <a:sym typeface="Nixie One"/>
                              </a:rPr>
                              <m:t>𝒄𝒐𝒔</m:t>
                            </m:r>
                          </m:e>
                          <m:sup>
                            <m:r>
                              <a:rPr lang="cs-CZ" sz="2000" b="1" i="1" smtClean="0">
                                <a:solidFill>
                                  <a:srgbClr val="114454"/>
                                </a:solidFill>
                                <a:latin typeface="Cambria Math" panose="02040503050406030204" pitchFamily="18" charset="0"/>
                                <a:ea typeface="Cambria Math" panose="02040503050406030204" pitchFamily="18" charset="0"/>
                                <a:sym typeface="Nixie One"/>
                              </a:rPr>
                              <m:t>𝟐</m:t>
                            </m:r>
                          </m:sup>
                        </m:sSup>
                      </m:fName>
                      <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𝒙</m:t>
                        </m:r>
                      </m:e>
                    </m:func>
                    <m:r>
                      <a:rPr lang="cs-CZ" sz="2000" b="1" i="1" smtClean="0">
                        <a:solidFill>
                          <a:srgbClr val="114454"/>
                        </a:solidFill>
                        <a:latin typeface="Cambria Math" panose="02040503050406030204" pitchFamily="18" charset="0"/>
                        <a:ea typeface="Cambria Math" panose="02040503050406030204" pitchFamily="18" charset="0"/>
                        <a:sym typeface="Nixie One"/>
                      </a:rPr>
                      <m:t>−</m:t>
                    </m:r>
                    <m:func>
                      <m:funcPr>
                        <m:ctrlPr>
                          <a:rPr lang="cs-CZ" sz="2000" b="1" i="1" smtClean="0">
                            <a:solidFill>
                              <a:srgbClr val="114454"/>
                            </a:solidFill>
                            <a:latin typeface="Cambria Math" panose="02040503050406030204" pitchFamily="18" charset="0"/>
                            <a:ea typeface="Cambria Math" panose="02040503050406030204" pitchFamily="18" charset="0"/>
                            <a:sym typeface="Nixie One"/>
                          </a:rPr>
                        </m:ctrlPr>
                      </m:funcPr>
                      <m:fName>
                        <m:r>
                          <a:rPr lang="cs-CZ" sz="2000" b="1" i="1" smtClean="0">
                            <a:solidFill>
                              <a:srgbClr val="114454"/>
                            </a:solidFill>
                            <a:latin typeface="Cambria Math" panose="02040503050406030204" pitchFamily="18" charset="0"/>
                            <a:ea typeface="Cambria Math" panose="02040503050406030204" pitchFamily="18" charset="0"/>
                            <a:sym typeface="Nixie One"/>
                          </a:rPr>
                          <m:t>𝒄𝒐𝒔</m:t>
                        </m:r>
                      </m:fName>
                      <m:e>
                        <m:r>
                          <a:rPr lang="cs-CZ" sz="2000" b="1" i="1" smtClean="0">
                            <a:solidFill>
                              <a:srgbClr val="114454"/>
                            </a:solidFill>
                            <a:latin typeface="Cambria Math" panose="02040503050406030204" pitchFamily="18" charset="0"/>
                            <a:ea typeface="Cambria Math" panose="02040503050406030204" pitchFamily="18" charset="0"/>
                            <a:sym typeface="Nixie One"/>
                          </a:rPr>
                          <m:t>𝒙</m:t>
                        </m:r>
                      </m:e>
                    </m:func>
                    <m:r>
                      <a:rPr lang="cs-CZ" sz="2000" b="1" i="1" smtClean="0">
                        <a:solidFill>
                          <a:srgbClr val="114454"/>
                        </a:solidFill>
                        <a:latin typeface="Cambria Math" panose="02040503050406030204" pitchFamily="18" charset="0"/>
                        <a:ea typeface="Cambria Math" panose="02040503050406030204" pitchFamily="18" charset="0"/>
                        <a:sym typeface="Nixie One"/>
                      </a:rPr>
                      <m:t>−</m:t>
                    </m:r>
                    <m:r>
                      <a:rPr lang="cs-CZ" sz="2000" b="1" i="1" smtClean="0">
                        <a:solidFill>
                          <a:srgbClr val="114454"/>
                        </a:solidFill>
                        <a:latin typeface="Cambria Math" panose="02040503050406030204" pitchFamily="18" charset="0"/>
                        <a:ea typeface="Cambria Math" panose="02040503050406030204" pitchFamily="18" charset="0"/>
                        <a:sym typeface="Nixie One"/>
                      </a:rPr>
                      <m:t>𝟐</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sym typeface="Nixie One"/>
                      </a:rPr>
                      <m:t>𝟎</m:t>
                    </m:r>
                  </m:oMath>
                </a14:m>
                <a:endParaRPr sz="3200" b="1" i="1"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15</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12" name="Google Shape;161;p18">
                <a:extLst>
                  <a:ext uri="{FF2B5EF4-FFF2-40B4-BE49-F238E27FC236}">
                    <a16:creationId xmlns:a16="http://schemas.microsoft.com/office/drawing/2014/main" id="{030CE0DB-C11B-4F70-8DC1-7DAAB35895A0}"/>
                  </a:ext>
                </a:extLst>
              </p:cNvPr>
              <p:cNvSpPr txBox="1">
                <a:spLocks/>
              </p:cNvSpPr>
              <p:nvPr/>
            </p:nvSpPr>
            <p:spPr bwMode="auto">
              <a:xfrm>
                <a:off x="340005" y="2496276"/>
                <a:ext cx="4375164" cy="685325"/>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en-GB" sz="2000" b="1" kern="0" dirty="0">
                    <a:solidFill>
                      <a:srgbClr val="114454"/>
                    </a:solidFill>
                    <a:latin typeface="Weekly Free Light" panose="00000400000000000000" pitchFamily="50" charset="-18"/>
                    <a:ea typeface="Nixie One"/>
                    <a:cs typeface="Nixie One"/>
                    <a:sym typeface="Nixie One"/>
                  </a:rPr>
                  <a:t>Substitution</a:t>
                </a:r>
                <a:r>
                  <a:rPr lang="cs-CZ" sz="2000" b="1" kern="0" dirty="0">
                    <a:solidFill>
                      <a:srgbClr val="114454"/>
                    </a:solidFill>
                    <a:latin typeface="Weekly Free Light" panose="00000400000000000000" pitchFamily="50" charset="-18"/>
                    <a:ea typeface="Nixie One"/>
                    <a:cs typeface="Nixie One"/>
                    <a:sym typeface="Nixie One"/>
                  </a:rPr>
                  <a:t> </a:t>
                </a:r>
                <a14:m>
                  <m:oMath xmlns:m="http://schemas.openxmlformats.org/officeDocument/2006/math">
                    <m:func>
                      <m:funcPr>
                        <m:ctrlPr>
                          <a:rPr lang="cs-CZ"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𝐜𝐨𝐬</m:t>
                        </m:r>
                      </m:fName>
                      <m:e>
                        <m:r>
                          <a:rPr lang="cs-CZ" sz="2000" b="1" i="1" kern="0" smtClean="0">
                            <a:solidFill>
                              <a:srgbClr val="114454"/>
                            </a:solidFill>
                            <a:latin typeface="Cambria Math" panose="02040503050406030204" pitchFamily="18" charset="0"/>
                            <a:ea typeface="Nixie One"/>
                            <a:cs typeface="Nixie One"/>
                            <a:sym typeface="Nixie One"/>
                          </a:rPr>
                          <m:t>𝒙</m:t>
                        </m:r>
                      </m:e>
                    </m:func>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𝒚</m:t>
                    </m:r>
                  </m:oMath>
                </a14:m>
                <a:r>
                  <a:rPr lang="en-GB" sz="2000" kern="0" dirty="0">
                    <a:solidFill>
                      <a:srgbClr val="114454"/>
                    </a:solidFill>
                    <a:latin typeface="Weekly Free Light" panose="020B0604020202020204" charset="-18"/>
                    <a:ea typeface="Cambria Math" panose="02040503050406030204" pitchFamily="18" charset="0"/>
                    <a:cs typeface="Nixie One"/>
                    <a:sym typeface="Nixie One"/>
                  </a:rPr>
                  <a:t> is introduced</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12" name="Google Shape;161;p18">
                <a:extLst>
                  <a:ext uri="{FF2B5EF4-FFF2-40B4-BE49-F238E27FC236}">
                    <a16:creationId xmlns:a16="http://schemas.microsoft.com/office/drawing/2014/main" id="{030CE0DB-C11B-4F70-8DC1-7DAAB35895A0}"/>
                  </a:ext>
                </a:extLst>
              </p:cNvPr>
              <p:cNvSpPr txBox="1">
                <a:spLocks noRot="1" noChangeAspect="1" noMove="1" noResize="1" noEditPoints="1" noAdjustHandles="1" noChangeArrowheads="1" noChangeShapeType="1" noTextEdit="1"/>
              </p:cNvSpPr>
              <p:nvPr/>
            </p:nvSpPr>
            <p:spPr bwMode="auto">
              <a:xfrm>
                <a:off x="340005" y="2496276"/>
                <a:ext cx="4375164" cy="685325"/>
              </a:xfrm>
              <a:prstGeom prst="rect">
                <a:avLst/>
              </a:prstGeom>
              <a:blipFill>
                <a:blip r:embed="rId4"/>
                <a:stretch>
                  <a:fillRect l="-1534" t="-5310" b="-16814"/>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Google Shape;161;p18">
                <a:extLst>
                  <a:ext uri="{FF2B5EF4-FFF2-40B4-BE49-F238E27FC236}">
                    <a16:creationId xmlns:a16="http://schemas.microsoft.com/office/drawing/2014/main" id="{19D3F5A5-0D46-4F75-9903-2E6DF2ABA968}"/>
                  </a:ext>
                </a:extLst>
              </p:cNvPr>
              <p:cNvSpPr txBox="1">
                <a:spLocks/>
              </p:cNvSpPr>
              <p:nvPr/>
            </p:nvSpPr>
            <p:spPr bwMode="auto">
              <a:xfrm>
                <a:off x="333375" y="3250145"/>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 xmlns:m="http://schemas.openxmlformats.org/officeDocument/2006/math">
                    <m:sSup>
                      <m:sSupPr>
                        <m:ctrlPr>
                          <a:rPr lang="cs-CZ" sz="2000" b="1" i="1" kern="0" smtClean="0">
                            <a:solidFill>
                              <a:srgbClr val="114454"/>
                            </a:solidFill>
                            <a:latin typeface="Cambria Math" panose="02040503050406030204" pitchFamily="18" charset="0"/>
                            <a:sym typeface="Nixie One"/>
                          </a:rPr>
                        </m:ctrlPr>
                      </m:sSupPr>
                      <m:e>
                        <m:r>
                          <a:rPr lang="cs-CZ" sz="2000" b="1" i="1" kern="0" smtClean="0">
                            <a:solidFill>
                              <a:srgbClr val="114454"/>
                            </a:solidFill>
                            <a:latin typeface="Cambria Math" panose="02040503050406030204" pitchFamily="18" charset="0"/>
                            <a:sym typeface="Nixie One"/>
                          </a:rPr>
                          <m:t>𝒚</m:t>
                        </m:r>
                      </m:e>
                      <m:sup>
                        <m:r>
                          <a:rPr lang="cs-CZ" sz="2000" b="1" i="1" kern="0" smtClean="0">
                            <a:solidFill>
                              <a:srgbClr val="114454"/>
                            </a:solidFill>
                            <a:latin typeface="Cambria Math" panose="02040503050406030204" pitchFamily="18" charset="0"/>
                            <a:sym typeface="Nixie One"/>
                          </a:rPr>
                          <m:t>𝟐</m:t>
                        </m:r>
                      </m:sup>
                    </m:sSup>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ea typeface="Nixie One"/>
                        <a:cs typeface="Nixie One"/>
                        <a:sym typeface="Nixie One"/>
                      </a:rPr>
                      <m:t>𝒚</m:t>
                    </m:r>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𝟐</m:t>
                    </m:r>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𝟎</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3" name="Google Shape;161;p18">
                <a:extLst>
                  <a:ext uri="{FF2B5EF4-FFF2-40B4-BE49-F238E27FC236}">
                    <a16:creationId xmlns:a16="http://schemas.microsoft.com/office/drawing/2014/main" id="{19D3F5A5-0D46-4F75-9903-2E6DF2ABA968}"/>
                  </a:ext>
                </a:extLst>
              </p:cNvPr>
              <p:cNvSpPr txBox="1">
                <a:spLocks noRot="1" noChangeAspect="1" noMove="1" noResize="1" noEditPoints="1" noAdjustHandles="1" noChangeArrowheads="1" noChangeShapeType="1" noTextEdit="1"/>
              </p:cNvSpPr>
              <p:nvPr/>
            </p:nvSpPr>
            <p:spPr bwMode="auto">
              <a:xfrm>
                <a:off x="333375" y="3250145"/>
                <a:ext cx="4229394" cy="445140"/>
              </a:xfrm>
              <a:prstGeom prst="rect">
                <a:avLst/>
              </a:prstGeom>
              <a:blipFill>
                <a:blip r:embed="rId5"/>
                <a:stretch>
                  <a:fillRect l="-144" b="-684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Google Shape;161;p18">
                <a:extLst>
                  <a:ext uri="{FF2B5EF4-FFF2-40B4-BE49-F238E27FC236}">
                    <a16:creationId xmlns:a16="http://schemas.microsoft.com/office/drawing/2014/main" id="{17F68297-CAEC-4F78-A461-E379F0A3CD54}"/>
                  </a:ext>
                </a:extLst>
              </p:cNvPr>
              <p:cNvSpPr txBox="1">
                <a:spLocks/>
              </p:cNvSpPr>
              <p:nvPr/>
            </p:nvSpPr>
            <p:spPr bwMode="auto">
              <a:xfrm>
                <a:off x="4716016" y="1228725"/>
                <a:ext cx="4229394"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Cambria Math" panose="02040503050406030204" pitchFamily="18" charset="0"/>
                    <a:ea typeface="Nixie One"/>
                    <a:cs typeface="Nixie One"/>
                    <a:sym typeface="Nixie One"/>
                  </a:rPr>
                  <a:t>(1) </a:t>
                </a:r>
                <a14:m>
                  <m:oMath xmlns:m="http://schemas.openxmlformats.org/officeDocument/2006/math">
                    <m:r>
                      <a:rPr lang="cs-CZ" sz="2000" b="1" i="1" kern="0" smtClean="0">
                        <a:solidFill>
                          <a:srgbClr val="114454"/>
                        </a:solidFill>
                        <a:latin typeface="Cambria Math" panose="02040503050406030204" pitchFamily="18" charset="0"/>
                        <a:ea typeface="Nixie One"/>
                        <a:cs typeface="Nixie One"/>
                        <a:sym typeface="Nixie One"/>
                      </a:rPr>
                      <m:t>𝒚</m:t>
                    </m:r>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𝟏</m:t>
                    </m:r>
                  </m:oMath>
                </a14:m>
                <a:endParaRPr lang="cs-CZ" sz="2000" b="1" kern="0" dirty="0">
                  <a:solidFill>
                    <a:srgbClr val="114454"/>
                  </a:solidFill>
                  <a:latin typeface="Cambria Math" panose="02040503050406030204" pitchFamily="18" charset="0"/>
                  <a:ea typeface="Nixie One"/>
                  <a:cs typeface="Nixie One"/>
                  <a:sym typeface="Nixie One"/>
                </a:endParaRPr>
              </a:p>
            </p:txBody>
          </p:sp>
        </mc:Choice>
        <mc:Fallback xmlns="">
          <p:sp>
            <p:nvSpPr>
              <p:cNvPr id="14" name="Google Shape;161;p18">
                <a:extLst>
                  <a:ext uri="{FF2B5EF4-FFF2-40B4-BE49-F238E27FC236}">
                    <a16:creationId xmlns:a16="http://schemas.microsoft.com/office/drawing/2014/main" id="{17F68297-CAEC-4F78-A461-E379F0A3CD54}"/>
                  </a:ext>
                </a:extLst>
              </p:cNvPr>
              <p:cNvSpPr txBox="1">
                <a:spLocks noRot="1" noChangeAspect="1" noMove="1" noResize="1" noEditPoints="1" noAdjustHandles="1" noChangeArrowheads="1" noChangeShapeType="1" noTextEdit="1"/>
              </p:cNvSpPr>
              <p:nvPr/>
            </p:nvSpPr>
            <p:spPr bwMode="auto">
              <a:xfrm>
                <a:off x="4716016" y="1228725"/>
                <a:ext cx="4229394" cy="382539"/>
              </a:xfrm>
              <a:prstGeom prst="rect">
                <a:avLst/>
              </a:prstGeom>
              <a:blipFill>
                <a:blip r:embed="rId6"/>
                <a:stretch>
                  <a:fillRect l="-1587" t="-11290" b="-30645"/>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Google Shape;161;p18">
                <a:extLst>
                  <a:ext uri="{FF2B5EF4-FFF2-40B4-BE49-F238E27FC236}">
                    <a16:creationId xmlns:a16="http://schemas.microsoft.com/office/drawing/2014/main" id="{554980E8-E614-4725-9434-7CAA508B67AC}"/>
                  </a:ext>
                </a:extLst>
              </p:cNvPr>
              <p:cNvSpPr txBox="1">
                <a:spLocks/>
              </p:cNvSpPr>
              <p:nvPr/>
            </p:nvSpPr>
            <p:spPr bwMode="auto">
              <a:xfrm>
                <a:off x="298450" y="4383162"/>
                <a:ext cx="3121422" cy="660876"/>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 xmlns:m="http://schemas.openxmlformats.org/officeDocument/2006/math">
                    <m:r>
                      <a:rPr lang="cs-CZ" sz="2000" b="1" i="1" kern="0" smtClean="0">
                        <a:solidFill>
                          <a:srgbClr val="114454"/>
                        </a:solidFill>
                        <a:latin typeface="Cambria Math" panose="02040503050406030204" pitchFamily="18" charset="0"/>
                        <a:ea typeface="Nixie One"/>
                        <a:cs typeface="Nixie One"/>
                        <a:sym typeface="Nixie One"/>
                      </a:rPr>
                      <m:t>𝒚</m:t>
                    </m:r>
                    <m:r>
                      <a:rPr lang="cs-CZ"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𝟏</m:t>
                        </m:r>
                        <m:r>
                          <a:rPr lang="cs-CZ" sz="2000" b="1" i="1" kern="0" smtClean="0">
                            <a:solidFill>
                              <a:srgbClr val="114454"/>
                            </a:solidFill>
                            <a:latin typeface="Cambria Math" panose="02040503050406030204" pitchFamily="18" charset="0"/>
                            <a:sym typeface="Nixie One"/>
                          </a:rPr>
                          <m:t>±</m:t>
                        </m:r>
                        <m:rad>
                          <m:radPr>
                            <m:degHide m:val="on"/>
                            <m:ctrlPr>
                              <a:rPr lang="cs-CZ" sz="2000" b="1" i="1" kern="0" smtClean="0">
                                <a:solidFill>
                                  <a:srgbClr val="114454"/>
                                </a:solidFill>
                                <a:latin typeface="Cambria Math" panose="02040503050406030204" pitchFamily="18" charset="0"/>
                                <a:sym typeface="Nixie One"/>
                              </a:rPr>
                            </m:ctrlPr>
                          </m:radPr>
                          <m:deg/>
                          <m:e>
                            <m:sSup>
                              <m:sSupPr>
                                <m:ctrlPr>
                                  <a:rPr lang="cs-CZ" sz="2000" b="1" i="1" kern="0" smtClean="0">
                                    <a:solidFill>
                                      <a:srgbClr val="114454"/>
                                    </a:solidFill>
                                    <a:latin typeface="Cambria Math" panose="02040503050406030204" pitchFamily="18" charset="0"/>
                                    <a:sym typeface="Nixie One"/>
                                  </a:rPr>
                                </m:ctrlPr>
                              </m:sSupPr>
                              <m:e>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𝟏</m:t>
                                </m:r>
                                <m:r>
                                  <a:rPr lang="cs-CZ" sz="2000" b="1" i="1" kern="0" smtClean="0">
                                    <a:solidFill>
                                      <a:srgbClr val="114454"/>
                                    </a:solidFill>
                                    <a:latin typeface="Cambria Math" panose="02040503050406030204" pitchFamily="18" charset="0"/>
                                    <a:sym typeface="Nixie One"/>
                                  </a:rPr>
                                  <m:t>)</m:t>
                                </m:r>
                              </m:e>
                              <m:sup>
                                <m:r>
                                  <a:rPr lang="cs-CZ" sz="2000" b="1" i="1" kern="0" smtClean="0">
                                    <a:solidFill>
                                      <a:srgbClr val="114454"/>
                                    </a:solidFill>
                                    <a:latin typeface="Cambria Math" panose="02040503050406030204" pitchFamily="18" charset="0"/>
                                    <a:sym typeface="Nixie One"/>
                                  </a:rPr>
                                  <m:t>𝟐</m:t>
                                </m:r>
                              </m:sup>
                            </m:sSup>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𝟒</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r>
                              <a:rPr lang="cs-CZ" sz="2000" b="1" i="1" kern="0" smtClean="0">
                                <a:solidFill>
                                  <a:srgbClr val="114454"/>
                                </a:solidFill>
                                <a:latin typeface="Cambria Math" panose="02040503050406030204" pitchFamily="18" charset="0"/>
                                <a:ea typeface="Cambria Math" panose="02040503050406030204" pitchFamily="18" charset="0"/>
                                <a:sym typeface="Nixie One"/>
                              </a:rPr>
                              <m:t>𝟏</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r>
                              <a:rPr lang="cs-CZ" sz="2000" b="1" i="1" kern="0" smtClean="0">
                                <a:solidFill>
                                  <a:srgbClr val="114454"/>
                                </a:solidFill>
                                <a:latin typeface="Cambria Math" panose="02040503050406030204" pitchFamily="18" charset="0"/>
                                <a:ea typeface="Cambria Math" panose="02040503050406030204" pitchFamily="18" charset="0"/>
                                <a:sym typeface="Nixie One"/>
                              </a:rPr>
                              <m:t>𝟐</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e>
                        </m:rad>
                      </m:num>
                      <m:den>
                        <m:r>
                          <a:rPr lang="cs-CZ" sz="2000" b="1" i="1" kern="0" smtClean="0">
                            <a:solidFill>
                              <a:srgbClr val="114454"/>
                            </a:solidFill>
                            <a:latin typeface="Cambria Math" panose="02040503050406030204" pitchFamily="18" charset="0"/>
                            <a:sym typeface="Nixie One"/>
                          </a:rPr>
                          <m:t>𝟐</m:t>
                        </m:r>
                      </m:den>
                    </m:f>
                    <m:r>
                      <a:rPr lang="cs-CZ"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𝟏</m:t>
                        </m:r>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𝟑</m:t>
                        </m:r>
                      </m:num>
                      <m:den>
                        <m:r>
                          <a:rPr lang="cs-CZ" sz="2000" b="1" i="1" kern="0" smtClean="0">
                            <a:solidFill>
                              <a:srgbClr val="114454"/>
                            </a:solidFill>
                            <a:latin typeface="Cambria Math" panose="02040503050406030204" pitchFamily="18" charset="0"/>
                            <a:sym typeface="Nixie One"/>
                          </a:rPr>
                          <m:t>𝟐</m:t>
                        </m:r>
                      </m:den>
                    </m:f>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5" name="Google Shape;161;p18">
                <a:extLst>
                  <a:ext uri="{FF2B5EF4-FFF2-40B4-BE49-F238E27FC236}">
                    <a16:creationId xmlns:a16="http://schemas.microsoft.com/office/drawing/2014/main" id="{554980E8-E614-4725-9434-7CAA508B67AC}"/>
                  </a:ext>
                </a:extLst>
              </p:cNvPr>
              <p:cNvSpPr txBox="1">
                <a:spLocks noRot="1" noChangeAspect="1" noMove="1" noResize="1" noEditPoints="1" noAdjustHandles="1" noChangeArrowheads="1" noChangeShapeType="1" noTextEdit="1"/>
              </p:cNvSpPr>
              <p:nvPr/>
            </p:nvSpPr>
            <p:spPr bwMode="auto">
              <a:xfrm>
                <a:off x="298450" y="4383162"/>
                <a:ext cx="3121422" cy="660876"/>
              </a:xfrm>
              <a:prstGeom prst="rect">
                <a:avLst/>
              </a:prstGeom>
              <a:blipFill>
                <a:blip r:embed="rId7"/>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Google Shape;161;p18">
                <a:extLst>
                  <a:ext uri="{FF2B5EF4-FFF2-40B4-BE49-F238E27FC236}">
                    <a16:creationId xmlns:a16="http://schemas.microsoft.com/office/drawing/2014/main" id="{7E7E5FD7-C8ED-4BF8-8206-386755DA1709}"/>
                  </a:ext>
                </a:extLst>
              </p:cNvPr>
              <p:cNvSpPr txBox="1">
                <a:spLocks/>
              </p:cNvSpPr>
              <p:nvPr/>
            </p:nvSpPr>
            <p:spPr bwMode="auto">
              <a:xfrm>
                <a:off x="3451980" y="4371950"/>
                <a:ext cx="1512168" cy="660876"/>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Para xmlns:m="http://schemas.openxmlformats.org/officeDocument/2006/math">
                    <m:oMathParaPr>
                      <m:jc m:val="centerGroup"/>
                    </m:oMathParaPr>
                    <m:oMath xmlns:m="http://schemas.openxmlformats.org/officeDocument/2006/math">
                      <m:r>
                        <a:rPr lang="cs-CZ" sz="2000" b="1" i="1" kern="0" smtClean="0">
                          <a:solidFill>
                            <a:srgbClr val="114454"/>
                          </a:solidFill>
                          <a:latin typeface="Cambria Math" panose="02040503050406030204" pitchFamily="18" charset="0"/>
                          <a:ea typeface="Nixie One"/>
                          <a:cs typeface="Nixie One"/>
                          <a:sym typeface="Nixie One"/>
                        </a:rPr>
                        <m:t>𝒚</m:t>
                      </m:r>
                      <m:r>
                        <a:rPr lang="cs-CZ" sz="2000" b="1" i="1" kern="0" smtClean="0">
                          <a:solidFill>
                            <a:srgbClr val="114454"/>
                          </a:solidFill>
                          <a:latin typeface="Cambria Math" panose="02040503050406030204" pitchFamily="18" charset="0"/>
                          <a:ea typeface="Cambria Math" panose="02040503050406030204" pitchFamily="18" charset="0"/>
                          <a:cs typeface="Nixie One"/>
                          <a:sym typeface="Nixie One"/>
                        </a:rPr>
                        <m:t>∈</m:t>
                      </m:r>
                      <m:d>
                        <m:dPr>
                          <m:begChr m:val="{"/>
                          <m:endChr m:val="}"/>
                          <m:ctrlPr>
                            <a:rPr lang="cs-CZ" sz="2000" b="1" i="1" kern="0" smtClean="0">
                              <a:solidFill>
                                <a:srgbClr val="114454"/>
                              </a:solidFill>
                              <a:latin typeface="Cambria Math" panose="02040503050406030204" pitchFamily="18" charset="0"/>
                              <a:ea typeface="Cambria Math" panose="02040503050406030204" pitchFamily="18" charset="0"/>
                              <a:sym typeface="Nixie One"/>
                            </a:rPr>
                          </m:ctrlPr>
                        </m:dPr>
                        <m:e>
                          <m:r>
                            <a:rPr lang="cs-CZ" sz="2000" b="1" i="1" kern="0" smtClean="0">
                              <a:solidFill>
                                <a:srgbClr val="114454"/>
                              </a:solidFill>
                              <a:latin typeface="Cambria Math" panose="02040503050406030204" pitchFamily="18" charset="0"/>
                              <a:ea typeface="Cambria Math" panose="02040503050406030204" pitchFamily="18" charset="0"/>
                              <a:sym typeface="Nixie One"/>
                            </a:rPr>
                            <m:t>−</m:t>
                          </m:r>
                          <m:r>
                            <a:rPr lang="cs-CZ" sz="2000" b="1" i="1" kern="0" smtClean="0">
                              <a:solidFill>
                                <a:srgbClr val="114454"/>
                              </a:solidFill>
                              <a:latin typeface="Cambria Math" panose="02040503050406030204" pitchFamily="18" charset="0"/>
                              <a:ea typeface="Cambria Math" panose="02040503050406030204" pitchFamily="18" charset="0"/>
                              <a:sym typeface="Nixie One"/>
                            </a:rPr>
                            <m:t>𝟏</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r>
                            <a:rPr lang="cs-CZ" sz="2000" b="1" i="1" kern="0" smtClean="0">
                              <a:solidFill>
                                <a:srgbClr val="114454"/>
                              </a:solidFill>
                              <a:latin typeface="Cambria Math" panose="02040503050406030204" pitchFamily="18" charset="0"/>
                              <a:ea typeface="Cambria Math" panose="02040503050406030204" pitchFamily="18" charset="0"/>
                              <a:sym typeface="Nixie One"/>
                            </a:rPr>
                            <m:t>𝟐</m:t>
                          </m:r>
                        </m:e>
                      </m:d>
                    </m:oMath>
                  </m:oMathPara>
                </a14:m>
                <a:endParaRPr lang="cs-CZ" sz="2000" b="1" i="1" kern="0" dirty="0">
                  <a:solidFill>
                    <a:srgbClr val="114454"/>
                  </a:solidFill>
                  <a:latin typeface="Cambria Math" panose="02040503050406030204" pitchFamily="18" charset="0"/>
                  <a:ea typeface="Nixie One"/>
                  <a:cs typeface="Nixie One"/>
                  <a:sym typeface="Nixie One"/>
                </a:endParaRPr>
              </a:p>
            </p:txBody>
          </p:sp>
        </mc:Choice>
        <mc:Fallback xmlns="">
          <p:sp>
            <p:nvSpPr>
              <p:cNvPr id="16" name="Google Shape;161;p18">
                <a:extLst>
                  <a:ext uri="{FF2B5EF4-FFF2-40B4-BE49-F238E27FC236}">
                    <a16:creationId xmlns:a16="http://schemas.microsoft.com/office/drawing/2014/main" id="{7E7E5FD7-C8ED-4BF8-8206-386755DA1709}"/>
                  </a:ext>
                </a:extLst>
              </p:cNvPr>
              <p:cNvSpPr txBox="1">
                <a:spLocks noRot="1" noChangeAspect="1" noMove="1" noResize="1" noEditPoints="1" noAdjustHandles="1" noChangeArrowheads="1" noChangeShapeType="1" noTextEdit="1"/>
              </p:cNvSpPr>
              <p:nvPr/>
            </p:nvSpPr>
            <p:spPr bwMode="auto">
              <a:xfrm>
                <a:off x="3451980" y="4371950"/>
                <a:ext cx="1512168" cy="660876"/>
              </a:xfrm>
              <a:prstGeom prst="rect">
                <a:avLst/>
              </a:prstGeom>
              <a:blipFill>
                <a:blip r:embed="rId8"/>
                <a:stretch>
                  <a:fillRect/>
                </a:stretch>
              </a:blipFill>
              <a:ln>
                <a:noFill/>
              </a:ln>
            </p:spPr>
            <p:txBody>
              <a:bodyPr/>
              <a:lstStyle/>
              <a:p>
                <a:r>
                  <a:rPr lang="cs-CZ">
                    <a:noFill/>
                  </a:rPr>
                  <a:t> </a:t>
                </a:r>
              </a:p>
            </p:txBody>
          </p:sp>
        </mc:Fallback>
      </mc:AlternateContent>
      <p:sp>
        <p:nvSpPr>
          <p:cNvPr id="17" name="Google Shape;161;p18">
            <a:extLst>
              <a:ext uri="{FF2B5EF4-FFF2-40B4-BE49-F238E27FC236}">
                <a16:creationId xmlns:a16="http://schemas.microsoft.com/office/drawing/2014/main" id="{3BA27194-C768-4303-A616-A3DF368774C8}"/>
              </a:ext>
            </a:extLst>
          </p:cNvPr>
          <p:cNvSpPr txBox="1">
            <a:spLocks/>
          </p:cNvSpPr>
          <p:nvPr/>
        </p:nvSpPr>
        <p:spPr bwMode="auto">
          <a:xfrm>
            <a:off x="4716016" y="512802"/>
            <a:ext cx="4229394" cy="685325"/>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en-GB" sz="2000" b="1" kern="0" dirty="0">
                <a:solidFill>
                  <a:srgbClr val="114454"/>
                </a:solidFill>
                <a:latin typeface="Weekly Free Light" panose="00000400000000000000" pitchFamily="50" charset="-18"/>
                <a:ea typeface="Nixie One"/>
                <a:cs typeface="Nixie One"/>
                <a:sym typeface="Nixie One"/>
              </a:rPr>
              <a:t>Back from the substitution</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AlternateContent xmlns:mc="http://schemas.openxmlformats.org/markup-compatibility/2006" xmlns:a14="http://schemas.microsoft.com/office/drawing/2010/main">
        <mc:Choice Requires="a14">
          <p:sp>
            <p:nvSpPr>
              <p:cNvPr id="19" name="Google Shape;161;p18">
                <a:extLst>
                  <a:ext uri="{FF2B5EF4-FFF2-40B4-BE49-F238E27FC236}">
                    <a16:creationId xmlns:a16="http://schemas.microsoft.com/office/drawing/2014/main" id="{F35CF7C7-46F9-4262-A54A-E60F8AD72B99}"/>
                  </a:ext>
                </a:extLst>
              </p:cNvPr>
              <p:cNvSpPr txBox="1">
                <a:spLocks/>
              </p:cNvSpPr>
              <p:nvPr/>
            </p:nvSpPr>
            <p:spPr bwMode="auto">
              <a:xfrm>
                <a:off x="4715169" y="1640938"/>
                <a:ext cx="2517038"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 xmlns:m="http://schemas.openxmlformats.org/officeDocument/2006/math">
                    <m:func>
                      <m:funcPr>
                        <m:ctrlPr>
                          <a:rPr lang="cs-CZ" sz="2000" i="1" kern="0" smtClean="0">
                            <a:solidFill>
                              <a:srgbClr val="114454"/>
                            </a:solidFill>
                            <a:latin typeface="Cambria Math" panose="02040503050406030204" pitchFamily="18" charset="0"/>
                            <a:ea typeface="Nixie One"/>
                            <a:cs typeface="Nixie One"/>
                            <a:sym typeface="Nixie One"/>
                          </a:rPr>
                        </m:ctrlPr>
                      </m:funcPr>
                      <m:fName>
                        <m:r>
                          <m:rPr>
                            <m:sty m:val="p"/>
                          </m:rPr>
                          <a:rPr lang="cs-CZ" sz="2000" i="0" kern="0" smtClean="0">
                            <a:solidFill>
                              <a:srgbClr val="114454"/>
                            </a:solidFill>
                            <a:latin typeface="Cambria Math" panose="02040503050406030204" pitchFamily="18" charset="0"/>
                            <a:ea typeface="Nixie One"/>
                            <a:cs typeface="Nixie One"/>
                            <a:sym typeface="Nixie One"/>
                          </a:rPr>
                          <m:t>cos</m:t>
                        </m:r>
                      </m:fName>
                      <m:e>
                        <m:r>
                          <a:rPr lang="cs-CZ" sz="2000" b="0" i="1" kern="0" smtClean="0">
                            <a:solidFill>
                              <a:srgbClr val="114454"/>
                            </a:solidFill>
                            <a:latin typeface="Cambria Math" panose="02040503050406030204" pitchFamily="18" charset="0"/>
                            <a:ea typeface="Nixie One"/>
                            <a:cs typeface="Nixie One"/>
                            <a:sym typeface="Nixie One"/>
                          </a:rPr>
                          <m:t>𝑥</m:t>
                        </m:r>
                      </m:e>
                    </m:func>
                    <m:r>
                      <a:rPr lang="cs-CZ" sz="2000" b="0" i="1" kern="0" smtClean="0">
                        <a:solidFill>
                          <a:srgbClr val="114454"/>
                        </a:solidFill>
                        <a:latin typeface="Cambria Math" panose="02040503050406030204" pitchFamily="18" charset="0"/>
                        <a:ea typeface="Nixie One"/>
                        <a:cs typeface="Nixie One"/>
                        <a:sym typeface="Nixie One"/>
                      </a:rPr>
                      <m:t>=−</m:t>
                    </m:r>
                    <m:r>
                      <a:rPr lang="cs-CZ" sz="2000" b="0" i="1" kern="0" smtClean="0">
                        <a:solidFill>
                          <a:srgbClr val="114454"/>
                        </a:solidFill>
                        <a:latin typeface="Cambria Math" panose="02040503050406030204" pitchFamily="18" charset="0"/>
                        <a:ea typeface="Nixie One"/>
                        <a:cs typeface="Nixie One"/>
                        <a:sym typeface="Nixie One"/>
                      </a:rPr>
                      <m:t>1</m:t>
                    </m:r>
                  </m:oMath>
                </a14:m>
                <a:r>
                  <a:rPr lang="cs-CZ" sz="2000" kern="0" dirty="0">
                    <a:solidFill>
                      <a:srgbClr val="114454"/>
                    </a:solidFill>
                    <a:latin typeface="Cambria Math" panose="02040503050406030204" pitchFamily="18" charset="0"/>
                    <a:ea typeface="Nixie One"/>
                    <a:cs typeface="Nixie One"/>
                    <a:sym typeface="Nixie One"/>
                  </a:rPr>
                  <a:t> </a:t>
                </a:r>
              </a:p>
            </p:txBody>
          </p:sp>
        </mc:Choice>
        <mc:Fallback xmlns="">
          <p:sp>
            <p:nvSpPr>
              <p:cNvPr id="19" name="Google Shape;161;p18">
                <a:extLst>
                  <a:ext uri="{FF2B5EF4-FFF2-40B4-BE49-F238E27FC236}">
                    <a16:creationId xmlns:a16="http://schemas.microsoft.com/office/drawing/2014/main" id="{F35CF7C7-46F9-4262-A54A-E60F8AD72B99}"/>
                  </a:ext>
                </a:extLst>
              </p:cNvPr>
              <p:cNvSpPr txBox="1">
                <a:spLocks noRot="1" noChangeAspect="1" noMove="1" noResize="1" noEditPoints="1" noAdjustHandles="1" noChangeArrowheads="1" noChangeShapeType="1" noTextEdit="1"/>
              </p:cNvSpPr>
              <p:nvPr/>
            </p:nvSpPr>
            <p:spPr bwMode="auto">
              <a:xfrm>
                <a:off x="4715169" y="1640938"/>
                <a:ext cx="2517038" cy="382539"/>
              </a:xfrm>
              <a:prstGeom prst="rect">
                <a:avLst/>
              </a:prstGeom>
              <a:blipFill>
                <a:blip r:embed="rId9"/>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Google Shape;161;p18">
                <a:extLst>
                  <a:ext uri="{FF2B5EF4-FFF2-40B4-BE49-F238E27FC236}">
                    <a16:creationId xmlns:a16="http://schemas.microsoft.com/office/drawing/2014/main" id="{A2D28061-1049-4DCB-9260-596DD88E7D1F}"/>
                  </a:ext>
                </a:extLst>
              </p:cNvPr>
              <p:cNvSpPr txBox="1">
                <a:spLocks/>
              </p:cNvSpPr>
              <p:nvPr/>
            </p:nvSpPr>
            <p:spPr bwMode="auto">
              <a:xfrm>
                <a:off x="4715169" y="2053151"/>
                <a:ext cx="2517038"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 xmlns:m="http://schemas.openxmlformats.org/officeDocument/2006/math">
                    <m:r>
                      <a:rPr lang="cs-CZ" sz="2000" b="0" i="1" kern="0" smtClean="0">
                        <a:solidFill>
                          <a:srgbClr val="114454"/>
                        </a:solidFill>
                        <a:latin typeface="Cambria Math" panose="02040503050406030204" pitchFamily="18" charset="0"/>
                        <a:ea typeface="Nixie One"/>
                        <a:cs typeface="Nixie One"/>
                        <a:sym typeface="Nixie One"/>
                      </a:rPr>
                      <m:t>𝑥</m:t>
                    </m:r>
                    <m:r>
                      <a:rPr lang="cs-CZ" sz="2000" b="0" i="1" kern="0" smtClean="0">
                        <a:solidFill>
                          <a:srgbClr val="114454"/>
                        </a:solidFill>
                        <a:latin typeface="Cambria Math" panose="02040503050406030204" pitchFamily="18" charset="0"/>
                        <a:ea typeface="Nixie One"/>
                        <a:cs typeface="Nixie One"/>
                        <a:sym typeface="Nixie One"/>
                      </a:rPr>
                      <m:t>=</m:t>
                    </m:r>
                    <m:r>
                      <a:rPr lang="cs-CZ" sz="2000" b="0" i="1" kern="0" smtClean="0">
                        <a:solidFill>
                          <a:srgbClr val="114454"/>
                        </a:solidFill>
                        <a:latin typeface="Cambria Math" panose="02040503050406030204" pitchFamily="18" charset="0"/>
                        <a:ea typeface="Cambria Math" panose="02040503050406030204" pitchFamily="18" charset="0"/>
                        <a:cs typeface="Nixie One"/>
                        <a:sym typeface="Nixie One"/>
                      </a:rPr>
                      <m:t>𝜋</m:t>
                    </m:r>
                    <m:r>
                      <a:rPr lang="cs-CZ" sz="2000" b="0" i="1" kern="0"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0" i="1" kern="0" smtClean="0">
                        <a:solidFill>
                          <a:srgbClr val="114454"/>
                        </a:solidFill>
                        <a:latin typeface="Cambria Math" panose="02040503050406030204" pitchFamily="18" charset="0"/>
                        <a:ea typeface="Cambria Math" panose="02040503050406030204" pitchFamily="18" charset="0"/>
                        <a:cs typeface="Nixie One"/>
                        <a:sym typeface="Nixie One"/>
                      </a:rPr>
                      <m:t>2</m:t>
                    </m:r>
                    <m:r>
                      <a:rPr lang="cs-CZ" sz="2000" b="0" i="1" kern="0" smtClean="0">
                        <a:solidFill>
                          <a:srgbClr val="114454"/>
                        </a:solidFill>
                        <a:latin typeface="Cambria Math" panose="02040503050406030204" pitchFamily="18" charset="0"/>
                        <a:ea typeface="Cambria Math" panose="02040503050406030204" pitchFamily="18" charset="0"/>
                        <a:cs typeface="Nixie One"/>
                        <a:sym typeface="Nixie One"/>
                      </a:rPr>
                      <m:t>𝑘</m:t>
                    </m:r>
                    <m:r>
                      <a:rPr lang="cs-CZ" sz="2000" b="0" i="1" kern="0" smtClean="0">
                        <a:solidFill>
                          <a:srgbClr val="114454"/>
                        </a:solidFill>
                        <a:latin typeface="Cambria Math" panose="02040503050406030204" pitchFamily="18" charset="0"/>
                        <a:ea typeface="Cambria Math" panose="02040503050406030204" pitchFamily="18" charset="0"/>
                        <a:cs typeface="Nixie One"/>
                        <a:sym typeface="Nixie One"/>
                      </a:rPr>
                      <m:t>𝜋</m:t>
                    </m:r>
                  </m:oMath>
                </a14:m>
                <a:r>
                  <a:rPr lang="cs-CZ" sz="2000" kern="0" dirty="0">
                    <a:solidFill>
                      <a:srgbClr val="114454"/>
                    </a:solidFill>
                    <a:latin typeface="Cambria Math" panose="02040503050406030204" pitchFamily="18" charset="0"/>
                    <a:ea typeface="Nixie One"/>
                    <a:cs typeface="Nixie One"/>
                    <a:sym typeface="Nixie One"/>
                  </a:rPr>
                  <a:t> </a:t>
                </a:r>
              </a:p>
            </p:txBody>
          </p:sp>
        </mc:Choice>
        <mc:Fallback xmlns="">
          <p:sp>
            <p:nvSpPr>
              <p:cNvPr id="20" name="Google Shape;161;p18">
                <a:extLst>
                  <a:ext uri="{FF2B5EF4-FFF2-40B4-BE49-F238E27FC236}">
                    <a16:creationId xmlns:a16="http://schemas.microsoft.com/office/drawing/2014/main" id="{A2D28061-1049-4DCB-9260-596DD88E7D1F}"/>
                  </a:ext>
                </a:extLst>
              </p:cNvPr>
              <p:cNvSpPr txBox="1">
                <a:spLocks noRot="1" noChangeAspect="1" noMove="1" noResize="1" noEditPoints="1" noAdjustHandles="1" noChangeArrowheads="1" noChangeShapeType="1" noTextEdit="1"/>
              </p:cNvSpPr>
              <p:nvPr/>
            </p:nvSpPr>
            <p:spPr bwMode="auto">
              <a:xfrm>
                <a:off x="4715169" y="2053151"/>
                <a:ext cx="2517038" cy="382539"/>
              </a:xfrm>
              <a:prstGeom prst="rect">
                <a:avLst/>
              </a:prstGeom>
              <a:blipFill>
                <a:blip r:embed="rId10"/>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Google Shape;161;p18">
                <a:extLst>
                  <a:ext uri="{FF2B5EF4-FFF2-40B4-BE49-F238E27FC236}">
                    <a16:creationId xmlns:a16="http://schemas.microsoft.com/office/drawing/2014/main" id="{65293371-96B4-4515-9804-CEDF3EF12E5B}"/>
                  </a:ext>
                </a:extLst>
              </p:cNvPr>
              <p:cNvSpPr txBox="1">
                <a:spLocks/>
              </p:cNvSpPr>
              <p:nvPr/>
            </p:nvSpPr>
            <p:spPr bwMode="auto">
              <a:xfrm>
                <a:off x="4716016" y="2499742"/>
                <a:ext cx="4229394"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Cambria Math" panose="02040503050406030204" pitchFamily="18" charset="0"/>
                    <a:ea typeface="Nixie One"/>
                    <a:cs typeface="Nixie One"/>
                    <a:sym typeface="Nixie One"/>
                  </a:rPr>
                  <a:t>(2) </a:t>
                </a:r>
                <a14:m>
                  <m:oMath xmlns:m="http://schemas.openxmlformats.org/officeDocument/2006/math">
                    <m:r>
                      <a:rPr lang="cs-CZ" sz="2000" b="1" i="1" kern="0" smtClean="0">
                        <a:solidFill>
                          <a:srgbClr val="114454"/>
                        </a:solidFill>
                        <a:latin typeface="Cambria Math" panose="02040503050406030204" pitchFamily="18" charset="0"/>
                        <a:ea typeface="Nixie One"/>
                        <a:cs typeface="Nixie One"/>
                        <a:sym typeface="Nixie One"/>
                      </a:rPr>
                      <m:t>𝒚</m:t>
                    </m:r>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𝟐</m:t>
                    </m:r>
                  </m:oMath>
                </a14:m>
                <a:endParaRPr lang="cs-CZ" sz="2000" b="1" kern="0" dirty="0">
                  <a:solidFill>
                    <a:srgbClr val="114454"/>
                  </a:solidFill>
                  <a:latin typeface="Cambria Math" panose="02040503050406030204" pitchFamily="18" charset="0"/>
                  <a:ea typeface="Nixie One"/>
                  <a:cs typeface="Nixie One"/>
                  <a:sym typeface="Nixie One"/>
                </a:endParaRPr>
              </a:p>
            </p:txBody>
          </p:sp>
        </mc:Choice>
        <mc:Fallback xmlns="">
          <p:sp>
            <p:nvSpPr>
              <p:cNvPr id="21" name="Google Shape;161;p18">
                <a:extLst>
                  <a:ext uri="{FF2B5EF4-FFF2-40B4-BE49-F238E27FC236}">
                    <a16:creationId xmlns:a16="http://schemas.microsoft.com/office/drawing/2014/main" id="{65293371-96B4-4515-9804-CEDF3EF12E5B}"/>
                  </a:ext>
                </a:extLst>
              </p:cNvPr>
              <p:cNvSpPr txBox="1">
                <a:spLocks noRot="1" noChangeAspect="1" noMove="1" noResize="1" noEditPoints="1" noAdjustHandles="1" noChangeArrowheads="1" noChangeShapeType="1" noTextEdit="1"/>
              </p:cNvSpPr>
              <p:nvPr/>
            </p:nvSpPr>
            <p:spPr bwMode="auto">
              <a:xfrm>
                <a:off x="4716016" y="2499742"/>
                <a:ext cx="4229394" cy="382539"/>
              </a:xfrm>
              <a:prstGeom prst="rect">
                <a:avLst/>
              </a:prstGeom>
              <a:blipFill>
                <a:blip r:embed="rId11"/>
                <a:stretch>
                  <a:fillRect l="-1587" t="-11111" b="-3015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Google Shape;161;p18">
                <a:extLst>
                  <a:ext uri="{FF2B5EF4-FFF2-40B4-BE49-F238E27FC236}">
                    <a16:creationId xmlns:a16="http://schemas.microsoft.com/office/drawing/2014/main" id="{30989F39-BE2D-4673-B56E-A7EB2FD54C54}"/>
                  </a:ext>
                </a:extLst>
              </p:cNvPr>
              <p:cNvSpPr txBox="1">
                <a:spLocks/>
              </p:cNvSpPr>
              <p:nvPr/>
            </p:nvSpPr>
            <p:spPr bwMode="auto">
              <a:xfrm>
                <a:off x="4715169" y="2907916"/>
                <a:ext cx="2517038"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 xmlns:m="http://schemas.openxmlformats.org/officeDocument/2006/math">
                    <m:func>
                      <m:funcPr>
                        <m:ctrlPr>
                          <a:rPr lang="cs-CZ" sz="2000" i="1" kern="0" smtClean="0">
                            <a:solidFill>
                              <a:srgbClr val="114454"/>
                            </a:solidFill>
                            <a:latin typeface="Cambria Math" panose="02040503050406030204" pitchFamily="18" charset="0"/>
                            <a:ea typeface="Nixie One"/>
                            <a:cs typeface="Nixie One"/>
                            <a:sym typeface="Nixie One"/>
                          </a:rPr>
                        </m:ctrlPr>
                      </m:funcPr>
                      <m:fName>
                        <m:r>
                          <m:rPr>
                            <m:sty m:val="p"/>
                          </m:rPr>
                          <a:rPr lang="cs-CZ" sz="2000" i="0" kern="0" smtClean="0">
                            <a:solidFill>
                              <a:srgbClr val="114454"/>
                            </a:solidFill>
                            <a:latin typeface="Cambria Math" panose="02040503050406030204" pitchFamily="18" charset="0"/>
                            <a:ea typeface="Nixie One"/>
                            <a:cs typeface="Nixie One"/>
                            <a:sym typeface="Nixie One"/>
                          </a:rPr>
                          <m:t>cos</m:t>
                        </m:r>
                      </m:fName>
                      <m:e>
                        <m:r>
                          <a:rPr lang="cs-CZ" sz="2000" b="0" i="1" kern="0" smtClean="0">
                            <a:solidFill>
                              <a:srgbClr val="114454"/>
                            </a:solidFill>
                            <a:latin typeface="Cambria Math" panose="02040503050406030204" pitchFamily="18" charset="0"/>
                            <a:ea typeface="Nixie One"/>
                            <a:cs typeface="Nixie One"/>
                            <a:sym typeface="Nixie One"/>
                          </a:rPr>
                          <m:t>𝑥</m:t>
                        </m:r>
                      </m:e>
                    </m:func>
                    <m:r>
                      <a:rPr lang="cs-CZ" sz="2000" b="0" i="1" kern="0" smtClean="0">
                        <a:solidFill>
                          <a:srgbClr val="114454"/>
                        </a:solidFill>
                        <a:latin typeface="Cambria Math" panose="02040503050406030204" pitchFamily="18" charset="0"/>
                        <a:ea typeface="Nixie One"/>
                        <a:cs typeface="Nixie One"/>
                        <a:sym typeface="Nixie One"/>
                      </a:rPr>
                      <m:t>=</m:t>
                    </m:r>
                    <m:r>
                      <a:rPr lang="cs-CZ" sz="2000" b="0" i="1" kern="0" smtClean="0">
                        <a:solidFill>
                          <a:srgbClr val="114454"/>
                        </a:solidFill>
                        <a:latin typeface="Cambria Math" panose="02040503050406030204" pitchFamily="18" charset="0"/>
                        <a:ea typeface="Nixie One"/>
                        <a:cs typeface="Nixie One"/>
                        <a:sym typeface="Nixie One"/>
                      </a:rPr>
                      <m:t>2</m:t>
                    </m:r>
                  </m:oMath>
                </a14:m>
                <a:r>
                  <a:rPr lang="cs-CZ" sz="2000" kern="0" dirty="0">
                    <a:solidFill>
                      <a:srgbClr val="114454"/>
                    </a:solidFill>
                    <a:latin typeface="Cambria Math" panose="02040503050406030204" pitchFamily="18" charset="0"/>
                    <a:ea typeface="Nixie One"/>
                    <a:cs typeface="Nixie One"/>
                    <a:sym typeface="Nixie One"/>
                  </a:rPr>
                  <a:t> </a:t>
                </a:r>
              </a:p>
            </p:txBody>
          </p:sp>
        </mc:Choice>
        <mc:Fallback xmlns="">
          <p:sp>
            <p:nvSpPr>
              <p:cNvPr id="23" name="Google Shape;161;p18">
                <a:extLst>
                  <a:ext uri="{FF2B5EF4-FFF2-40B4-BE49-F238E27FC236}">
                    <a16:creationId xmlns:a16="http://schemas.microsoft.com/office/drawing/2014/main" id="{30989F39-BE2D-4673-B56E-A7EB2FD54C54}"/>
                  </a:ext>
                </a:extLst>
              </p:cNvPr>
              <p:cNvSpPr txBox="1">
                <a:spLocks noRot="1" noChangeAspect="1" noMove="1" noResize="1" noEditPoints="1" noAdjustHandles="1" noChangeArrowheads="1" noChangeShapeType="1" noTextEdit="1"/>
              </p:cNvSpPr>
              <p:nvPr/>
            </p:nvSpPr>
            <p:spPr bwMode="auto">
              <a:xfrm>
                <a:off x="4715169" y="2907916"/>
                <a:ext cx="2517038" cy="382539"/>
              </a:xfrm>
              <a:prstGeom prst="rect">
                <a:avLst/>
              </a:prstGeom>
              <a:blipFill>
                <a:blip r:embed="rId12"/>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4" name="Google Shape;161;p18">
                <a:extLst>
                  <a:ext uri="{FF2B5EF4-FFF2-40B4-BE49-F238E27FC236}">
                    <a16:creationId xmlns:a16="http://schemas.microsoft.com/office/drawing/2014/main" id="{5335E28B-E987-4C37-B85A-58D9E1FDAB4A}"/>
                  </a:ext>
                </a:extLst>
              </p:cNvPr>
              <p:cNvSpPr txBox="1">
                <a:spLocks/>
              </p:cNvSpPr>
              <p:nvPr/>
            </p:nvSpPr>
            <p:spPr bwMode="auto">
              <a:xfrm>
                <a:off x="4715169" y="3246577"/>
                <a:ext cx="2517038"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 xmlns:m="http://schemas.openxmlformats.org/officeDocument/2006/math">
                    <m:r>
                      <a:rPr lang="cs-CZ" sz="2000" b="0" i="1" kern="0" smtClean="0">
                        <a:solidFill>
                          <a:srgbClr val="114454"/>
                        </a:solidFill>
                        <a:latin typeface="Cambria Math" panose="02040503050406030204" pitchFamily="18" charset="0"/>
                        <a:ea typeface="Nixie One"/>
                        <a:cs typeface="Nixie One"/>
                        <a:sym typeface="Nixie One"/>
                      </a:rPr>
                      <m:t>𝑥</m:t>
                    </m:r>
                    <m:r>
                      <a:rPr lang="cs-CZ" sz="2000" b="0" i="1" kern="0"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0" i="1" kern="0" smtClean="0">
                        <a:solidFill>
                          <a:srgbClr val="114454"/>
                        </a:solidFill>
                        <a:latin typeface="Cambria Math" panose="02040503050406030204" pitchFamily="18" charset="0"/>
                        <a:ea typeface="Cambria Math" panose="02040503050406030204" pitchFamily="18" charset="0"/>
                        <a:cs typeface="Nixie One"/>
                        <a:sym typeface="Nixie One"/>
                      </a:rPr>
                      <m:t>∅</m:t>
                    </m:r>
                  </m:oMath>
                </a14:m>
                <a:r>
                  <a:rPr lang="cs-CZ" sz="2000" kern="0" dirty="0">
                    <a:solidFill>
                      <a:srgbClr val="114454"/>
                    </a:solidFill>
                    <a:latin typeface="Cambria Math" panose="02040503050406030204" pitchFamily="18" charset="0"/>
                    <a:ea typeface="Nixie One"/>
                    <a:cs typeface="Nixie One"/>
                    <a:sym typeface="Nixie One"/>
                  </a:rPr>
                  <a:t> </a:t>
                </a:r>
              </a:p>
            </p:txBody>
          </p:sp>
        </mc:Choice>
        <mc:Fallback xmlns="">
          <p:sp>
            <p:nvSpPr>
              <p:cNvPr id="24" name="Google Shape;161;p18">
                <a:extLst>
                  <a:ext uri="{FF2B5EF4-FFF2-40B4-BE49-F238E27FC236}">
                    <a16:creationId xmlns:a16="http://schemas.microsoft.com/office/drawing/2014/main" id="{5335E28B-E987-4C37-B85A-58D9E1FDAB4A}"/>
                  </a:ext>
                </a:extLst>
              </p:cNvPr>
              <p:cNvSpPr txBox="1">
                <a:spLocks noRot="1" noChangeAspect="1" noMove="1" noResize="1" noEditPoints="1" noAdjustHandles="1" noChangeArrowheads="1" noChangeShapeType="1" noTextEdit="1"/>
              </p:cNvSpPr>
              <p:nvPr/>
            </p:nvSpPr>
            <p:spPr bwMode="auto">
              <a:xfrm>
                <a:off x="4715169" y="3246577"/>
                <a:ext cx="2517038" cy="382539"/>
              </a:xfrm>
              <a:prstGeom prst="rect">
                <a:avLst/>
              </a:prstGeom>
              <a:blipFill>
                <a:blip r:embed="rId13"/>
                <a:stretch>
                  <a:fillRect b="-6452"/>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5" name="Google Shape;161;p18">
                <a:extLst>
                  <a:ext uri="{FF2B5EF4-FFF2-40B4-BE49-F238E27FC236}">
                    <a16:creationId xmlns:a16="http://schemas.microsoft.com/office/drawing/2014/main" id="{B9B65C1E-466A-4DB1-B757-A2D9C4D12956}"/>
                  </a:ext>
                </a:extLst>
              </p:cNvPr>
              <p:cNvSpPr txBox="1">
                <a:spLocks/>
              </p:cNvSpPr>
              <p:nvPr/>
            </p:nvSpPr>
            <p:spPr bwMode="auto">
              <a:xfrm>
                <a:off x="4718942" y="3654751"/>
                <a:ext cx="3021410"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0" i="1" kern="0" smtClean="0">
                        <a:solidFill>
                          <a:srgbClr val="114454"/>
                        </a:solidFill>
                        <a:latin typeface="Cambria Math" panose="02040503050406030204" pitchFamily="18" charset="0"/>
                        <a:ea typeface="Nixie One"/>
                        <a:cs typeface="Nixie One"/>
                        <a:sym typeface="Nixie One"/>
                      </a:rPr>
                      <m:t>2</m:t>
                    </m:r>
                    <m:r>
                      <a:rPr lang="cs-CZ" sz="2000" b="0" i="1" kern="0" smtClean="0">
                        <a:solidFill>
                          <a:srgbClr val="114454"/>
                        </a:solidFill>
                        <a:latin typeface="Cambria Math" panose="02040503050406030204" pitchFamily="18" charset="0"/>
                        <a:ea typeface="Cambria Math" panose="02040503050406030204" pitchFamily="18" charset="0"/>
                        <a:cs typeface="Nixie One"/>
                        <a:sym typeface="Nixie One"/>
                      </a:rPr>
                      <m:t>∉</m:t>
                    </m:r>
                    <m:sSub>
                      <m:sSubPr>
                        <m:ctrlPr>
                          <a:rPr lang="cs-CZ" sz="2000" b="0" i="1" kern="0" smtClean="0">
                            <a:solidFill>
                              <a:srgbClr val="114454"/>
                            </a:solidFill>
                            <a:latin typeface="Cambria Math" panose="02040503050406030204" pitchFamily="18" charset="0"/>
                            <a:ea typeface="Cambria Math" panose="02040503050406030204" pitchFamily="18" charset="0"/>
                            <a:sym typeface="Nixie One"/>
                          </a:rPr>
                        </m:ctrlPr>
                      </m:sSubPr>
                      <m:e>
                        <m:r>
                          <a:rPr lang="cs-CZ" sz="2000" b="0" i="1" kern="0" smtClean="0">
                            <a:solidFill>
                              <a:srgbClr val="114454"/>
                            </a:solidFill>
                            <a:latin typeface="Cambria Math" panose="02040503050406030204" pitchFamily="18" charset="0"/>
                            <a:ea typeface="Cambria Math" panose="02040503050406030204" pitchFamily="18" charset="0"/>
                            <a:sym typeface="Nixie One"/>
                          </a:rPr>
                          <m:t>𝐻</m:t>
                        </m:r>
                      </m:e>
                      <m:sub>
                        <m:r>
                          <a:rPr lang="cs-CZ" sz="2000" b="0" i="1" kern="0" smtClean="0">
                            <a:solidFill>
                              <a:srgbClr val="114454"/>
                            </a:solidFill>
                            <a:latin typeface="Cambria Math" panose="02040503050406030204" pitchFamily="18" charset="0"/>
                            <a:ea typeface="Cambria Math" panose="02040503050406030204" pitchFamily="18" charset="0"/>
                            <a:sym typeface="Nixie One"/>
                          </a:rPr>
                          <m:t>𝑓</m:t>
                        </m:r>
                      </m:sub>
                    </m:sSub>
                  </m:oMath>
                </a14:m>
                <a:r>
                  <a:rPr lang="cs-CZ" sz="2000" kern="0" dirty="0">
                    <a:solidFill>
                      <a:srgbClr val="114454"/>
                    </a:solidFill>
                    <a:latin typeface="Cambria Math" panose="02040503050406030204" pitchFamily="18" charset="0"/>
                    <a:ea typeface="Nixie One"/>
                    <a:cs typeface="Nixie One"/>
                    <a:sym typeface="Nixie One"/>
                  </a:rPr>
                  <a:t> … </a:t>
                </a:r>
                <a14:m>
                  <m:oMath xmlns:m="http://schemas.openxmlformats.org/officeDocument/2006/math">
                    <m:sSub>
                      <m:sSubPr>
                        <m:ctrlPr>
                          <a:rPr lang="cs-CZ" sz="2000" i="1" kern="0">
                            <a:solidFill>
                              <a:srgbClr val="114454"/>
                            </a:solidFill>
                            <a:latin typeface="Cambria Math" panose="02040503050406030204" pitchFamily="18" charset="0"/>
                            <a:ea typeface="Cambria Math" panose="02040503050406030204" pitchFamily="18" charset="0"/>
                            <a:sym typeface="Nixie One"/>
                          </a:rPr>
                        </m:ctrlPr>
                      </m:sSubPr>
                      <m:e>
                        <m:r>
                          <a:rPr lang="cs-CZ" sz="2000" i="1" kern="0">
                            <a:solidFill>
                              <a:srgbClr val="114454"/>
                            </a:solidFill>
                            <a:latin typeface="Cambria Math" panose="02040503050406030204" pitchFamily="18" charset="0"/>
                            <a:ea typeface="Cambria Math" panose="02040503050406030204" pitchFamily="18" charset="0"/>
                            <a:sym typeface="Nixie One"/>
                          </a:rPr>
                          <m:t>𝐻</m:t>
                        </m:r>
                      </m:e>
                      <m:sub>
                        <m:r>
                          <a:rPr lang="cs-CZ" sz="2000" i="1" kern="0">
                            <a:solidFill>
                              <a:srgbClr val="114454"/>
                            </a:solidFill>
                            <a:latin typeface="Cambria Math" panose="02040503050406030204" pitchFamily="18" charset="0"/>
                            <a:ea typeface="Cambria Math" panose="02040503050406030204" pitchFamily="18" charset="0"/>
                            <a:sym typeface="Nixie One"/>
                          </a:rPr>
                          <m:t>𝑓</m:t>
                        </m:r>
                      </m:sub>
                    </m:sSub>
                    <m:r>
                      <a:rPr lang="cs-CZ" sz="2000" b="0" i="1" kern="0" smtClean="0">
                        <a:solidFill>
                          <a:srgbClr val="114454"/>
                        </a:solidFill>
                        <a:latin typeface="Cambria Math" panose="02040503050406030204" pitchFamily="18" charset="0"/>
                        <a:ea typeface="Cambria Math" panose="02040503050406030204" pitchFamily="18" charset="0"/>
                        <a:sym typeface="Nixie One"/>
                      </a:rPr>
                      <m:t>=</m:t>
                    </m:r>
                    <m:d>
                      <m:dPr>
                        <m:begChr m:val="⟨"/>
                        <m:endChr m:val="⟩"/>
                        <m:ctrlPr>
                          <a:rPr lang="cs-CZ" sz="2000" b="0" i="1" kern="0" smtClean="0">
                            <a:solidFill>
                              <a:srgbClr val="114454"/>
                            </a:solidFill>
                            <a:latin typeface="Cambria Math" panose="02040503050406030204" pitchFamily="18" charset="0"/>
                            <a:ea typeface="Cambria Math" panose="02040503050406030204" pitchFamily="18" charset="0"/>
                            <a:sym typeface="Nixie One"/>
                          </a:rPr>
                        </m:ctrlPr>
                      </m:dPr>
                      <m:e>
                        <m:r>
                          <a:rPr lang="cs-CZ" sz="2000" b="0" i="1" kern="0" smtClean="0">
                            <a:solidFill>
                              <a:srgbClr val="114454"/>
                            </a:solidFill>
                            <a:latin typeface="Cambria Math" panose="02040503050406030204" pitchFamily="18" charset="0"/>
                            <a:ea typeface="Cambria Math" panose="02040503050406030204" pitchFamily="18" charset="0"/>
                            <a:sym typeface="Nixie One"/>
                          </a:rPr>
                          <m:t>−</m:t>
                        </m:r>
                        <m:r>
                          <a:rPr lang="cs-CZ" sz="2000" b="0" i="1" kern="0" smtClean="0">
                            <a:solidFill>
                              <a:srgbClr val="114454"/>
                            </a:solidFill>
                            <a:latin typeface="Cambria Math" panose="02040503050406030204" pitchFamily="18" charset="0"/>
                            <a:ea typeface="Cambria Math" panose="02040503050406030204" pitchFamily="18" charset="0"/>
                            <a:sym typeface="Nixie One"/>
                          </a:rPr>
                          <m:t>1</m:t>
                        </m:r>
                        <m:r>
                          <a:rPr lang="cs-CZ" sz="2000" b="0" i="1" kern="0" smtClean="0">
                            <a:solidFill>
                              <a:srgbClr val="114454"/>
                            </a:solidFill>
                            <a:latin typeface="Cambria Math" panose="02040503050406030204" pitchFamily="18" charset="0"/>
                            <a:ea typeface="Cambria Math" panose="02040503050406030204" pitchFamily="18" charset="0"/>
                            <a:sym typeface="Nixie One"/>
                          </a:rPr>
                          <m:t>;</m:t>
                        </m:r>
                        <m:r>
                          <a:rPr lang="cs-CZ" sz="2000" b="0" i="1" kern="0" smtClean="0">
                            <a:solidFill>
                              <a:srgbClr val="114454"/>
                            </a:solidFill>
                            <a:latin typeface="Cambria Math" panose="02040503050406030204" pitchFamily="18" charset="0"/>
                            <a:ea typeface="Cambria Math" panose="02040503050406030204" pitchFamily="18" charset="0"/>
                            <a:sym typeface="Nixie One"/>
                          </a:rPr>
                          <m:t>1</m:t>
                        </m:r>
                      </m:e>
                    </m:d>
                  </m:oMath>
                </a14:m>
                <a:r>
                  <a:rPr lang="cs-CZ" sz="2000" kern="0" dirty="0">
                    <a:solidFill>
                      <a:srgbClr val="114454"/>
                    </a:solidFill>
                    <a:latin typeface="Cambria Math" panose="02040503050406030204" pitchFamily="18" charset="0"/>
                    <a:ea typeface="Nixie One"/>
                    <a:cs typeface="Nixie One"/>
                    <a:sym typeface="Nixie One"/>
                  </a:rPr>
                  <a:t> </a:t>
                </a:r>
              </a:p>
            </p:txBody>
          </p:sp>
        </mc:Choice>
        <mc:Fallback xmlns="">
          <p:sp>
            <p:nvSpPr>
              <p:cNvPr id="25" name="Google Shape;161;p18">
                <a:extLst>
                  <a:ext uri="{FF2B5EF4-FFF2-40B4-BE49-F238E27FC236}">
                    <a16:creationId xmlns:a16="http://schemas.microsoft.com/office/drawing/2014/main" id="{B9B65C1E-466A-4DB1-B757-A2D9C4D12956}"/>
                  </a:ext>
                </a:extLst>
              </p:cNvPr>
              <p:cNvSpPr txBox="1">
                <a:spLocks noRot="1" noChangeAspect="1" noMove="1" noResize="1" noEditPoints="1" noAdjustHandles="1" noChangeArrowheads="1" noChangeShapeType="1" noTextEdit="1"/>
              </p:cNvSpPr>
              <p:nvPr/>
            </p:nvSpPr>
            <p:spPr bwMode="auto">
              <a:xfrm>
                <a:off x="4718942" y="3654751"/>
                <a:ext cx="3021410" cy="382539"/>
              </a:xfrm>
              <a:prstGeom prst="rect">
                <a:avLst/>
              </a:prstGeom>
              <a:blipFill>
                <a:blip r:embed="rId14"/>
                <a:stretch>
                  <a:fillRect t="-16129" b="-25806"/>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6" name="Google Shape;161;p18">
                <a:extLst>
                  <a:ext uri="{FF2B5EF4-FFF2-40B4-BE49-F238E27FC236}">
                    <a16:creationId xmlns:a16="http://schemas.microsoft.com/office/drawing/2014/main" id="{83CB6285-8145-4163-8113-8C1ABF5C419A}"/>
                  </a:ext>
                </a:extLst>
              </p:cNvPr>
              <p:cNvSpPr txBox="1">
                <a:spLocks/>
              </p:cNvSpPr>
              <p:nvPr/>
            </p:nvSpPr>
            <p:spPr bwMode="auto">
              <a:xfrm>
                <a:off x="4964148" y="4153381"/>
                <a:ext cx="3981262"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2</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𝑘</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26" name="Google Shape;161;p18">
                <a:extLst>
                  <a:ext uri="{FF2B5EF4-FFF2-40B4-BE49-F238E27FC236}">
                    <a16:creationId xmlns:a16="http://schemas.microsoft.com/office/drawing/2014/main" id="{83CB6285-8145-4163-8113-8C1ABF5C419A}"/>
                  </a:ext>
                </a:extLst>
              </p:cNvPr>
              <p:cNvSpPr txBox="1">
                <a:spLocks noRot="1" noChangeAspect="1" noMove="1" noResize="1" noEditPoints="1" noAdjustHandles="1" noChangeArrowheads="1" noChangeShapeType="1" noTextEdit="1"/>
              </p:cNvSpPr>
              <p:nvPr/>
            </p:nvSpPr>
            <p:spPr bwMode="auto">
              <a:xfrm>
                <a:off x="4964148" y="4153381"/>
                <a:ext cx="3981262" cy="847381"/>
              </a:xfrm>
              <a:prstGeom prst="rect">
                <a:avLst/>
              </a:prstGeom>
              <a:blipFill>
                <a:blip r:embed="rId15"/>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7" name="Google Shape;161;p18">
                <a:extLst>
                  <a:ext uri="{FF2B5EF4-FFF2-40B4-BE49-F238E27FC236}">
                    <a16:creationId xmlns:a16="http://schemas.microsoft.com/office/drawing/2014/main" id="{64452647-EB59-433D-A039-4AE1FEBFE746}"/>
                  </a:ext>
                </a:extLst>
              </p:cNvPr>
              <p:cNvSpPr txBox="1">
                <a:spLocks/>
              </p:cNvSpPr>
              <p:nvPr/>
            </p:nvSpPr>
            <p:spPr bwMode="auto">
              <a:xfrm>
                <a:off x="330558" y="3679788"/>
                <a:ext cx="3121422" cy="660876"/>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 xmlns:m="http://schemas.openxmlformats.org/officeDocument/2006/math">
                    <m:r>
                      <a:rPr lang="cs-CZ" sz="2000" b="1" i="1" kern="0" smtClean="0">
                        <a:solidFill>
                          <a:srgbClr val="114454"/>
                        </a:solidFill>
                        <a:latin typeface="Cambria Math" panose="02040503050406030204" pitchFamily="18" charset="0"/>
                        <a:ea typeface="Nixie One"/>
                        <a:cs typeface="Nixie One"/>
                        <a:sym typeface="Nixie One"/>
                      </a:rPr>
                      <m:t>𝒚</m:t>
                    </m:r>
                    <m:r>
                      <a:rPr lang="cs-CZ"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𝒃</m:t>
                        </m:r>
                        <m:r>
                          <a:rPr lang="cs-CZ" sz="2000" b="1" i="1" kern="0" smtClean="0">
                            <a:solidFill>
                              <a:srgbClr val="114454"/>
                            </a:solidFill>
                            <a:latin typeface="Cambria Math" panose="02040503050406030204" pitchFamily="18" charset="0"/>
                            <a:sym typeface="Nixie One"/>
                          </a:rPr>
                          <m:t>±</m:t>
                        </m:r>
                        <m:rad>
                          <m:radPr>
                            <m:degHide m:val="on"/>
                            <m:ctrlPr>
                              <a:rPr lang="cs-CZ" sz="2000" b="1" i="1" kern="0" smtClean="0">
                                <a:solidFill>
                                  <a:srgbClr val="114454"/>
                                </a:solidFill>
                                <a:latin typeface="Cambria Math" panose="02040503050406030204" pitchFamily="18" charset="0"/>
                                <a:sym typeface="Nixie One"/>
                              </a:rPr>
                            </m:ctrlPr>
                          </m:radPr>
                          <m:deg/>
                          <m:e>
                            <m:sSup>
                              <m:sSupPr>
                                <m:ctrlPr>
                                  <a:rPr lang="cs-CZ" sz="2000" b="1" i="1" kern="0" smtClean="0">
                                    <a:solidFill>
                                      <a:srgbClr val="114454"/>
                                    </a:solidFill>
                                    <a:latin typeface="Cambria Math" panose="02040503050406030204" pitchFamily="18" charset="0"/>
                                    <a:sym typeface="Nixie One"/>
                                  </a:rPr>
                                </m:ctrlPr>
                              </m:sSupPr>
                              <m:e>
                                <m:r>
                                  <a:rPr lang="cs-CZ" sz="2000" b="1" i="1" kern="0" smtClean="0">
                                    <a:solidFill>
                                      <a:srgbClr val="114454"/>
                                    </a:solidFill>
                                    <a:latin typeface="Cambria Math" panose="02040503050406030204" pitchFamily="18" charset="0"/>
                                    <a:sym typeface="Nixie One"/>
                                  </a:rPr>
                                  <m:t>𝒃</m:t>
                                </m:r>
                              </m:e>
                              <m:sup>
                                <m:r>
                                  <a:rPr lang="cs-CZ" sz="2000" b="1" i="1" kern="0" smtClean="0">
                                    <a:solidFill>
                                      <a:srgbClr val="114454"/>
                                    </a:solidFill>
                                    <a:latin typeface="Cambria Math" panose="02040503050406030204" pitchFamily="18" charset="0"/>
                                    <a:sym typeface="Nixie One"/>
                                  </a:rPr>
                                  <m:t>𝟐</m:t>
                                </m:r>
                              </m:sup>
                            </m:sSup>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𝟒</m:t>
                            </m:r>
                            <m:r>
                              <a:rPr lang="cs-CZ" sz="2000" b="1" i="1" kern="0" smtClean="0">
                                <a:solidFill>
                                  <a:srgbClr val="114454"/>
                                </a:solidFill>
                                <a:latin typeface="Cambria Math" panose="02040503050406030204" pitchFamily="18" charset="0"/>
                                <a:sym typeface="Nixie One"/>
                              </a:rPr>
                              <m:t>𝒂𝒄</m:t>
                            </m:r>
                          </m:e>
                        </m:rad>
                      </m:num>
                      <m:den>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𝒂</m:t>
                        </m:r>
                      </m:den>
                    </m:f>
                  </m:oMath>
                </a14:m>
                <a:r>
                  <a:rPr lang="cs-CZ" sz="16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7" name="Google Shape;161;p18">
                <a:extLst>
                  <a:ext uri="{FF2B5EF4-FFF2-40B4-BE49-F238E27FC236}">
                    <a16:creationId xmlns:a16="http://schemas.microsoft.com/office/drawing/2014/main" id="{64452647-EB59-433D-A039-4AE1FEBFE746}"/>
                  </a:ext>
                </a:extLst>
              </p:cNvPr>
              <p:cNvSpPr txBox="1">
                <a:spLocks noRot="1" noChangeAspect="1" noMove="1" noResize="1" noEditPoints="1" noAdjustHandles="1" noChangeArrowheads="1" noChangeShapeType="1" noTextEdit="1"/>
              </p:cNvSpPr>
              <p:nvPr/>
            </p:nvSpPr>
            <p:spPr bwMode="auto">
              <a:xfrm>
                <a:off x="330558" y="3679788"/>
                <a:ext cx="3121422" cy="660876"/>
              </a:xfrm>
              <a:prstGeom prst="rect">
                <a:avLst/>
              </a:prstGeom>
              <a:blipFill>
                <a:blip r:embed="rId16"/>
                <a:stretch>
                  <a:fillRect/>
                </a:stretch>
              </a:blipFill>
              <a:ln>
                <a:noFill/>
              </a:ln>
            </p:spPr>
            <p:txBody>
              <a:bodyPr/>
              <a:lstStyle/>
              <a:p>
                <a:r>
                  <a:rPr lang="cs-CZ">
                    <a:noFill/>
                  </a:rPr>
                  <a:t> </a:t>
                </a:r>
              </a:p>
            </p:txBody>
          </p:sp>
        </mc:Fallback>
      </mc:AlternateContent>
      <p:pic>
        <p:nvPicPr>
          <p:cNvPr id="3" name="Obrázek 2">
            <a:extLst>
              <a:ext uri="{FF2B5EF4-FFF2-40B4-BE49-F238E27FC236}">
                <a16:creationId xmlns:a16="http://schemas.microsoft.com/office/drawing/2014/main" id="{2350AFCC-669E-4971-8CF5-2F561489157A}"/>
              </a:ext>
            </a:extLst>
          </p:cNvPr>
          <p:cNvPicPr>
            <a:picLocks noChangeAspect="1"/>
          </p:cNvPicPr>
          <p:nvPr/>
        </p:nvPicPr>
        <p:blipFill rotWithShape="1">
          <a:blip r:embed="rId17"/>
          <a:srcRect l="5834" t="1942" r="3529" b="3598"/>
          <a:stretch/>
        </p:blipFill>
        <p:spPr>
          <a:xfrm>
            <a:off x="6588224" y="1322911"/>
            <a:ext cx="2357186" cy="2255238"/>
          </a:xfrm>
          <a:prstGeom prst="rect">
            <a:avLst/>
          </a:prstGeom>
        </p:spPr>
      </p:pic>
    </p:spTree>
    <p:extLst>
      <p:ext uri="{BB962C8B-B14F-4D97-AF65-F5344CB8AC3E}">
        <p14:creationId xmlns:p14="http://schemas.microsoft.com/office/powerpoint/2010/main" val="300547227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9" grpId="0" animBg="1"/>
      <p:bldP spid="20" grpId="0" animBg="1"/>
      <p:bldP spid="21"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211710"/>
            <a:ext cx="4505325" cy="1826890"/>
          </a:xfrm>
        </p:spPr>
        <p:txBody>
          <a:bodyPr/>
          <a:lstStyle/>
          <a:p>
            <a:pPr eaLnBrk="1" hangingPunct="1">
              <a:spcBef>
                <a:spcPct val="0"/>
              </a:spcBef>
              <a:spcAft>
                <a:spcPct val="0"/>
              </a:spcAft>
              <a:buFont typeface="Roboto Slab" pitchFamily="2" charset="0"/>
              <a:buNone/>
            </a:pPr>
            <a:r>
              <a:rPr lang="en-GB" altLang="cs-CZ" b="1" dirty="0">
                <a:latin typeface="Roboto Slab" pitchFamily="2" charset="0"/>
                <a:cs typeface="Arial" panose="020B0604020202020204" pitchFamily="34" charset="0"/>
                <a:sym typeface="Roboto Slab" pitchFamily="2" charset="0"/>
              </a:rPr>
              <a:t>The table for the conclusion</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4</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16</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058359669"/>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78B5F336-E88D-4944-8271-C36954C2C9D0}"/>
              </a:ext>
            </a:extLst>
          </p:cNvPr>
          <p:cNvSpPr txBox="1">
            <a:spLocks noGrp="1"/>
          </p:cNvSpPr>
          <p:nvPr>
            <p:ph type="title"/>
          </p:nvPr>
        </p:nvSpPr>
        <p:spPr/>
        <p:txBody>
          <a:bodyPr/>
          <a:lstStyle/>
          <a:p>
            <a:pPr eaLnBrk="1" hangingPunct="1">
              <a:spcBef>
                <a:spcPct val="0"/>
              </a:spcBef>
              <a:spcAft>
                <a:spcPct val="0"/>
              </a:spcAft>
              <a:buClr>
                <a:srgbClr val="FFFFFF"/>
              </a:buClr>
              <a:buFont typeface="Roboto Slab" charset="0"/>
              <a:buNone/>
            </a:pPr>
            <a:r>
              <a:rPr lang="en-GB" altLang="cs-CZ" sz="2400" b="1" dirty="0">
                <a:solidFill>
                  <a:srgbClr val="FFFFFF"/>
                </a:solidFill>
                <a:latin typeface="Roboto Slab" pitchFamily="2" charset="0"/>
                <a:ea typeface="Roboto Slab" pitchFamily="2" charset="0"/>
                <a:cs typeface="Arial" panose="020B0604020202020204" pitchFamily="34" charset="0"/>
                <a:sym typeface="Roboto Slab" charset="0"/>
              </a:rPr>
              <a:t>Table</a:t>
            </a:r>
            <a:endParaRPr lang="sk-SK" altLang="cs-CZ" sz="2400" b="1" dirty="0">
              <a:solidFill>
                <a:srgbClr val="FFFFFF"/>
              </a:solidFill>
              <a:latin typeface="Roboto Slab" pitchFamily="2" charset="0"/>
              <a:ea typeface="Roboto Slab" pitchFamily="2" charset="0"/>
              <a:cs typeface="Arial" panose="020B0604020202020204" pitchFamily="34" charset="0"/>
              <a:sym typeface="Roboto Slab" charset="0"/>
            </a:endParaRPr>
          </a:p>
        </p:txBody>
      </p:sp>
      <p:sp>
        <p:nvSpPr>
          <p:cNvPr id="18437" name="Google Shape;169;p18">
            <a:extLst>
              <a:ext uri="{FF2B5EF4-FFF2-40B4-BE49-F238E27FC236}">
                <a16:creationId xmlns:a16="http://schemas.microsoft.com/office/drawing/2014/main" id="{642E811D-B586-491B-A216-1016B5386765}"/>
              </a:ext>
            </a:extLst>
          </p:cNvPr>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FE5F0A3-C565-4801-ACFF-54E7871EF186}" type="slidenum">
              <a:rPr lang="sk-SK" altLang="cs-CZ" sz="800">
                <a:solidFill>
                  <a:srgbClr val="FFFFFF"/>
                </a:solidFill>
                <a:latin typeface="Roboto Slab" charset="0"/>
                <a:sym typeface="Roboto Slab" charset="0"/>
              </a:rPr>
              <a:pPr eaLnBrk="1" hangingPunct="1"/>
              <a:t>17</a:t>
            </a:fld>
            <a:endParaRPr lang="sk-SK" altLang="cs-CZ" sz="800">
              <a:solidFill>
                <a:srgbClr val="FFFFFF"/>
              </a:solidFill>
              <a:latin typeface="Roboto Slab" charset="0"/>
              <a:sym typeface="Roboto Slab" charset="0"/>
            </a:endParaRPr>
          </a:p>
        </p:txBody>
      </p:sp>
      <mc:AlternateContent xmlns:mc="http://schemas.openxmlformats.org/markup-compatibility/2006" xmlns:a14="http://schemas.microsoft.com/office/drawing/2010/main">
        <mc:Choice Requires="a14">
          <p:graphicFrame>
            <p:nvGraphicFramePr>
              <p:cNvPr id="13" name="Google Shape;318;p26">
                <a:extLst>
                  <a:ext uri="{FF2B5EF4-FFF2-40B4-BE49-F238E27FC236}">
                    <a16:creationId xmlns:a16="http://schemas.microsoft.com/office/drawing/2014/main" id="{CA69F488-6DAA-4B0B-9BAF-5B924FA39D7E}"/>
                  </a:ext>
                </a:extLst>
              </p:cNvPr>
              <p:cNvGraphicFramePr/>
              <p:nvPr>
                <p:extLst>
                  <p:ext uri="{D42A27DB-BD31-4B8C-83A1-F6EECF244321}">
                    <p14:modId xmlns:p14="http://schemas.microsoft.com/office/powerpoint/2010/main" val="1998416901"/>
                  </p:ext>
                </p:extLst>
              </p:nvPr>
            </p:nvGraphicFramePr>
            <p:xfrm>
              <a:off x="524010" y="1712067"/>
              <a:ext cx="7936422" cy="3307955"/>
            </p:xfrm>
            <a:graphic>
              <a:graphicData uri="http://schemas.openxmlformats.org/drawingml/2006/table">
                <a:tbl>
                  <a:tblPr>
                    <a:noFill/>
                    <a:tableStyleId>{9424AA01-677E-4B3F-866E-0B0BC4DA0CBA}</a:tableStyleId>
                  </a:tblPr>
                  <a:tblGrid>
                    <a:gridCol w="1058283">
                      <a:extLst>
                        <a:ext uri="{9D8B030D-6E8A-4147-A177-3AD203B41FA5}">
                          <a16:colId xmlns:a16="http://schemas.microsoft.com/office/drawing/2014/main" val="20000"/>
                        </a:ext>
                      </a:extLst>
                    </a:gridCol>
                    <a:gridCol w="2088395">
                      <a:extLst>
                        <a:ext uri="{9D8B030D-6E8A-4147-A177-3AD203B41FA5}">
                          <a16:colId xmlns:a16="http://schemas.microsoft.com/office/drawing/2014/main" val="20001"/>
                        </a:ext>
                      </a:extLst>
                    </a:gridCol>
                    <a:gridCol w="2394872">
                      <a:extLst>
                        <a:ext uri="{9D8B030D-6E8A-4147-A177-3AD203B41FA5}">
                          <a16:colId xmlns:a16="http://schemas.microsoft.com/office/drawing/2014/main" val="20002"/>
                        </a:ext>
                      </a:extLst>
                    </a:gridCol>
                    <a:gridCol w="2394872">
                      <a:extLst>
                        <a:ext uri="{9D8B030D-6E8A-4147-A177-3AD203B41FA5}">
                          <a16:colId xmlns:a16="http://schemas.microsoft.com/office/drawing/2014/main" val="650297164"/>
                        </a:ext>
                      </a:extLst>
                    </a:gridCol>
                  </a:tblGrid>
                  <a:tr h="661591">
                    <a:tc>
                      <a:txBody>
                        <a:bodyPr/>
                        <a:lstStyle/>
                        <a:p>
                          <a:pPr marL="0" lvl="0" indent="0" algn="l" rtl="0">
                            <a:spcBef>
                              <a:spcPts val="0"/>
                            </a:spcBef>
                            <a:spcAft>
                              <a:spcPts val="0"/>
                            </a:spcAft>
                            <a:buNone/>
                          </a:pPr>
                          <a:r>
                            <a:rPr lang="en-GB" sz="1400" b="1" dirty="0">
                              <a:solidFill>
                                <a:srgbClr val="FFFFFF"/>
                              </a:solidFill>
                              <a:latin typeface="Weekly Free Light" panose="00000400000000000000" pitchFamily="50" charset="-18"/>
                              <a:ea typeface="Nixie One"/>
                              <a:cs typeface="Nixie One"/>
                              <a:sym typeface="Nixie One"/>
                            </a:rPr>
                            <a:t>Quadrant</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1400" b="1" dirty="0">
                              <a:solidFill>
                                <a:srgbClr val="FFFFFF"/>
                              </a:solidFill>
                              <a:latin typeface="Weekly Free Light" panose="00000400000000000000" pitchFamily="50" charset="-18"/>
                              <a:ea typeface="Nixie One"/>
                              <a:cs typeface="Nixie One"/>
                              <a:sym typeface="Nixie One"/>
                            </a:rPr>
                            <a:t>SIN</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1400" b="1" dirty="0">
                              <a:solidFill>
                                <a:srgbClr val="FFFFFF"/>
                              </a:solidFill>
                              <a:latin typeface="Weekly Free Light" panose="00000400000000000000" pitchFamily="50" charset="-18"/>
                              <a:ea typeface="Nixie One"/>
                              <a:cs typeface="Nixie One"/>
                              <a:sym typeface="Nixie One"/>
                            </a:rPr>
                            <a:t>COS</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1400" b="1" dirty="0" err="1">
                              <a:solidFill>
                                <a:srgbClr val="FFFFFF"/>
                              </a:solidFill>
                              <a:latin typeface="Weekly Free Light" panose="00000400000000000000" pitchFamily="50" charset="-18"/>
                              <a:ea typeface="Nixie One"/>
                              <a:cs typeface="Nixie One"/>
                              <a:sym typeface="Nixie One"/>
                            </a:rPr>
                            <a:t>Angle</a:t>
                          </a:r>
                          <a:r>
                            <a:rPr lang="cs-CZ" sz="1400" b="1" dirty="0">
                              <a:solidFill>
                                <a:srgbClr val="FFFFFF"/>
                              </a:solidFill>
                              <a:latin typeface="Weekly Free Light" panose="00000400000000000000" pitchFamily="50" charset="-18"/>
                              <a:ea typeface="Nixie One"/>
                              <a:cs typeface="Nixie One"/>
                              <a:sym typeface="Nixie One"/>
                            </a:rPr>
                            <a:t> </a:t>
                          </a:r>
                          <a:r>
                            <a:rPr lang="cs-CZ" sz="1400" b="1" dirty="0" err="1">
                              <a:solidFill>
                                <a:srgbClr val="FFFFFF"/>
                              </a:solidFill>
                              <a:latin typeface="Weekly Free Light" panose="00000400000000000000" pitchFamily="50" charset="-18"/>
                              <a:ea typeface="Nixie One"/>
                              <a:cs typeface="Nixie One"/>
                              <a:sym typeface="Nixie One"/>
                            </a:rPr>
                            <a:t>conversion</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94BF6E"/>
                        </a:solidFill>
                      </a:tcPr>
                    </a:tc>
                    <a:extLst>
                      <a:ext uri="{0D108BD9-81ED-4DB2-BD59-A6C34878D82A}">
                        <a16:rowId xmlns:a16="http://schemas.microsoft.com/office/drawing/2014/main" val="10000"/>
                      </a:ext>
                    </a:extLst>
                  </a:tr>
                  <a:tr h="661591">
                    <a:tc>
                      <a:txBody>
                        <a:bodyPr/>
                        <a:lstStyle/>
                        <a:p>
                          <a:pPr marL="0" lvl="0" indent="0" algn="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1400" b="1" i="1" smtClean="0">
                                    <a:solidFill>
                                      <a:srgbClr val="FFFFFF"/>
                                    </a:solidFill>
                                    <a:latin typeface="Cambria Math" panose="02040503050406030204" pitchFamily="18" charset="0"/>
                                    <a:ea typeface="Nixie One"/>
                                    <a:cs typeface="Nixie One"/>
                                    <a:sym typeface="Nixie One"/>
                                  </a:rPr>
                                  <m:t>𝑰</m:t>
                                </m:r>
                              </m:oMath>
                            </m:oMathPara>
                          </a14:m>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cs-CZ"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cs-CZ" sz="1800" b="1" i="1" smtClean="0">
                                        <a:solidFill>
                                          <a:srgbClr val="FFFFFF"/>
                                        </a:solidFill>
                                        <a:latin typeface="Cambria Math" panose="02040503050406030204" pitchFamily="18" charset="0"/>
                                        <a:ea typeface="Roboto Slab" pitchFamily="2" charset="0"/>
                                        <a:sym typeface="Roboto Slab"/>
                                      </a:rPr>
                                    </m:ctrlPr>
                                  </m:sSubPr>
                                  <m:e>
                                    <m:r>
                                      <a:rPr lang="cs-CZ" sz="1800" b="1" i="1" smtClean="0">
                                        <a:solidFill>
                                          <a:srgbClr val="FFFFFF"/>
                                        </a:solidFill>
                                        <a:latin typeface="Cambria Math" panose="02040503050406030204" pitchFamily="18" charset="0"/>
                                        <a:ea typeface="Roboto Slab" pitchFamily="2" charset="0"/>
                                        <a:sym typeface="Roboto Slab"/>
                                      </a:rPr>
                                      <m:t>𝒙</m:t>
                                    </m:r>
                                  </m:e>
                                  <m:sub>
                                    <m:r>
                                      <a:rPr lang="cs-CZ" sz="1800" b="1" i="1" smtClean="0">
                                        <a:solidFill>
                                          <a:srgbClr val="FFFFFF"/>
                                        </a:solidFill>
                                        <a:latin typeface="Cambria Math" panose="02040503050406030204" pitchFamily="18" charset="0"/>
                                        <a:ea typeface="Roboto Slab" pitchFamily="2" charset="0"/>
                                        <a:sym typeface="Roboto Slab"/>
                                      </a:rPr>
                                      <m:t>𝟎</m:t>
                                    </m:r>
                                  </m:sub>
                                </m:sSub>
                              </m:oMath>
                            </m:oMathPara>
                          </a14:m>
                          <a:endParaRPr lang="cs-CZ"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extLst>
                      <a:ext uri="{0D108BD9-81ED-4DB2-BD59-A6C34878D82A}">
                        <a16:rowId xmlns:a16="http://schemas.microsoft.com/office/drawing/2014/main" val="10001"/>
                      </a:ext>
                    </a:extLst>
                  </a:tr>
                  <a:tr h="661591">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400" b="1" i="1" smtClean="0">
                                    <a:solidFill>
                                      <a:srgbClr val="FFFFFF"/>
                                    </a:solidFill>
                                    <a:latin typeface="Cambria Math" panose="02040503050406030204" pitchFamily="18" charset="0"/>
                                    <a:ea typeface="Nixie One"/>
                                    <a:cs typeface="Nixie One"/>
                                    <a:sym typeface="Nixie One"/>
                                  </a:rPr>
                                  <m:t>𝑰𝑰</m:t>
                                </m:r>
                              </m:oMath>
                            </m:oMathPara>
                          </a14:m>
                          <a:endParaRPr lang="cs-CZ"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lumMod val="75000"/>
                          </a:schemeClr>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lumMod val="75000"/>
                          </a:schemeClr>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lumMod val="75000"/>
                          </a:schemeClr>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ar-AE" sz="1800" b="1" i="1" smtClean="0">
                                    <a:solidFill>
                                      <a:srgbClr val="FFFFFF"/>
                                    </a:solidFill>
                                    <a:latin typeface="Cambria Math" panose="02040503050406030204" pitchFamily="18" charset="0"/>
                                    <a:ea typeface="Cambria Math" panose="02040503050406030204" pitchFamily="18" charset="0"/>
                                    <a:cs typeface="Roboto Slab"/>
                                    <a:sym typeface="Roboto Slab"/>
                                  </a:rPr>
                                  <m:t>𝝅</m:t>
                                </m:r>
                                <m:r>
                                  <a:rPr lang="cs-CZ" sz="1800" b="1" i="1" smtClean="0">
                                    <a:solidFill>
                                      <a:srgbClr val="FFFFFF"/>
                                    </a:solidFill>
                                    <a:latin typeface="Cambria Math" panose="02040503050406030204" pitchFamily="18" charset="0"/>
                                    <a:ea typeface="Cambria Math" panose="02040503050406030204" pitchFamily="18" charset="0"/>
                                    <a:cs typeface="Roboto Slab"/>
                                    <a:sym typeface="Roboto Slab"/>
                                  </a:rPr>
                                  <m:t>−</m:t>
                                </m:r>
                                <m:sSub>
                                  <m:sSubPr>
                                    <m:ctrlPr>
                                      <a:rPr lang="cs-CZ" sz="1800" b="1" i="1" smtClean="0">
                                        <a:solidFill>
                                          <a:srgbClr val="FFFFFF"/>
                                        </a:solidFill>
                                        <a:latin typeface="Cambria Math" panose="02040503050406030204" pitchFamily="18" charset="0"/>
                                        <a:ea typeface="Cambria Math" panose="02040503050406030204" pitchFamily="18" charset="0"/>
                                        <a:sym typeface="Roboto Slab"/>
                                      </a:rPr>
                                    </m:ctrlPr>
                                  </m:sSubPr>
                                  <m:e>
                                    <m:r>
                                      <a:rPr lang="cs-CZ" sz="1800" b="1" i="1" smtClean="0">
                                        <a:solidFill>
                                          <a:srgbClr val="FFFFFF"/>
                                        </a:solidFill>
                                        <a:latin typeface="Cambria Math" panose="02040503050406030204" pitchFamily="18" charset="0"/>
                                        <a:ea typeface="Cambria Math" panose="02040503050406030204" pitchFamily="18" charset="0"/>
                                        <a:sym typeface="Roboto Slab"/>
                                      </a:rPr>
                                      <m:t>𝒙</m:t>
                                    </m:r>
                                  </m:e>
                                  <m:sub>
                                    <m:r>
                                      <a:rPr lang="cs-CZ" sz="1800" b="1" i="1" smtClean="0">
                                        <a:solidFill>
                                          <a:srgbClr val="FFFFFF"/>
                                        </a:solidFill>
                                        <a:latin typeface="Cambria Math" panose="02040503050406030204" pitchFamily="18" charset="0"/>
                                        <a:ea typeface="Cambria Math" panose="02040503050406030204" pitchFamily="18" charset="0"/>
                                        <a:sym typeface="Roboto Slab"/>
                                      </a:rPr>
                                      <m:t>𝟎</m:t>
                                    </m:r>
                                  </m:sub>
                                </m:sSub>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accent2">
                            <a:lumMod val="75000"/>
                          </a:schemeClr>
                        </a:solidFill>
                      </a:tcPr>
                    </a:tc>
                    <a:extLst>
                      <a:ext uri="{0D108BD9-81ED-4DB2-BD59-A6C34878D82A}">
                        <a16:rowId xmlns:a16="http://schemas.microsoft.com/office/drawing/2014/main" val="10002"/>
                      </a:ext>
                    </a:extLst>
                  </a:tr>
                  <a:tr h="661591">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400" b="1" i="1" smtClean="0">
                                    <a:solidFill>
                                      <a:srgbClr val="FFFFFF"/>
                                    </a:solidFill>
                                    <a:latin typeface="Cambria Math" panose="02040503050406030204" pitchFamily="18" charset="0"/>
                                    <a:ea typeface="Nixie One"/>
                                    <a:cs typeface="Nixie One"/>
                                    <a:sym typeface="Nixie One"/>
                                  </a:rPr>
                                  <m:t>𝑰𝑰𝑰</m:t>
                                </m:r>
                              </m:oMath>
                            </m:oMathPara>
                          </a14:m>
                          <a:endParaRPr lang="cs-CZ"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ar-AE" sz="1800" b="1" i="1" smtClean="0">
                                    <a:solidFill>
                                      <a:srgbClr val="FFFFFF"/>
                                    </a:solidFill>
                                    <a:latin typeface="Cambria Math" panose="02040503050406030204" pitchFamily="18" charset="0"/>
                                    <a:ea typeface="Cambria Math" panose="02040503050406030204" pitchFamily="18" charset="0"/>
                                    <a:cs typeface="Roboto Slab"/>
                                    <a:sym typeface="Roboto Slab"/>
                                  </a:rPr>
                                  <m:t>𝝅</m:t>
                                </m:r>
                                <m:r>
                                  <a:rPr lang="cs-CZ" sz="1800" b="1" i="1" smtClean="0">
                                    <a:solidFill>
                                      <a:srgbClr val="FFFFFF"/>
                                    </a:solidFill>
                                    <a:latin typeface="Cambria Math" panose="02040503050406030204" pitchFamily="18" charset="0"/>
                                    <a:ea typeface="Cambria Math" panose="02040503050406030204" pitchFamily="18" charset="0"/>
                                    <a:cs typeface="Roboto Slab"/>
                                    <a:sym typeface="Roboto Slab"/>
                                  </a:rPr>
                                  <m:t>+</m:t>
                                </m:r>
                                <m:sSub>
                                  <m:sSubPr>
                                    <m:ctrlPr>
                                      <a:rPr lang="cs-CZ" sz="1800" b="1" i="1" smtClean="0">
                                        <a:solidFill>
                                          <a:srgbClr val="FFFFFF"/>
                                        </a:solidFill>
                                        <a:latin typeface="Cambria Math" panose="02040503050406030204" pitchFamily="18" charset="0"/>
                                        <a:ea typeface="Cambria Math" panose="02040503050406030204" pitchFamily="18" charset="0"/>
                                        <a:sym typeface="Roboto Slab"/>
                                      </a:rPr>
                                    </m:ctrlPr>
                                  </m:sSubPr>
                                  <m:e>
                                    <m:r>
                                      <a:rPr lang="cs-CZ" sz="1800" b="1" i="1" smtClean="0">
                                        <a:solidFill>
                                          <a:srgbClr val="FFFFFF"/>
                                        </a:solidFill>
                                        <a:latin typeface="Cambria Math" panose="02040503050406030204" pitchFamily="18" charset="0"/>
                                        <a:ea typeface="Cambria Math" panose="02040503050406030204" pitchFamily="18" charset="0"/>
                                        <a:sym typeface="Roboto Slab"/>
                                      </a:rPr>
                                      <m:t>𝒙</m:t>
                                    </m:r>
                                  </m:e>
                                  <m:sub>
                                    <m:r>
                                      <a:rPr lang="cs-CZ" sz="1800" b="1" i="1" smtClean="0">
                                        <a:solidFill>
                                          <a:srgbClr val="FFFFFF"/>
                                        </a:solidFill>
                                        <a:latin typeface="Cambria Math" panose="02040503050406030204" pitchFamily="18" charset="0"/>
                                        <a:ea typeface="Cambria Math" panose="02040503050406030204" pitchFamily="18" charset="0"/>
                                        <a:sym typeface="Roboto Slab"/>
                                      </a:rPr>
                                      <m:t>𝟎</m:t>
                                    </m:r>
                                  </m:sub>
                                </m:sSub>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extLst>
                      <a:ext uri="{0D108BD9-81ED-4DB2-BD59-A6C34878D82A}">
                        <a16:rowId xmlns:a16="http://schemas.microsoft.com/office/drawing/2014/main" val="10003"/>
                      </a:ext>
                    </a:extLst>
                  </a:tr>
                  <a:tr h="661591">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400" b="1" i="1" smtClean="0">
                                    <a:solidFill>
                                      <a:srgbClr val="FFFFFF"/>
                                    </a:solidFill>
                                    <a:latin typeface="Cambria Math" panose="02040503050406030204" pitchFamily="18" charset="0"/>
                                    <a:ea typeface="Nixie One"/>
                                    <a:cs typeface="Nixie One"/>
                                    <a:sym typeface="Nixie One"/>
                                  </a:rPr>
                                  <m:t>𝑰𝑽</m:t>
                                </m:r>
                              </m:oMath>
                            </m:oMathPara>
                          </a14:m>
                          <a:endParaRPr lang="cs-CZ"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cs-CZ"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Cambria Math" panose="02040503050406030204" pitchFamily="18" charset="0"/>
                                    <a:cs typeface="Roboto Slab"/>
                                    <a:sym typeface="Roboto Slab"/>
                                  </a:rPr>
                                  <m:t>𝟐</m:t>
                                </m:r>
                                <m:r>
                                  <a:rPr lang="ar-AE" sz="1800" b="1" i="1" smtClean="0">
                                    <a:solidFill>
                                      <a:srgbClr val="FFFFFF"/>
                                    </a:solidFill>
                                    <a:latin typeface="Cambria Math" panose="02040503050406030204" pitchFamily="18" charset="0"/>
                                    <a:ea typeface="Cambria Math" panose="02040503050406030204" pitchFamily="18" charset="0"/>
                                    <a:cs typeface="Roboto Slab"/>
                                    <a:sym typeface="Roboto Slab"/>
                                  </a:rPr>
                                  <m:t>𝝅</m:t>
                                </m:r>
                                <m:r>
                                  <a:rPr lang="cs-CZ" sz="1800" b="1" i="1" smtClean="0">
                                    <a:solidFill>
                                      <a:srgbClr val="FFFFFF"/>
                                    </a:solidFill>
                                    <a:latin typeface="Cambria Math" panose="02040503050406030204" pitchFamily="18" charset="0"/>
                                    <a:ea typeface="Cambria Math" panose="02040503050406030204" pitchFamily="18" charset="0"/>
                                    <a:cs typeface="Roboto Slab"/>
                                    <a:sym typeface="Roboto Slab"/>
                                  </a:rPr>
                                  <m:t>−</m:t>
                                </m:r>
                                <m:sSub>
                                  <m:sSubPr>
                                    <m:ctrlPr>
                                      <a:rPr lang="cs-CZ" sz="1800" b="1" i="1" smtClean="0">
                                        <a:solidFill>
                                          <a:srgbClr val="FFFFFF"/>
                                        </a:solidFill>
                                        <a:latin typeface="Cambria Math" panose="02040503050406030204" pitchFamily="18" charset="0"/>
                                        <a:ea typeface="Cambria Math" panose="02040503050406030204" pitchFamily="18" charset="0"/>
                                        <a:sym typeface="Roboto Slab"/>
                                      </a:rPr>
                                    </m:ctrlPr>
                                  </m:sSubPr>
                                  <m:e>
                                    <m:r>
                                      <a:rPr lang="cs-CZ" sz="1800" b="1" i="1" smtClean="0">
                                        <a:solidFill>
                                          <a:srgbClr val="FFFFFF"/>
                                        </a:solidFill>
                                        <a:latin typeface="Cambria Math" panose="02040503050406030204" pitchFamily="18" charset="0"/>
                                        <a:ea typeface="Cambria Math" panose="02040503050406030204" pitchFamily="18" charset="0"/>
                                        <a:sym typeface="Roboto Slab"/>
                                      </a:rPr>
                                      <m:t>𝒙</m:t>
                                    </m:r>
                                  </m:e>
                                  <m:sub>
                                    <m:r>
                                      <a:rPr lang="cs-CZ" sz="1800" b="1" i="1" smtClean="0">
                                        <a:solidFill>
                                          <a:srgbClr val="FFFFFF"/>
                                        </a:solidFill>
                                        <a:latin typeface="Cambria Math" panose="02040503050406030204" pitchFamily="18" charset="0"/>
                                        <a:ea typeface="Cambria Math" panose="02040503050406030204" pitchFamily="18" charset="0"/>
                                        <a:sym typeface="Roboto Slab"/>
                                      </a:rPr>
                                      <m:t>𝟎</m:t>
                                    </m:r>
                                  </m:sub>
                                </m:sSub>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lumMod val="75000"/>
                          </a:schemeClr>
                        </a:solidFill>
                      </a:tcPr>
                    </a:tc>
                    <a:extLst>
                      <a:ext uri="{0D108BD9-81ED-4DB2-BD59-A6C34878D82A}">
                        <a16:rowId xmlns:a16="http://schemas.microsoft.com/office/drawing/2014/main" val="1528889907"/>
                      </a:ext>
                    </a:extLst>
                  </a:tr>
                </a:tbl>
              </a:graphicData>
            </a:graphic>
          </p:graphicFrame>
        </mc:Choice>
        <mc:Fallback xmlns="">
          <p:graphicFrame>
            <p:nvGraphicFramePr>
              <p:cNvPr id="13" name="Google Shape;318;p26">
                <a:extLst>
                  <a:ext uri="{FF2B5EF4-FFF2-40B4-BE49-F238E27FC236}">
                    <a16:creationId xmlns:a16="http://schemas.microsoft.com/office/drawing/2014/main" id="{CA69F488-6DAA-4B0B-9BAF-5B924FA39D7E}"/>
                  </a:ext>
                </a:extLst>
              </p:cNvPr>
              <p:cNvGraphicFramePr/>
              <p:nvPr>
                <p:extLst>
                  <p:ext uri="{D42A27DB-BD31-4B8C-83A1-F6EECF244321}">
                    <p14:modId xmlns:p14="http://schemas.microsoft.com/office/powerpoint/2010/main" val="1998416901"/>
                  </p:ext>
                </p:extLst>
              </p:nvPr>
            </p:nvGraphicFramePr>
            <p:xfrm>
              <a:off x="524010" y="1712067"/>
              <a:ext cx="7936422" cy="3307955"/>
            </p:xfrm>
            <a:graphic>
              <a:graphicData uri="http://schemas.openxmlformats.org/drawingml/2006/table">
                <a:tbl>
                  <a:tblPr>
                    <a:noFill/>
                    <a:tableStyleId>{9424AA01-677E-4B3F-866E-0B0BC4DA0CBA}</a:tableStyleId>
                  </a:tblPr>
                  <a:tblGrid>
                    <a:gridCol w="1058283">
                      <a:extLst>
                        <a:ext uri="{9D8B030D-6E8A-4147-A177-3AD203B41FA5}">
                          <a16:colId xmlns:a16="http://schemas.microsoft.com/office/drawing/2014/main" val="20000"/>
                        </a:ext>
                      </a:extLst>
                    </a:gridCol>
                    <a:gridCol w="2088395">
                      <a:extLst>
                        <a:ext uri="{9D8B030D-6E8A-4147-A177-3AD203B41FA5}">
                          <a16:colId xmlns:a16="http://schemas.microsoft.com/office/drawing/2014/main" val="20001"/>
                        </a:ext>
                      </a:extLst>
                    </a:gridCol>
                    <a:gridCol w="2394872">
                      <a:extLst>
                        <a:ext uri="{9D8B030D-6E8A-4147-A177-3AD203B41FA5}">
                          <a16:colId xmlns:a16="http://schemas.microsoft.com/office/drawing/2014/main" val="20002"/>
                        </a:ext>
                      </a:extLst>
                    </a:gridCol>
                    <a:gridCol w="2394872">
                      <a:extLst>
                        <a:ext uri="{9D8B030D-6E8A-4147-A177-3AD203B41FA5}">
                          <a16:colId xmlns:a16="http://schemas.microsoft.com/office/drawing/2014/main" val="650297164"/>
                        </a:ext>
                      </a:extLst>
                    </a:gridCol>
                  </a:tblGrid>
                  <a:tr h="661591">
                    <a:tc>
                      <a:txBody>
                        <a:bodyPr/>
                        <a:lstStyle/>
                        <a:p>
                          <a:pPr marL="0" lvl="0" indent="0" algn="l" rtl="0">
                            <a:spcBef>
                              <a:spcPts val="0"/>
                            </a:spcBef>
                            <a:spcAft>
                              <a:spcPts val="0"/>
                            </a:spcAft>
                            <a:buNone/>
                          </a:pPr>
                          <a:r>
                            <a:rPr lang="en-GB" sz="1400" b="1" dirty="0">
                              <a:solidFill>
                                <a:srgbClr val="FFFFFF"/>
                              </a:solidFill>
                              <a:latin typeface="Weekly Free Light" panose="00000400000000000000" pitchFamily="50" charset="-18"/>
                              <a:ea typeface="Nixie One"/>
                              <a:cs typeface="Nixie One"/>
                              <a:sym typeface="Nixie One"/>
                            </a:rPr>
                            <a:t>Quadrant</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1400" b="1" dirty="0">
                              <a:solidFill>
                                <a:srgbClr val="FFFFFF"/>
                              </a:solidFill>
                              <a:latin typeface="Weekly Free Light" panose="00000400000000000000" pitchFamily="50" charset="-18"/>
                              <a:ea typeface="Nixie One"/>
                              <a:cs typeface="Nixie One"/>
                              <a:sym typeface="Nixie One"/>
                            </a:rPr>
                            <a:t>SIN</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1400" b="1" dirty="0">
                              <a:solidFill>
                                <a:srgbClr val="FFFFFF"/>
                              </a:solidFill>
                              <a:latin typeface="Weekly Free Light" panose="00000400000000000000" pitchFamily="50" charset="-18"/>
                              <a:ea typeface="Nixie One"/>
                              <a:cs typeface="Nixie One"/>
                              <a:sym typeface="Nixie One"/>
                            </a:rPr>
                            <a:t>COS</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1400" b="1" dirty="0" err="1">
                              <a:solidFill>
                                <a:srgbClr val="FFFFFF"/>
                              </a:solidFill>
                              <a:latin typeface="Weekly Free Light" panose="00000400000000000000" pitchFamily="50" charset="-18"/>
                              <a:ea typeface="Nixie One"/>
                              <a:cs typeface="Nixie One"/>
                              <a:sym typeface="Nixie One"/>
                            </a:rPr>
                            <a:t>Angle</a:t>
                          </a:r>
                          <a:r>
                            <a:rPr lang="cs-CZ" sz="1400" b="1" dirty="0">
                              <a:solidFill>
                                <a:srgbClr val="FFFFFF"/>
                              </a:solidFill>
                              <a:latin typeface="Weekly Free Light" panose="00000400000000000000" pitchFamily="50" charset="-18"/>
                              <a:ea typeface="Nixie One"/>
                              <a:cs typeface="Nixie One"/>
                              <a:sym typeface="Nixie One"/>
                            </a:rPr>
                            <a:t> </a:t>
                          </a:r>
                          <a:r>
                            <a:rPr lang="cs-CZ" sz="1400" b="1" dirty="0" err="1">
                              <a:solidFill>
                                <a:srgbClr val="FFFFFF"/>
                              </a:solidFill>
                              <a:latin typeface="Weekly Free Light" panose="00000400000000000000" pitchFamily="50" charset="-18"/>
                              <a:ea typeface="Nixie One"/>
                              <a:cs typeface="Nixie One"/>
                              <a:sym typeface="Nixie One"/>
                            </a:rPr>
                            <a:t>conversion</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94BF6E"/>
                        </a:solidFill>
                      </a:tcPr>
                    </a:tc>
                    <a:extLst>
                      <a:ext uri="{0D108BD9-81ED-4DB2-BD59-A6C34878D82A}">
                        <a16:rowId xmlns:a16="http://schemas.microsoft.com/office/drawing/2014/main" val="10000"/>
                      </a:ext>
                    </a:extLst>
                  </a:tr>
                  <a:tr h="66159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t="-100000" r="-650000" b="-30091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50729" t="-100000" r="-229738" b="-30091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131552" t="-100000" r="-100509" b="-30091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231552" t="-100000" r="-509" b="-300917"/>
                          </a:stretch>
                        </a:blipFill>
                      </a:tcPr>
                    </a:tc>
                    <a:extLst>
                      <a:ext uri="{0D108BD9-81ED-4DB2-BD59-A6C34878D82A}">
                        <a16:rowId xmlns:a16="http://schemas.microsoft.com/office/drawing/2014/main" val="10001"/>
                      </a:ext>
                    </a:extLst>
                  </a:tr>
                  <a:tr h="66159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t="-201852" r="-650000" b="-203704"/>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50729" t="-201852" r="-229738" b="-203704"/>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131552" t="-201852" r="-100509" b="-203704"/>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231552" t="-201852" r="-509" b="-203704"/>
                          </a:stretch>
                        </a:blipFill>
                      </a:tcPr>
                    </a:tc>
                    <a:extLst>
                      <a:ext uri="{0D108BD9-81ED-4DB2-BD59-A6C34878D82A}">
                        <a16:rowId xmlns:a16="http://schemas.microsoft.com/office/drawing/2014/main" val="10002"/>
                      </a:ext>
                    </a:extLst>
                  </a:tr>
                  <a:tr h="66159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t="-299083" r="-650000" b="-101835"/>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0729" t="-299083" r="-229738" b="-101835"/>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131552" t="-299083" r="-100509" b="-101835"/>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231552" t="-299083" r="-509" b="-101835"/>
                          </a:stretch>
                        </a:blipFill>
                      </a:tcPr>
                    </a:tc>
                    <a:extLst>
                      <a:ext uri="{0D108BD9-81ED-4DB2-BD59-A6C34878D82A}">
                        <a16:rowId xmlns:a16="http://schemas.microsoft.com/office/drawing/2014/main" val="10003"/>
                      </a:ext>
                    </a:extLst>
                  </a:tr>
                  <a:tr h="66159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t="-399083" r="-650000" b="-1835"/>
                          </a:stretch>
                        </a:blipFill>
                      </a:tcPr>
                    </a:tc>
                    <a:tc>
                      <a:txBody>
                        <a:bodyPr/>
                        <a:lstStyle/>
                        <a:p>
                          <a:endParaRPr lang="cs-CZ"/>
                        </a:p>
                      </a:txBody>
                      <a:tcPr marL="91435" marR="91435" marT="68579" marB="68579"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50729" t="-399083" r="-229738" b="-1835"/>
                          </a:stretch>
                        </a:blipFill>
                      </a:tcPr>
                    </a:tc>
                    <a:tc>
                      <a:txBody>
                        <a:bodyPr/>
                        <a:lstStyle/>
                        <a:p>
                          <a:endParaRPr lang="cs-CZ"/>
                        </a:p>
                      </a:txBody>
                      <a:tcPr marL="91435" marR="91435" marT="68579" marB="68579"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131552" t="-399083" r="-100509" b="-1835"/>
                          </a:stretch>
                        </a:blipFill>
                      </a:tcPr>
                    </a:tc>
                    <a:tc>
                      <a:txBody>
                        <a:bodyPr/>
                        <a:lstStyle/>
                        <a:p>
                          <a:endParaRPr lang="cs-CZ"/>
                        </a:p>
                      </a:txBody>
                      <a:tcPr marL="91435" marR="91435" marT="68579" marB="68579"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31552" t="-399083" r="-509" b="-1835"/>
                          </a:stretch>
                        </a:blipFill>
                      </a:tcPr>
                    </a:tc>
                    <a:extLst>
                      <a:ext uri="{0D108BD9-81ED-4DB2-BD59-A6C34878D82A}">
                        <a16:rowId xmlns:a16="http://schemas.microsoft.com/office/drawing/2014/main" val="1528889907"/>
                      </a:ext>
                    </a:extLst>
                  </a:tr>
                </a:tbl>
              </a:graphicData>
            </a:graphic>
          </p:graphicFrame>
        </mc:Fallback>
      </mc:AlternateContent>
      <p:grpSp>
        <p:nvGrpSpPr>
          <p:cNvPr id="37" name="Google Shape;319;p26">
            <a:extLst>
              <a:ext uri="{FF2B5EF4-FFF2-40B4-BE49-F238E27FC236}">
                <a16:creationId xmlns:a16="http://schemas.microsoft.com/office/drawing/2014/main" id="{4C0BE20E-9D36-4DBF-86F2-21A1E5BF8D78}"/>
              </a:ext>
            </a:extLst>
          </p:cNvPr>
          <p:cNvGrpSpPr>
            <a:grpSpLocks/>
          </p:cNvGrpSpPr>
          <p:nvPr/>
        </p:nvGrpSpPr>
        <p:grpSpPr bwMode="auto">
          <a:xfrm>
            <a:off x="377825" y="931863"/>
            <a:ext cx="312738" cy="227012"/>
            <a:chOff x="3932350" y="3714775"/>
            <a:chExt cx="439650" cy="319075"/>
          </a:xfrm>
        </p:grpSpPr>
        <p:sp>
          <p:nvSpPr>
            <p:cNvPr id="43" name="Google Shape;320;p26">
              <a:extLst>
                <a:ext uri="{FF2B5EF4-FFF2-40B4-BE49-F238E27FC236}">
                  <a16:creationId xmlns:a16="http://schemas.microsoft.com/office/drawing/2014/main" id="{18235BD6-C07F-4490-989D-824C6661A189}"/>
                </a:ext>
              </a:extLst>
            </p:cNvPr>
            <p:cNvSpPr>
              <a:spLocks noChangeArrowheads="1"/>
            </p:cNvSpPr>
            <p:nvPr/>
          </p:nvSpPr>
          <p:spPr bwMode="auto">
            <a:xfrm>
              <a:off x="3932350" y="3714775"/>
              <a:ext cx="439650" cy="319075"/>
            </a:xfrm>
            <a:custGeom>
              <a:avLst/>
              <a:gdLst>
                <a:gd name="T0" fmla="*/ 0 w 17586"/>
                <a:gd name="T1" fmla="*/ 0 h 12763"/>
                <a:gd name="T2" fmla="*/ 17586 w 17586"/>
                <a:gd name="T3" fmla="*/ 12763 h 12763"/>
              </a:gdLst>
              <a:ahLst/>
              <a:cxnLst/>
              <a:rect l="T0" t="T1" r="T2" b="T3"/>
              <a:pathLst>
                <a:path w="17586" h="12763" fill="none" extrusionOk="0">
                  <a:moveTo>
                    <a:pt x="1" y="1"/>
                  </a:move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4" name="Google Shape;321;p26">
              <a:extLst>
                <a:ext uri="{FF2B5EF4-FFF2-40B4-BE49-F238E27FC236}">
                  <a16:creationId xmlns:a16="http://schemas.microsoft.com/office/drawing/2014/main" id="{E4B06DD2-6E2C-46E9-B02D-8A1579EF522B}"/>
                </a:ext>
              </a:extLst>
            </p:cNvPr>
            <p:cNvSpPr>
              <a:spLocks noChangeArrowheads="1"/>
            </p:cNvSpPr>
            <p:nvPr/>
          </p:nvSpPr>
          <p:spPr bwMode="auto">
            <a:xfrm>
              <a:off x="39701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5" name="Google Shape;322;p26">
              <a:extLst>
                <a:ext uri="{FF2B5EF4-FFF2-40B4-BE49-F238E27FC236}">
                  <a16:creationId xmlns:a16="http://schemas.microsoft.com/office/drawing/2014/main" id="{DCD61C5A-0FE1-484D-AA2E-69CD4F1D2726}"/>
                </a:ext>
              </a:extLst>
            </p:cNvPr>
            <p:cNvSpPr>
              <a:spLocks noChangeArrowheads="1"/>
            </p:cNvSpPr>
            <p:nvPr/>
          </p:nvSpPr>
          <p:spPr bwMode="auto">
            <a:xfrm>
              <a:off x="42788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6" name="Google Shape;323;p26">
              <a:extLst>
                <a:ext uri="{FF2B5EF4-FFF2-40B4-BE49-F238E27FC236}">
                  <a16:creationId xmlns:a16="http://schemas.microsoft.com/office/drawing/2014/main" id="{66016B24-36BE-4E63-92AD-4642EB89765B}"/>
                </a:ext>
              </a:extLst>
            </p:cNvPr>
            <p:cNvSpPr>
              <a:spLocks noChangeArrowheads="1"/>
            </p:cNvSpPr>
            <p:nvPr/>
          </p:nvSpPr>
          <p:spPr bwMode="auto">
            <a:xfrm>
              <a:off x="4073000" y="3716600"/>
              <a:ext cx="77350" cy="278900"/>
            </a:xfrm>
            <a:custGeom>
              <a:avLst/>
              <a:gdLst>
                <a:gd name="T0" fmla="*/ 0 w 3094"/>
                <a:gd name="T1" fmla="*/ 0 h 11156"/>
                <a:gd name="T2" fmla="*/ 3094 w 3094"/>
                <a:gd name="T3" fmla="*/ 11156 h 11156"/>
              </a:gdLst>
              <a:ahLst/>
              <a:cxnLst/>
              <a:rect l="T0" t="T1" r="T2" b="T3"/>
              <a:pathLst>
                <a:path w="3094" h="11156" fill="none" extrusionOk="0">
                  <a:moveTo>
                    <a:pt x="3094" y="11155"/>
                  </a:moveTo>
                  <a:lnTo>
                    <a:pt x="3094" y="488"/>
                  </a:lnTo>
                  <a:lnTo>
                    <a:pt x="3094" y="391"/>
                  </a:lnTo>
                  <a:lnTo>
                    <a:pt x="3070" y="293"/>
                  </a:lnTo>
                  <a:lnTo>
                    <a:pt x="3021" y="220"/>
                  </a:lnTo>
                  <a:lnTo>
                    <a:pt x="2948" y="147"/>
                  </a:lnTo>
                  <a:lnTo>
                    <a:pt x="2899" y="98"/>
                  </a:lnTo>
                  <a:lnTo>
                    <a:pt x="2802" y="50"/>
                  </a:lnTo>
                  <a:lnTo>
                    <a:pt x="2704" y="25"/>
                  </a:lnTo>
                  <a:lnTo>
                    <a:pt x="2607"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7" name="Google Shape;324;p26">
              <a:extLst>
                <a:ext uri="{FF2B5EF4-FFF2-40B4-BE49-F238E27FC236}">
                  <a16:creationId xmlns:a16="http://schemas.microsoft.com/office/drawing/2014/main" id="{97698D22-28C6-49AD-9C03-F0631F7CC702}"/>
                </a:ext>
              </a:extLst>
            </p:cNvPr>
            <p:cNvSpPr>
              <a:spLocks noChangeArrowheads="1"/>
            </p:cNvSpPr>
            <p:nvPr/>
          </p:nvSpPr>
          <p:spPr bwMode="auto">
            <a:xfrm>
              <a:off x="4175900" y="3787250"/>
              <a:ext cx="77350" cy="208250"/>
            </a:xfrm>
            <a:custGeom>
              <a:avLst/>
              <a:gdLst>
                <a:gd name="T0" fmla="*/ 0 w 3094"/>
                <a:gd name="T1" fmla="*/ 0 h 8330"/>
                <a:gd name="T2" fmla="*/ 3094 w 3094"/>
                <a:gd name="T3" fmla="*/ 8330 h 8330"/>
              </a:gdLst>
              <a:ahLst/>
              <a:cxnLst/>
              <a:rect l="T0" t="T1" r="T2" b="T3"/>
              <a:pathLst>
                <a:path w="3094" h="8330" fill="none" extrusionOk="0">
                  <a:moveTo>
                    <a:pt x="3094" y="832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Tree>
    <p:extLst>
      <p:ext uri="{BB962C8B-B14F-4D97-AF65-F5344CB8AC3E}">
        <p14:creationId xmlns:p14="http://schemas.microsoft.com/office/powerpoint/2010/main" val="625201716"/>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317;p26">
            <a:extLst>
              <a:ext uri="{FF2B5EF4-FFF2-40B4-BE49-F238E27FC236}">
                <a16:creationId xmlns:a16="http://schemas.microsoft.com/office/drawing/2014/main" id="{88DCAD8E-A361-4B3E-8C60-6509A4F751DF}"/>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Sine and cosine values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graphicFrame>
            <p:nvGraphicFramePr>
              <p:cNvPr id="318" name="Google Shape;318;p26">
                <a:extLst>
                  <a:ext uri="{FF2B5EF4-FFF2-40B4-BE49-F238E27FC236}">
                    <a16:creationId xmlns:a16="http://schemas.microsoft.com/office/drawing/2014/main" id="{9D526079-9128-43FF-ACE9-59A576D45BD7}"/>
                  </a:ext>
                </a:extLst>
              </p:cNvPr>
              <p:cNvGraphicFramePr/>
              <p:nvPr>
                <p:extLst>
                  <p:ext uri="{D42A27DB-BD31-4B8C-83A1-F6EECF244321}">
                    <p14:modId xmlns:p14="http://schemas.microsoft.com/office/powerpoint/2010/main" val="2283370984"/>
                  </p:ext>
                </p:extLst>
              </p:nvPr>
            </p:nvGraphicFramePr>
            <p:xfrm>
              <a:off x="755576" y="2017713"/>
              <a:ext cx="7585152" cy="2714277"/>
            </p:xfrm>
            <a:graphic>
              <a:graphicData uri="http://schemas.openxmlformats.org/drawingml/2006/table">
                <a:tbl>
                  <a:tblPr>
                    <a:noFill/>
                    <a:tableStyleId>{9424AA01-677E-4B3F-866E-0B0BC4DA0CBA}</a:tableStyleId>
                  </a:tblPr>
                  <a:tblGrid>
                    <a:gridCol w="895861">
                      <a:extLst>
                        <a:ext uri="{9D8B030D-6E8A-4147-A177-3AD203B41FA5}">
                          <a16:colId xmlns:a16="http://schemas.microsoft.com/office/drawing/2014/main" val="20000"/>
                        </a:ext>
                      </a:extLst>
                    </a:gridCol>
                    <a:gridCol w="1632523">
                      <a:extLst>
                        <a:ext uri="{9D8B030D-6E8A-4147-A177-3AD203B41FA5}">
                          <a16:colId xmlns:a16="http://schemas.microsoft.com/office/drawing/2014/main" val="3862924829"/>
                        </a:ext>
                      </a:extLst>
                    </a:gridCol>
                    <a:gridCol w="1264192">
                      <a:extLst>
                        <a:ext uri="{9D8B030D-6E8A-4147-A177-3AD203B41FA5}">
                          <a16:colId xmlns:a16="http://schemas.microsoft.com/office/drawing/2014/main" val="20001"/>
                        </a:ext>
                      </a:extLst>
                    </a:gridCol>
                    <a:gridCol w="1264192">
                      <a:extLst>
                        <a:ext uri="{9D8B030D-6E8A-4147-A177-3AD203B41FA5}">
                          <a16:colId xmlns:a16="http://schemas.microsoft.com/office/drawing/2014/main" val="20002"/>
                        </a:ext>
                      </a:extLst>
                    </a:gridCol>
                    <a:gridCol w="1264192">
                      <a:extLst>
                        <a:ext uri="{9D8B030D-6E8A-4147-A177-3AD203B41FA5}">
                          <a16:colId xmlns:a16="http://schemas.microsoft.com/office/drawing/2014/main" val="20003"/>
                        </a:ext>
                      </a:extLst>
                    </a:gridCol>
                    <a:gridCol w="1264192">
                      <a:extLst>
                        <a:ext uri="{9D8B030D-6E8A-4147-A177-3AD203B41FA5}">
                          <a16:colId xmlns:a16="http://schemas.microsoft.com/office/drawing/2014/main" val="2442875927"/>
                        </a:ext>
                      </a:extLst>
                    </a:gridCol>
                  </a:tblGrid>
                  <a:tr h="810235">
                    <a:tc>
                      <a:txBody>
                        <a:bodyPr/>
                        <a:lstStyle/>
                        <a:p>
                          <a:pPr marL="0" lvl="0" indent="0" algn="l" rtl="0">
                            <a:spcBef>
                              <a:spcPts val="0"/>
                            </a:spcBef>
                            <a:spcAft>
                              <a:spcPts val="0"/>
                            </a:spcAft>
                            <a:buNone/>
                          </a:pPr>
                          <a:r>
                            <a:rPr lang="en-GB" sz="2000" b="1" dirty="0">
                              <a:solidFill>
                                <a:srgbClr val="FFFFFF"/>
                              </a:solidFill>
                              <a:latin typeface="Weekly Free Light" panose="00000400000000000000" pitchFamily="50" charset="-18"/>
                              <a:ea typeface="Nixie One"/>
                              <a:cs typeface="Nixie One"/>
                              <a:sym typeface="Nixie One"/>
                            </a:rPr>
                            <a:t>angle</a:t>
                          </a:r>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r>
                                <a:rPr lang="cs-CZ" sz="2000" b="1" i="1" dirty="0" smtClean="0">
                                  <a:solidFill>
                                    <a:srgbClr val="FFFFFF"/>
                                  </a:solidFill>
                                  <a:latin typeface="Cambria Math" panose="02040503050406030204" pitchFamily="18" charset="0"/>
                                  <a:ea typeface="Nixie One"/>
                                  <a:cs typeface="Nixie One"/>
                                  <a:sym typeface="Nixie One"/>
                                </a:rPr>
                                <m:t>(</m:t>
                              </m:r>
                              <m:r>
                                <a:rPr lang="cs-CZ" sz="2000" b="1" i="1" dirty="0" smtClean="0">
                                  <a:solidFill>
                                    <a:srgbClr val="FFFFFF"/>
                                  </a:solidFill>
                                  <a:latin typeface="Cambria Math" panose="02040503050406030204" pitchFamily="18" charset="0"/>
                                  <a:ea typeface="Nixie One"/>
                                  <a:cs typeface="Nixie One"/>
                                  <a:sym typeface="Nixie One"/>
                                </a:rPr>
                                <m:t>𝟎</m:t>
                              </m:r>
                              <m:r>
                                <a:rPr lang="cs-CZ" sz="2000" b="1" i="1" dirty="0" smtClean="0">
                                  <a:solidFill>
                                    <a:srgbClr val="FFFFFF"/>
                                  </a:solidFill>
                                  <a:latin typeface="Cambria Math" panose="02040503050406030204" pitchFamily="18" charset="0"/>
                                  <a:ea typeface="Nixie One"/>
                                  <a:cs typeface="Nixie One"/>
                                  <a:sym typeface="Nixie One"/>
                                </a:rPr>
                                <m:t>)</m:t>
                              </m:r>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14:m>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𝟑𝟎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ea typeface="Cambria Math" panose="02040503050406030204" pitchFamily="18" charset="0"/>
                                          <a:sym typeface="Nixie One"/>
                                        </a:rPr>
                                        <m:t>𝟔</m:t>
                                      </m:r>
                                    </m:den>
                                  </m:f>
                                </m:e>
                              </m:d>
                            </m:oMath>
                          </a14:m>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2000" b="1" dirty="0">
                              <a:solidFill>
                                <a:srgbClr val="FFFFFF"/>
                              </a:solidFill>
                              <a:ea typeface="Nixie One"/>
                              <a:cs typeface="Nixie One"/>
                              <a:sym typeface="Nixie One"/>
                            </a:rPr>
                            <a:t>4</a:t>
                          </a:r>
                          <a14:m>
                            <m:oMath xmlns:m="http://schemas.openxmlformats.org/officeDocument/2006/math">
                              <m:r>
                                <a:rPr lang="cs-CZ" sz="2000" b="1" i="0" smtClean="0">
                                  <a:solidFill>
                                    <a:srgbClr val="FFFFFF"/>
                                  </a:solidFill>
                                  <a:latin typeface="Cambria Math" panose="02040503050406030204" pitchFamily="18" charset="0"/>
                                  <a:ea typeface="Cambria Math" panose="02040503050406030204" pitchFamily="18" charset="0"/>
                                  <a:cs typeface="Nixie One"/>
                                  <a:sym typeface="Nixie One"/>
                                </a:rPr>
                                <m:t>𝟓</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ea typeface="Cambria Math" panose="02040503050406030204" pitchFamily="18" charset="0"/>
                                          <a:sym typeface="Nixie One"/>
                                        </a:rPr>
                                        <m:t>𝟒</m:t>
                                      </m:r>
                                    </m:den>
                                  </m:f>
                                </m:e>
                              </m:d>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14:m>
                            <m:oMath xmlns:m="http://schemas.openxmlformats.org/officeDocument/2006/math">
                              <m:r>
                                <a:rPr lang="cs-CZ" sz="2000" b="1" i="0" smtClean="0">
                                  <a:solidFill>
                                    <a:srgbClr val="FFFFFF"/>
                                  </a:solidFill>
                                  <a:latin typeface="Cambria Math" panose="02040503050406030204" pitchFamily="18" charset="0"/>
                                  <a:ea typeface="Cambria Math" panose="02040503050406030204" pitchFamily="18" charset="0"/>
                                  <a:cs typeface="Nixie One"/>
                                  <a:sym typeface="Nixie One"/>
                                </a:rPr>
                                <m:t>𝟔</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ea typeface="Cambria Math" panose="02040503050406030204" pitchFamily="18" charset="0"/>
                                          <a:sym typeface="Nixie One"/>
                                        </a:rPr>
                                        <m:t>𝟑</m:t>
                                      </m:r>
                                    </m:den>
                                  </m:f>
                                </m:e>
                              </m:d>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𝟗𝟎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sym typeface="Nixie One"/>
                                        </a:rPr>
                                        <m:t>𝟐</m:t>
                                      </m:r>
                                    </m:den>
                                  </m:f>
                                </m:e>
                              </m:d>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94BF6E"/>
                        </a:solidFill>
                      </a:tcPr>
                    </a:tc>
                    <a:extLst>
                      <a:ext uri="{0D108BD9-81ED-4DB2-BD59-A6C34878D82A}">
                        <a16:rowId xmlns:a16="http://schemas.microsoft.com/office/drawing/2014/main" val="10000"/>
                      </a:ext>
                    </a:extLst>
                  </a:tr>
                  <a:tr h="952021">
                    <a:tc>
                      <a:txBody>
                        <a:bodyPr/>
                        <a:lstStyle/>
                        <a:p>
                          <a:pPr marL="0" lvl="0" indent="0" algn="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𝒔𝒊𝒏</m:t>
                                </m:r>
                                <m:r>
                                  <a:rPr lang="cs-CZ" sz="2000" b="1" i="1" smtClean="0">
                                    <a:solidFill>
                                      <a:srgbClr val="FFFFFF"/>
                                    </a:solidFill>
                                    <a:latin typeface="Cambria Math" panose="02040503050406030204" pitchFamily="18" charset="0"/>
                                    <a:ea typeface="Nixie One"/>
                                    <a:cs typeface="Nixie One"/>
                                    <a:sym typeface="Nixie One"/>
                                  </a:rPr>
                                  <m:t> </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𝜶</m:t>
                                </m:r>
                              </m:oMath>
                            </m:oMathPara>
                          </a14:m>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cs typeface="Roboto Slab"/>
                                    <a:sym typeface="Roboto Slab"/>
                                  </a:rPr>
                                  <m:t>𝟎</m:t>
                                </m:r>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
                                      <a:rPr lang="cs-CZ" sz="2000" b="1" i="1" smtClean="0">
                                        <a:solidFill>
                                          <a:srgbClr val="FFFFFF"/>
                                        </a:solidFill>
                                        <a:latin typeface="Cambria Math" panose="02040503050406030204" pitchFamily="18" charset="0"/>
                                        <a:ea typeface="Roboto Slab" pitchFamily="2" charset="0"/>
                                        <a:sym typeface="Roboto Slab"/>
                                      </a:rPr>
                                      <m:t>𝟏</m:t>
                                    </m:r>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𝟐</m:t>
                                        </m:r>
                                      </m:e>
                                    </m:rad>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𝟑</m:t>
                                        </m:r>
                                      </m:e>
                                    </m:rad>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cs typeface="Roboto Slab"/>
                                    <a:sym typeface="Roboto Slab"/>
                                  </a:rPr>
                                  <m:t>𝟏</m:t>
                                </m:r>
                              </m:oMath>
                            </m:oMathPara>
                          </a14:m>
                          <a:endParaRPr lang="cs-CZ"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extLst>
                      <a:ext uri="{0D108BD9-81ED-4DB2-BD59-A6C34878D82A}">
                        <a16:rowId xmlns:a16="http://schemas.microsoft.com/office/drawing/2014/main" val="10001"/>
                      </a:ext>
                    </a:extLst>
                  </a:tr>
                  <a:tr h="952021">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𝒄𝒐𝒔</m:t>
                                </m:r>
                                <m:r>
                                  <a:rPr lang="cs-CZ" sz="2000" b="1" i="1" smtClean="0">
                                    <a:solidFill>
                                      <a:srgbClr val="FFFFFF"/>
                                    </a:solidFill>
                                    <a:latin typeface="Cambria Math" panose="02040503050406030204" pitchFamily="18" charset="0"/>
                                    <a:ea typeface="Nixie One"/>
                                    <a:cs typeface="Nixie One"/>
                                    <a:sym typeface="Nixie One"/>
                                  </a:rPr>
                                  <m:t> </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𝜶</m:t>
                                </m:r>
                              </m:oMath>
                            </m:oMathPara>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cs typeface="Roboto Slab"/>
                                    <a:sym typeface="Roboto Slab"/>
                                  </a:rPr>
                                  <m:t>𝟏</m:t>
                                </m:r>
                              </m:oMath>
                            </m:oMathPara>
                          </a14:m>
                          <a:endParaRPr lang="cs-CZ"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14454"/>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𝟑</m:t>
                                        </m:r>
                                      </m:e>
                                    </m:rad>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𝟐</m:t>
                                        </m:r>
                                      </m:e>
                                    </m:rad>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
                                      <a:rPr lang="cs-CZ" sz="2000" b="1" i="1" smtClean="0">
                                        <a:solidFill>
                                          <a:srgbClr val="FFFFFF"/>
                                        </a:solidFill>
                                        <a:latin typeface="Cambria Math" panose="02040503050406030204" pitchFamily="18" charset="0"/>
                                        <a:ea typeface="Roboto Slab" pitchFamily="2" charset="0"/>
                                        <a:sym typeface="Roboto Slab"/>
                                      </a:rPr>
                                      <m:t>𝟏</m:t>
                                    </m:r>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cs typeface="Roboto Slab"/>
                                    <a:sym typeface="Roboto Slab"/>
                                  </a:rPr>
                                  <m:t>𝟎</m:t>
                                </m:r>
                              </m:oMath>
                            </m:oMathPara>
                          </a14:m>
                          <a:endParaRPr lang="cs-CZ"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14454"/>
                        </a:solidFill>
                      </a:tcPr>
                    </a:tc>
                    <a:extLst>
                      <a:ext uri="{0D108BD9-81ED-4DB2-BD59-A6C34878D82A}">
                        <a16:rowId xmlns:a16="http://schemas.microsoft.com/office/drawing/2014/main" val="10002"/>
                      </a:ext>
                    </a:extLst>
                  </a:tr>
                </a:tbl>
              </a:graphicData>
            </a:graphic>
          </p:graphicFrame>
        </mc:Choice>
        <mc:Fallback xmlns="">
          <p:graphicFrame>
            <p:nvGraphicFramePr>
              <p:cNvPr id="318" name="Google Shape;318;p26">
                <a:extLst>
                  <a:ext uri="{FF2B5EF4-FFF2-40B4-BE49-F238E27FC236}">
                    <a16:creationId xmlns:a16="http://schemas.microsoft.com/office/drawing/2014/main" id="{9D526079-9128-43FF-ACE9-59A576D45BD7}"/>
                  </a:ext>
                </a:extLst>
              </p:cNvPr>
              <p:cNvGraphicFramePr/>
              <p:nvPr>
                <p:extLst>
                  <p:ext uri="{D42A27DB-BD31-4B8C-83A1-F6EECF244321}">
                    <p14:modId xmlns:p14="http://schemas.microsoft.com/office/powerpoint/2010/main" val="2283370984"/>
                  </p:ext>
                </p:extLst>
              </p:nvPr>
            </p:nvGraphicFramePr>
            <p:xfrm>
              <a:off x="755576" y="2017713"/>
              <a:ext cx="7585152" cy="2714277"/>
            </p:xfrm>
            <a:graphic>
              <a:graphicData uri="http://schemas.openxmlformats.org/drawingml/2006/table">
                <a:tbl>
                  <a:tblPr>
                    <a:noFill/>
                    <a:tableStyleId>{9424AA01-677E-4B3F-866E-0B0BC4DA0CBA}</a:tableStyleId>
                  </a:tblPr>
                  <a:tblGrid>
                    <a:gridCol w="895861">
                      <a:extLst>
                        <a:ext uri="{9D8B030D-6E8A-4147-A177-3AD203B41FA5}">
                          <a16:colId xmlns:a16="http://schemas.microsoft.com/office/drawing/2014/main" val="20000"/>
                        </a:ext>
                      </a:extLst>
                    </a:gridCol>
                    <a:gridCol w="1632523">
                      <a:extLst>
                        <a:ext uri="{9D8B030D-6E8A-4147-A177-3AD203B41FA5}">
                          <a16:colId xmlns:a16="http://schemas.microsoft.com/office/drawing/2014/main" val="3862924829"/>
                        </a:ext>
                      </a:extLst>
                    </a:gridCol>
                    <a:gridCol w="1264192">
                      <a:extLst>
                        <a:ext uri="{9D8B030D-6E8A-4147-A177-3AD203B41FA5}">
                          <a16:colId xmlns:a16="http://schemas.microsoft.com/office/drawing/2014/main" val="20001"/>
                        </a:ext>
                      </a:extLst>
                    </a:gridCol>
                    <a:gridCol w="1264192">
                      <a:extLst>
                        <a:ext uri="{9D8B030D-6E8A-4147-A177-3AD203B41FA5}">
                          <a16:colId xmlns:a16="http://schemas.microsoft.com/office/drawing/2014/main" val="20002"/>
                        </a:ext>
                      </a:extLst>
                    </a:gridCol>
                    <a:gridCol w="1264192">
                      <a:extLst>
                        <a:ext uri="{9D8B030D-6E8A-4147-A177-3AD203B41FA5}">
                          <a16:colId xmlns:a16="http://schemas.microsoft.com/office/drawing/2014/main" val="20003"/>
                        </a:ext>
                      </a:extLst>
                    </a:gridCol>
                    <a:gridCol w="1264192">
                      <a:extLst>
                        <a:ext uri="{9D8B030D-6E8A-4147-A177-3AD203B41FA5}">
                          <a16:colId xmlns:a16="http://schemas.microsoft.com/office/drawing/2014/main" val="2442875927"/>
                        </a:ext>
                      </a:extLst>
                    </a:gridCol>
                  </a:tblGrid>
                  <a:tr h="810235">
                    <a:tc>
                      <a:txBody>
                        <a:bodyPr/>
                        <a:lstStyle/>
                        <a:p>
                          <a:pPr marL="0" lvl="0" indent="0" algn="l" rtl="0">
                            <a:spcBef>
                              <a:spcPts val="0"/>
                            </a:spcBef>
                            <a:spcAft>
                              <a:spcPts val="0"/>
                            </a:spcAft>
                            <a:buNone/>
                          </a:pPr>
                          <a:r>
                            <a:rPr lang="en-GB" sz="2000" b="1" dirty="0">
                              <a:solidFill>
                                <a:srgbClr val="FFFFFF"/>
                              </a:solidFill>
                              <a:latin typeface="Weekly Free Light" panose="00000400000000000000" pitchFamily="50" charset="-18"/>
                              <a:ea typeface="Nixie One"/>
                              <a:cs typeface="Nixie One"/>
                              <a:sym typeface="Nixie One"/>
                            </a:rPr>
                            <a:t>angle</a:t>
                          </a:r>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4851" r="-310448"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199519" r="-300000"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99519" r="-200000"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401449" r="-100966"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499038" r="-481" b="-236842"/>
                          </a:stretch>
                        </a:blipFill>
                      </a:tcPr>
                    </a:tc>
                    <a:extLst>
                      <a:ext uri="{0D108BD9-81ED-4DB2-BD59-A6C34878D82A}">
                        <a16:rowId xmlns:a16="http://schemas.microsoft.com/office/drawing/2014/main" val="10000"/>
                      </a:ext>
                    </a:extLst>
                  </a:tr>
                  <a:tr h="95202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t="-84713" r="-748299"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4851" t="-84713" r="-310448"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199519" t="-84713" r="-300000"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99519" t="-84713" r="-200000"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401449" t="-84713" r="-100966"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499038" t="-84713" r="-481" b="-100637"/>
                          </a:stretch>
                        </a:blipFill>
                      </a:tcPr>
                    </a:tc>
                    <a:extLst>
                      <a:ext uri="{0D108BD9-81ED-4DB2-BD59-A6C34878D82A}">
                        <a16:rowId xmlns:a16="http://schemas.microsoft.com/office/drawing/2014/main" val="10001"/>
                      </a:ext>
                    </a:extLst>
                  </a:tr>
                  <a:tr h="95202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t="-184713" r="-748299"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4851" t="-184713" r="-310448"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199519" t="-184713" r="-300000"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99519" t="-184713" r="-200000"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401449" t="-184713" r="-100966"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499038" t="-184713" r="-481" b="-637"/>
                          </a:stretch>
                        </a:blipFill>
                      </a:tcPr>
                    </a:tc>
                    <a:extLst>
                      <a:ext uri="{0D108BD9-81ED-4DB2-BD59-A6C34878D82A}">
                        <a16:rowId xmlns:a16="http://schemas.microsoft.com/office/drawing/2014/main" val="10002"/>
                      </a:ext>
                    </a:extLst>
                  </a:tr>
                </a:tbl>
              </a:graphicData>
            </a:graphic>
          </p:graphicFrame>
        </mc:Fallback>
      </mc:AlternateContent>
      <p:grpSp>
        <p:nvGrpSpPr>
          <p:cNvPr id="26654" name="Google Shape;319;p26">
            <a:extLst>
              <a:ext uri="{FF2B5EF4-FFF2-40B4-BE49-F238E27FC236}">
                <a16:creationId xmlns:a16="http://schemas.microsoft.com/office/drawing/2014/main" id="{E2C45D6D-F6DE-44AC-8BE3-0EAAAE7BF6DC}"/>
              </a:ext>
            </a:extLst>
          </p:cNvPr>
          <p:cNvGrpSpPr>
            <a:grpSpLocks/>
          </p:cNvGrpSpPr>
          <p:nvPr/>
        </p:nvGrpSpPr>
        <p:grpSpPr bwMode="auto">
          <a:xfrm>
            <a:off x="377825" y="931863"/>
            <a:ext cx="312738" cy="227012"/>
            <a:chOff x="3932350" y="3714775"/>
            <a:chExt cx="439650" cy="319075"/>
          </a:xfrm>
        </p:grpSpPr>
        <p:sp>
          <p:nvSpPr>
            <p:cNvPr id="26656" name="Google Shape;320;p26">
              <a:extLst>
                <a:ext uri="{FF2B5EF4-FFF2-40B4-BE49-F238E27FC236}">
                  <a16:creationId xmlns:a16="http://schemas.microsoft.com/office/drawing/2014/main" id="{DC53C70D-1375-49CB-A50B-8954F9FB0F0A}"/>
                </a:ext>
              </a:extLst>
            </p:cNvPr>
            <p:cNvSpPr>
              <a:spLocks noChangeArrowheads="1"/>
            </p:cNvSpPr>
            <p:nvPr/>
          </p:nvSpPr>
          <p:spPr bwMode="auto">
            <a:xfrm>
              <a:off x="3932350" y="3714775"/>
              <a:ext cx="439650" cy="319075"/>
            </a:xfrm>
            <a:custGeom>
              <a:avLst/>
              <a:gdLst>
                <a:gd name="T0" fmla="*/ 0 w 17586"/>
                <a:gd name="T1" fmla="*/ 0 h 12763"/>
                <a:gd name="T2" fmla="*/ 17586 w 17586"/>
                <a:gd name="T3" fmla="*/ 12763 h 12763"/>
              </a:gdLst>
              <a:ahLst/>
              <a:cxnLst/>
              <a:rect l="T0" t="T1" r="T2" b="T3"/>
              <a:pathLst>
                <a:path w="17586" h="12763" fill="none" extrusionOk="0">
                  <a:moveTo>
                    <a:pt x="1" y="1"/>
                  </a:move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7" name="Google Shape;321;p26">
              <a:extLst>
                <a:ext uri="{FF2B5EF4-FFF2-40B4-BE49-F238E27FC236}">
                  <a16:creationId xmlns:a16="http://schemas.microsoft.com/office/drawing/2014/main" id="{B6473ECD-F97C-4B89-ABB6-85AC7E23D43D}"/>
                </a:ext>
              </a:extLst>
            </p:cNvPr>
            <p:cNvSpPr>
              <a:spLocks noChangeArrowheads="1"/>
            </p:cNvSpPr>
            <p:nvPr/>
          </p:nvSpPr>
          <p:spPr bwMode="auto">
            <a:xfrm>
              <a:off x="39701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8" name="Google Shape;322;p26">
              <a:extLst>
                <a:ext uri="{FF2B5EF4-FFF2-40B4-BE49-F238E27FC236}">
                  <a16:creationId xmlns:a16="http://schemas.microsoft.com/office/drawing/2014/main" id="{7ACEE047-D706-4919-AA9A-8A0A0FFA5F8F}"/>
                </a:ext>
              </a:extLst>
            </p:cNvPr>
            <p:cNvSpPr>
              <a:spLocks noChangeArrowheads="1"/>
            </p:cNvSpPr>
            <p:nvPr/>
          </p:nvSpPr>
          <p:spPr bwMode="auto">
            <a:xfrm>
              <a:off x="42788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9" name="Google Shape;323;p26">
              <a:extLst>
                <a:ext uri="{FF2B5EF4-FFF2-40B4-BE49-F238E27FC236}">
                  <a16:creationId xmlns:a16="http://schemas.microsoft.com/office/drawing/2014/main" id="{957872F5-5CD3-4F5F-AD72-3F1F21688FE9}"/>
                </a:ext>
              </a:extLst>
            </p:cNvPr>
            <p:cNvSpPr>
              <a:spLocks noChangeArrowheads="1"/>
            </p:cNvSpPr>
            <p:nvPr/>
          </p:nvSpPr>
          <p:spPr bwMode="auto">
            <a:xfrm>
              <a:off x="4073000" y="3716600"/>
              <a:ext cx="77350" cy="278900"/>
            </a:xfrm>
            <a:custGeom>
              <a:avLst/>
              <a:gdLst>
                <a:gd name="T0" fmla="*/ 0 w 3094"/>
                <a:gd name="T1" fmla="*/ 0 h 11156"/>
                <a:gd name="T2" fmla="*/ 3094 w 3094"/>
                <a:gd name="T3" fmla="*/ 11156 h 11156"/>
              </a:gdLst>
              <a:ahLst/>
              <a:cxnLst/>
              <a:rect l="T0" t="T1" r="T2" b="T3"/>
              <a:pathLst>
                <a:path w="3094" h="11156" fill="none" extrusionOk="0">
                  <a:moveTo>
                    <a:pt x="3094" y="11155"/>
                  </a:moveTo>
                  <a:lnTo>
                    <a:pt x="3094" y="488"/>
                  </a:lnTo>
                  <a:lnTo>
                    <a:pt x="3094" y="391"/>
                  </a:lnTo>
                  <a:lnTo>
                    <a:pt x="3070" y="293"/>
                  </a:lnTo>
                  <a:lnTo>
                    <a:pt x="3021" y="220"/>
                  </a:lnTo>
                  <a:lnTo>
                    <a:pt x="2948" y="147"/>
                  </a:lnTo>
                  <a:lnTo>
                    <a:pt x="2899" y="98"/>
                  </a:lnTo>
                  <a:lnTo>
                    <a:pt x="2802" y="50"/>
                  </a:lnTo>
                  <a:lnTo>
                    <a:pt x="2704" y="25"/>
                  </a:lnTo>
                  <a:lnTo>
                    <a:pt x="2607"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60" name="Google Shape;324;p26">
              <a:extLst>
                <a:ext uri="{FF2B5EF4-FFF2-40B4-BE49-F238E27FC236}">
                  <a16:creationId xmlns:a16="http://schemas.microsoft.com/office/drawing/2014/main" id="{B6595054-F901-493F-86F7-9448CB3A3965}"/>
                </a:ext>
              </a:extLst>
            </p:cNvPr>
            <p:cNvSpPr>
              <a:spLocks noChangeArrowheads="1"/>
            </p:cNvSpPr>
            <p:nvPr/>
          </p:nvSpPr>
          <p:spPr bwMode="auto">
            <a:xfrm>
              <a:off x="4175900" y="3787250"/>
              <a:ext cx="77350" cy="208250"/>
            </a:xfrm>
            <a:custGeom>
              <a:avLst/>
              <a:gdLst>
                <a:gd name="T0" fmla="*/ 0 w 3094"/>
                <a:gd name="T1" fmla="*/ 0 h 8330"/>
                <a:gd name="T2" fmla="*/ 3094 w 3094"/>
                <a:gd name="T3" fmla="*/ 8330 h 8330"/>
              </a:gdLst>
              <a:ahLst/>
              <a:cxnLst/>
              <a:rect l="T0" t="T1" r="T2" b="T3"/>
              <a:pathLst>
                <a:path w="3094" h="8330" fill="none" extrusionOk="0">
                  <a:moveTo>
                    <a:pt x="3094" y="832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6655" name="Google Shape;325;p26">
            <a:extLst>
              <a:ext uri="{FF2B5EF4-FFF2-40B4-BE49-F238E27FC236}">
                <a16:creationId xmlns:a16="http://schemas.microsoft.com/office/drawing/2014/main" id="{920F64FC-0CBC-4318-B4EB-8A82FD0D124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FA6F40-8323-4F23-8B79-553263945AF0}" type="slidenum">
              <a:rPr lang="sk-SK" altLang="cs-CZ" sz="800">
                <a:solidFill>
                  <a:srgbClr val="FFFFFF"/>
                </a:solidFill>
                <a:latin typeface="Roboto Slab" pitchFamily="2" charset="0"/>
                <a:sym typeface="Roboto Slab" pitchFamily="2" charset="0"/>
              </a:rPr>
              <a:pPr eaLnBrk="1" hangingPunct="1"/>
              <a:t>18</a:t>
            </a:fld>
            <a:endParaRPr lang="sk-SK" altLang="cs-CZ" sz="800">
              <a:solidFill>
                <a:srgbClr val="FFFFFF"/>
              </a:solidFill>
              <a:latin typeface="Roboto Slab" pitchFamily="2" charset="0"/>
              <a:sym typeface="Roboto Slab" pitchFamily="2" charset="0"/>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283718"/>
            <a:ext cx="4505325" cy="1754882"/>
          </a:xfrm>
        </p:spPr>
        <p:txBody>
          <a:bodyPr/>
          <a:lstStyle/>
          <a:p>
            <a:pPr eaLnBrk="1" hangingPunct="1">
              <a:spcBef>
                <a:spcPct val="0"/>
              </a:spcBef>
              <a:spcAft>
                <a:spcPct val="0"/>
              </a:spcAft>
              <a:buFont typeface="Roboto Slab" pitchFamily="2" charset="0"/>
              <a:buNone/>
            </a:pPr>
            <a:r>
              <a:rPr lang="cs-CZ" altLang="cs-CZ" b="1" dirty="0" err="1">
                <a:latin typeface="Roboto Slab" pitchFamily="2" charset="0"/>
                <a:cs typeface="Arial" panose="020B0604020202020204" pitchFamily="34" charset="0"/>
                <a:sym typeface="Roboto Slab" pitchFamily="2" charset="0"/>
              </a:rPr>
              <a:t>Excercises</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5</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19</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526513273"/>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7EB806C-F4E9-4060-9237-62837DC707DE}"/>
              </a:ext>
            </a:extLst>
          </p:cNvPr>
          <p:cNvSpPr/>
          <p:nvPr/>
        </p:nvSpPr>
        <p:spPr>
          <a:xfrm>
            <a:off x="0" y="4333765"/>
            <a:ext cx="9144000" cy="809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43" name="Google Shape;141;p15">
            <a:extLst>
              <a:ext uri="{FF2B5EF4-FFF2-40B4-BE49-F238E27FC236}">
                <a16:creationId xmlns:a16="http://schemas.microsoft.com/office/drawing/2014/main" id="{C56B1596-2BAB-479F-B679-01DCEF40C15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CA65D02-8431-4D89-AB3D-C6B4D68270F1}" type="slidenum">
              <a:rPr lang="sk-SK" altLang="sk-SK" sz="800">
                <a:solidFill>
                  <a:schemeClr val="tx1"/>
                </a:solidFill>
                <a:latin typeface="Roboto Slab" pitchFamily="2" charset="0"/>
                <a:sym typeface="Roboto Slab" pitchFamily="2" charset="0"/>
              </a:rPr>
              <a:pPr eaLnBrk="1" hangingPunct="1"/>
              <a:t>2</a:t>
            </a:fld>
            <a:endParaRPr lang="sk-SK" altLang="sk-SK" sz="800" dirty="0">
              <a:solidFill>
                <a:schemeClr val="tx1"/>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37E1F6D4-7267-41D8-A311-C14B0F801141}"/>
              </a:ext>
            </a:extLst>
          </p:cNvPr>
          <p:cNvSpPr txBox="1">
            <a:spLocks noChangeArrowheads="1"/>
          </p:cNvSpPr>
          <p:nvPr/>
        </p:nvSpPr>
        <p:spPr bwMode="auto">
          <a:xfrm>
            <a:off x="-108520" y="84485"/>
            <a:ext cx="3600400" cy="327025"/>
          </a:xfrm>
          <a:prstGeom prst="rect">
            <a:avLst/>
          </a:prstGeom>
          <a:noFill/>
          <a:ln w="9525">
            <a:noFill/>
            <a:miter lim="800000"/>
            <a:headEnd/>
            <a:tailEnd/>
          </a:ln>
        </p:spPr>
        <p:txBody>
          <a:bodyPr lIns="91425" tIns="91425" rIns="91425" bIns="91425"/>
          <a:lstStyle/>
          <a:p>
            <a:pPr algn="ctr">
              <a:defRPr/>
            </a:pPr>
            <a:r>
              <a:rPr lang="sk-SK" sz="1050" b="1" dirty="0">
                <a:solidFill>
                  <a:schemeClr val="bg1"/>
                </a:solidFill>
                <a:latin typeface="Arial" charset="0"/>
                <a:sym typeface="Arial" charset="0"/>
              </a:rPr>
              <a:t>2020-1-SK01-KA226-SCH-094350 | DIGI SCHOOL</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AB3AE82D-A780-4202-99C6-C7C62B7FC1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43616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EBDD1084-6F9A-4882-B44A-A88C44FB1C7E}"/>
              </a:ext>
            </a:extLst>
          </p:cNvPr>
          <p:cNvSpPr txBox="1">
            <a:spLocks noChangeArrowheads="1"/>
          </p:cNvSpPr>
          <p:nvPr/>
        </p:nvSpPr>
        <p:spPr bwMode="auto">
          <a:xfrm>
            <a:off x="428625" y="1500188"/>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SUBJECT: 		</a:t>
            </a:r>
            <a:r>
              <a:rPr lang="sk-SK" altLang="cs-CZ" dirty="0">
                <a:solidFill>
                  <a:schemeClr val="bg1"/>
                </a:solidFill>
                <a:latin typeface="Weekly Free Light" panose="00000400000000000000" pitchFamily="50" charset="-18"/>
              </a:rPr>
              <a:t>MATHEMATICS </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SPECIFICATION: 		</a:t>
            </a:r>
            <a:r>
              <a:rPr lang="sk-SK" altLang="cs-CZ" dirty="0">
                <a:solidFill>
                  <a:schemeClr val="bg1"/>
                </a:solidFill>
                <a:latin typeface="Weekly Free Light" panose="00000400000000000000" pitchFamily="50" charset="-18"/>
              </a:rPr>
              <a:t>in ENGLISH </a:t>
            </a:r>
            <a:r>
              <a:rPr lang="sk-SK" altLang="cs-CZ" dirty="0" err="1">
                <a:solidFill>
                  <a:schemeClr val="bg1"/>
                </a:solidFill>
                <a:latin typeface="Weekly Free Light" panose="00000400000000000000" pitchFamily="50" charset="-18"/>
              </a:rPr>
              <a:t>via</a:t>
            </a:r>
            <a:r>
              <a:rPr lang="sk-SK" altLang="cs-CZ" dirty="0">
                <a:solidFill>
                  <a:schemeClr val="bg1"/>
                </a:solidFill>
                <a:latin typeface="Weekly Free Light" panose="00000400000000000000" pitchFamily="50" charset="-18"/>
              </a:rPr>
              <a:t> CLIL </a:t>
            </a:r>
            <a:r>
              <a:rPr lang="sk-SK" altLang="cs-CZ" dirty="0" err="1">
                <a:solidFill>
                  <a:schemeClr val="bg1"/>
                </a:solidFill>
                <a:latin typeface="Weekly Free Light" panose="00000400000000000000" pitchFamily="50" charset="-18"/>
              </a:rPr>
              <a:t>method</a:t>
            </a:r>
            <a:r>
              <a:rPr lang="sk-SK" altLang="cs-CZ" dirty="0">
                <a:solidFill>
                  <a:schemeClr val="bg1"/>
                </a:solidFill>
                <a:latin typeface="Weekly Free Light" panose="00000400000000000000" pitchFamily="50" charset="-18"/>
              </a:rPr>
              <a:t> (level in </a:t>
            </a:r>
            <a:r>
              <a:rPr lang="sk-SK" altLang="cs-CZ" dirty="0" err="1">
                <a:solidFill>
                  <a:schemeClr val="bg1"/>
                </a:solidFill>
                <a:latin typeface="Weekly Free Light" panose="00000400000000000000" pitchFamily="50" charset="-18"/>
              </a:rPr>
              <a:t>languages</a:t>
            </a:r>
            <a:r>
              <a:rPr lang="sk-SK" altLang="cs-CZ" dirty="0">
                <a:solidFill>
                  <a:schemeClr val="bg1"/>
                </a:solidFill>
                <a:latin typeface="Weekly Free Light" panose="00000400000000000000" pitchFamily="50" charset="-18"/>
              </a:rPr>
              <a:t>)</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AGE OF STUDENTS:	</a:t>
            </a:r>
            <a:r>
              <a:rPr lang="sk-SK" altLang="cs-CZ" dirty="0">
                <a:solidFill>
                  <a:schemeClr val="bg1"/>
                </a:solidFill>
                <a:latin typeface="Weekly Free Light" panose="00000400000000000000" pitchFamily="50" charset="-18"/>
              </a:rPr>
              <a:t>16-18</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2 LESSONS : 		90</a:t>
            </a:r>
            <a:r>
              <a:rPr lang="sk-SK" altLang="cs-CZ" dirty="0">
                <a:solidFill>
                  <a:schemeClr val="bg1"/>
                </a:solidFill>
                <a:latin typeface="Weekly Free Light" panose="00000400000000000000" pitchFamily="50" charset="-18"/>
              </a:rPr>
              <a:t> min</a:t>
            </a:r>
          </a:p>
          <a:p>
            <a:pPr eaLnBrk="1" hangingPunct="1"/>
            <a:endParaRPr lang="sk-SK" altLang="cs-CZ" dirty="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err="1">
                <a:solidFill>
                  <a:srgbClr val="FFFFFF"/>
                </a:solidFill>
                <a:latin typeface="Roboto Slab" pitchFamily="2" charset="0"/>
                <a:cs typeface="Arial" panose="020B0604020202020204" pitchFamily="34" charset="0"/>
                <a:sym typeface="Roboto Slab" pitchFamily="2" charset="0"/>
              </a:rPr>
              <a:t>Excercises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mc:Choice xmlns:a14="http://schemas.microsoft.com/office/drawing/2010/main"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4773"/>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1: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𝐬𝐢𝐧</m:t>
                        </m:r>
                      </m:fName>
                      <m:e>
                        <m:r>
                          <a:rPr lang="cs-CZ" sz="2000" b="1" i="1" smtClean="0">
                            <a:solidFill>
                              <a:srgbClr val="114454"/>
                            </a:solidFill>
                            <a:latin typeface="Cambria Math" panose="02040503050406030204" pitchFamily="18" charset="0"/>
                            <a:ea typeface="Nixie One"/>
                            <a:cs typeface="Nixie One"/>
                            <a:sym typeface="Nixie One"/>
                          </a:rPr>
                          <m:t>𝒙</m:t>
                        </m:r>
                      </m:e>
                    </m:func>
                    <m:r>
                      <a:rPr lang="cs-CZ" sz="2000" b="1" i="1" smtClean="0">
                        <a:solidFill>
                          <a:srgbClr val="114454"/>
                        </a:solidFill>
                        <a:latin typeface="Cambria Math" panose="02040503050406030204" pitchFamily="18" charset="0"/>
                        <a:ea typeface="Nixie One"/>
                        <a:cs typeface="Nixie One"/>
                        <a:sym typeface="Nixie One"/>
                      </a:rPr>
                      <m:t>=</m:t>
                    </m:r>
                    <m:r>
                      <a:rPr lang="cs-CZ" sz="2000" b="1" i="1" smtClean="0">
                        <a:solidFill>
                          <a:srgbClr val="114454"/>
                        </a:solidFill>
                        <a:latin typeface="Cambria Math" panose="02040503050406030204" pitchFamily="18" charset="0"/>
                        <a:sym typeface="Nixie One"/>
                      </a:rPr>
                      <m:t>𝟎</m:t>
                    </m:r>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4773"/>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20</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mc:Choice xmlns:a14="http://schemas.microsoft.com/office/drawing/2010/main" Requires="a14">
          <p:sp>
            <p:nvSpPr>
              <p:cNvPr id="17" name="Google Shape;161;p18">
                <a:extLst>
                  <a:ext uri="{FF2B5EF4-FFF2-40B4-BE49-F238E27FC236}">
                    <a16:creationId xmlns:a16="http://schemas.microsoft.com/office/drawing/2014/main" id="{8ED9A338-269A-496B-AC49-A2B9C2AFB4CA}"/>
                  </a:ext>
                </a:extLst>
              </p:cNvPr>
              <p:cNvSpPr txBox="1">
                <a:spLocks/>
              </p:cNvSpPr>
              <p:nvPr/>
            </p:nvSpPr>
            <p:spPr bwMode="auto">
              <a:xfrm>
                <a:off x="333375" y="2496276"/>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2: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𝐜𝐨𝐬</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𝟏</m:t>
                    </m:r>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17" name="Google Shape;161;p18">
                <a:extLst>
                  <a:ext uri="{FF2B5EF4-FFF2-40B4-BE49-F238E27FC236}">
                    <a16:creationId xmlns:a16="http://schemas.microsoft.com/office/drawing/2014/main" id="{8ED9A338-269A-496B-AC49-A2B9C2AFB4CA}"/>
                  </a:ext>
                </a:extLst>
              </p:cNvPr>
              <p:cNvSpPr txBox="1">
                <a:spLocks noRot="1" noChangeAspect="1" noMove="1" noResize="1" noEditPoints="1" noAdjustHandles="1" noChangeArrowheads="1" noChangeShapeType="1" noTextEdit="1"/>
              </p:cNvSpPr>
              <p:nvPr/>
            </p:nvSpPr>
            <p:spPr bwMode="auto">
              <a:xfrm>
                <a:off x="333375" y="2496276"/>
                <a:ext cx="4229394" cy="685325"/>
              </a:xfrm>
              <a:prstGeom prst="rect">
                <a:avLst/>
              </a:prstGeom>
              <a:blipFill>
                <a:blip r:embed="rId4"/>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18" name="Google Shape;161;p18">
                <a:extLst>
                  <a:ext uri="{FF2B5EF4-FFF2-40B4-BE49-F238E27FC236}">
                    <a16:creationId xmlns:a16="http://schemas.microsoft.com/office/drawing/2014/main" id="{C6D185BE-9192-4D8F-BBAE-468A3B54859E}"/>
                  </a:ext>
                </a:extLst>
              </p:cNvPr>
              <p:cNvSpPr txBox="1">
                <a:spLocks/>
              </p:cNvSpPr>
              <p:nvPr/>
            </p:nvSpPr>
            <p:spPr bwMode="auto">
              <a:xfrm>
                <a:off x="333375" y="3242240"/>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3: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𝐬𝐢𝐧</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ad>
                          <m:radPr>
                            <m:degHide m:val="on"/>
                            <m:ctrlPr>
                              <a:rPr lang="cs-CZ" sz="2000" b="1" i="1" kern="0" smtClean="0">
                                <a:solidFill>
                                  <a:srgbClr val="114454"/>
                                </a:solidFill>
                                <a:latin typeface="Cambria Math" panose="02040503050406030204" pitchFamily="18" charset="0"/>
                                <a:sym typeface="Nixie One"/>
                              </a:rPr>
                            </m:ctrlPr>
                          </m:radPr>
                          <m:deg/>
                          <m:e>
                            <m:r>
                              <a:rPr lang="cs-CZ" sz="2000" b="1" i="1" kern="0" smtClean="0">
                                <a:solidFill>
                                  <a:srgbClr val="114454"/>
                                </a:solidFill>
                                <a:latin typeface="Cambria Math" panose="02040503050406030204" pitchFamily="18" charset="0"/>
                                <a:sym typeface="Nixie One"/>
                              </a:rPr>
                              <m:t>𝟐</m:t>
                            </m:r>
                          </m:e>
                        </m:rad>
                      </m:num>
                      <m:den>
                        <m:r>
                          <a:rPr lang="cs-CZ" sz="2000" b="1" i="1" kern="0" smtClean="0">
                            <a:solidFill>
                              <a:srgbClr val="114454"/>
                            </a:solidFill>
                            <a:latin typeface="Cambria Math" panose="02040503050406030204" pitchFamily="18" charset="0"/>
                            <a:sym typeface="Nixie One"/>
                          </a:rPr>
                          <m:t>𝟐</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18" name="Google Shape;161;p18">
                <a:extLst>
                  <a:ext uri="{FF2B5EF4-FFF2-40B4-BE49-F238E27FC236}">
                    <a16:creationId xmlns:a16="http://schemas.microsoft.com/office/drawing/2014/main" id="{C6D185BE-9192-4D8F-BBAE-468A3B54859E}"/>
                  </a:ext>
                </a:extLst>
              </p:cNvPr>
              <p:cNvSpPr txBox="1">
                <a:spLocks noRot="1" noChangeAspect="1" noMove="1" noResize="1" noEditPoints="1" noAdjustHandles="1" noChangeArrowheads="1" noChangeShapeType="1" noTextEdit="1"/>
              </p:cNvSpPr>
              <p:nvPr/>
            </p:nvSpPr>
            <p:spPr bwMode="auto">
              <a:xfrm>
                <a:off x="333375" y="3242240"/>
                <a:ext cx="4229394" cy="685325"/>
              </a:xfrm>
              <a:prstGeom prst="rect">
                <a:avLst/>
              </a:prstGeom>
              <a:blipFill>
                <a:blip r:embed="rId5"/>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19" name="Google Shape;161;p18">
                <a:extLst>
                  <a:ext uri="{FF2B5EF4-FFF2-40B4-BE49-F238E27FC236}">
                    <a16:creationId xmlns:a16="http://schemas.microsoft.com/office/drawing/2014/main" id="{E4F74303-6F16-42A5-9D97-A4F68AEC139A}"/>
                  </a:ext>
                </a:extLst>
              </p:cNvPr>
              <p:cNvSpPr txBox="1">
                <a:spLocks/>
              </p:cNvSpPr>
              <p:nvPr/>
            </p:nvSpPr>
            <p:spPr bwMode="auto">
              <a:xfrm>
                <a:off x="324971" y="3988204"/>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4: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𝐜𝐨𝐬</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ad>
                          <m:radPr>
                            <m:degHide m:val="on"/>
                            <m:ctrlPr>
                              <a:rPr lang="cs-CZ" sz="2000" b="1" i="1" kern="0" smtClean="0">
                                <a:solidFill>
                                  <a:srgbClr val="114454"/>
                                </a:solidFill>
                                <a:latin typeface="Cambria Math" panose="02040503050406030204" pitchFamily="18" charset="0"/>
                                <a:sym typeface="Nixie One"/>
                              </a:rPr>
                            </m:ctrlPr>
                          </m:radPr>
                          <m:deg/>
                          <m:e>
                            <m:r>
                              <a:rPr lang="cs-CZ" sz="2000" b="1" i="1" kern="0" smtClean="0">
                                <a:solidFill>
                                  <a:srgbClr val="114454"/>
                                </a:solidFill>
                                <a:latin typeface="Cambria Math" panose="02040503050406030204" pitchFamily="18" charset="0"/>
                                <a:sym typeface="Nixie One"/>
                              </a:rPr>
                              <m:t>𝟐</m:t>
                            </m:r>
                          </m:e>
                        </m:rad>
                      </m:num>
                      <m:den>
                        <m:r>
                          <a:rPr lang="cs-CZ" sz="2000" b="1" i="1" kern="0" smtClean="0">
                            <a:solidFill>
                              <a:srgbClr val="114454"/>
                            </a:solidFill>
                            <a:latin typeface="Cambria Math" panose="02040503050406030204" pitchFamily="18" charset="0"/>
                            <a:sym typeface="Nixie One"/>
                          </a:rPr>
                          <m:t>𝟐</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19" name="Google Shape;161;p18">
                <a:extLst>
                  <a:ext uri="{FF2B5EF4-FFF2-40B4-BE49-F238E27FC236}">
                    <a16:creationId xmlns:a16="http://schemas.microsoft.com/office/drawing/2014/main" id="{E4F74303-6F16-42A5-9D97-A4F68AEC139A}"/>
                  </a:ext>
                </a:extLst>
              </p:cNvPr>
              <p:cNvSpPr txBox="1">
                <a:spLocks noRot="1" noChangeAspect="1" noMove="1" noResize="1" noEditPoints="1" noAdjustHandles="1" noChangeArrowheads="1" noChangeShapeType="1" noTextEdit="1"/>
              </p:cNvSpPr>
              <p:nvPr/>
            </p:nvSpPr>
            <p:spPr bwMode="auto">
              <a:xfrm>
                <a:off x="324971" y="3988204"/>
                <a:ext cx="4229394" cy="685325"/>
              </a:xfrm>
              <a:prstGeom prst="rect">
                <a:avLst/>
              </a:prstGeom>
              <a:blipFill>
                <a:blip r:embed="rId6"/>
                <a:stretch>
                  <a:fillRect l="-144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0" name="Google Shape;161;p18">
                <a:extLst>
                  <a:ext uri="{FF2B5EF4-FFF2-40B4-BE49-F238E27FC236}">
                    <a16:creationId xmlns:a16="http://schemas.microsoft.com/office/drawing/2014/main" id="{9631DD59-6DF4-4B93-8575-A6B8D17725DA}"/>
                  </a:ext>
                </a:extLst>
              </p:cNvPr>
              <p:cNvSpPr txBox="1">
                <a:spLocks/>
              </p:cNvSpPr>
              <p:nvPr/>
            </p:nvSpPr>
            <p:spPr bwMode="auto">
              <a:xfrm>
                <a:off x="4716016" y="1744772"/>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5: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𝐬𝐢𝐧</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ad>
                          <m:radPr>
                            <m:degHide m:val="on"/>
                            <m:ctrlPr>
                              <a:rPr lang="cs-CZ" sz="2000" b="1" i="1" kern="0" smtClean="0">
                                <a:solidFill>
                                  <a:srgbClr val="114454"/>
                                </a:solidFill>
                                <a:latin typeface="Cambria Math" panose="02040503050406030204" pitchFamily="18" charset="0"/>
                                <a:sym typeface="Nixie One"/>
                              </a:rPr>
                            </m:ctrlPr>
                          </m:radPr>
                          <m:deg/>
                          <m:e>
                            <m:r>
                              <a:rPr lang="cs-CZ" sz="2000" b="1" i="1" kern="0" smtClean="0">
                                <a:solidFill>
                                  <a:srgbClr val="114454"/>
                                </a:solidFill>
                                <a:latin typeface="Cambria Math" panose="02040503050406030204" pitchFamily="18" charset="0"/>
                                <a:sym typeface="Nixie One"/>
                              </a:rPr>
                              <m:t>𝟑</m:t>
                            </m:r>
                          </m:e>
                        </m:rad>
                      </m:num>
                      <m:den>
                        <m:r>
                          <a:rPr lang="cs-CZ" sz="2000" b="1" i="1" kern="0" smtClean="0">
                            <a:solidFill>
                              <a:srgbClr val="114454"/>
                            </a:solidFill>
                            <a:latin typeface="Cambria Math" panose="02040503050406030204" pitchFamily="18" charset="0"/>
                            <a:sym typeface="Nixie One"/>
                          </a:rPr>
                          <m:t>𝟐</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0" name="Google Shape;161;p18">
                <a:extLst>
                  <a:ext uri="{FF2B5EF4-FFF2-40B4-BE49-F238E27FC236}">
                    <a16:creationId xmlns:a16="http://schemas.microsoft.com/office/drawing/2014/main" id="{9631DD59-6DF4-4B93-8575-A6B8D17725DA}"/>
                  </a:ext>
                </a:extLst>
              </p:cNvPr>
              <p:cNvSpPr txBox="1">
                <a:spLocks noRot="1" noChangeAspect="1" noMove="1" noResize="1" noEditPoints="1" noAdjustHandles="1" noChangeArrowheads="1" noChangeShapeType="1" noTextEdit="1"/>
              </p:cNvSpPr>
              <p:nvPr/>
            </p:nvSpPr>
            <p:spPr bwMode="auto">
              <a:xfrm>
                <a:off x="4716016" y="1744772"/>
                <a:ext cx="4229394" cy="685325"/>
              </a:xfrm>
              <a:prstGeom prst="rect">
                <a:avLst/>
              </a:prstGeom>
              <a:blipFill>
                <a:blip r:embed="rId7"/>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1" name="Google Shape;161;p18">
                <a:extLst>
                  <a:ext uri="{FF2B5EF4-FFF2-40B4-BE49-F238E27FC236}">
                    <a16:creationId xmlns:a16="http://schemas.microsoft.com/office/drawing/2014/main" id="{FD1FEA70-3AFA-432F-996E-8B5864C0E8ED}"/>
                  </a:ext>
                </a:extLst>
              </p:cNvPr>
              <p:cNvSpPr txBox="1">
                <a:spLocks/>
              </p:cNvSpPr>
              <p:nvPr/>
            </p:nvSpPr>
            <p:spPr bwMode="auto">
              <a:xfrm>
                <a:off x="4716016" y="2496275"/>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6: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𝐜𝐨𝐬</m:t>
                        </m:r>
                      </m:fName>
                      <m:e>
                        <m:d>
                          <m:dPr>
                            <m:ctrlPr>
                              <a:rPr lang="ar-AE" sz="2000" b="1" i="1" kern="0" smtClean="0">
                                <a:solidFill>
                                  <a:srgbClr val="114454"/>
                                </a:solidFill>
                                <a:latin typeface="Cambria Math" panose="02040503050406030204" pitchFamily="18" charset="0"/>
                                <a:sym typeface="Nixie One"/>
                              </a:rPr>
                            </m:ctrlPr>
                          </m:dPr>
                          <m:e>
                            <m:r>
                              <a:rPr lang="cs-CZ" sz="2000" b="1" i="1" kern="0" smtClean="0">
                                <a:solidFill>
                                  <a:srgbClr val="114454"/>
                                </a:solidFill>
                                <a:latin typeface="Cambria Math" panose="02040503050406030204" pitchFamily="18" charset="0"/>
                                <a:sym typeface="Nixie One"/>
                              </a:rPr>
                              <m:t>𝒙</m:t>
                            </m:r>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sym typeface="Nixie One"/>
                                  </a:rPr>
                                  <m:t>𝟖</m:t>
                                </m:r>
                              </m:den>
                            </m:f>
                          </m:e>
                        </m:d>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ad>
                          <m:radPr>
                            <m:degHide m:val="on"/>
                            <m:ctrlPr>
                              <a:rPr lang="cs-CZ" sz="2000" b="1" i="1" kern="0" smtClean="0">
                                <a:solidFill>
                                  <a:srgbClr val="114454"/>
                                </a:solidFill>
                                <a:latin typeface="Cambria Math" panose="02040503050406030204" pitchFamily="18" charset="0"/>
                                <a:sym typeface="Nixie One"/>
                              </a:rPr>
                            </m:ctrlPr>
                          </m:radPr>
                          <m:deg/>
                          <m:e>
                            <m:r>
                              <a:rPr lang="cs-CZ" sz="2000" b="1" i="1" kern="0" smtClean="0">
                                <a:solidFill>
                                  <a:srgbClr val="114454"/>
                                </a:solidFill>
                                <a:latin typeface="Cambria Math" panose="02040503050406030204" pitchFamily="18" charset="0"/>
                                <a:sym typeface="Nixie One"/>
                              </a:rPr>
                              <m:t>𝟐</m:t>
                            </m:r>
                          </m:e>
                        </m:rad>
                      </m:num>
                      <m:den>
                        <m:r>
                          <a:rPr lang="cs-CZ" sz="2000" b="1" i="1" kern="0" smtClean="0">
                            <a:solidFill>
                              <a:srgbClr val="114454"/>
                            </a:solidFill>
                            <a:latin typeface="Cambria Math" panose="02040503050406030204" pitchFamily="18" charset="0"/>
                            <a:sym typeface="Nixie One"/>
                          </a:rPr>
                          <m:t>𝟐</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1" name="Google Shape;161;p18">
                <a:extLst>
                  <a:ext uri="{FF2B5EF4-FFF2-40B4-BE49-F238E27FC236}">
                    <a16:creationId xmlns:a16="http://schemas.microsoft.com/office/drawing/2014/main" id="{FD1FEA70-3AFA-432F-996E-8B5864C0E8ED}"/>
                  </a:ext>
                </a:extLst>
              </p:cNvPr>
              <p:cNvSpPr txBox="1">
                <a:spLocks noRot="1" noChangeAspect="1" noMove="1" noResize="1" noEditPoints="1" noAdjustHandles="1" noChangeArrowheads="1" noChangeShapeType="1" noTextEdit="1"/>
              </p:cNvSpPr>
              <p:nvPr/>
            </p:nvSpPr>
            <p:spPr bwMode="auto">
              <a:xfrm>
                <a:off x="4716016" y="2496275"/>
                <a:ext cx="4229394" cy="685325"/>
              </a:xfrm>
              <a:prstGeom prst="rect">
                <a:avLst/>
              </a:prstGeom>
              <a:blipFill>
                <a:blip r:embed="rId8"/>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2" name="Google Shape;161;p18">
                <a:extLst>
                  <a:ext uri="{FF2B5EF4-FFF2-40B4-BE49-F238E27FC236}">
                    <a16:creationId xmlns:a16="http://schemas.microsoft.com/office/drawing/2014/main" id="{F481F4BA-419A-436A-A756-60315FE354BB}"/>
                  </a:ext>
                </a:extLst>
              </p:cNvPr>
              <p:cNvSpPr txBox="1">
                <a:spLocks/>
              </p:cNvSpPr>
              <p:nvPr/>
            </p:nvSpPr>
            <p:spPr bwMode="auto">
              <a:xfrm>
                <a:off x="4716016" y="3242239"/>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7: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𝐜𝐨𝐬</m:t>
                        </m:r>
                      </m:fName>
                      <m:e>
                        <m:d>
                          <m:dPr>
                            <m:ctrlPr>
                              <a:rPr lang="ar-AE" sz="2000" b="1" i="1" kern="0" smtClean="0">
                                <a:solidFill>
                                  <a:srgbClr val="114454"/>
                                </a:solidFill>
                                <a:latin typeface="Cambria Math" panose="02040503050406030204" pitchFamily="18" charset="0"/>
                                <a:sym typeface="Nixie One"/>
                              </a:rPr>
                            </m:ctrlPr>
                          </m:dPr>
                          <m:e>
                            <m:r>
                              <a:rPr lang="cs-CZ" sz="2000" b="1" i="1" kern="0" smtClean="0">
                                <a:solidFill>
                                  <a:srgbClr val="114454"/>
                                </a:solidFill>
                                <a:latin typeface="Cambria Math" panose="02040503050406030204" pitchFamily="18" charset="0"/>
                                <a:sym typeface="Nixie One"/>
                              </a:rPr>
                              <m:t>𝟑</m:t>
                            </m:r>
                            <m:r>
                              <a:rPr lang="cs-CZ" sz="2000" b="1" i="1" kern="0" smtClean="0">
                                <a:solidFill>
                                  <a:srgbClr val="114454"/>
                                </a:solidFill>
                                <a:latin typeface="Cambria Math" panose="02040503050406030204" pitchFamily="18" charset="0"/>
                                <a:sym typeface="Nixie One"/>
                              </a:rPr>
                              <m:t>𝒙</m:t>
                            </m:r>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sym typeface="Nixie One"/>
                                  </a:rPr>
                                  <m:t>𝟔</m:t>
                                </m:r>
                              </m:den>
                            </m:f>
                          </m:e>
                        </m:d>
                      </m:e>
                    </m:func>
                    <m:r>
                      <a:rPr lang="ar-AE"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𝟏</m:t>
                        </m:r>
                      </m:num>
                      <m:den>
                        <m:r>
                          <a:rPr lang="cs-CZ" sz="2000" b="1" i="1" kern="0" smtClean="0">
                            <a:solidFill>
                              <a:srgbClr val="114454"/>
                            </a:solidFill>
                            <a:latin typeface="Cambria Math" panose="02040503050406030204" pitchFamily="18" charset="0"/>
                            <a:sym typeface="Nixie One"/>
                          </a:rPr>
                          <m:t>𝟐</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2" name="Google Shape;161;p18">
                <a:extLst>
                  <a:ext uri="{FF2B5EF4-FFF2-40B4-BE49-F238E27FC236}">
                    <a16:creationId xmlns:a16="http://schemas.microsoft.com/office/drawing/2014/main" id="{F481F4BA-419A-436A-A756-60315FE354BB}"/>
                  </a:ext>
                </a:extLst>
              </p:cNvPr>
              <p:cNvSpPr txBox="1">
                <a:spLocks noRot="1" noChangeAspect="1" noMove="1" noResize="1" noEditPoints="1" noAdjustHandles="1" noChangeArrowheads="1" noChangeShapeType="1" noTextEdit="1"/>
              </p:cNvSpPr>
              <p:nvPr/>
            </p:nvSpPr>
            <p:spPr bwMode="auto">
              <a:xfrm>
                <a:off x="4716016" y="3242239"/>
                <a:ext cx="4229394" cy="685325"/>
              </a:xfrm>
              <a:prstGeom prst="rect">
                <a:avLst/>
              </a:prstGeom>
              <a:blipFill>
                <a:blip r:embed="rId9"/>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3" name="Google Shape;161;p18">
                <a:extLst>
                  <a:ext uri="{FF2B5EF4-FFF2-40B4-BE49-F238E27FC236}">
                    <a16:creationId xmlns:a16="http://schemas.microsoft.com/office/drawing/2014/main" id="{A4282C84-45F8-4F09-84D7-3BDAACA0277C}"/>
                  </a:ext>
                </a:extLst>
              </p:cNvPr>
              <p:cNvSpPr txBox="1">
                <a:spLocks/>
              </p:cNvSpPr>
              <p:nvPr/>
            </p:nvSpPr>
            <p:spPr bwMode="auto">
              <a:xfrm>
                <a:off x="4716016" y="3988204"/>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8</a:t>
                </a:r>
                <a:r>
                  <a:rPr lang="cs-CZ" sz="2000" b="1" dirty="0">
                    <a:solidFill>
                      <a:srgbClr val="114454"/>
                    </a:solidFill>
                    <a:latin typeface="Weekly Free Light" panose="00000400000000000000" pitchFamily="50" charset="-18"/>
                    <a:ea typeface="Nixie One"/>
                    <a:cs typeface="Nixie One"/>
                    <a:sym typeface="Nixie One"/>
                  </a:rPr>
                  <a:t>: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ctrlPr>
                      </m:funcPr>
                      <m:fName>
                        <m:sSup>
                          <m:sSupPr>
                            <m:ctrlPr>
                              <a:rPr lang="cs-CZ" sz="2000" b="1" i="1" smtClean="0">
                                <a:solidFill>
                                  <a:srgbClr val="114454"/>
                                </a:solidFill>
                                <a:latin typeface="Cambria Math" panose="02040503050406030204" pitchFamily="18" charset="0"/>
                                <a:ea typeface="Cambria Math" panose="02040503050406030204" pitchFamily="18" charset="0"/>
                                <a:sym typeface="Nixie One"/>
                              </a:rPr>
                            </m:ctrlPr>
                          </m:sSupPr>
                          <m:e>
                            <m:r>
                              <a:rPr lang="cs-CZ" sz="2000" b="1" i="1">
                                <a:solidFill>
                                  <a:srgbClr val="114454"/>
                                </a:solidFill>
                                <a:latin typeface="Cambria Math" panose="02040503050406030204" pitchFamily="18" charset="0"/>
                                <a:ea typeface="Cambria Math" panose="02040503050406030204" pitchFamily="18" charset="0"/>
                                <a:cs typeface="Nixie One"/>
                                <a:sym typeface="Nixie One"/>
                              </a:rPr>
                              <m:t>𝒔</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𝒊𝒏</m:t>
                            </m:r>
                          </m:e>
                          <m:sup>
                            <m:r>
                              <a:rPr lang="cs-CZ" sz="2000" b="1" i="1" smtClean="0">
                                <a:solidFill>
                                  <a:srgbClr val="114454"/>
                                </a:solidFill>
                                <a:latin typeface="Cambria Math" panose="02040503050406030204" pitchFamily="18" charset="0"/>
                                <a:ea typeface="Cambria Math" panose="02040503050406030204" pitchFamily="18" charset="0"/>
                                <a:sym typeface="Nixie One"/>
                              </a:rPr>
                              <m:t>𝟐</m:t>
                            </m:r>
                          </m:sup>
                        </m:sSup>
                      </m:fName>
                      <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𝒙</m:t>
                        </m:r>
                      </m:e>
                    </m:func>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𝟓</m:t>
                    </m:r>
                    <m:func>
                      <m:funcPr>
                        <m:ctrlPr>
                          <a:rPr lang="cs-CZ" sz="2000" b="1" i="1" smtClean="0">
                            <a:solidFill>
                              <a:srgbClr val="114454"/>
                            </a:solidFill>
                            <a:latin typeface="Cambria Math" panose="02040503050406030204" pitchFamily="18" charset="0"/>
                            <a:ea typeface="Cambria Math" panose="02040503050406030204" pitchFamily="18" charset="0"/>
                            <a:sym typeface="Nixie One"/>
                          </a:rPr>
                        </m:ctrlPr>
                      </m:funcPr>
                      <m:fName>
                        <m:r>
                          <a:rPr lang="cs-CZ" sz="2000" b="1" i="1" smtClean="0">
                            <a:solidFill>
                              <a:srgbClr val="114454"/>
                            </a:solidFill>
                            <a:latin typeface="Cambria Math" panose="02040503050406030204" pitchFamily="18" charset="0"/>
                            <a:ea typeface="Cambria Math" panose="02040503050406030204" pitchFamily="18" charset="0"/>
                            <a:sym typeface="Nixie One"/>
                          </a:rPr>
                          <m:t>𝒔𝒊𝒏</m:t>
                        </m:r>
                      </m:fName>
                      <m:e>
                        <m:r>
                          <a:rPr lang="cs-CZ" sz="2000" b="1" i="1" smtClean="0">
                            <a:solidFill>
                              <a:srgbClr val="114454"/>
                            </a:solidFill>
                            <a:latin typeface="Cambria Math" panose="02040503050406030204" pitchFamily="18" charset="0"/>
                            <a:ea typeface="Cambria Math" panose="02040503050406030204" pitchFamily="18" charset="0"/>
                            <a:sym typeface="Nixie One"/>
                          </a:rPr>
                          <m:t>𝒙</m:t>
                        </m:r>
                      </m:e>
                    </m:func>
                    <m:r>
                      <a:rPr lang="cs-CZ" sz="2000" b="1" i="1" smtClean="0">
                        <a:solidFill>
                          <a:srgbClr val="114454"/>
                        </a:solidFill>
                        <a:latin typeface="Cambria Math" panose="02040503050406030204" pitchFamily="18" charset="0"/>
                        <a:ea typeface="Cambria Math" panose="02040503050406030204" pitchFamily="18" charset="0"/>
                        <a:sym typeface="Nixie One"/>
                      </a:rPr>
                      <m:t>+</m:t>
                    </m:r>
                    <m:r>
                      <a:rPr lang="cs-CZ" sz="2000" b="1" i="1" smtClean="0">
                        <a:solidFill>
                          <a:srgbClr val="114454"/>
                        </a:solidFill>
                        <a:latin typeface="Cambria Math" panose="02040503050406030204" pitchFamily="18" charset="0"/>
                        <a:ea typeface="Cambria Math" panose="02040503050406030204" pitchFamily="18" charset="0"/>
                        <a:sym typeface="Nixie One"/>
                      </a:rPr>
                      <m:t>𝟒</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sym typeface="Nixie One"/>
                      </a:rPr>
                      <m:t>𝟎</m:t>
                    </m:r>
                  </m:oMath>
                </a14:m>
                <a:r>
                  <a:rPr lang="cs-CZ" sz="2000" b="1" kern="0" dirty="0">
                    <a:solidFill>
                      <a:srgbClr val="114454"/>
                    </a:solidFill>
                    <a:latin typeface="Weekly Free Light" panose="00000400000000000000" pitchFamily="50" charset="-18"/>
                    <a:ea typeface="Nixie One"/>
                    <a:cs typeface="Nixie One"/>
                    <a:sym typeface="Nixie One"/>
                  </a:rPr>
                  <a:t> </a:t>
                </a:r>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3" name="Google Shape;161;p18">
                <a:extLst>
                  <a:ext uri="{FF2B5EF4-FFF2-40B4-BE49-F238E27FC236}">
                    <a16:creationId xmlns:a16="http://schemas.microsoft.com/office/drawing/2014/main" id="{A4282C84-45F8-4F09-84D7-3BDAACA0277C}"/>
                  </a:ext>
                </a:extLst>
              </p:cNvPr>
              <p:cNvSpPr txBox="1">
                <a:spLocks noRot="1" noChangeAspect="1" noMove="1" noResize="1" noEditPoints="1" noAdjustHandles="1" noChangeArrowheads="1" noChangeShapeType="1" noTextEdit="1"/>
              </p:cNvSpPr>
              <p:nvPr/>
            </p:nvSpPr>
            <p:spPr bwMode="auto">
              <a:xfrm>
                <a:off x="4716016" y="3988204"/>
                <a:ext cx="4229394" cy="685325"/>
              </a:xfrm>
              <a:prstGeom prst="rect">
                <a:avLst/>
              </a:prstGeom>
              <a:blipFill>
                <a:blip r:embed="rId10"/>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spTree>
    <p:extLst>
      <p:ext uri="{BB962C8B-B14F-4D97-AF65-F5344CB8AC3E}">
        <p14:creationId xmlns:p14="http://schemas.microsoft.com/office/powerpoint/2010/main" val="3512099020"/>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Results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mc:Choice xmlns:a14="http://schemas.microsoft.com/office/drawing/2010/main"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4773"/>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1: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𝐬𝐢𝐧</m:t>
                        </m:r>
                      </m:fName>
                      <m:e>
                        <m:r>
                          <a:rPr lang="cs-CZ" sz="2000" b="1" i="1" smtClean="0">
                            <a:solidFill>
                              <a:srgbClr val="114454"/>
                            </a:solidFill>
                            <a:latin typeface="Cambria Math" panose="02040503050406030204" pitchFamily="18" charset="0"/>
                            <a:ea typeface="Nixie One"/>
                            <a:cs typeface="Nixie One"/>
                            <a:sym typeface="Nixie One"/>
                          </a:rPr>
                          <m:t>𝒙</m:t>
                        </m:r>
                      </m:e>
                    </m:func>
                    <m:r>
                      <a:rPr lang="cs-CZ" sz="2000" b="1" i="1" smtClean="0">
                        <a:solidFill>
                          <a:srgbClr val="114454"/>
                        </a:solidFill>
                        <a:latin typeface="Cambria Math" panose="02040503050406030204" pitchFamily="18" charset="0"/>
                        <a:ea typeface="Nixie One"/>
                        <a:cs typeface="Nixie One"/>
                        <a:sym typeface="Nixie One"/>
                      </a:rPr>
                      <m:t>=</m:t>
                    </m:r>
                    <m:r>
                      <a:rPr lang="cs-CZ" sz="2000" b="1" i="1" smtClean="0">
                        <a:solidFill>
                          <a:srgbClr val="114454"/>
                        </a:solidFill>
                        <a:latin typeface="Cambria Math" panose="02040503050406030204" pitchFamily="18" charset="0"/>
                        <a:sym typeface="Nixie One"/>
                      </a:rPr>
                      <m:t>𝟎</m:t>
                    </m:r>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4773"/>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21</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mc:Choice xmlns:a14="http://schemas.microsoft.com/office/drawing/2010/main" Requires="a14">
          <p:sp>
            <p:nvSpPr>
              <p:cNvPr id="17" name="Google Shape;161;p18">
                <a:extLst>
                  <a:ext uri="{FF2B5EF4-FFF2-40B4-BE49-F238E27FC236}">
                    <a16:creationId xmlns:a16="http://schemas.microsoft.com/office/drawing/2014/main" id="{8ED9A338-269A-496B-AC49-A2B9C2AFB4CA}"/>
                  </a:ext>
                </a:extLst>
              </p:cNvPr>
              <p:cNvSpPr txBox="1">
                <a:spLocks/>
              </p:cNvSpPr>
              <p:nvPr/>
            </p:nvSpPr>
            <p:spPr bwMode="auto">
              <a:xfrm>
                <a:off x="333375" y="2496276"/>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2: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𝐜𝐨𝐬</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𝟏</m:t>
                    </m:r>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17" name="Google Shape;161;p18">
                <a:extLst>
                  <a:ext uri="{FF2B5EF4-FFF2-40B4-BE49-F238E27FC236}">
                    <a16:creationId xmlns:a16="http://schemas.microsoft.com/office/drawing/2014/main" id="{8ED9A338-269A-496B-AC49-A2B9C2AFB4CA}"/>
                  </a:ext>
                </a:extLst>
              </p:cNvPr>
              <p:cNvSpPr txBox="1">
                <a:spLocks noRot="1" noChangeAspect="1" noMove="1" noResize="1" noEditPoints="1" noAdjustHandles="1" noChangeArrowheads="1" noChangeShapeType="1" noTextEdit="1"/>
              </p:cNvSpPr>
              <p:nvPr/>
            </p:nvSpPr>
            <p:spPr bwMode="auto">
              <a:xfrm>
                <a:off x="333375" y="2496276"/>
                <a:ext cx="4229394" cy="685325"/>
              </a:xfrm>
              <a:prstGeom prst="rect">
                <a:avLst/>
              </a:prstGeom>
              <a:blipFill>
                <a:blip r:embed="rId4"/>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18" name="Google Shape;161;p18">
                <a:extLst>
                  <a:ext uri="{FF2B5EF4-FFF2-40B4-BE49-F238E27FC236}">
                    <a16:creationId xmlns:a16="http://schemas.microsoft.com/office/drawing/2014/main" id="{C6D185BE-9192-4D8F-BBAE-468A3B54859E}"/>
                  </a:ext>
                </a:extLst>
              </p:cNvPr>
              <p:cNvSpPr txBox="1">
                <a:spLocks/>
              </p:cNvSpPr>
              <p:nvPr/>
            </p:nvSpPr>
            <p:spPr bwMode="auto">
              <a:xfrm>
                <a:off x="333375" y="3242240"/>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3: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𝐬𝐢𝐧</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ad>
                          <m:radPr>
                            <m:degHide m:val="on"/>
                            <m:ctrlPr>
                              <a:rPr lang="cs-CZ" sz="2000" b="1" i="1" kern="0" smtClean="0">
                                <a:solidFill>
                                  <a:srgbClr val="114454"/>
                                </a:solidFill>
                                <a:latin typeface="Cambria Math" panose="02040503050406030204" pitchFamily="18" charset="0"/>
                                <a:sym typeface="Nixie One"/>
                              </a:rPr>
                            </m:ctrlPr>
                          </m:radPr>
                          <m:deg/>
                          <m:e>
                            <m:r>
                              <a:rPr lang="cs-CZ" sz="2000" b="1" i="1" kern="0" smtClean="0">
                                <a:solidFill>
                                  <a:srgbClr val="114454"/>
                                </a:solidFill>
                                <a:latin typeface="Cambria Math" panose="02040503050406030204" pitchFamily="18" charset="0"/>
                                <a:sym typeface="Nixie One"/>
                              </a:rPr>
                              <m:t>𝟐</m:t>
                            </m:r>
                          </m:e>
                        </m:rad>
                      </m:num>
                      <m:den>
                        <m:r>
                          <a:rPr lang="cs-CZ" sz="2000" b="1" i="1" kern="0" smtClean="0">
                            <a:solidFill>
                              <a:srgbClr val="114454"/>
                            </a:solidFill>
                            <a:latin typeface="Cambria Math" panose="02040503050406030204" pitchFamily="18" charset="0"/>
                            <a:sym typeface="Nixie One"/>
                          </a:rPr>
                          <m:t>𝟐</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18" name="Google Shape;161;p18">
                <a:extLst>
                  <a:ext uri="{FF2B5EF4-FFF2-40B4-BE49-F238E27FC236}">
                    <a16:creationId xmlns:a16="http://schemas.microsoft.com/office/drawing/2014/main" id="{C6D185BE-9192-4D8F-BBAE-468A3B54859E}"/>
                  </a:ext>
                </a:extLst>
              </p:cNvPr>
              <p:cNvSpPr txBox="1">
                <a:spLocks noRot="1" noChangeAspect="1" noMove="1" noResize="1" noEditPoints="1" noAdjustHandles="1" noChangeArrowheads="1" noChangeShapeType="1" noTextEdit="1"/>
              </p:cNvSpPr>
              <p:nvPr/>
            </p:nvSpPr>
            <p:spPr bwMode="auto">
              <a:xfrm>
                <a:off x="333375" y="3242240"/>
                <a:ext cx="4229394" cy="685325"/>
              </a:xfrm>
              <a:prstGeom prst="rect">
                <a:avLst/>
              </a:prstGeom>
              <a:blipFill>
                <a:blip r:embed="rId5"/>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19" name="Google Shape;161;p18">
                <a:extLst>
                  <a:ext uri="{FF2B5EF4-FFF2-40B4-BE49-F238E27FC236}">
                    <a16:creationId xmlns:a16="http://schemas.microsoft.com/office/drawing/2014/main" id="{E4F74303-6F16-42A5-9D97-A4F68AEC139A}"/>
                  </a:ext>
                </a:extLst>
              </p:cNvPr>
              <p:cNvSpPr txBox="1">
                <a:spLocks/>
              </p:cNvSpPr>
              <p:nvPr/>
            </p:nvSpPr>
            <p:spPr bwMode="auto">
              <a:xfrm>
                <a:off x="324971" y="3988204"/>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4: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𝐜𝐨𝐬</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ad>
                          <m:radPr>
                            <m:degHide m:val="on"/>
                            <m:ctrlPr>
                              <a:rPr lang="cs-CZ" sz="2000" b="1" i="1" kern="0" smtClean="0">
                                <a:solidFill>
                                  <a:srgbClr val="114454"/>
                                </a:solidFill>
                                <a:latin typeface="Cambria Math" panose="02040503050406030204" pitchFamily="18" charset="0"/>
                                <a:sym typeface="Nixie One"/>
                              </a:rPr>
                            </m:ctrlPr>
                          </m:radPr>
                          <m:deg/>
                          <m:e>
                            <m:r>
                              <a:rPr lang="cs-CZ" sz="2000" b="1" i="1" kern="0" smtClean="0">
                                <a:solidFill>
                                  <a:srgbClr val="114454"/>
                                </a:solidFill>
                                <a:latin typeface="Cambria Math" panose="02040503050406030204" pitchFamily="18" charset="0"/>
                                <a:sym typeface="Nixie One"/>
                              </a:rPr>
                              <m:t>𝟐</m:t>
                            </m:r>
                          </m:e>
                        </m:rad>
                      </m:num>
                      <m:den>
                        <m:r>
                          <a:rPr lang="cs-CZ" sz="2000" b="1" i="1" kern="0" smtClean="0">
                            <a:solidFill>
                              <a:srgbClr val="114454"/>
                            </a:solidFill>
                            <a:latin typeface="Cambria Math" panose="02040503050406030204" pitchFamily="18" charset="0"/>
                            <a:sym typeface="Nixie One"/>
                          </a:rPr>
                          <m:t>𝟐</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19" name="Google Shape;161;p18">
                <a:extLst>
                  <a:ext uri="{FF2B5EF4-FFF2-40B4-BE49-F238E27FC236}">
                    <a16:creationId xmlns:a16="http://schemas.microsoft.com/office/drawing/2014/main" id="{E4F74303-6F16-42A5-9D97-A4F68AEC139A}"/>
                  </a:ext>
                </a:extLst>
              </p:cNvPr>
              <p:cNvSpPr txBox="1">
                <a:spLocks noRot="1" noChangeAspect="1" noMove="1" noResize="1" noEditPoints="1" noAdjustHandles="1" noChangeArrowheads="1" noChangeShapeType="1" noTextEdit="1"/>
              </p:cNvSpPr>
              <p:nvPr/>
            </p:nvSpPr>
            <p:spPr bwMode="auto">
              <a:xfrm>
                <a:off x="324971" y="3988204"/>
                <a:ext cx="4229394" cy="685325"/>
              </a:xfrm>
              <a:prstGeom prst="rect">
                <a:avLst/>
              </a:prstGeom>
              <a:blipFill>
                <a:blip r:embed="rId6"/>
                <a:stretch>
                  <a:fillRect l="-144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4" name="Google Shape;161;p18">
                <a:extLst>
                  <a:ext uri="{FF2B5EF4-FFF2-40B4-BE49-F238E27FC236}">
                    <a16:creationId xmlns:a16="http://schemas.microsoft.com/office/drawing/2014/main" id="{7F6E2971-0DC6-96BC-A74E-14C90DD83AB8}"/>
                  </a:ext>
                </a:extLst>
              </p:cNvPr>
              <p:cNvSpPr txBox="1">
                <a:spLocks/>
              </p:cNvSpPr>
              <p:nvPr/>
            </p:nvSpPr>
            <p:spPr bwMode="auto">
              <a:xfrm>
                <a:off x="4644008" y="1744773"/>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smtClean="0">
                                  <a:solidFill>
                                    <a:srgbClr val="114454"/>
                                  </a:solidFill>
                                  <a:latin typeface="Cambria Math" panose="02040503050406030204" pitchFamily="18" charset="0"/>
                                  <a:ea typeface="Cambria Math" panose="02040503050406030204" pitchFamily="18" charset="0"/>
                                  <a:sym typeface="Nixie One"/>
                                </a:rPr>
                                <m:t> </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4" name="Google Shape;161;p18">
                <a:extLst>
                  <a:ext uri="{FF2B5EF4-FFF2-40B4-BE49-F238E27FC236}">
                    <a16:creationId xmlns:a16="http://schemas.microsoft.com/office/drawing/2014/main" id="{7F6E2971-0DC6-96BC-A74E-14C90DD83AB8}"/>
                  </a:ext>
                </a:extLst>
              </p:cNvPr>
              <p:cNvSpPr txBox="1">
                <a:spLocks noRot="1" noChangeAspect="1" noMove="1" noResize="1" noEditPoints="1" noAdjustHandles="1" noChangeArrowheads="1" noChangeShapeType="1" noTextEdit="1"/>
              </p:cNvSpPr>
              <p:nvPr/>
            </p:nvSpPr>
            <p:spPr bwMode="auto">
              <a:xfrm>
                <a:off x="4644008" y="1744773"/>
                <a:ext cx="4229394" cy="685325"/>
              </a:xfrm>
              <a:prstGeom prst="rect">
                <a:avLst/>
              </a:prstGeom>
              <a:blipFill>
                <a:blip r:embed="rId7"/>
                <a:stretch>
                  <a:fillRect/>
                </a:stretch>
              </a:blipFill>
              <a:ln>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5" name="Google Shape;161;p18">
                <a:extLst>
                  <a:ext uri="{FF2B5EF4-FFF2-40B4-BE49-F238E27FC236}">
                    <a16:creationId xmlns:a16="http://schemas.microsoft.com/office/drawing/2014/main" id="{A37A07BA-3038-EB49-3F43-C2BB6498B2CF}"/>
                  </a:ext>
                </a:extLst>
              </p:cNvPr>
              <p:cNvSpPr txBox="1">
                <a:spLocks/>
              </p:cNvSpPr>
              <p:nvPr/>
            </p:nvSpPr>
            <p:spPr bwMode="auto">
              <a:xfrm>
                <a:off x="4644008" y="3242239"/>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smtClean="0">
                                      <a:solidFill>
                                        <a:srgbClr val="114454"/>
                                      </a:solidFill>
                                      <a:latin typeface="Cambria Math" panose="02040503050406030204" pitchFamily="18" charset="0"/>
                                      <a:ea typeface="Cambria Math" panose="02040503050406030204" pitchFamily="18" charset="0"/>
                                      <a:sym typeface="Nixie One"/>
                                    </a:rPr>
                                    <m:t>𝟓</m:t>
                                  </m:r>
                                </m:num>
                                <m:den>
                                  <m:r>
                                    <a:rPr lang="cs-CZ" sz="1600" b="1" i="1" kern="0">
                                      <a:solidFill>
                                        <a:srgbClr val="114454"/>
                                      </a:solidFill>
                                      <a:latin typeface="Cambria Math" panose="02040503050406030204" pitchFamily="18" charset="0"/>
                                      <a:ea typeface="Cambria Math" panose="02040503050406030204" pitchFamily="18" charset="0"/>
                                      <a:sym typeface="Nixie One"/>
                                    </a:rPr>
                                    <m:t>𝟒</m:t>
                                  </m:r>
                                </m:den>
                              </m:f>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 ;</m:t>
                              </m:r>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smtClean="0">
                                      <a:solidFill>
                                        <a:srgbClr val="114454"/>
                                      </a:solidFill>
                                      <a:latin typeface="Cambria Math" panose="02040503050406030204" pitchFamily="18" charset="0"/>
                                      <a:ea typeface="Cambria Math" panose="02040503050406030204" pitchFamily="18" charset="0"/>
                                      <a:sym typeface="Nixie One"/>
                                    </a:rPr>
                                    <m:t>𝟕</m:t>
                                  </m:r>
                                </m:num>
                                <m:den>
                                  <m:r>
                                    <a:rPr lang="cs-CZ" sz="1600" b="1" i="1" kern="0">
                                      <a:solidFill>
                                        <a:srgbClr val="114454"/>
                                      </a:solidFill>
                                      <a:latin typeface="Cambria Math" panose="02040503050406030204" pitchFamily="18" charset="0"/>
                                      <a:ea typeface="Cambria Math" panose="02040503050406030204" pitchFamily="18" charset="0"/>
                                      <a:sym typeface="Nixie One"/>
                                    </a:rPr>
                                    <m:t>𝟒</m:t>
                                  </m:r>
                                </m:den>
                              </m:f>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5" name="Google Shape;161;p18">
                <a:extLst>
                  <a:ext uri="{FF2B5EF4-FFF2-40B4-BE49-F238E27FC236}">
                    <a16:creationId xmlns:a16="http://schemas.microsoft.com/office/drawing/2014/main" id="{A37A07BA-3038-EB49-3F43-C2BB6498B2CF}"/>
                  </a:ext>
                </a:extLst>
              </p:cNvPr>
              <p:cNvSpPr txBox="1">
                <a:spLocks noRot="1" noChangeAspect="1" noMove="1" noResize="1" noEditPoints="1" noAdjustHandles="1" noChangeArrowheads="1" noChangeShapeType="1" noTextEdit="1"/>
              </p:cNvSpPr>
              <p:nvPr/>
            </p:nvSpPr>
            <p:spPr bwMode="auto">
              <a:xfrm>
                <a:off x="4644008" y="3242239"/>
                <a:ext cx="4229394" cy="685325"/>
              </a:xfrm>
              <a:prstGeom prst="rect">
                <a:avLst/>
              </a:prstGeom>
              <a:blipFill>
                <a:blip r:embed="rId8"/>
                <a:stretch>
                  <a:fillRect/>
                </a:stretch>
              </a:blipFill>
              <a:ln>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6" name="Google Shape;161;p18">
                <a:extLst>
                  <a:ext uri="{FF2B5EF4-FFF2-40B4-BE49-F238E27FC236}">
                    <a16:creationId xmlns:a16="http://schemas.microsoft.com/office/drawing/2014/main" id="{35F2224E-A1B3-FBE2-BC92-AA7645D1264F}"/>
                  </a:ext>
                </a:extLst>
              </p:cNvPr>
              <p:cNvSpPr txBox="1">
                <a:spLocks/>
              </p:cNvSpPr>
              <p:nvPr/>
            </p:nvSpPr>
            <p:spPr bwMode="auto">
              <a:xfrm>
                <a:off x="4644008" y="2499742"/>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r>
                                <a:rPr lang="cs-CZ" sz="1600" b="1" i="1" kern="0" smtClean="0">
                                  <a:solidFill>
                                    <a:srgbClr val="114454"/>
                                  </a:solidFill>
                                  <a:latin typeface="Cambria Math" panose="02040503050406030204" pitchFamily="18" charset="0"/>
                                  <a:ea typeface="Cambria Math" panose="02040503050406030204" pitchFamily="18" charset="0"/>
                                  <a:sym typeface="Nixie One"/>
                                </a:rPr>
                                <m:t>𝟐</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 </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6" name="Google Shape;161;p18">
                <a:extLst>
                  <a:ext uri="{FF2B5EF4-FFF2-40B4-BE49-F238E27FC236}">
                    <a16:creationId xmlns:a16="http://schemas.microsoft.com/office/drawing/2014/main" id="{35F2224E-A1B3-FBE2-BC92-AA7645D1264F}"/>
                  </a:ext>
                </a:extLst>
              </p:cNvPr>
              <p:cNvSpPr txBox="1">
                <a:spLocks noRot="1" noChangeAspect="1" noMove="1" noResize="1" noEditPoints="1" noAdjustHandles="1" noChangeArrowheads="1" noChangeShapeType="1" noTextEdit="1"/>
              </p:cNvSpPr>
              <p:nvPr/>
            </p:nvSpPr>
            <p:spPr bwMode="auto">
              <a:xfrm>
                <a:off x="4644008" y="2499742"/>
                <a:ext cx="4229394" cy="685325"/>
              </a:xfrm>
              <a:prstGeom prst="rect">
                <a:avLst/>
              </a:prstGeom>
              <a:blipFill>
                <a:blip r:embed="rId9"/>
                <a:stretch>
                  <a:fillRect/>
                </a:stretch>
              </a:blipFill>
              <a:ln>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7" name="Google Shape;161;p18">
                <a:extLst>
                  <a:ext uri="{FF2B5EF4-FFF2-40B4-BE49-F238E27FC236}">
                    <a16:creationId xmlns:a16="http://schemas.microsoft.com/office/drawing/2014/main" id="{C4600EA4-3062-984E-7A15-21EC5477ACEC}"/>
                  </a:ext>
                </a:extLst>
              </p:cNvPr>
              <p:cNvSpPr txBox="1">
                <a:spLocks/>
              </p:cNvSpPr>
              <p:nvPr/>
            </p:nvSpPr>
            <p:spPr bwMode="auto">
              <a:xfrm>
                <a:off x="4644008" y="3988204"/>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smtClean="0">
                                      <a:solidFill>
                                        <a:srgbClr val="114454"/>
                                      </a:solidFill>
                                      <a:latin typeface="Cambria Math" panose="02040503050406030204" pitchFamily="18" charset="0"/>
                                      <a:ea typeface="Cambria Math" panose="02040503050406030204" pitchFamily="18" charset="0"/>
                                      <a:sym typeface="Nixie One"/>
                                    </a:rPr>
                                    <m:t>𝟑</m:t>
                                  </m:r>
                                </m:num>
                                <m:den>
                                  <m:r>
                                    <a:rPr lang="cs-CZ" sz="1600" b="1" i="1" kern="0">
                                      <a:solidFill>
                                        <a:srgbClr val="114454"/>
                                      </a:solidFill>
                                      <a:latin typeface="Cambria Math" panose="02040503050406030204" pitchFamily="18" charset="0"/>
                                      <a:ea typeface="Cambria Math" panose="02040503050406030204" pitchFamily="18" charset="0"/>
                                      <a:sym typeface="Nixie One"/>
                                    </a:rPr>
                                    <m:t>𝟒</m:t>
                                  </m:r>
                                </m:den>
                              </m:f>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 ;</m:t>
                              </m:r>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smtClean="0">
                                      <a:solidFill>
                                        <a:srgbClr val="114454"/>
                                      </a:solidFill>
                                      <a:latin typeface="Cambria Math" panose="02040503050406030204" pitchFamily="18" charset="0"/>
                                      <a:ea typeface="Cambria Math" panose="02040503050406030204" pitchFamily="18" charset="0"/>
                                      <a:sym typeface="Nixie One"/>
                                    </a:rPr>
                                    <m:t>𝟓</m:t>
                                  </m:r>
                                </m:num>
                                <m:den>
                                  <m:r>
                                    <a:rPr lang="cs-CZ" sz="1600" b="1" i="1" kern="0">
                                      <a:solidFill>
                                        <a:srgbClr val="114454"/>
                                      </a:solidFill>
                                      <a:latin typeface="Cambria Math" panose="02040503050406030204" pitchFamily="18" charset="0"/>
                                      <a:ea typeface="Cambria Math" panose="02040503050406030204" pitchFamily="18" charset="0"/>
                                      <a:sym typeface="Nixie One"/>
                                    </a:rPr>
                                    <m:t>𝟒</m:t>
                                  </m:r>
                                </m:den>
                              </m:f>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7" name="Google Shape;161;p18">
                <a:extLst>
                  <a:ext uri="{FF2B5EF4-FFF2-40B4-BE49-F238E27FC236}">
                    <a16:creationId xmlns:a16="http://schemas.microsoft.com/office/drawing/2014/main" id="{C4600EA4-3062-984E-7A15-21EC5477ACEC}"/>
                  </a:ext>
                </a:extLst>
              </p:cNvPr>
              <p:cNvSpPr txBox="1">
                <a:spLocks noRot="1" noChangeAspect="1" noMove="1" noResize="1" noEditPoints="1" noAdjustHandles="1" noChangeArrowheads="1" noChangeShapeType="1" noTextEdit="1"/>
              </p:cNvSpPr>
              <p:nvPr/>
            </p:nvSpPr>
            <p:spPr bwMode="auto">
              <a:xfrm>
                <a:off x="4644008" y="3988204"/>
                <a:ext cx="4229394" cy="685325"/>
              </a:xfrm>
              <a:prstGeom prst="rect">
                <a:avLst/>
              </a:prstGeom>
              <a:blipFill>
                <a:blip r:embed="rId10"/>
                <a:stretch>
                  <a:fillRect/>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4283931831"/>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Results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22</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mc:Choice xmlns:a14="http://schemas.microsoft.com/office/drawing/2010/main" Requires="a14">
          <p:sp>
            <p:nvSpPr>
              <p:cNvPr id="20" name="Google Shape;161;p18">
                <a:extLst>
                  <a:ext uri="{FF2B5EF4-FFF2-40B4-BE49-F238E27FC236}">
                    <a16:creationId xmlns:a16="http://schemas.microsoft.com/office/drawing/2014/main" id="{9631DD59-6DF4-4B93-8575-A6B8D17725DA}"/>
                  </a:ext>
                </a:extLst>
              </p:cNvPr>
              <p:cNvSpPr txBox="1">
                <a:spLocks/>
              </p:cNvSpPr>
              <p:nvPr/>
            </p:nvSpPr>
            <p:spPr bwMode="auto">
              <a:xfrm>
                <a:off x="467544" y="1753688"/>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5: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𝐬𝐢𝐧</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ad>
                          <m:radPr>
                            <m:degHide m:val="on"/>
                            <m:ctrlPr>
                              <a:rPr lang="cs-CZ" sz="2000" b="1" i="1" kern="0" smtClean="0">
                                <a:solidFill>
                                  <a:srgbClr val="114454"/>
                                </a:solidFill>
                                <a:latin typeface="Cambria Math" panose="02040503050406030204" pitchFamily="18" charset="0"/>
                                <a:sym typeface="Nixie One"/>
                              </a:rPr>
                            </m:ctrlPr>
                          </m:radPr>
                          <m:deg/>
                          <m:e>
                            <m:r>
                              <a:rPr lang="cs-CZ" sz="2000" b="1" i="1" kern="0" smtClean="0">
                                <a:solidFill>
                                  <a:srgbClr val="114454"/>
                                </a:solidFill>
                                <a:latin typeface="Cambria Math" panose="02040503050406030204" pitchFamily="18" charset="0"/>
                                <a:sym typeface="Nixie One"/>
                              </a:rPr>
                              <m:t>𝟑</m:t>
                            </m:r>
                          </m:e>
                        </m:rad>
                      </m:num>
                      <m:den>
                        <m:r>
                          <a:rPr lang="cs-CZ" sz="2000" b="1" i="1" kern="0" smtClean="0">
                            <a:solidFill>
                              <a:srgbClr val="114454"/>
                            </a:solidFill>
                            <a:latin typeface="Cambria Math" panose="02040503050406030204" pitchFamily="18" charset="0"/>
                            <a:sym typeface="Nixie One"/>
                          </a:rPr>
                          <m:t>𝟐</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0" name="Google Shape;161;p18">
                <a:extLst>
                  <a:ext uri="{FF2B5EF4-FFF2-40B4-BE49-F238E27FC236}">
                    <a16:creationId xmlns:a16="http://schemas.microsoft.com/office/drawing/2014/main" id="{9631DD59-6DF4-4B93-8575-A6B8D17725DA}"/>
                  </a:ext>
                </a:extLst>
              </p:cNvPr>
              <p:cNvSpPr txBox="1">
                <a:spLocks noRot="1" noChangeAspect="1" noMove="1" noResize="1" noEditPoints="1" noAdjustHandles="1" noChangeArrowheads="1" noChangeShapeType="1" noTextEdit="1"/>
              </p:cNvSpPr>
              <p:nvPr/>
            </p:nvSpPr>
            <p:spPr bwMode="auto">
              <a:xfrm>
                <a:off x="467544" y="1753688"/>
                <a:ext cx="4229394" cy="685325"/>
              </a:xfrm>
              <a:prstGeom prst="rect">
                <a:avLst/>
              </a:prstGeom>
              <a:blipFill>
                <a:blip r:embed="rId3"/>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1" name="Google Shape;161;p18">
                <a:extLst>
                  <a:ext uri="{FF2B5EF4-FFF2-40B4-BE49-F238E27FC236}">
                    <a16:creationId xmlns:a16="http://schemas.microsoft.com/office/drawing/2014/main" id="{FD1FEA70-3AFA-432F-996E-8B5864C0E8ED}"/>
                  </a:ext>
                </a:extLst>
              </p:cNvPr>
              <p:cNvSpPr txBox="1">
                <a:spLocks/>
              </p:cNvSpPr>
              <p:nvPr/>
            </p:nvSpPr>
            <p:spPr bwMode="auto">
              <a:xfrm>
                <a:off x="467544" y="2505191"/>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6: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𝐜𝐨𝐬</m:t>
                        </m:r>
                      </m:fName>
                      <m:e>
                        <m:d>
                          <m:dPr>
                            <m:ctrlPr>
                              <a:rPr lang="ar-AE" sz="2000" b="1" i="1" kern="0" smtClean="0">
                                <a:solidFill>
                                  <a:srgbClr val="114454"/>
                                </a:solidFill>
                                <a:latin typeface="Cambria Math" panose="02040503050406030204" pitchFamily="18" charset="0"/>
                                <a:sym typeface="Nixie One"/>
                              </a:rPr>
                            </m:ctrlPr>
                          </m:dPr>
                          <m:e>
                            <m:r>
                              <a:rPr lang="cs-CZ" sz="2000" b="1" i="1" kern="0" smtClean="0">
                                <a:solidFill>
                                  <a:srgbClr val="114454"/>
                                </a:solidFill>
                                <a:latin typeface="Cambria Math" panose="02040503050406030204" pitchFamily="18" charset="0"/>
                                <a:sym typeface="Nixie One"/>
                              </a:rPr>
                              <m:t>𝒙</m:t>
                            </m:r>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sym typeface="Nixie One"/>
                                  </a:rPr>
                                  <m:t>𝟖</m:t>
                                </m:r>
                              </m:den>
                            </m:f>
                          </m:e>
                        </m:d>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ad>
                          <m:radPr>
                            <m:degHide m:val="on"/>
                            <m:ctrlPr>
                              <a:rPr lang="cs-CZ" sz="2000" b="1" i="1" kern="0" smtClean="0">
                                <a:solidFill>
                                  <a:srgbClr val="114454"/>
                                </a:solidFill>
                                <a:latin typeface="Cambria Math" panose="02040503050406030204" pitchFamily="18" charset="0"/>
                                <a:sym typeface="Nixie One"/>
                              </a:rPr>
                            </m:ctrlPr>
                          </m:radPr>
                          <m:deg/>
                          <m:e>
                            <m:r>
                              <a:rPr lang="cs-CZ" sz="2000" b="1" i="1" kern="0" smtClean="0">
                                <a:solidFill>
                                  <a:srgbClr val="114454"/>
                                </a:solidFill>
                                <a:latin typeface="Cambria Math" panose="02040503050406030204" pitchFamily="18" charset="0"/>
                                <a:sym typeface="Nixie One"/>
                              </a:rPr>
                              <m:t>𝟐</m:t>
                            </m:r>
                          </m:e>
                        </m:rad>
                      </m:num>
                      <m:den>
                        <m:r>
                          <a:rPr lang="cs-CZ" sz="2000" b="1" i="1" kern="0" smtClean="0">
                            <a:solidFill>
                              <a:srgbClr val="114454"/>
                            </a:solidFill>
                            <a:latin typeface="Cambria Math" panose="02040503050406030204" pitchFamily="18" charset="0"/>
                            <a:sym typeface="Nixie One"/>
                          </a:rPr>
                          <m:t>𝟐</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1" name="Google Shape;161;p18">
                <a:extLst>
                  <a:ext uri="{FF2B5EF4-FFF2-40B4-BE49-F238E27FC236}">
                    <a16:creationId xmlns:a16="http://schemas.microsoft.com/office/drawing/2014/main" id="{FD1FEA70-3AFA-432F-996E-8B5864C0E8ED}"/>
                  </a:ext>
                </a:extLst>
              </p:cNvPr>
              <p:cNvSpPr txBox="1">
                <a:spLocks noRot="1" noChangeAspect="1" noMove="1" noResize="1" noEditPoints="1" noAdjustHandles="1" noChangeArrowheads="1" noChangeShapeType="1" noTextEdit="1"/>
              </p:cNvSpPr>
              <p:nvPr/>
            </p:nvSpPr>
            <p:spPr bwMode="auto">
              <a:xfrm>
                <a:off x="467544" y="2505191"/>
                <a:ext cx="4229394" cy="685325"/>
              </a:xfrm>
              <a:prstGeom prst="rect">
                <a:avLst/>
              </a:prstGeom>
              <a:blipFill>
                <a:blip r:embed="rId4"/>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2" name="Google Shape;161;p18">
                <a:extLst>
                  <a:ext uri="{FF2B5EF4-FFF2-40B4-BE49-F238E27FC236}">
                    <a16:creationId xmlns:a16="http://schemas.microsoft.com/office/drawing/2014/main" id="{F481F4BA-419A-436A-A756-60315FE354BB}"/>
                  </a:ext>
                </a:extLst>
              </p:cNvPr>
              <p:cNvSpPr txBox="1">
                <a:spLocks/>
              </p:cNvSpPr>
              <p:nvPr/>
            </p:nvSpPr>
            <p:spPr bwMode="auto">
              <a:xfrm>
                <a:off x="467544" y="3251155"/>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7: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𝐜𝐨𝐬</m:t>
                        </m:r>
                      </m:fName>
                      <m:e>
                        <m:d>
                          <m:dPr>
                            <m:ctrlPr>
                              <a:rPr lang="ar-AE" sz="2000" b="1" i="1" kern="0" smtClean="0">
                                <a:solidFill>
                                  <a:srgbClr val="114454"/>
                                </a:solidFill>
                                <a:latin typeface="Cambria Math" panose="02040503050406030204" pitchFamily="18" charset="0"/>
                                <a:sym typeface="Nixie One"/>
                              </a:rPr>
                            </m:ctrlPr>
                          </m:dPr>
                          <m:e>
                            <m:r>
                              <a:rPr lang="cs-CZ" sz="2000" b="1" i="1" kern="0" smtClean="0">
                                <a:solidFill>
                                  <a:srgbClr val="114454"/>
                                </a:solidFill>
                                <a:latin typeface="Cambria Math" panose="02040503050406030204" pitchFamily="18" charset="0"/>
                                <a:sym typeface="Nixie One"/>
                              </a:rPr>
                              <m:t>𝟑</m:t>
                            </m:r>
                            <m:r>
                              <a:rPr lang="cs-CZ" sz="2000" b="1" i="1" kern="0" smtClean="0">
                                <a:solidFill>
                                  <a:srgbClr val="114454"/>
                                </a:solidFill>
                                <a:latin typeface="Cambria Math" panose="02040503050406030204" pitchFamily="18" charset="0"/>
                                <a:sym typeface="Nixie One"/>
                              </a:rPr>
                              <m:t>𝒙</m:t>
                            </m:r>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sym typeface="Nixie One"/>
                                  </a:rPr>
                                  <m:t>𝟔</m:t>
                                </m:r>
                              </m:den>
                            </m:f>
                          </m:e>
                        </m:d>
                      </m:e>
                    </m:func>
                    <m:r>
                      <a:rPr lang="ar-AE"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𝟏</m:t>
                        </m:r>
                      </m:num>
                      <m:den>
                        <m:r>
                          <a:rPr lang="cs-CZ" sz="2000" b="1" i="1" kern="0" smtClean="0">
                            <a:solidFill>
                              <a:srgbClr val="114454"/>
                            </a:solidFill>
                            <a:latin typeface="Cambria Math" panose="02040503050406030204" pitchFamily="18" charset="0"/>
                            <a:sym typeface="Nixie One"/>
                          </a:rPr>
                          <m:t>𝟐</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2" name="Google Shape;161;p18">
                <a:extLst>
                  <a:ext uri="{FF2B5EF4-FFF2-40B4-BE49-F238E27FC236}">
                    <a16:creationId xmlns:a16="http://schemas.microsoft.com/office/drawing/2014/main" id="{F481F4BA-419A-436A-A756-60315FE354BB}"/>
                  </a:ext>
                </a:extLst>
              </p:cNvPr>
              <p:cNvSpPr txBox="1">
                <a:spLocks noRot="1" noChangeAspect="1" noMove="1" noResize="1" noEditPoints="1" noAdjustHandles="1" noChangeArrowheads="1" noChangeShapeType="1" noTextEdit="1"/>
              </p:cNvSpPr>
              <p:nvPr/>
            </p:nvSpPr>
            <p:spPr bwMode="auto">
              <a:xfrm>
                <a:off x="467544" y="3251155"/>
                <a:ext cx="4229394" cy="685325"/>
              </a:xfrm>
              <a:prstGeom prst="rect">
                <a:avLst/>
              </a:prstGeom>
              <a:blipFill>
                <a:blip r:embed="rId5"/>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3" name="Google Shape;161;p18">
                <a:extLst>
                  <a:ext uri="{FF2B5EF4-FFF2-40B4-BE49-F238E27FC236}">
                    <a16:creationId xmlns:a16="http://schemas.microsoft.com/office/drawing/2014/main" id="{A4282C84-45F8-4F09-84D7-3BDAACA0277C}"/>
                  </a:ext>
                </a:extLst>
              </p:cNvPr>
              <p:cNvSpPr txBox="1">
                <a:spLocks/>
              </p:cNvSpPr>
              <p:nvPr/>
            </p:nvSpPr>
            <p:spPr bwMode="auto">
              <a:xfrm>
                <a:off x="467544" y="3997120"/>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a:solidFill>
                      <a:srgbClr val="114454"/>
                    </a:solidFill>
                    <a:latin typeface="Weekly Free Light" panose="00000400000000000000" pitchFamily="50" charset="-18"/>
                    <a:ea typeface="Nixie One"/>
                    <a:cs typeface="Nixie One"/>
                    <a:sym typeface="Nixie One"/>
                  </a:rPr>
                  <a:t>8</a:t>
                </a:r>
                <a:r>
                  <a:rPr lang="cs-CZ" sz="2000" b="1" kern="0" dirty="0">
                    <a:solidFill>
                      <a:srgbClr val="114454"/>
                    </a:solidFill>
                    <a:latin typeface="Weekly Free Light" panose="00000400000000000000" pitchFamily="50" charset="-18"/>
                    <a:ea typeface="Nixie One"/>
                    <a:cs typeface="Nixie One"/>
                    <a:sym typeface="Nixie One"/>
                  </a:rPr>
                  <a:t>: </a:t>
                </a:r>
                <a:r>
                  <a:rPr lang="cs-CZ" sz="2000" b="1" dirty="0">
                    <a:solidFill>
                      <a:srgbClr val="114454"/>
                    </a:solidFill>
                    <a:latin typeface="Weekly Free Light" panose="00000400000000000000" pitchFamily="50" charset="-18"/>
                    <a:ea typeface="Nixie One"/>
                    <a:cs typeface="Nixie One"/>
                    <a:sym typeface="Nixie One"/>
                  </a:rPr>
                  <a:t>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ctrlPr>
                      </m:funcPr>
                      <m:fName>
                        <m:sSup>
                          <m:sSupPr>
                            <m:ctrlPr>
                              <a:rPr lang="cs-CZ" sz="2000" b="1" i="1" smtClean="0">
                                <a:solidFill>
                                  <a:srgbClr val="114454"/>
                                </a:solidFill>
                                <a:latin typeface="Cambria Math" panose="02040503050406030204" pitchFamily="18" charset="0"/>
                                <a:ea typeface="Cambria Math" panose="02040503050406030204" pitchFamily="18" charset="0"/>
                                <a:sym typeface="Nixie One"/>
                              </a:rPr>
                            </m:ctrlPr>
                          </m:sSupPr>
                          <m:e>
                            <m:r>
                              <a:rPr lang="cs-CZ" sz="2000" b="1" i="1">
                                <a:solidFill>
                                  <a:srgbClr val="114454"/>
                                </a:solidFill>
                                <a:latin typeface="Cambria Math" panose="02040503050406030204" pitchFamily="18" charset="0"/>
                                <a:ea typeface="Cambria Math" panose="02040503050406030204" pitchFamily="18" charset="0"/>
                                <a:cs typeface="Nixie One"/>
                                <a:sym typeface="Nixie One"/>
                              </a:rPr>
                              <m:t>𝒔</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𝒊𝒏</m:t>
                            </m:r>
                          </m:e>
                          <m:sup>
                            <m:r>
                              <a:rPr lang="cs-CZ" sz="2000" b="1" i="1" smtClean="0">
                                <a:solidFill>
                                  <a:srgbClr val="114454"/>
                                </a:solidFill>
                                <a:latin typeface="Cambria Math" panose="02040503050406030204" pitchFamily="18" charset="0"/>
                                <a:ea typeface="Cambria Math" panose="02040503050406030204" pitchFamily="18" charset="0"/>
                                <a:sym typeface="Nixie One"/>
                              </a:rPr>
                              <m:t>𝟐</m:t>
                            </m:r>
                          </m:sup>
                        </m:sSup>
                      </m:fName>
                      <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𝒙</m:t>
                        </m:r>
                      </m:e>
                    </m:func>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𝟓</m:t>
                    </m:r>
                    <m:func>
                      <m:funcPr>
                        <m:ctrlPr>
                          <a:rPr lang="cs-CZ" sz="2000" b="1" i="1" smtClean="0">
                            <a:solidFill>
                              <a:srgbClr val="114454"/>
                            </a:solidFill>
                            <a:latin typeface="Cambria Math" panose="02040503050406030204" pitchFamily="18" charset="0"/>
                            <a:ea typeface="Cambria Math" panose="02040503050406030204" pitchFamily="18" charset="0"/>
                            <a:sym typeface="Nixie One"/>
                          </a:rPr>
                        </m:ctrlPr>
                      </m:funcPr>
                      <m:fName>
                        <m:r>
                          <a:rPr lang="cs-CZ" sz="2000" b="1" i="1" smtClean="0">
                            <a:solidFill>
                              <a:srgbClr val="114454"/>
                            </a:solidFill>
                            <a:latin typeface="Cambria Math" panose="02040503050406030204" pitchFamily="18" charset="0"/>
                            <a:ea typeface="Cambria Math" panose="02040503050406030204" pitchFamily="18" charset="0"/>
                            <a:sym typeface="Nixie One"/>
                          </a:rPr>
                          <m:t>𝒔𝒊𝒏</m:t>
                        </m:r>
                      </m:fName>
                      <m:e>
                        <m:r>
                          <a:rPr lang="cs-CZ" sz="2000" b="1" i="1" smtClean="0">
                            <a:solidFill>
                              <a:srgbClr val="114454"/>
                            </a:solidFill>
                            <a:latin typeface="Cambria Math" panose="02040503050406030204" pitchFamily="18" charset="0"/>
                            <a:ea typeface="Cambria Math" panose="02040503050406030204" pitchFamily="18" charset="0"/>
                            <a:sym typeface="Nixie One"/>
                          </a:rPr>
                          <m:t>𝒙</m:t>
                        </m:r>
                      </m:e>
                    </m:func>
                    <m:r>
                      <a:rPr lang="cs-CZ" sz="2000" b="1" i="1" smtClean="0">
                        <a:solidFill>
                          <a:srgbClr val="114454"/>
                        </a:solidFill>
                        <a:latin typeface="Cambria Math" panose="02040503050406030204" pitchFamily="18" charset="0"/>
                        <a:ea typeface="Cambria Math" panose="02040503050406030204" pitchFamily="18" charset="0"/>
                        <a:sym typeface="Nixie One"/>
                      </a:rPr>
                      <m:t>+</m:t>
                    </m:r>
                    <m:r>
                      <a:rPr lang="cs-CZ" sz="2000" b="1" i="1" smtClean="0">
                        <a:solidFill>
                          <a:srgbClr val="114454"/>
                        </a:solidFill>
                        <a:latin typeface="Cambria Math" panose="02040503050406030204" pitchFamily="18" charset="0"/>
                        <a:ea typeface="Cambria Math" panose="02040503050406030204" pitchFamily="18" charset="0"/>
                        <a:sym typeface="Nixie One"/>
                      </a:rPr>
                      <m:t>𝟒</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sym typeface="Nixie One"/>
                      </a:rPr>
                      <m:t>𝟎</m:t>
                    </m:r>
                  </m:oMath>
                </a14:m>
                <a:r>
                  <a:rPr lang="cs-CZ" sz="2000" b="1" kern="0" dirty="0">
                    <a:solidFill>
                      <a:srgbClr val="114454"/>
                    </a:solidFill>
                    <a:latin typeface="Weekly Free Light" panose="00000400000000000000" pitchFamily="50" charset="-18"/>
                    <a:ea typeface="Nixie One"/>
                    <a:cs typeface="Nixie One"/>
                    <a:sym typeface="Nixie One"/>
                  </a:rPr>
                  <a:t> </a:t>
                </a:r>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3" name="Google Shape;161;p18">
                <a:extLst>
                  <a:ext uri="{FF2B5EF4-FFF2-40B4-BE49-F238E27FC236}">
                    <a16:creationId xmlns:a16="http://schemas.microsoft.com/office/drawing/2014/main" id="{A4282C84-45F8-4F09-84D7-3BDAACA0277C}"/>
                  </a:ext>
                </a:extLst>
              </p:cNvPr>
              <p:cNvSpPr txBox="1">
                <a:spLocks noRot="1" noChangeAspect="1" noMove="1" noResize="1" noEditPoints="1" noAdjustHandles="1" noChangeArrowheads="1" noChangeShapeType="1" noTextEdit="1"/>
              </p:cNvSpPr>
              <p:nvPr/>
            </p:nvSpPr>
            <p:spPr bwMode="auto">
              <a:xfrm>
                <a:off x="467544" y="3997120"/>
                <a:ext cx="4229394" cy="685325"/>
              </a:xfrm>
              <a:prstGeom prst="rect">
                <a:avLst/>
              </a:prstGeom>
              <a:blipFill>
                <a:blip r:embed="rId6"/>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4" name="Google Shape;161;p18">
                <a:extLst>
                  <a:ext uri="{FF2B5EF4-FFF2-40B4-BE49-F238E27FC236}">
                    <a16:creationId xmlns:a16="http://schemas.microsoft.com/office/drawing/2014/main" id="{D5E66D75-7660-ACE3-BCD4-21332D60AB0D}"/>
                  </a:ext>
                </a:extLst>
              </p:cNvPr>
              <p:cNvSpPr txBox="1">
                <a:spLocks/>
              </p:cNvSpPr>
              <p:nvPr/>
            </p:nvSpPr>
            <p:spPr bwMode="auto">
              <a:xfrm>
                <a:off x="4788024" y="1753688"/>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𝟑</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smtClean="0">
                                  <a:solidFill>
                                    <a:srgbClr val="114454"/>
                                  </a:solidFill>
                                  <a:latin typeface="Cambria Math" panose="02040503050406030204" pitchFamily="18" charset="0"/>
                                  <a:ea typeface="Cambria Math" panose="02040503050406030204" pitchFamily="18" charset="0"/>
                                  <a:sym typeface="Nixie One"/>
                                </a:rPr>
                                <m:t>𝟐</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smtClean="0">
                                  <a:solidFill>
                                    <a:srgbClr val="114454"/>
                                  </a:solidFill>
                                  <a:latin typeface="Cambria Math" panose="02040503050406030204" pitchFamily="18" charset="0"/>
                                  <a:ea typeface="Cambria Math" panose="02040503050406030204" pitchFamily="18" charset="0"/>
                                  <a:sym typeface="Nixie One"/>
                                </a:rPr>
                                <m:t> </m:t>
                              </m:r>
                              <m:r>
                                <a:rPr lang="cs-CZ" sz="1600" b="1" i="1" kern="0" smtClean="0">
                                  <a:solidFill>
                                    <a:srgbClr val="114454"/>
                                  </a:solidFill>
                                  <a:latin typeface="Cambria Math" panose="02040503050406030204" pitchFamily="18" charset="0"/>
                                  <a:ea typeface="Cambria Math" panose="02040503050406030204" pitchFamily="18" charset="0"/>
                                  <a:sym typeface="Nixie One"/>
                                </a:rPr>
                                <m:t>;</m:t>
                              </m:r>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smtClean="0">
                                      <a:solidFill>
                                        <a:srgbClr val="114454"/>
                                      </a:solidFill>
                                      <a:latin typeface="Cambria Math" panose="02040503050406030204" pitchFamily="18" charset="0"/>
                                      <a:ea typeface="Cambria Math" panose="02040503050406030204" pitchFamily="18" charset="0"/>
                                      <a:sym typeface="Nixie One"/>
                                    </a:rPr>
                                    <m:t>𝟐</m:t>
                                  </m:r>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a:solidFill>
                                        <a:srgbClr val="114454"/>
                                      </a:solidFill>
                                      <a:latin typeface="Cambria Math" panose="02040503050406030204" pitchFamily="18" charset="0"/>
                                      <a:ea typeface="Cambria Math" panose="02040503050406030204" pitchFamily="18" charset="0"/>
                                      <a:sym typeface="Nixie One"/>
                                    </a:rPr>
                                    <m:t>𝟑</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𝟐</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4" name="Google Shape;161;p18">
                <a:extLst>
                  <a:ext uri="{FF2B5EF4-FFF2-40B4-BE49-F238E27FC236}">
                    <a16:creationId xmlns:a16="http://schemas.microsoft.com/office/drawing/2014/main" id="{D5E66D75-7660-ACE3-BCD4-21332D60AB0D}"/>
                  </a:ext>
                </a:extLst>
              </p:cNvPr>
              <p:cNvSpPr txBox="1">
                <a:spLocks noRot="1" noChangeAspect="1" noMove="1" noResize="1" noEditPoints="1" noAdjustHandles="1" noChangeArrowheads="1" noChangeShapeType="1" noTextEdit="1"/>
              </p:cNvSpPr>
              <p:nvPr/>
            </p:nvSpPr>
            <p:spPr bwMode="auto">
              <a:xfrm>
                <a:off x="4788024" y="1753688"/>
                <a:ext cx="4229394" cy="685325"/>
              </a:xfrm>
              <a:prstGeom prst="rect">
                <a:avLst/>
              </a:prstGeom>
              <a:blipFill>
                <a:blip r:embed="rId7"/>
                <a:stretch>
                  <a:fillRect/>
                </a:stretch>
              </a:blipFill>
              <a:ln>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5" name="Google Shape;161;p18">
                <a:extLst>
                  <a:ext uri="{FF2B5EF4-FFF2-40B4-BE49-F238E27FC236}">
                    <a16:creationId xmlns:a16="http://schemas.microsoft.com/office/drawing/2014/main" id="{C6501B43-FBDF-31A0-AB46-48CE39A8A1A7}"/>
                  </a:ext>
                </a:extLst>
              </p:cNvPr>
              <p:cNvSpPr txBox="1">
                <a:spLocks/>
              </p:cNvSpPr>
              <p:nvPr/>
            </p:nvSpPr>
            <p:spPr bwMode="auto">
              <a:xfrm>
                <a:off x="4788024" y="3251154"/>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𝟐</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a:solidFill>
                                        <a:srgbClr val="114454"/>
                                      </a:solidFill>
                                      <a:latin typeface="Cambria Math" panose="02040503050406030204" pitchFamily="18" charset="0"/>
                                      <a:ea typeface="Cambria Math" panose="02040503050406030204" pitchFamily="18" charset="0"/>
                                      <a:sym typeface="Nixie One"/>
                                    </a:rPr>
                                    <m:t>𝟑</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𝟏𝟏</m:t>
                                  </m:r>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𝟏</m:t>
                                  </m:r>
                                  <m:r>
                                    <a:rPr lang="cs-CZ" sz="1600" b="1" i="1" kern="0">
                                      <a:solidFill>
                                        <a:srgbClr val="114454"/>
                                      </a:solidFill>
                                      <a:latin typeface="Cambria Math" panose="02040503050406030204" pitchFamily="18" charset="0"/>
                                      <a:ea typeface="Cambria Math" panose="02040503050406030204" pitchFamily="18" charset="0"/>
                                      <a:sym typeface="Nixie One"/>
                                    </a:rPr>
                                    <m:t>𝟖</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𝟐</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a:solidFill>
                                        <a:srgbClr val="114454"/>
                                      </a:solidFill>
                                      <a:latin typeface="Cambria Math" panose="02040503050406030204" pitchFamily="18" charset="0"/>
                                      <a:ea typeface="Cambria Math" panose="02040503050406030204" pitchFamily="18" charset="0"/>
                                      <a:sym typeface="Nixie One"/>
                                    </a:rPr>
                                    <m:t>𝟑</m:t>
                                  </m:r>
                                </m:den>
                              </m:f>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5" name="Google Shape;161;p18">
                <a:extLst>
                  <a:ext uri="{FF2B5EF4-FFF2-40B4-BE49-F238E27FC236}">
                    <a16:creationId xmlns:a16="http://schemas.microsoft.com/office/drawing/2014/main" id="{C6501B43-FBDF-31A0-AB46-48CE39A8A1A7}"/>
                  </a:ext>
                </a:extLst>
              </p:cNvPr>
              <p:cNvSpPr txBox="1">
                <a:spLocks noRot="1" noChangeAspect="1" noMove="1" noResize="1" noEditPoints="1" noAdjustHandles="1" noChangeArrowheads="1" noChangeShapeType="1" noTextEdit="1"/>
              </p:cNvSpPr>
              <p:nvPr/>
            </p:nvSpPr>
            <p:spPr bwMode="auto">
              <a:xfrm>
                <a:off x="4788024" y="3251154"/>
                <a:ext cx="4229394" cy="685325"/>
              </a:xfrm>
              <a:prstGeom prst="rect">
                <a:avLst/>
              </a:prstGeom>
              <a:blipFill>
                <a:blip r:embed="rId8"/>
                <a:stretch>
                  <a:fillRect/>
                </a:stretch>
              </a:blipFill>
              <a:ln>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6" name="Google Shape;161;p18">
                <a:extLst>
                  <a:ext uri="{FF2B5EF4-FFF2-40B4-BE49-F238E27FC236}">
                    <a16:creationId xmlns:a16="http://schemas.microsoft.com/office/drawing/2014/main" id="{CBB3B9E4-F9C3-A72B-915D-CFF24FF49A6A}"/>
                  </a:ext>
                </a:extLst>
              </p:cNvPr>
              <p:cNvSpPr txBox="1">
                <a:spLocks/>
              </p:cNvSpPr>
              <p:nvPr/>
            </p:nvSpPr>
            <p:spPr bwMode="auto">
              <a:xfrm>
                <a:off x="4788024" y="2508657"/>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smtClean="0">
                                      <a:solidFill>
                                        <a:srgbClr val="114454"/>
                                      </a:solidFill>
                                      <a:latin typeface="Cambria Math" panose="02040503050406030204" pitchFamily="18" charset="0"/>
                                      <a:ea typeface="Cambria Math" panose="02040503050406030204" pitchFamily="18" charset="0"/>
                                      <a:sym typeface="Nixie One"/>
                                    </a:rPr>
                                    <m:t>𝟕</m:t>
                                  </m:r>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𝟖</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𝟐</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m:t>
                              </m:r>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smtClean="0">
                                      <a:solidFill>
                                        <a:srgbClr val="114454"/>
                                      </a:solidFill>
                                      <a:latin typeface="Cambria Math" panose="02040503050406030204" pitchFamily="18" charset="0"/>
                                      <a:ea typeface="Cambria Math" panose="02040503050406030204" pitchFamily="18" charset="0"/>
                                      <a:sym typeface="Nixie One"/>
                                    </a:rPr>
                                    <m:t>𝟏𝟏</m:t>
                                  </m:r>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𝟖</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𝟐</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6" name="Google Shape;161;p18">
                <a:extLst>
                  <a:ext uri="{FF2B5EF4-FFF2-40B4-BE49-F238E27FC236}">
                    <a16:creationId xmlns:a16="http://schemas.microsoft.com/office/drawing/2014/main" id="{CBB3B9E4-F9C3-A72B-915D-CFF24FF49A6A}"/>
                  </a:ext>
                </a:extLst>
              </p:cNvPr>
              <p:cNvSpPr txBox="1">
                <a:spLocks noRot="1" noChangeAspect="1" noMove="1" noResize="1" noEditPoints="1" noAdjustHandles="1" noChangeArrowheads="1" noChangeShapeType="1" noTextEdit="1"/>
              </p:cNvSpPr>
              <p:nvPr/>
            </p:nvSpPr>
            <p:spPr bwMode="auto">
              <a:xfrm>
                <a:off x="4788024" y="2508657"/>
                <a:ext cx="4229394" cy="685325"/>
              </a:xfrm>
              <a:prstGeom prst="rect">
                <a:avLst/>
              </a:prstGeom>
              <a:blipFill>
                <a:blip r:embed="rId9"/>
                <a:stretch>
                  <a:fillRect/>
                </a:stretch>
              </a:blipFill>
              <a:ln>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7" name="Google Shape;161;p18">
                <a:extLst>
                  <a:ext uri="{FF2B5EF4-FFF2-40B4-BE49-F238E27FC236}">
                    <a16:creationId xmlns:a16="http://schemas.microsoft.com/office/drawing/2014/main" id="{721EF4E6-24C0-AFAE-7B91-117B18563F2F}"/>
                  </a:ext>
                </a:extLst>
              </p:cNvPr>
              <p:cNvSpPr txBox="1">
                <a:spLocks/>
              </p:cNvSpPr>
              <p:nvPr/>
            </p:nvSpPr>
            <p:spPr bwMode="auto">
              <a:xfrm>
                <a:off x="4788024" y="3997119"/>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smtClean="0">
                                      <a:solidFill>
                                        <a:srgbClr val="114454"/>
                                      </a:solidFill>
                                      <a:latin typeface="Cambria Math" panose="02040503050406030204" pitchFamily="18" charset="0"/>
                                      <a:ea typeface="Cambria Math" panose="02040503050406030204" pitchFamily="18" charset="0"/>
                                      <a:sym typeface="Nixie One"/>
                                    </a:rPr>
                                    <m:t>𝟑</m:t>
                                  </m:r>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𝟐</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smtClean="0">
                                  <a:solidFill>
                                    <a:srgbClr val="114454"/>
                                  </a:solidFill>
                                  <a:latin typeface="Cambria Math" panose="02040503050406030204" pitchFamily="18" charset="0"/>
                                  <a:ea typeface="Cambria Math" panose="02040503050406030204" pitchFamily="18" charset="0"/>
                                  <a:sym typeface="Nixie One"/>
                                </a:rPr>
                                <m:t>𝟐</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 </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7" name="Google Shape;161;p18">
                <a:extLst>
                  <a:ext uri="{FF2B5EF4-FFF2-40B4-BE49-F238E27FC236}">
                    <a16:creationId xmlns:a16="http://schemas.microsoft.com/office/drawing/2014/main" id="{721EF4E6-24C0-AFAE-7B91-117B18563F2F}"/>
                  </a:ext>
                </a:extLst>
              </p:cNvPr>
              <p:cNvSpPr txBox="1">
                <a:spLocks noRot="1" noChangeAspect="1" noMove="1" noResize="1" noEditPoints="1" noAdjustHandles="1" noChangeArrowheads="1" noChangeShapeType="1" noTextEdit="1"/>
              </p:cNvSpPr>
              <p:nvPr/>
            </p:nvSpPr>
            <p:spPr bwMode="auto">
              <a:xfrm>
                <a:off x="4788024" y="3997119"/>
                <a:ext cx="4229394" cy="685325"/>
              </a:xfrm>
              <a:prstGeom prst="rect">
                <a:avLst/>
              </a:prstGeom>
              <a:blipFill>
                <a:blip r:embed="rId10"/>
                <a:stretch>
                  <a:fillRect/>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1167741349"/>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3347864" y="1347614"/>
            <a:ext cx="5500687"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a:solidFill>
                  <a:schemeClr val="bg1"/>
                </a:solidFill>
                <a:latin typeface="Weekly Free Light" panose="00000400000000000000" pitchFamily="50" charset="-18"/>
                <a:cs typeface="Arial" panose="020B0604020202020204" pitchFamily="34" charset="0"/>
              </a:rPr>
              <a:t>EN</a:t>
            </a:r>
            <a:br>
              <a:rPr lang="cs-CZ" altLang="sk-SK" dirty="0">
                <a:solidFill>
                  <a:schemeClr val="bg1"/>
                </a:solidFill>
                <a:latin typeface="Weekly Free Light" panose="00000400000000000000" pitchFamily="50" charset="-18"/>
                <a:cs typeface="Arial" panose="020B0604020202020204" pitchFamily="34" charset="0"/>
              </a:rPr>
            </a:br>
            <a:r>
              <a:rPr lang="en-US" altLang="sk-SK" dirty="0">
                <a:solidFill>
                  <a:schemeClr val="bg1"/>
                </a:solidFill>
                <a:latin typeface="Weekly Free Light" panose="00000400000000000000" pitchFamily="50" charset="-18"/>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cs-CZ" altLang="sk-SK" dirty="0">
              <a:solidFill>
                <a:schemeClr val="bg1"/>
              </a:solidFill>
              <a:latin typeface="Weekly Free Light" panose="00000400000000000000" pitchFamily="50" charset="-18"/>
              <a:cs typeface="Arial" panose="020B0604020202020204" pitchFamily="34" charset="0"/>
            </a:endParaRPr>
          </a:p>
          <a:p>
            <a:pPr marL="0" indent="0" eaLnBrk="1" hangingPunct="1">
              <a:spcBef>
                <a:spcPts val="600"/>
              </a:spcBef>
              <a:buClr>
                <a:srgbClr val="114454"/>
              </a:buClr>
              <a:buSzPts val="3000"/>
              <a:buNone/>
            </a:pPr>
            <a:r>
              <a:rPr lang="sk-SK" altLang="sk-SK" b="1" dirty="0">
                <a:solidFill>
                  <a:schemeClr val="bg1"/>
                </a:solidFill>
                <a:latin typeface="Weekly Free Light" panose="00000400000000000000" pitchFamily="50" charset="-18"/>
              </a:rPr>
              <a:t>CZ</a:t>
            </a:r>
            <a:br>
              <a:rPr lang="sk-SK" altLang="sk-SK" dirty="0">
                <a:solidFill>
                  <a:schemeClr val="bg1"/>
                </a:solidFill>
                <a:latin typeface="Weekly Free Light" panose="00000400000000000000" pitchFamily="50" charset="-18"/>
              </a:rPr>
            </a:br>
            <a:r>
              <a:rPr lang="sk-SK" altLang="sk-SK" dirty="0">
                <a:solidFill>
                  <a:schemeClr val="bg1"/>
                </a:solidFill>
                <a:latin typeface="Weekly Free Light" panose="00000400000000000000" pitchFamily="50" charset="-18"/>
              </a:rPr>
              <a:t>Podpora </a:t>
            </a:r>
            <a:r>
              <a:rPr lang="sk-SK" altLang="sk-SK" dirty="0" err="1">
                <a:solidFill>
                  <a:schemeClr val="bg1"/>
                </a:solidFill>
                <a:latin typeface="Weekly Free Light" panose="00000400000000000000" pitchFamily="50" charset="-18"/>
              </a:rPr>
              <a:t>Evropské</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na zhotovení </a:t>
            </a:r>
            <a:r>
              <a:rPr lang="sk-SK" altLang="sk-SK" dirty="0" err="1">
                <a:solidFill>
                  <a:schemeClr val="bg1"/>
                </a:solidFill>
                <a:latin typeface="Weekly Free Light" panose="00000400000000000000" pitchFamily="50" charset="-18"/>
              </a:rPr>
              <a:t>této</a:t>
            </a:r>
            <a:r>
              <a:rPr lang="sk-SK" altLang="sk-SK" dirty="0">
                <a:solidFill>
                  <a:schemeClr val="bg1"/>
                </a:solidFill>
                <a:latin typeface="Weekly Free Light" panose="00000400000000000000" pitchFamily="50" charset="-18"/>
              </a:rPr>
              <a:t> práce </a:t>
            </a:r>
            <a:r>
              <a:rPr lang="sk-SK" altLang="sk-SK" dirty="0" err="1">
                <a:solidFill>
                  <a:schemeClr val="bg1"/>
                </a:solidFill>
                <a:latin typeface="Weekly Free Light" panose="00000400000000000000" pitchFamily="50" charset="-18"/>
              </a:rPr>
              <a:t>nevyjadřuje</a:t>
            </a:r>
            <a:r>
              <a:rPr lang="sk-SK" altLang="sk-SK" dirty="0">
                <a:solidFill>
                  <a:schemeClr val="bg1"/>
                </a:solidFill>
                <a:latin typeface="Weekly Free Light" panose="00000400000000000000" pitchFamily="50" charset="-18"/>
              </a:rPr>
              <a:t> názor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obsah je </a:t>
            </a:r>
            <a:r>
              <a:rPr lang="sk-SK" altLang="sk-SK" dirty="0" err="1">
                <a:solidFill>
                  <a:schemeClr val="bg1"/>
                </a:solidFill>
                <a:latin typeface="Weekly Free Light" panose="00000400000000000000" pitchFamily="50" charset="-18"/>
              </a:rPr>
              <a:t>názorem</a:t>
            </a:r>
            <a:r>
              <a:rPr lang="sk-SK" altLang="sk-SK" dirty="0">
                <a:solidFill>
                  <a:schemeClr val="bg1"/>
                </a:solidFill>
                <a:latin typeface="Weekly Free Light" panose="00000400000000000000" pitchFamily="50" charset="-18"/>
              </a:rPr>
              <a:t> autora a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není</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zodpovědná</a:t>
            </a:r>
            <a:r>
              <a:rPr lang="sk-SK" altLang="sk-SK" dirty="0">
                <a:solidFill>
                  <a:schemeClr val="bg1"/>
                </a:solidFill>
                <a:latin typeface="Weekly Free Light" panose="00000400000000000000" pitchFamily="50" charset="-18"/>
              </a:rPr>
              <a:t> za </a:t>
            </a:r>
            <a:r>
              <a:rPr lang="sk-SK" altLang="sk-SK" dirty="0" err="1">
                <a:solidFill>
                  <a:schemeClr val="bg1"/>
                </a:solidFill>
                <a:latin typeface="Weekly Free Light" panose="00000400000000000000" pitchFamily="50" charset="-18"/>
              </a:rPr>
              <a:t>informace</a:t>
            </a:r>
            <a:r>
              <a:rPr lang="sk-SK" altLang="sk-SK" dirty="0">
                <a:solidFill>
                  <a:schemeClr val="bg1"/>
                </a:solidFill>
                <a:latin typeface="Weekly Free Light" panose="00000400000000000000" pitchFamily="50" charset="-18"/>
              </a:rPr>
              <a:t> v práci </a:t>
            </a:r>
            <a:r>
              <a:rPr lang="sk-SK" altLang="sk-SK" dirty="0" err="1">
                <a:solidFill>
                  <a:schemeClr val="bg1"/>
                </a:solidFill>
                <a:latin typeface="Weekly Free Light" panose="00000400000000000000" pitchFamily="50" charset="-18"/>
              </a:rPr>
              <a:t>obsažené</a:t>
            </a:r>
            <a:r>
              <a:rPr lang="sk-SK" altLang="sk-SK" dirty="0">
                <a:solidFill>
                  <a:schemeClr val="bg1"/>
                </a:solidFill>
                <a:latin typeface="Weekly Free Light" panose="00000400000000000000" pitchFamily="50" charset="-18"/>
              </a:rPr>
              <a:t>. </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23</a:t>
            </a:fld>
            <a:endParaRPr lang="sk-SK" altLang="sk-SK" sz="800">
              <a:solidFill>
                <a:srgbClr val="FFFFFF"/>
              </a:solidFill>
              <a:latin typeface="Roboto Slab" pitchFamily="2" charset="0"/>
              <a:sym typeface="Roboto Slab" pitchFamily="2" charset="0"/>
            </a:endParaRPr>
          </a:p>
        </p:txBody>
      </p:sp>
      <p:sp>
        <p:nvSpPr>
          <p:cNvPr id="8" name="Google Shape;139;p15">
            <a:extLst>
              <a:ext uri="{FF2B5EF4-FFF2-40B4-BE49-F238E27FC236}">
                <a16:creationId xmlns:a16="http://schemas.microsoft.com/office/drawing/2014/main" id="{0FA3D6F0-BEC2-460E-8116-07E85DE57FDF}"/>
              </a:ext>
            </a:extLst>
          </p:cNvPr>
          <p:cNvSpPr txBox="1">
            <a:spLocks/>
          </p:cNvSpPr>
          <p:nvPr/>
        </p:nvSpPr>
        <p:spPr bwMode="auto">
          <a:xfrm>
            <a:off x="179513" y="1347614"/>
            <a:ext cx="561662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eaLnBrk="1" hangingPunct="1">
              <a:spcBef>
                <a:spcPts val="600"/>
              </a:spcBef>
              <a:buClr>
                <a:srgbClr val="114454"/>
              </a:buClr>
              <a:buSzPts val="3000"/>
              <a:buFont typeface="Arial" panose="020B0604020202020204" pitchFamily="34" charset="0"/>
              <a:buNone/>
            </a:pPr>
            <a:r>
              <a:rPr lang="en-US" altLang="sk-SK" sz="1100" b="1" kern="0" dirty="0">
                <a:solidFill>
                  <a:schemeClr val="bg1"/>
                </a:solidFill>
                <a:latin typeface="Weekly Free Light" panose="00000400000000000000" pitchFamily="50" charset="-18"/>
                <a:cs typeface="Arial" panose="020B0604020202020204" pitchFamily="34" charset="0"/>
              </a:rPr>
              <a:t>2020-1-SK01-KA226-SCH-094350</a:t>
            </a:r>
          </a:p>
          <a:p>
            <a:pPr marL="0" indent="0" eaLnBrk="1" hangingPunct="1">
              <a:spcBef>
                <a:spcPts val="600"/>
              </a:spcBef>
              <a:buClr>
                <a:srgbClr val="114454"/>
              </a:buClr>
              <a:buSzPts val="3000"/>
              <a:buFont typeface="Arial" panose="020B0604020202020204" pitchFamily="34" charset="0"/>
              <a:buNone/>
            </a:pPr>
            <a:r>
              <a:rPr lang="en-US" altLang="sk-SK" sz="1800" b="1" kern="0" dirty="0">
                <a:solidFill>
                  <a:schemeClr val="bg1"/>
                </a:solidFill>
                <a:latin typeface="Weekly Free Light" panose="00000400000000000000" pitchFamily="50" charset="-18"/>
                <a:cs typeface="Arial" panose="020B0604020202020204" pitchFamily="34" charset="0"/>
              </a:rPr>
              <a:t>DIGI SCHOOL</a:t>
            </a: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491329"/>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179512" y="1347614"/>
            <a:ext cx="8669039"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Délka</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projektu</a:t>
            </a:r>
            <a:r>
              <a:rPr lang="en-US" altLang="sk-SK" b="1" dirty="0">
                <a:solidFill>
                  <a:schemeClr val="bg1"/>
                </a:solidFill>
                <a:latin typeface="Weekly Free Light" panose="00000400000000000000" pitchFamily="50" charset="-18"/>
                <a:cs typeface="Arial" panose="020B0604020202020204" pitchFamily="34" charset="0"/>
              </a:rPr>
              <a:t>:</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01. 03. 2021 – 28. 02. 2023</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partnerství</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101</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092</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 </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GJŠ Zlín: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20</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829</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všech</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partnerů</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ANJ, NEJ, FRJ,</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SPJ, DEJ, OBN, CHE, GEO, MAT, BIO,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EKN, ITK, HUV, ETV</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GJŠ Zlín</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MAT, GEO, CHE, SPJ</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24</a:t>
            </a:fld>
            <a:endParaRPr lang="sk-SK" altLang="sk-SK" sz="800">
              <a:solidFill>
                <a:srgbClr val="FFFFFF"/>
              </a:solidFill>
              <a:latin typeface="Roboto Slab" pitchFamily="2" charset="0"/>
              <a:sym typeface="Roboto Slab" pitchFamily="2" charset="0"/>
            </a:endParaRP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a:extLst>
              <a:ext uri="{FF2B5EF4-FFF2-40B4-BE49-F238E27FC236}">
                <a16:creationId xmlns:a16="http://schemas.microsoft.com/office/drawing/2014/main" id="{F349C539-64B4-4C75-94AF-1540A6450138}"/>
              </a:ext>
            </a:extLst>
          </p:cNvPr>
          <p:cNvSpPr/>
          <p:nvPr/>
        </p:nvSpPr>
        <p:spPr>
          <a:xfrm>
            <a:off x="0" y="123478"/>
            <a:ext cx="914400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2">
            <a:extLst>
              <a:ext uri="{FF2B5EF4-FFF2-40B4-BE49-F238E27FC236}">
                <a16:creationId xmlns:a16="http://schemas.microsoft.com/office/drawing/2014/main" id="{CDEA266D-25A9-46F7-B18C-C711B5CF0D4E}"/>
              </a:ext>
            </a:extLst>
          </p:cNvPr>
          <p:cNvPicPr>
            <a:picLocks noChangeAspect="1" noChangeArrowheads="1"/>
          </p:cNvPicPr>
          <p:nvPr/>
        </p:nvPicPr>
        <p:blipFill>
          <a:blip r:embed="rId4"/>
          <a:srcRect/>
          <a:stretch/>
        </p:blipFill>
        <p:spPr bwMode="auto">
          <a:xfrm>
            <a:off x="820505" y="241161"/>
            <a:ext cx="931027" cy="7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a:extLst>
              <a:ext uri="{FF2B5EF4-FFF2-40B4-BE49-F238E27FC236}">
                <a16:creationId xmlns:a16="http://schemas.microsoft.com/office/drawing/2014/main" id="{398BD29C-E257-4BA3-BE9C-3491DB252205}"/>
              </a:ext>
            </a:extLst>
          </p:cNvPr>
          <p:cNvSpPr txBox="1"/>
          <p:nvPr/>
        </p:nvSpPr>
        <p:spPr>
          <a:xfrm>
            <a:off x="1948636" y="360190"/>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14" name="Obrázek 13">
            <a:extLst>
              <a:ext uri="{FF2B5EF4-FFF2-40B4-BE49-F238E27FC236}">
                <a16:creationId xmlns:a16="http://schemas.microsoft.com/office/drawing/2014/main" id="{DE9CF142-1BAD-42DB-8FAB-211246AF2FA1}"/>
              </a:ext>
            </a:extLst>
          </p:cNvPr>
          <p:cNvPicPr>
            <a:picLocks noChangeAspect="1"/>
          </p:cNvPicPr>
          <p:nvPr/>
        </p:nvPicPr>
        <p:blipFill>
          <a:blip r:embed="rId5"/>
          <a:stretch>
            <a:fillRect/>
          </a:stretch>
        </p:blipFill>
        <p:spPr>
          <a:xfrm>
            <a:off x="5196237" y="241161"/>
            <a:ext cx="766881" cy="766881"/>
          </a:xfrm>
          <a:prstGeom prst="rect">
            <a:avLst/>
          </a:prstGeom>
        </p:spPr>
      </p:pic>
      <p:sp>
        <p:nvSpPr>
          <p:cNvPr id="15" name="TextovéPole 14">
            <a:extLst>
              <a:ext uri="{FF2B5EF4-FFF2-40B4-BE49-F238E27FC236}">
                <a16:creationId xmlns:a16="http://schemas.microsoft.com/office/drawing/2014/main" id="{0133C78D-8590-4132-8CBC-044AA1B73905}"/>
              </a:ext>
            </a:extLst>
          </p:cNvPr>
          <p:cNvSpPr txBox="1"/>
          <p:nvPr/>
        </p:nvSpPr>
        <p:spPr>
          <a:xfrm>
            <a:off x="5906294" y="385962"/>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1923678"/>
            <a:ext cx="4505325" cy="2114922"/>
          </a:xfrm>
        </p:spPr>
        <p:txBody>
          <a:bodyPr/>
          <a:lstStyle/>
          <a:p>
            <a:pPr eaLnBrk="1" hangingPunct="1">
              <a:spcBef>
                <a:spcPct val="0"/>
              </a:spcBef>
              <a:spcAft>
                <a:spcPct val="0"/>
              </a:spcAft>
              <a:buFont typeface="Roboto Slab" pitchFamily="2" charset="0"/>
              <a:buNone/>
            </a:pPr>
            <a:r>
              <a:rPr lang="en-GB" altLang="cs-CZ" b="1" dirty="0">
                <a:latin typeface="Roboto Slab" pitchFamily="2" charset="0"/>
                <a:cs typeface="Arial" panose="020B0604020202020204" pitchFamily="34" charset="0"/>
                <a:sym typeface="Roboto Slab" pitchFamily="2" charset="0"/>
              </a:rPr>
              <a:t>Basic values revision</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1</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3</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697585614"/>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oogle Shape;439;p37">
            <a:extLst>
              <a:ext uri="{FF2B5EF4-FFF2-40B4-BE49-F238E27FC236}">
                <a16:creationId xmlns:a16="http://schemas.microsoft.com/office/drawing/2014/main" id="{66B9AA5F-61A5-4BF4-A02B-61DA32088D76}"/>
              </a:ext>
            </a:extLst>
          </p:cNvPr>
          <p:cNvSpPr txBox="1">
            <a:spLocks noGrp="1"/>
          </p:cNvSpPr>
          <p:nvPr>
            <p:ph type="subTitle" idx="4294967295"/>
          </p:nvPr>
        </p:nvSpPr>
        <p:spPr>
          <a:xfrm>
            <a:off x="395536" y="653956"/>
            <a:ext cx="7885113" cy="1629762"/>
          </a:xfrm>
        </p:spPr>
        <p:txBody>
          <a:bodyPr anchor="ctr"/>
          <a:lstStyle/>
          <a:p>
            <a:pPr marL="0" indent="0" eaLnBrk="1" hangingPunct="1">
              <a:buClr>
                <a:srgbClr val="114454"/>
              </a:buClr>
              <a:buSzPts val="1100"/>
              <a:buFont typeface="Arial" panose="020B0604020202020204" pitchFamily="34"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WORDWALL</a:t>
            </a:r>
            <a:endParaRPr lang="sk-SK" altLang="cs-CZ" sz="3600" b="1" dirty="0">
              <a:solidFill>
                <a:srgbClr val="FFFFFF"/>
              </a:solidFill>
              <a:latin typeface="Nixie One" panose="02000503080000020004" pitchFamily="50" charset="0"/>
              <a:cs typeface="Arial" panose="020B0604020202020204" pitchFamily="34" charset="0"/>
              <a:sym typeface="Nixie One" panose="02000503080000020004" pitchFamily="50" charset="0"/>
            </a:endParaRPr>
          </a:p>
          <a:p>
            <a:pPr marL="0" indent="0" eaLnBrk="1" hangingPunct="1">
              <a:spcBef>
                <a:spcPts val="600"/>
              </a:spcBef>
              <a:buClr>
                <a:srgbClr val="114454"/>
              </a:buClr>
              <a:buSzPts val="3000"/>
              <a:buFont typeface="Nixie One" panose="02000503080000020004" pitchFamily="50" charset="0"/>
              <a:buNone/>
            </a:pPr>
            <a:r>
              <a:rPr lang="en-GB"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Revision</a:t>
            </a:r>
            <a:r>
              <a:rPr lang="sk-SK"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a:t>
            </a:r>
            <a:br>
              <a:rPr lang="sk-SK"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br>
            <a:r>
              <a:rPr lang="en-GB"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Angles and quadrants</a:t>
            </a:r>
            <a:endParaRPr lang="sk-SK"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endParaRPr>
          </a:p>
        </p:txBody>
      </p:sp>
      <p:sp>
        <p:nvSpPr>
          <p:cNvPr id="37891" name="Google Shape;440;p37">
            <a:extLst>
              <a:ext uri="{FF2B5EF4-FFF2-40B4-BE49-F238E27FC236}">
                <a16:creationId xmlns:a16="http://schemas.microsoft.com/office/drawing/2014/main" id="{C0876525-506D-4CA3-8D19-ABB9CD6E10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6F6FBC9-909E-4281-9153-8C4B56C93D0A}" type="slidenum">
              <a:rPr lang="sk-SK" altLang="cs-CZ" sz="800">
                <a:solidFill>
                  <a:srgbClr val="FFFFFF"/>
                </a:solidFill>
                <a:latin typeface="Roboto Slab" pitchFamily="2" charset="0"/>
                <a:sym typeface="Roboto Slab" pitchFamily="2" charset="0"/>
              </a:rPr>
              <a:pPr eaLnBrk="1" hangingPunct="1"/>
              <a:t>4</a:t>
            </a:fld>
            <a:endParaRPr lang="sk-SK" altLang="cs-CZ" sz="800">
              <a:solidFill>
                <a:srgbClr val="FFFFFF"/>
              </a:solidFill>
              <a:latin typeface="Roboto Slab" pitchFamily="2" charset="0"/>
              <a:sym typeface="Roboto Slab" pitchFamily="2" charset="0"/>
            </a:endParaRPr>
          </a:p>
        </p:txBody>
      </p:sp>
      <p:sp>
        <p:nvSpPr>
          <p:cNvPr id="8" name="TextovéPole 7">
            <a:extLst>
              <a:ext uri="{FF2B5EF4-FFF2-40B4-BE49-F238E27FC236}">
                <a16:creationId xmlns:a16="http://schemas.microsoft.com/office/drawing/2014/main" id="{86DA0F3A-79E4-4BF4-A2A0-FF4518B388BE}"/>
              </a:ext>
            </a:extLst>
          </p:cNvPr>
          <p:cNvSpPr txBox="1"/>
          <p:nvPr/>
        </p:nvSpPr>
        <p:spPr>
          <a:xfrm>
            <a:off x="298450" y="2444643"/>
            <a:ext cx="4732638" cy="523220"/>
          </a:xfrm>
          <a:prstGeom prst="rect">
            <a:avLst/>
          </a:prstGeom>
          <a:noFill/>
        </p:spPr>
        <p:txBody>
          <a:bodyPr wrap="square">
            <a:spAutoFit/>
          </a:bodyPr>
          <a:lstStyle/>
          <a:p>
            <a:r>
              <a:rPr lang="en-GB" dirty="0">
                <a:solidFill>
                  <a:schemeClr val="bg1"/>
                </a:solidFill>
              </a:rPr>
              <a:t>Link</a:t>
            </a:r>
            <a:r>
              <a:rPr lang="cs-CZ" dirty="0">
                <a:solidFill>
                  <a:schemeClr val="bg1"/>
                </a:solidFill>
              </a:rPr>
              <a:t>:</a:t>
            </a:r>
          </a:p>
          <a:p>
            <a:r>
              <a:rPr lang="cs-CZ" dirty="0">
                <a:solidFill>
                  <a:schemeClr val="bg1">
                    <a:lumMod val="95000"/>
                  </a:schemeClr>
                </a:solidFill>
                <a:hlinkClick r:id="rId3">
                  <a:extLst>
                    <a:ext uri="{A12FA001-AC4F-418D-AE19-62706E023703}">
                      <ahyp:hlinkClr xmlns:ahyp="http://schemas.microsoft.com/office/drawing/2018/hyperlinkcolor" val="tx"/>
                    </a:ext>
                  </a:extLst>
                </a:hlinkClick>
              </a:rPr>
              <a:t>https://wordwall.net/cs/resource/26629923</a:t>
            </a:r>
            <a:r>
              <a:rPr lang="cs-CZ" dirty="0">
                <a:solidFill>
                  <a:schemeClr val="bg1">
                    <a:lumMod val="95000"/>
                  </a:schemeClr>
                </a:solidFill>
              </a:rPr>
              <a:t>    </a:t>
            </a:r>
          </a:p>
        </p:txBody>
      </p:sp>
      <p:sp>
        <p:nvSpPr>
          <p:cNvPr id="10" name="Tlačítko akce: Přejít vpřed nebo Další 9">
            <a:hlinkClick r:id="rId3"/>
            <a:extLst>
              <a:ext uri="{FF2B5EF4-FFF2-40B4-BE49-F238E27FC236}">
                <a16:creationId xmlns:a16="http://schemas.microsoft.com/office/drawing/2014/main" id="{0C8D8CE4-A9DD-4197-8841-E73D846C3FE5}"/>
              </a:ext>
            </a:extLst>
          </p:cNvPr>
          <p:cNvSpPr/>
          <p:nvPr/>
        </p:nvSpPr>
        <p:spPr>
          <a:xfrm>
            <a:off x="1670497" y="3820041"/>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77C6645C-B91B-4754-9A03-CC2D5A6A9186}"/>
              </a:ext>
            </a:extLst>
          </p:cNvPr>
          <p:cNvSpPr/>
          <p:nvPr/>
        </p:nvSpPr>
        <p:spPr>
          <a:xfrm>
            <a:off x="395536" y="3216341"/>
            <a:ext cx="2787129" cy="100531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2" name="TextovéPole 11">
            <a:extLst>
              <a:ext uri="{FF2B5EF4-FFF2-40B4-BE49-F238E27FC236}">
                <a16:creationId xmlns:a16="http://schemas.microsoft.com/office/drawing/2014/main" id="{BD372BB3-2A1F-4ED9-9B8E-5587DC7D89B1}"/>
              </a:ext>
            </a:extLst>
          </p:cNvPr>
          <p:cNvSpPr txBox="1"/>
          <p:nvPr/>
        </p:nvSpPr>
        <p:spPr>
          <a:xfrm>
            <a:off x="1144281" y="3322165"/>
            <a:ext cx="2001333" cy="430887"/>
          </a:xfrm>
          <a:prstGeom prst="rect">
            <a:avLst/>
          </a:prstGeom>
          <a:noFill/>
        </p:spPr>
        <p:txBody>
          <a:bodyPr wrap="square" rtlCol="0">
            <a:spAutoFit/>
          </a:bodyPr>
          <a:lstStyle/>
          <a:p>
            <a:pPr algn="r"/>
            <a:r>
              <a:rPr lang="en-GB" sz="1100" b="1" dirty="0">
                <a:solidFill>
                  <a:schemeClr val="bg1"/>
                </a:solidFill>
                <a:latin typeface="Weekly Free Light" panose="00000400000000000000" pitchFamily="50" charset="-18"/>
              </a:rPr>
              <a:t>Play</a:t>
            </a:r>
            <a:r>
              <a:rPr lang="cs-CZ" sz="1100" b="1" dirty="0">
                <a:solidFill>
                  <a:schemeClr val="bg1"/>
                </a:solidFill>
                <a:latin typeface="Weekly Free Light" panose="00000400000000000000" pitchFamily="50" charset="-18"/>
              </a:rPr>
              <a:t> </a:t>
            </a:r>
            <a:br>
              <a:rPr lang="cs-CZ" sz="1100" b="1" dirty="0">
                <a:solidFill>
                  <a:schemeClr val="bg1"/>
                </a:solidFill>
                <a:latin typeface="Weekly Free Light" panose="00000400000000000000" pitchFamily="50" charset="-18"/>
              </a:rPr>
            </a:br>
            <a:r>
              <a:rPr lang="cs-CZ" sz="1100" b="1" dirty="0">
                <a:solidFill>
                  <a:schemeClr val="bg1"/>
                </a:solidFill>
                <a:latin typeface="Weekly Free Light" panose="00000400000000000000" pitchFamily="50" charset="-18"/>
              </a:rPr>
              <a:t>WORDWALL</a:t>
            </a:r>
          </a:p>
        </p:txBody>
      </p:sp>
      <p:pic>
        <p:nvPicPr>
          <p:cNvPr id="1028" name="Picture 4">
            <a:extLst>
              <a:ext uri="{FF2B5EF4-FFF2-40B4-BE49-F238E27FC236}">
                <a16:creationId xmlns:a16="http://schemas.microsoft.com/office/drawing/2014/main" id="{B2CA205F-BD2F-4F9C-801F-7F3CBDC9AE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488" y="3338651"/>
            <a:ext cx="772151" cy="77215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5FD94D66-2BD7-404F-B904-0BB157CCC5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0442" y="226384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oogle Shape;439;p37">
            <a:extLst>
              <a:ext uri="{FF2B5EF4-FFF2-40B4-BE49-F238E27FC236}">
                <a16:creationId xmlns:a16="http://schemas.microsoft.com/office/drawing/2014/main" id="{66B9AA5F-61A5-4BF4-A02B-61DA32088D76}"/>
              </a:ext>
            </a:extLst>
          </p:cNvPr>
          <p:cNvSpPr txBox="1">
            <a:spLocks noGrp="1"/>
          </p:cNvSpPr>
          <p:nvPr>
            <p:ph type="subTitle" idx="4294967295"/>
          </p:nvPr>
        </p:nvSpPr>
        <p:spPr>
          <a:xfrm>
            <a:off x="395536" y="653956"/>
            <a:ext cx="7885113" cy="1629762"/>
          </a:xfrm>
        </p:spPr>
        <p:txBody>
          <a:bodyPr anchor="ctr"/>
          <a:lstStyle/>
          <a:p>
            <a:pPr marL="0" indent="0" eaLnBrk="1" hangingPunct="1">
              <a:buClr>
                <a:srgbClr val="114454"/>
              </a:buClr>
              <a:buSzPts val="1100"/>
              <a:buFont typeface="Arial" panose="020B0604020202020204" pitchFamily="34"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WORDWALL</a:t>
            </a:r>
            <a:endParaRPr lang="sk-SK" altLang="cs-CZ" sz="3600" b="1" dirty="0">
              <a:solidFill>
                <a:srgbClr val="FFFFFF"/>
              </a:solidFill>
              <a:latin typeface="Nixie One" panose="02000503080000020004" pitchFamily="50" charset="0"/>
              <a:cs typeface="Arial" panose="020B0604020202020204" pitchFamily="34" charset="0"/>
              <a:sym typeface="Nixie One" panose="02000503080000020004" pitchFamily="50" charset="0"/>
            </a:endParaRPr>
          </a:p>
          <a:p>
            <a:pPr marL="0" indent="0" eaLnBrk="1" hangingPunct="1">
              <a:spcBef>
                <a:spcPts val="600"/>
              </a:spcBef>
              <a:buClr>
                <a:srgbClr val="114454"/>
              </a:buClr>
              <a:buSzPts val="3000"/>
              <a:buFont typeface="Nixie One" panose="02000503080000020004" pitchFamily="50" charset="0"/>
              <a:buNone/>
            </a:pPr>
            <a:r>
              <a:rPr lang="en-GB"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Revision</a:t>
            </a:r>
            <a:r>
              <a:rPr lang="sk-SK"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a:t>
            </a:r>
            <a:br>
              <a:rPr lang="sk-SK"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br>
            <a:r>
              <a:rPr lang="en-GB"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Sine and cosine values</a:t>
            </a:r>
            <a:endParaRPr lang="sk-SK" altLang="cs-CZ" sz="36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endParaRPr>
          </a:p>
        </p:txBody>
      </p:sp>
      <p:sp>
        <p:nvSpPr>
          <p:cNvPr id="37891" name="Google Shape;440;p37">
            <a:extLst>
              <a:ext uri="{FF2B5EF4-FFF2-40B4-BE49-F238E27FC236}">
                <a16:creationId xmlns:a16="http://schemas.microsoft.com/office/drawing/2014/main" id="{C0876525-506D-4CA3-8D19-ABB9CD6E10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6F6FBC9-909E-4281-9153-8C4B56C93D0A}" type="slidenum">
              <a:rPr lang="sk-SK" altLang="cs-CZ" sz="800">
                <a:solidFill>
                  <a:srgbClr val="FFFFFF"/>
                </a:solidFill>
                <a:latin typeface="Roboto Slab" pitchFamily="2" charset="0"/>
                <a:sym typeface="Roboto Slab" pitchFamily="2" charset="0"/>
              </a:rPr>
              <a:pPr eaLnBrk="1" hangingPunct="1"/>
              <a:t>5</a:t>
            </a:fld>
            <a:endParaRPr lang="sk-SK" altLang="cs-CZ" sz="800">
              <a:solidFill>
                <a:srgbClr val="FFFFFF"/>
              </a:solidFill>
              <a:latin typeface="Roboto Slab" pitchFamily="2" charset="0"/>
              <a:sym typeface="Roboto Slab" pitchFamily="2" charset="0"/>
            </a:endParaRPr>
          </a:p>
        </p:txBody>
      </p:sp>
      <p:sp>
        <p:nvSpPr>
          <p:cNvPr id="8" name="TextovéPole 7">
            <a:extLst>
              <a:ext uri="{FF2B5EF4-FFF2-40B4-BE49-F238E27FC236}">
                <a16:creationId xmlns:a16="http://schemas.microsoft.com/office/drawing/2014/main" id="{86DA0F3A-79E4-4BF4-A2A0-FF4518B388BE}"/>
              </a:ext>
            </a:extLst>
          </p:cNvPr>
          <p:cNvSpPr txBox="1"/>
          <p:nvPr/>
        </p:nvSpPr>
        <p:spPr>
          <a:xfrm>
            <a:off x="298450" y="2444643"/>
            <a:ext cx="4732638" cy="523220"/>
          </a:xfrm>
          <a:prstGeom prst="rect">
            <a:avLst/>
          </a:prstGeom>
          <a:noFill/>
        </p:spPr>
        <p:txBody>
          <a:bodyPr wrap="square">
            <a:spAutoFit/>
          </a:bodyPr>
          <a:lstStyle/>
          <a:p>
            <a:r>
              <a:rPr lang="en-GB" dirty="0">
                <a:solidFill>
                  <a:schemeClr val="bg1"/>
                </a:solidFill>
              </a:rPr>
              <a:t>Link</a:t>
            </a:r>
            <a:r>
              <a:rPr lang="cs-CZ" dirty="0">
                <a:solidFill>
                  <a:schemeClr val="bg1"/>
                </a:solidFill>
              </a:rPr>
              <a:t>:</a:t>
            </a:r>
          </a:p>
          <a:p>
            <a:r>
              <a:rPr lang="cs-CZ" dirty="0">
                <a:solidFill>
                  <a:schemeClr val="bg1"/>
                </a:solidFill>
                <a:hlinkClick r:id="rId3">
                  <a:extLst>
                    <a:ext uri="{A12FA001-AC4F-418D-AE19-62706E023703}">
                      <ahyp:hlinkClr xmlns:ahyp="http://schemas.microsoft.com/office/drawing/2018/hyperlinkcolor" val="tx"/>
                    </a:ext>
                  </a:extLst>
                </a:hlinkClick>
              </a:rPr>
              <a:t>https://www.wordwall.net/resource/23095749</a:t>
            </a:r>
            <a:r>
              <a:rPr lang="cs-CZ" dirty="0">
                <a:solidFill>
                  <a:schemeClr val="bg1"/>
                </a:solidFill>
              </a:rPr>
              <a:t> </a:t>
            </a:r>
          </a:p>
        </p:txBody>
      </p:sp>
      <p:sp>
        <p:nvSpPr>
          <p:cNvPr id="10" name="Tlačítko akce: Přejít vpřed nebo Další 9">
            <a:hlinkClick r:id="rId3" highlightClick="1"/>
            <a:extLst>
              <a:ext uri="{FF2B5EF4-FFF2-40B4-BE49-F238E27FC236}">
                <a16:creationId xmlns:a16="http://schemas.microsoft.com/office/drawing/2014/main" id="{0C8D8CE4-A9DD-4197-8841-E73D846C3FE5}"/>
              </a:ext>
            </a:extLst>
          </p:cNvPr>
          <p:cNvSpPr/>
          <p:nvPr/>
        </p:nvSpPr>
        <p:spPr>
          <a:xfrm>
            <a:off x="1670497" y="3820041"/>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77C6645C-B91B-4754-9A03-CC2D5A6A9186}"/>
              </a:ext>
            </a:extLst>
          </p:cNvPr>
          <p:cNvSpPr/>
          <p:nvPr/>
        </p:nvSpPr>
        <p:spPr>
          <a:xfrm>
            <a:off x="395536" y="3216341"/>
            <a:ext cx="2787129" cy="100531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2" name="TextovéPole 11">
            <a:extLst>
              <a:ext uri="{FF2B5EF4-FFF2-40B4-BE49-F238E27FC236}">
                <a16:creationId xmlns:a16="http://schemas.microsoft.com/office/drawing/2014/main" id="{BD372BB3-2A1F-4ED9-9B8E-5587DC7D89B1}"/>
              </a:ext>
            </a:extLst>
          </p:cNvPr>
          <p:cNvSpPr txBox="1"/>
          <p:nvPr/>
        </p:nvSpPr>
        <p:spPr>
          <a:xfrm>
            <a:off x="1144281" y="3322165"/>
            <a:ext cx="2001333" cy="430887"/>
          </a:xfrm>
          <a:prstGeom prst="rect">
            <a:avLst/>
          </a:prstGeom>
          <a:noFill/>
        </p:spPr>
        <p:txBody>
          <a:bodyPr wrap="square" rtlCol="0">
            <a:spAutoFit/>
          </a:bodyPr>
          <a:lstStyle/>
          <a:p>
            <a:pPr algn="r"/>
            <a:r>
              <a:rPr lang="en-GB" sz="1100" b="1" dirty="0">
                <a:solidFill>
                  <a:schemeClr val="bg1"/>
                </a:solidFill>
                <a:latin typeface="Weekly Free Light" panose="00000400000000000000" pitchFamily="50" charset="-18"/>
              </a:rPr>
              <a:t>Play</a:t>
            </a:r>
            <a:r>
              <a:rPr lang="cs-CZ" sz="1100" b="1" dirty="0">
                <a:solidFill>
                  <a:schemeClr val="bg1"/>
                </a:solidFill>
                <a:latin typeface="Weekly Free Light" panose="00000400000000000000" pitchFamily="50" charset="-18"/>
              </a:rPr>
              <a:t> </a:t>
            </a:r>
            <a:br>
              <a:rPr lang="cs-CZ" sz="1100" b="1" dirty="0">
                <a:solidFill>
                  <a:schemeClr val="bg1"/>
                </a:solidFill>
                <a:latin typeface="Weekly Free Light" panose="00000400000000000000" pitchFamily="50" charset="-18"/>
              </a:rPr>
            </a:br>
            <a:r>
              <a:rPr lang="cs-CZ" sz="1100" b="1" dirty="0">
                <a:solidFill>
                  <a:schemeClr val="bg1"/>
                </a:solidFill>
                <a:latin typeface="Weekly Free Light" panose="00000400000000000000" pitchFamily="50" charset="-18"/>
              </a:rPr>
              <a:t>WORDWALL</a:t>
            </a:r>
          </a:p>
        </p:txBody>
      </p:sp>
      <p:pic>
        <p:nvPicPr>
          <p:cNvPr id="1028" name="Picture 4">
            <a:extLst>
              <a:ext uri="{FF2B5EF4-FFF2-40B4-BE49-F238E27FC236}">
                <a16:creationId xmlns:a16="http://schemas.microsoft.com/office/drawing/2014/main" id="{B2CA205F-BD2F-4F9C-801F-7F3CBDC9AE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488" y="3338651"/>
            <a:ext cx="772151" cy="77215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9C4923F1-03AE-4E30-B449-A4AE8F8C3F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7219" y="226384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513462"/>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355726"/>
            <a:ext cx="4505325" cy="1682874"/>
          </a:xfrm>
        </p:spPr>
        <p:txBody>
          <a:bodyPr/>
          <a:lstStyle/>
          <a:p>
            <a:pPr eaLnBrk="1" hangingPunct="1">
              <a:spcBef>
                <a:spcPct val="0"/>
              </a:spcBef>
              <a:spcAft>
                <a:spcPct val="0"/>
              </a:spcAft>
              <a:buFont typeface="Roboto Slab" pitchFamily="2" charset="0"/>
              <a:buNone/>
            </a:pPr>
            <a:r>
              <a:rPr lang="en-GB" altLang="cs-CZ" b="1" dirty="0">
                <a:latin typeface="Roboto Slab" pitchFamily="2" charset="0"/>
                <a:cs typeface="Arial" panose="020B0604020202020204" pitchFamily="34" charset="0"/>
                <a:sym typeface="Roboto Slab" pitchFamily="2" charset="0"/>
              </a:rPr>
              <a:t>Simple equations</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2</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6</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967546724"/>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Simple equations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en-GB" sz="2000" b="1" dirty="0">
                    <a:solidFill>
                      <a:srgbClr val="114454"/>
                    </a:solidFill>
                    <a:latin typeface="Weekly Free Light" panose="00000400000000000000" pitchFamily="50" charset="-18"/>
                    <a:ea typeface="Nixie One"/>
                    <a:cs typeface="Nixie One"/>
                    <a:sym typeface="Nixie One"/>
                  </a:rPr>
                  <a:t>Example</a:t>
                </a:r>
                <a:r>
                  <a:rPr lang="cs-CZ" sz="2000" b="1" dirty="0">
                    <a:solidFill>
                      <a:srgbClr val="114454"/>
                    </a:solidFill>
                    <a:latin typeface="Weekly Free Light" panose="00000400000000000000" pitchFamily="50" charset="-18"/>
                    <a:ea typeface="Nixie One"/>
                    <a:cs typeface="Nixie One"/>
                    <a:sym typeface="Nixie One"/>
                  </a:rPr>
                  <a:t> 1: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𝐬𝐢𝐧</m:t>
                        </m:r>
                      </m:fName>
                      <m:e>
                        <m:d>
                          <m:dPr>
                            <m:ctrlPr>
                              <a:rPr lang="cs-CZ" sz="2000" b="1" i="1" smtClean="0">
                                <a:solidFill>
                                  <a:srgbClr val="114454"/>
                                </a:solidFill>
                                <a:latin typeface="Cambria Math" panose="02040503050406030204" pitchFamily="18" charset="0"/>
                                <a:ea typeface="Nixie One"/>
                                <a:cs typeface="Nixie One"/>
                                <a:sym typeface="Nixie One"/>
                              </a:rPr>
                            </m:ctrlPr>
                          </m:dPr>
                          <m:e>
                            <m:r>
                              <a:rPr lang="cs-CZ" sz="2000" b="1" i="1" smtClean="0">
                                <a:solidFill>
                                  <a:srgbClr val="114454"/>
                                </a:solidFill>
                                <a:latin typeface="Cambria Math" panose="02040503050406030204" pitchFamily="18" charset="0"/>
                                <a:ea typeface="Nixie One"/>
                                <a:cs typeface="Nixie One"/>
                                <a:sym typeface="Nixie One"/>
                              </a:rPr>
                              <m:t>𝒙</m:t>
                            </m:r>
                          </m:e>
                        </m:d>
                      </m:e>
                    </m:func>
                    <m:r>
                      <a:rPr lang="cs-CZ" sz="2000" b="1" i="1" smtClean="0">
                        <a:solidFill>
                          <a:srgbClr val="114454"/>
                        </a:solidFill>
                        <a:latin typeface="Cambria Math" panose="02040503050406030204" pitchFamily="18" charset="0"/>
                        <a:ea typeface="Nixie One"/>
                        <a:cs typeface="Nixie One"/>
                        <a:sym typeface="Nixie One"/>
                      </a:rPr>
                      <m:t>=</m:t>
                    </m:r>
                    <m:r>
                      <a:rPr lang="cs-CZ" sz="2000" b="1" i="1" smtClean="0">
                        <a:solidFill>
                          <a:srgbClr val="114454"/>
                        </a:solidFill>
                        <a:latin typeface="Cambria Math" panose="02040503050406030204" pitchFamily="18" charset="0"/>
                        <a:ea typeface="Nixie One"/>
                        <a:cs typeface="Nixie One"/>
                        <a:sym typeface="Nixie One"/>
                      </a:rPr>
                      <m:t>𝟏</m:t>
                    </m:r>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7</a:t>
            </a:fld>
            <a:endParaRPr lang="sk-SK" altLang="cs-CZ" sz="800">
              <a:solidFill>
                <a:srgbClr val="FFFFFF"/>
              </a:solidFill>
              <a:latin typeface="Roboto Slab" pitchFamily="2" charset="0"/>
              <a:sym typeface="Roboto Slab" pitchFamily="2" charset="0"/>
            </a:endParaRPr>
          </a:p>
        </p:txBody>
      </p:sp>
      <p:pic>
        <p:nvPicPr>
          <p:cNvPr id="4" name="Obrázek 3">
            <a:extLst>
              <a:ext uri="{FF2B5EF4-FFF2-40B4-BE49-F238E27FC236}">
                <a16:creationId xmlns:a16="http://schemas.microsoft.com/office/drawing/2014/main" id="{52D219D9-7BC7-45D1-A3FB-86380F4E68B2}"/>
              </a:ext>
            </a:extLst>
          </p:cNvPr>
          <p:cNvPicPr>
            <a:picLocks noChangeAspect="1"/>
          </p:cNvPicPr>
          <p:nvPr/>
        </p:nvPicPr>
        <p:blipFill>
          <a:blip r:embed="rId4"/>
          <a:stretch>
            <a:fillRect/>
          </a:stretch>
        </p:blipFill>
        <p:spPr>
          <a:xfrm>
            <a:off x="5292080" y="532839"/>
            <a:ext cx="3186520" cy="3240000"/>
          </a:xfrm>
          <a:prstGeom prst="rect">
            <a:avLst/>
          </a:prstGeom>
        </p:spPr>
      </p:pic>
      <p:sp>
        <p:nvSpPr>
          <p:cNvPr id="15" name="Google Shape;161;p18">
            <a:extLst>
              <a:ext uri="{FF2B5EF4-FFF2-40B4-BE49-F238E27FC236}">
                <a16:creationId xmlns:a16="http://schemas.microsoft.com/office/drawing/2014/main" id="{9C7A081C-EC8A-4344-9595-04A88DC3729A}"/>
              </a:ext>
            </a:extLst>
          </p:cNvPr>
          <p:cNvSpPr txBox="1">
            <a:spLocks/>
          </p:cNvSpPr>
          <p:nvPr/>
        </p:nvSpPr>
        <p:spPr bwMode="auto">
          <a:xfrm>
            <a:off x="345764" y="2496276"/>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en-GB" sz="1800" kern="0" dirty="0">
                <a:solidFill>
                  <a:srgbClr val="114454"/>
                </a:solidFill>
                <a:latin typeface="Weekly Free Light" panose="020B0604020202020204" charset="-18"/>
                <a:ea typeface="Nixie One"/>
                <a:cs typeface="Nixie One"/>
                <a:sym typeface="Nixie One"/>
              </a:rPr>
              <a:t>The value of sine is read on the</a:t>
            </a:r>
            <a:r>
              <a:rPr lang="cs-CZ" sz="1800" kern="0" dirty="0">
                <a:solidFill>
                  <a:srgbClr val="114454"/>
                </a:solidFill>
                <a:latin typeface="Weekly Free Light" panose="020B0604020202020204" charset="-18"/>
                <a:ea typeface="Nixie One"/>
                <a:cs typeface="Nixie One"/>
                <a:sym typeface="Nixie One"/>
              </a:rPr>
              <a:t> </a:t>
            </a:r>
            <a:r>
              <a:rPr lang="cs-CZ" sz="1800" b="1" kern="0" dirty="0">
                <a:solidFill>
                  <a:srgbClr val="114454"/>
                </a:solidFill>
                <a:latin typeface="Weekly Free Light" panose="020B0604020202020204" charset="-18"/>
                <a:ea typeface="Nixie One"/>
                <a:cs typeface="Nixie One"/>
                <a:sym typeface="Nixie One"/>
              </a:rPr>
              <a:t>y</a:t>
            </a:r>
            <a:r>
              <a:rPr lang="en-GB" sz="1800" b="1" kern="0" dirty="0">
                <a:solidFill>
                  <a:srgbClr val="114454"/>
                </a:solidFill>
                <a:latin typeface="Weekly Free Light" panose="020B0604020202020204" charset="-18"/>
                <a:ea typeface="Nixie One"/>
                <a:cs typeface="Nixie One"/>
                <a:sym typeface="Nixie One"/>
              </a:rPr>
              <a:t> axis</a:t>
            </a:r>
            <a:r>
              <a:rPr lang="cs-CZ" sz="1800" kern="0" dirty="0">
                <a:solidFill>
                  <a:srgbClr val="114454"/>
                </a:solidFill>
                <a:latin typeface="Weekly Free Light" panose="020B0604020202020204" charset="-18"/>
                <a:ea typeface="Nixie One"/>
                <a:cs typeface="Nixie One"/>
                <a:sym typeface="Nixie One"/>
              </a:rPr>
              <a:t>.</a:t>
            </a:r>
          </a:p>
        </p:txBody>
      </p:sp>
      <mc:AlternateContent xmlns:mc="http://schemas.openxmlformats.org/markup-compatibility/2006" xmlns:a14="http://schemas.microsoft.com/office/drawing/2010/main">
        <mc:Choice Requires="a14">
          <p:sp>
            <p:nvSpPr>
              <p:cNvPr id="16" name="Google Shape;161;p18">
                <a:extLst>
                  <a:ext uri="{FF2B5EF4-FFF2-40B4-BE49-F238E27FC236}">
                    <a16:creationId xmlns:a16="http://schemas.microsoft.com/office/drawing/2014/main" id="{586028D8-37B7-4DBB-9478-B34D86BA536B}"/>
                  </a:ext>
                </a:extLst>
              </p:cNvPr>
              <p:cNvSpPr txBox="1">
                <a:spLocks/>
              </p:cNvSpPr>
              <p:nvPr/>
            </p:nvSpPr>
            <p:spPr bwMode="auto">
              <a:xfrm>
                <a:off x="342606" y="2866813"/>
                <a:ext cx="4536504" cy="609625"/>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en-GB" sz="1800" kern="0" dirty="0">
                    <a:solidFill>
                      <a:srgbClr val="114454"/>
                    </a:solidFill>
                    <a:latin typeface="Weekly Free Light" panose="020B0604020202020204" charset="-18"/>
                    <a:ea typeface="Nixie One"/>
                    <a:cs typeface="Nixie One"/>
                    <a:sym typeface="Nixie One"/>
                  </a:rPr>
                  <a:t>The solution is the point </a:t>
                </a:r>
                <a14:m>
                  <m:oMath xmlns:m="http://schemas.openxmlformats.org/officeDocument/2006/math">
                    <m:d>
                      <m:dPr>
                        <m:begChr m:val="["/>
                        <m:endChr m:val="]"/>
                        <m:ctrlPr>
                          <a:rPr lang="cs-CZ" sz="1800" b="1" i="1" kern="0" smtClean="0">
                            <a:solidFill>
                              <a:srgbClr val="114454"/>
                            </a:solidFill>
                            <a:latin typeface="Cambria Math" panose="02040503050406030204" pitchFamily="18" charset="0"/>
                            <a:sym typeface="Nixie One"/>
                          </a:rPr>
                        </m:ctrlPr>
                      </m:dPr>
                      <m:e>
                        <m:r>
                          <a:rPr lang="cs-CZ" sz="1800" b="1" i="1" kern="0" smtClean="0">
                            <a:solidFill>
                              <a:srgbClr val="114454"/>
                            </a:solidFill>
                            <a:latin typeface="Cambria Math" panose="02040503050406030204" pitchFamily="18" charset="0"/>
                            <a:sym typeface="Nixie One"/>
                          </a:rPr>
                          <m:t>𝟎</m:t>
                        </m:r>
                        <m:r>
                          <a:rPr lang="cs-CZ" sz="1800" b="1" i="1" kern="0" smtClean="0">
                            <a:solidFill>
                              <a:srgbClr val="114454"/>
                            </a:solidFill>
                            <a:latin typeface="Cambria Math" panose="02040503050406030204" pitchFamily="18" charset="0"/>
                            <a:sym typeface="Nixie One"/>
                          </a:rPr>
                          <m:t>; </m:t>
                        </m:r>
                        <m:r>
                          <a:rPr lang="cs-CZ" sz="1800" b="1" i="1" kern="0" smtClean="0">
                            <a:solidFill>
                              <a:srgbClr val="114454"/>
                            </a:solidFill>
                            <a:latin typeface="Cambria Math" panose="02040503050406030204" pitchFamily="18" charset="0"/>
                            <a:sym typeface="Nixie One"/>
                          </a:rPr>
                          <m:t>𝟏</m:t>
                        </m:r>
                      </m:e>
                    </m:d>
                  </m:oMath>
                </a14:m>
                <a:r>
                  <a:rPr lang="en-GB" sz="1800" kern="0" dirty="0">
                    <a:solidFill>
                      <a:srgbClr val="114454"/>
                    </a:solidFill>
                    <a:latin typeface="Weekly Free Light" panose="020B0604020202020204" charset="-18"/>
                    <a:ea typeface="Nixie One"/>
                    <a:cs typeface="Nixie One"/>
                    <a:sym typeface="Nixie One"/>
                  </a:rPr>
                  <a:t> on the unit circle.</a:t>
                </a:r>
                <a:endParaRPr lang="cs-CZ" sz="1800" kern="0" dirty="0">
                  <a:solidFill>
                    <a:srgbClr val="114454"/>
                  </a:solidFill>
                  <a:latin typeface="Weekly Free Light" panose="020B0604020202020204" charset="-18"/>
                  <a:ea typeface="Nixie One"/>
                  <a:cs typeface="Nixie One"/>
                  <a:sym typeface="Nixie One"/>
                </a:endParaRPr>
              </a:p>
            </p:txBody>
          </p:sp>
        </mc:Choice>
        <mc:Fallback xmlns="">
          <p:sp>
            <p:nvSpPr>
              <p:cNvPr id="16" name="Google Shape;161;p18">
                <a:extLst>
                  <a:ext uri="{FF2B5EF4-FFF2-40B4-BE49-F238E27FC236}">
                    <a16:creationId xmlns:a16="http://schemas.microsoft.com/office/drawing/2014/main" id="{586028D8-37B7-4DBB-9478-B34D86BA536B}"/>
                  </a:ext>
                </a:extLst>
              </p:cNvPr>
              <p:cNvSpPr txBox="1">
                <a:spLocks noRot="1" noChangeAspect="1" noMove="1" noResize="1" noEditPoints="1" noAdjustHandles="1" noChangeArrowheads="1" noChangeShapeType="1" noTextEdit="1"/>
              </p:cNvSpPr>
              <p:nvPr/>
            </p:nvSpPr>
            <p:spPr bwMode="auto">
              <a:xfrm>
                <a:off x="342606" y="2866813"/>
                <a:ext cx="4536504" cy="609625"/>
              </a:xfrm>
              <a:prstGeom prst="rect">
                <a:avLst/>
              </a:prstGeom>
              <a:blipFill>
                <a:blip r:embed="rId5"/>
                <a:stretch>
                  <a:fillRect l="-1075" t="-8000" b="-19000"/>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Google Shape;161;p18">
                <a:extLst>
                  <a:ext uri="{FF2B5EF4-FFF2-40B4-BE49-F238E27FC236}">
                    <a16:creationId xmlns:a16="http://schemas.microsoft.com/office/drawing/2014/main" id="{B3D0039A-5A0F-443F-AAE4-FA86F35141EB}"/>
                  </a:ext>
                </a:extLst>
              </p:cNvPr>
              <p:cNvSpPr txBox="1">
                <a:spLocks/>
              </p:cNvSpPr>
              <p:nvPr/>
            </p:nvSpPr>
            <p:spPr bwMode="auto">
              <a:xfrm>
                <a:off x="333375" y="3494762"/>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en-GB" sz="1800" kern="0" dirty="0">
                    <a:solidFill>
                      <a:srgbClr val="114454"/>
                    </a:solidFill>
                    <a:latin typeface="Weekly Free Light" panose="020B0604020202020204" charset="-18"/>
                    <a:ea typeface="Nixie One"/>
                    <a:cs typeface="Nixie One"/>
                    <a:sym typeface="Nixie One"/>
                  </a:rPr>
                  <a:t>T</a:t>
                </a:r>
                <a14:m>
                  <m:oMath xmlns:m="http://schemas.openxmlformats.org/officeDocument/2006/math">
                    <m:r>
                      <m:rPr>
                        <m:sty m:val="p"/>
                      </m:rPr>
                      <a:rPr lang="en-GB" sz="1800" b="0" i="0" kern="0" smtClean="0">
                        <a:solidFill>
                          <a:srgbClr val="114454"/>
                        </a:solidFill>
                        <a:latin typeface="Cambria Math" panose="02040503050406030204" pitchFamily="18" charset="0"/>
                        <a:ea typeface="Nixie One"/>
                        <a:cs typeface="Nixie One"/>
                        <a:sym typeface="Nixie One"/>
                      </a:rPr>
                      <m:t>he</m:t>
                    </m:r>
                    <m:r>
                      <a:rPr lang="en-GB" sz="1800" b="0" i="0" kern="0" smtClean="0">
                        <a:solidFill>
                          <a:srgbClr val="114454"/>
                        </a:solidFill>
                        <a:latin typeface="Cambria Math" panose="02040503050406030204" pitchFamily="18" charset="0"/>
                        <a:ea typeface="Nixie One"/>
                        <a:cs typeface="Nixie One"/>
                        <a:sym typeface="Nixie One"/>
                      </a:rPr>
                      <m:t> </m:t>
                    </m:r>
                    <m:r>
                      <m:rPr>
                        <m:sty m:val="p"/>
                      </m:rPr>
                      <a:rPr lang="en-GB" sz="1800" b="0" i="0" kern="0" smtClean="0">
                        <a:solidFill>
                          <a:srgbClr val="114454"/>
                        </a:solidFill>
                        <a:latin typeface="Cambria Math" panose="02040503050406030204" pitchFamily="18" charset="0"/>
                        <a:ea typeface="Nixie One"/>
                        <a:cs typeface="Nixie One"/>
                        <a:sym typeface="Nixie One"/>
                      </a:rPr>
                      <m:t>solution</m:t>
                    </m:r>
                    <m:r>
                      <a:rPr lang="en-GB" sz="1800" b="0" i="0" kern="0" smtClean="0">
                        <a:solidFill>
                          <a:srgbClr val="114454"/>
                        </a:solidFill>
                        <a:latin typeface="Cambria Math" panose="02040503050406030204" pitchFamily="18" charset="0"/>
                        <a:ea typeface="Nixie One"/>
                        <a:cs typeface="Nixie One"/>
                        <a:sym typeface="Nixie One"/>
                      </a:rPr>
                      <m:t> </m:t>
                    </m:r>
                    <m:r>
                      <m:rPr>
                        <m:sty m:val="p"/>
                      </m:rPr>
                      <a:rPr lang="en-GB" sz="1800" b="0" i="0" kern="0" smtClean="0">
                        <a:solidFill>
                          <a:srgbClr val="114454"/>
                        </a:solidFill>
                        <a:latin typeface="Cambria Math" panose="02040503050406030204" pitchFamily="18" charset="0"/>
                        <a:ea typeface="Nixie One"/>
                        <a:cs typeface="Nixie One"/>
                        <a:sym typeface="Nixie One"/>
                      </a:rPr>
                      <m:t>is</m:t>
                    </m:r>
                    <m:r>
                      <a:rPr lang="en-GB" sz="1800" b="0" i="0" kern="0" smtClean="0">
                        <a:solidFill>
                          <a:srgbClr val="114454"/>
                        </a:solidFill>
                        <a:latin typeface="Cambria Math" panose="02040503050406030204" pitchFamily="18" charset="0"/>
                        <a:ea typeface="Nixie One"/>
                        <a:cs typeface="Nixie One"/>
                        <a:sym typeface="Nixie One"/>
                      </a:rPr>
                      <m:t> </m:t>
                    </m:r>
                    <m:r>
                      <m:rPr>
                        <m:sty m:val="p"/>
                      </m:rPr>
                      <a:rPr lang="en-GB" sz="1800" b="0" i="0" kern="0" smtClean="0">
                        <a:solidFill>
                          <a:srgbClr val="114454"/>
                        </a:solidFill>
                        <a:latin typeface="Cambria Math" panose="02040503050406030204" pitchFamily="18" charset="0"/>
                        <a:ea typeface="Nixie One"/>
                        <a:cs typeface="Nixie One"/>
                        <a:sym typeface="Nixie One"/>
                      </a:rPr>
                      <m:t>the</m:t>
                    </m:r>
                    <m:r>
                      <a:rPr lang="en-GB" sz="1800" b="0" i="0" kern="0" smtClean="0">
                        <a:solidFill>
                          <a:srgbClr val="114454"/>
                        </a:solidFill>
                        <a:latin typeface="Cambria Math" panose="02040503050406030204" pitchFamily="18" charset="0"/>
                        <a:ea typeface="Nixie One"/>
                        <a:cs typeface="Nixie One"/>
                        <a:sym typeface="Nixie One"/>
                      </a:rPr>
                      <m:t> </m:t>
                    </m:r>
                    <m:r>
                      <m:rPr>
                        <m:sty m:val="p"/>
                      </m:rPr>
                      <a:rPr lang="en-GB" sz="1800" b="0" i="0" kern="0" smtClean="0">
                        <a:solidFill>
                          <a:srgbClr val="114454"/>
                        </a:solidFill>
                        <a:latin typeface="Cambria Math" panose="02040503050406030204" pitchFamily="18" charset="0"/>
                        <a:ea typeface="Nixie One"/>
                        <a:cs typeface="Nixie One"/>
                        <a:sym typeface="Nixie One"/>
                      </a:rPr>
                      <m:t>angle</m:t>
                    </m:r>
                    <m:r>
                      <a:rPr lang="en-GB" sz="1800" b="0" i="0" kern="0" smtClean="0">
                        <a:solidFill>
                          <a:srgbClr val="114454"/>
                        </a:solidFill>
                        <a:latin typeface="Cambria Math" panose="02040503050406030204" pitchFamily="18" charset="0"/>
                        <a:ea typeface="Nixie One"/>
                        <a:cs typeface="Nixie One"/>
                        <a:sym typeface="Nixie One"/>
                      </a:rPr>
                      <m:t> </m:t>
                    </m:r>
                    <m:r>
                      <a:rPr lang="cs-CZ" sz="1800" b="1" i="1" kern="0" smtClean="0">
                        <a:solidFill>
                          <a:srgbClr val="114454"/>
                        </a:solidFill>
                        <a:latin typeface="Cambria Math" panose="02040503050406030204" pitchFamily="18" charset="0"/>
                        <a:ea typeface="Nixie One"/>
                        <a:cs typeface="Nixie One"/>
                        <a:sym typeface="Nixie One"/>
                      </a:rPr>
                      <m:t>𝒙</m:t>
                    </m:r>
                    <m:r>
                      <a:rPr lang="cs-CZ" sz="1800" b="1" i="1" kern="0" smtClean="0">
                        <a:solidFill>
                          <a:srgbClr val="114454"/>
                        </a:solidFill>
                        <a:latin typeface="Cambria Math" panose="02040503050406030204" pitchFamily="18" charset="0"/>
                        <a:ea typeface="Nixie One"/>
                        <a:cs typeface="Nixie One"/>
                        <a:sym typeface="Nixie One"/>
                      </a:rPr>
                      <m:t>=</m:t>
                    </m:r>
                    <m:f>
                      <m:fPr>
                        <m:ctrlPr>
                          <a:rPr lang="cs-CZ" sz="1800" b="1" i="1" kern="0" smtClean="0">
                            <a:solidFill>
                              <a:srgbClr val="114454"/>
                            </a:solidFill>
                            <a:latin typeface="Cambria Math" panose="02040503050406030204" pitchFamily="18" charset="0"/>
                            <a:sym typeface="Nixie One"/>
                          </a:rPr>
                        </m:ctrlPr>
                      </m:fPr>
                      <m:num>
                        <m:r>
                          <a:rPr lang="cs-CZ" sz="18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1800" b="1" i="1" kern="0" smtClean="0">
                            <a:solidFill>
                              <a:srgbClr val="114454"/>
                            </a:solidFill>
                            <a:latin typeface="Cambria Math" panose="02040503050406030204" pitchFamily="18" charset="0"/>
                            <a:sym typeface="Nixie One"/>
                          </a:rPr>
                          <m:t>𝟐</m:t>
                        </m:r>
                      </m:den>
                    </m:f>
                  </m:oMath>
                </a14:m>
                <a:r>
                  <a:rPr lang="cs-CZ" sz="1800" kern="0" dirty="0">
                    <a:solidFill>
                      <a:srgbClr val="114454"/>
                    </a:solidFill>
                    <a:latin typeface="Weekly Free Light" panose="020B0604020202020204" charset="-18"/>
                    <a:ea typeface="Nixie One"/>
                    <a:cs typeface="Nixie One"/>
                    <a:sym typeface="Nixie One"/>
                  </a:rPr>
                  <a:t>.</a:t>
                </a:r>
              </a:p>
            </p:txBody>
          </p:sp>
        </mc:Choice>
        <mc:Fallback xmlns="">
          <p:sp>
            <p:nvSpPr>
              <p:cNvPr id="17" name="Google Shape;161;p18">
                <a:extLst>
                  <a:ext uri="{FF2B5EF4-FFF2-40B4-BE49-F238E27FC236}">
                    <a16:creationId xmlns:a16="http://schemas.microsoft.com/office/drawing/2014/main" id="{B3D0039A-5A0F-443F-AAE4-FA86F35141EB}"/>
                  </a:ext>
                </a:extLst>
              </p:cNvPr>
              <p:cNvSpPr txBox="1">
                <a:spLocks noRot="1" noChangeAspect="1" noMove="1" noResize="1" noEditPoints="1" noAdjustHandles="1" noChangeArrowheads="1" noChangeShapeType="1" noTextEdit="1"/>
              </p:cNvSpPr>
              <p:nvPr/>
            </p:nvSpPr>
            <p:spPr bwMode="auto">
              <a:xfrm>
                <a:off x="333375" y="3494762"/>
                <a:ext cx="4536504" cy="445140"/>
              </a:xfrm>
              <a:prstGeom prst="rect">
                <a:avLst/>
              </a:prstGeom>
              <a:blipFill>
                <a:blip r:embed="rId6"/>
                <a:stretch>
                  <a:fillRect l="-1210" t="-2740"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Google Shape;161;p18">
                <a:extLst>
                  <a:ext uri="{FF2B5EF4-FFF2-40B4-BE49-F238E27FC236}">
                    <a16:creationId xmlns:a16="http://schemas.microsoft.com/office/drawing/2014/main" id="{410F1801-2F3B-4442-8EB8-3D9F6D784CF4}"/>
                  </a:ext>
                </a:extLst>
              </p:cNvPr>
              <p:cNvSpPr txBox="1">
                <a:spLocks/>
              </p:cNvSpPr>
              <p:nvPr/>
            </p:nvSpPr>
            <p:spPr bwMode="auto">
              <a:xfrm>
                <a:off x="4887289" y="4120346"/>
                <a:ext cx="3949946"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fPr>
                                <m:num>
                                  <m:r>
                                    <a:rPr lang="cs-CZ" sz="15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1500" b="1" i="1" kern="0" smtClean="0">
                                      <a:solidFill>
                                        <a:srgbClr val="114454"/>
                                      </a:solidFill>
                                      <a:latin typeface="Cambria Math" panose="02040503050406030204" pitchFamily="18" charset="0"/>
                                      <a:ea typeface="Cambria Math" panose="02040503050406030204" pitchFamily="18" charset="0"/>
                                      <a:sym typeface="Nixie One"/>
                                    </a:rPr>
                                    <m:t>𝟐</m:t>
                                  </m:r>
                                </m:den>
                              </m:f>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b="1" i="1" kern="0" smtClean="0">
                                  <a:solidFill>
                                    <a:srgbClr val="114454"/>
                                  </a:solidFill>
                                  <a:latin typeface="Cambria Math" panose="02040503050406030204" pitchFamily="18" charset="0"/>
                                  <a:ea typeface="Cambria Math" panose="02040503050406030204" pitchFamily="18" charset="0"/>
                                  <a:cs typeface="Nixie One"/>
                                  <a:sym typeface="Nixie One"/>
                                </a:rPr>
                                <m:t>𝟐</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𝒌</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𝝅</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18" name="Google Shape;161;p18">
                <a:extLst>
                  <a:ext uri="{FF2B5EF4-FFF2-40B4-BE49-F238E27FC236}">
                    <a16:creationId xmlns:a16="http://schemas.microsoft.com/office/drawing/2014/main" id="{410F1801-2F3B-4442-8EB8-3D9F6D784CF4}"/>
                  </a:ext>
                </a:extLst>
              </p:cNvPr>
              <p:cNvSpPr txBox="1">
                <a:spLocks noRot="1" noChangeAspect="1" noMove="1" noResize="1" noEditPoints="1" noAdjustHandles="1" noChangeArrowheads="1" noChangeShapeType="1" noTextEdit="1"/>
              </p:cNvSpPr>
              <p:nvPr/>
            </p:nvSpPr>
            <p:spPr bwMode="auto">
              <a:xfrm>
                <a:off x="4887289" y="4120346"/>
                <a:ext cx="3949946" cy="847381"/>
              </a:xfrm>
              <a:prstGeom prst="rect">
                <a:avLst/>
              </a:prstGeom>
              <a:blipFill>
                <a:blip r:embed="rId7"/>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Google Shape;161;p18">
                <a:extLst>
                  <a:ext uri="{FF2B5EF4-FFF2-40B4-BE49-F238E27FC236}">
                    <a16:creationId xmlns:a16="http://schemas.microsoft.com/office/drawing/2014/main" id="{C90327DF-6DD4-4CA3-8536-C57976DFF9B1}"/>
                  </a:ext>
                </a:extLst>
              </p:cNvPr>
              <p:cNvSpPr txBox="1">
                <a:spLocks/>
              </p:cNvSpPr>
              <p:nvPr/>
            </p:nvSpPr>
            <p:spPr bwMode="auto">
              <a:xfrm>
                <a:off x="333375" y="4177523"/>
                <a:ext cx="4445418" cy="8077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en-GB" sz="1800" kern="0" dirty="0">
                    <a:solidFill>
                      <a:srgbClr val="114454"/>
                    </a:solidFill>
                    <a:latin typeface="Weekly Free Light" panose="020B0604020202020204" charset="-18"/>
                    <a:ea typeface="Nixie One"/>
                    <a:cs typeface="Nixie One"/>
                    <a:sym typeface="Nixie One"/>
                  </a:rPr>
                  <a:t>It is a periodic function with the </a:t>
                </a:r>
              </a:p>
              <a:p>
                <a:pPr marL="0" indent="0" eaLnBrk="1" fontAlgn="auto" hangingPunct="1">
                  <a:spcBef>
                    <a:spcPts val="0"/>
                  </a:spcBef>
                  <a:buClr>
                    <a:srgbClr val="114454"/>
                  </a:buClr>
                  <a:buNone/>
                  <a:defRPr/>
                </a:pPr>
                <a:r>
                  <a:rPr lang="en-GB" sz="1800" kern="0" dirty="0">
                    <a:solidFill>
                      <a:srgbClr val="114454"/>
                    </a:solidFill>
                    <a:latin typeface="Weekly Free Light" panose="020B0604020202020204" charset="-18"/>
                    <a:ea typeface="Nixie One"/>
                    <a:cs typeface="Nixie One"/>
                    <a:sym typeface="Nixie One"/>
                  </a:rPr>
                  <a:t>period</a:t>
                </a:r>
                <a:r>
                  <a:rPr lang="cs-CZ" sz="1800" kern="0" dirty="0">
                    <a:solidFill>
                      <a:srgbClr val="114454"/>
                    </a:solidFill>
                    <a:latin typeface="Weekly Free Light" panose="020B0604020202020204" charset="-18"/>
                    <a:ea typeface="Nixie One"/>
                    <a:cs typeface="Nixie One"/>
                    <a:sym typeface="Nixie One"/>
                  </a:rPr>
                  <a:t> </a:t>
                </a:r>
                <a14:m>
                  <m:oMath xmlns:m="http://schemas.openxmlformats.org/officeDocument/2006/math">
                    <m:r>
                      <a:rPr lang="cs-CZ" sz="1800" b="1" i="0" kern="0" smtClean="0">
                        <a:solidFill>
                          <a:srgbClr val="114454"/>
                        </a:solidFill>
                        <a:latin typeface="Cambria Math" panose="02040503050406030204" pitchFamily="18" charset="0"/>
                        <a:ea typeface="Cambria Math" panose="02040503050406030204" pitchFamily="18" charset="0"/>
                        <a:sym typeface="Nixie One"/>
                      </a:rPr>
                      <m:t>𝟐</m:t>
                    </m:r>
                    <m:r>
                      <a:rPr lang="cs-CZ" sz="1800" b="1" i="1" kern="0">
                        <a:solidFill>
                          <a:srgbClr val="114454"/>
                        </a:solidFill>
                        <a:latin typeface="Cambria Math" panose="02040503050406030204" pitchFamily="18" charset="0"/>
                        <a:ea typeface="Cambria Math" panose="02040503050406030204" pitchFamily="18" charset="0"/>
                        <a:sym typeface="Nixie One"/>
                      </a:rPr>
                      <m:t>𝝅</m:t>
                    </m:r>
                    <m:r>
                      <a:rPr lang="cs-CZ" sz="1800" b="1" i="1" kern="0">
                        <a:solidFill>
                          <a:srgbClr val="114454"/>
                        </a:solidFill>
                        <a:latin typeface="Cambria Math" panose="02040503050406030204" pitchFamily="18" charset="0"/>
                        <a:ea typeface="Cambria Math" panose="02040503050406030204" pitchFamily="18" charset="0"/>
                        <a:sym typeface="Nixie One"/>
                      </a:rPr>
                      <m:t> </m:t>
                    </m:r>
                  </m:oMath>
                </a14:m>
                <a:r>
                  <a:rPr lang="cs-CZ" sz="1800" kern="0" dirty="0">
                    <a:solidFill>
                      <a:srgbClr val="114454"/>
                    </a:solidFill>
                    <a:latin typeface="Weekly Free Light" panose="020B0604020202020204" charset="-18"/>
                    <a:ea typeface="Nixie One"/>
                    <a:cs typeface="Nixie One"/>
                    <a:sym typeface="Nixie One"/>
                  </a:rPr>
                  <a:t>, </a:t>
                </a:r>
                <a:r>
                  <a:rPr lang="en-GB" sz="1800" kern="0" dirty="0">
                    <a:solidFill>
                      <a:srgbClr val="114454"/>
                    </a:solidFill>
                    <a:latin typeface="Weekly Free Light" panose="020B0604020202020204" charset="-18"/>
                    <a:ea typeface="Nixie One"/>
                    <a:cs typeface="Nixie One"/>
                    <a:sym typeface="Nixie One"/>
                  </a:rPr>
                  <a:t>it is recorded as the following</a:t>
                </a:r>
                <a:r>
                  <a:rPr lang="cs-CZ" sz="1800" kern="0" dirty="0">
                    <a:solidFill>
                      <a:srgbClr val="114454"/>
                    </a:solidFill>
                    <a:latin typeface="Weekly Free Light" panose="020B0604020202020204" charset="-18"/>
                    <a:ea typeface="Nixie One"/>
                    <a:cs typeface="Nixie One"/>
                    <a:sym typeface="Nixie One"/>
                  </a:rPr>
                  <a:t> </a:t>
                </a:r>
                <a14:m>
                  <m:oMath xmlns:m="http://schemas.openxmlformats.org/officeDocument/2006/math">
                    <m:r>
                      <a:rPr lang="cs-CZ" sz="1800" b="1" i="1" kern="0">
                        <a:solidFill>
                          <a:srgbClr val="114454"/>
                        </a:solidFill>
                        <a:latin typeface="Cambria Math" panose="02040503050406030204" pitchFamily="18" charset="0"/>
                        <a:ea typeface="Nixie One"/>
                        <a:cs typeface="Nixie One"/>
                        <a:sym typeface="Nixie One"/>
                      </a:rPr>
                      <m:t>𝒙</m:t>
                    </m:r>
                    <m:r>
                      <a:rPr lang="cs-CZ" sz="1800" b="1" i="1" kern="0">
                        <a:solidFill>
                          <a:srgbClr val="114454"/>
                        </a:solidFill>
                        <a:latin typeface="Cambria Math" panose="02040503050406030204" pitchFamily="18" charset="0"/>
                        <a:ea typeface="Nixie One"/>
                        <a:cs typeface="Nixie One"/>
                        <a:sym typeface="Nixie One"/>
                      </a:rPr>
                      <m:t>=</m:t>
                    </m:r>
                    <m:f>
                      <m:fPr>
                        <m:ctrlPr>
                          <a:rPr lang="cs-CZ" sz="1800" b="1" i="1" kern="0">
                            <a:solidFill>
                              <a:srgbClr val="114454"/>
                            </a:solidFill>
                            <a:latin typeface="Cambria Math" panose="02040503050406030204" pitchFamily="18" charset="0"/>
                            <a:sym typeface="Nixie One"/>
                          </a:rPr>
                        </m:ctrlPr>
                      </m:fPr>
                      <m:num>
                        <m:r>
                          <a:rPr lang="cs-CZ" sz="1800" b="1" i="1" kern="0">
                            <a:solidFill>
                              <a:srgbClr val="114454"/>
                            </a:solidFill>
                            <a:latin typeface="Cambria Math" panose="02040503050406030204" pitchFamily="18" charset="0"/>
                            <a:ea typeface="Cambria Math" panose="02040503050406030204" pitchFamily="18" charset="0"/>
                            <a:sym typeface="Nixie One"/>
                          </a:rPr>
                          <m:t>𝝅</m:t>
                        </m:r>
                      </m:num>
                      <m:den>
                        <m:r>
                          <a:rPr lang="cs-CZ" sz="1800" b="1" i="1" kern="0">
                            <a:solidFill>
                              <a:srgbClr val="114454"/>
                            </a:solidFill>
                            <a:latin typeface="Cambria Math" panose="02040503050406030204" pitchFamily="18" charset="0"/>
                            <a:sym typeface="Nixie One"/>
                          </a:rPr>
                          <m:t>𝟐</m:t>
                        </m:r>
                      </m:den>
                    </m:f>
                    <m:r>
                      <a:rPr lang="cs-CZ" sz="1800" b="1" i="1" kern="0" smtClean="0">
                        <a:solidFill>
                          <a:srgbClr val="114454"/>
                        </a:solidFill>
                        <a:latin typeface="Cambria Math" panose="02040503050406030204" pitchFamily="18" charset="0"/>
                        <a:sym typeface="Nixie One"/>
                      </a:rPr>
                      <m:t>+</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𝟐</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𝒌</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𝝅</m:t>
                    </m:r>
                  </m:oMath>
                </a14:m>
                <a:endParaRPr lang="cs-CZ" sz="1800" b="1" kern="0" dirty="0">
                  <a:solidFill>
                    <a:srgbClr val="114454"/>
                  </a:solidFill>
                  <a:latin typeface="Weekly Free Light" panose="020B0604020202020204" charset="-18"/>
                  <a:ea typeface="Nixie One"/>
                  <a:cs typeface="Nixie One"/>
                  <a:sym typeface="Nixie One"/>
                </a:endParaRPr>
              </a:p>
            </p:txBody>
          </p:sp>
        </mc:Choice>
        <mc:Fallback xmlns="">
          <p:sp>
            <p:nvSpPr>
              <p:cNvPr id="19" name="Google Shape;161;p18">
                <a:extLst>
                  <a:ext uri="{FF2B5EF4-FFF2-40B4-BE49-F238E27FC236}">
                    <a16:creationId xmlns:a16="http://schemas.microsoft.com/office/drawing/2014/main" id="{C90327DF-6DD4-4CA3-8536-C57976DFF9B1}"/>
                  </a:ext>
                </a:extLst>
              </p:cNvPr>
              <p:cNvSpPr txBox="1">
                <a:spLocks noRot="1" noChangeAspect="1" noMove="1" noResize="1" noEditPoints="1" noAdjustHandles="1" noChangeArrowheads="1" noChangeShapeType="1" noTextEdit="1"/>
              </p:cNvSpPr>
              <p:nvPr/>
            </p:nvSpPr>
            <p:spPr bwMode="auto">
              <a:xfrm>
                <a:off x="333375" y="4177523"/>
                <a:ext cx="4445418" cy="807740"/>
              </a:xfrm>
              <a:prstGeom prst="rect">
                <a:avLst/>
              </a:prstGeom>
              <a:blipFill>
                <a:blip r:embed="rId8"/>
                <a:stretch>
                  <a:fillRect l="-1235" t="-15789" b="-15789"/>
                </a:stretch>
              </a:blipFill>
              <a:ln>
                <a:noFill/>
              </a:ln>
            </p:spPr>
            <p:txBody>
              <a:bodyPr/>
              <a:lstStyle/>
              <a:p>
                <a:r>
                  <a:rPr lang="cs-CZ">
                    <a:noFill/>
                  </a:rPr>
                  <a:t> </a:t>
                </a:r>
              </a:p>
            </p:txBody>
          </p:sp>
        </mc:Fallback>
      </mc:AlternateContent>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Simple equations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en-GB" sz="2000" b="1" dirty="0">
                    <a:solidFill>
                      <a:srgbClr val="114454"/>
                    </a:solidFill>
                    <a:latin typeface="Weekly Free Light" panose="00000400000000000000" pitchFamily="50" charset="-18"/>
                    <a:ea typeface="Nixie One"/>
                    <a:cs typeface="Nixie One"/>
                    <a:sym typeface="Nixie One"/>
                  </a:rPr>
                  <a:t>Example</a:t>
                </a:r>
                <a:r>
                  <a:rPr lang="cs-CZ" sz="2000" b="1" dirty="0">
                    <a:solidFill>
                      <a:srgbClr val="114454"/>
                    </a:solidFill>
                    <a:latin typeface="Weekly Free Light" panose="00000400000000000000" pitchFamily="50" charset="-18"/>
                    <a:ea typeface="Nixie One"/>
                    <a:cs typeface="Nixie One"/>
                    <a:sym typeface="Nixie One"/>
                  </a:rPr>
                  <a:t> 2: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𝐜𝐨𝐬</m:t>
                        </m:r>
                      </m:fName>
                      <m:e>
                        <m:d>
                          <m:dPr>
                            <m:ctrlPr>
                              <a:rPr lang="cs-CZ" sz="2000" b="1" i="1" smtClean="0">
                                <a:solidFill>
                                  <a:srgbClr val="114454"/>
                                </a:solidFill>
                                <a:latin typeface="Cambria Math" panose="02040503050406030204" pitchFamily="18" charset="0"/>
                                <a:ea typeface="Nixie One"/>
                                <a:cs typeface="Nixie One"/>
                                <a:sym typeface="Nixie One"/>
                              </a:rPr>
                            </m:ctrlPr>
                          </m:dPr>
                          <m:e>
                            <m:r>
                              <a:rPr lang="cs-CZ" sz="2000" b="1" i="1" smtClean="0">
                                <a:solidFill>
                                  <a:srgbClr val="114454"/>
                                </a:solidFill>
                                <a:latin typeface="Cambria Math" panose="02040503050406030204" pitchFamily="18" charset="0"/>
                                <a:ea typeface="Nixie One"/>
                                <a:cs typeface="Nixie One"/>
                                <a:sym typeface="Nixie One"/>
                              </a:rPr>
                              <m:t>𝒙</m:t>
                            </m:r>
                          </m:e>
                        </m:d>
                      </m:e>
                    </m:func>
                    <m:r>
                      <a:rPr lang="cs-CZ" sz="2000" b="1" i="1" smtClean="0">
                        <a:solidFill>
                          <a:srgbClr val="114454"/>
                        </a:solidFill>
                        <a:latin typeface="Cambria Math" panose="02040503050406030204" pitchFamily="18" charset="0"/>
                        <a:ea typeface="Nixie One"/>
                        <a:cs typeface="Nixie One"/>
                        <a:sym typeface="Nixie One"/>
                      </a:rPr>
                      <m:t>=</m:t>
                    </m:r>
                    <m:r>
                      <a:rPr lang="cs-CZ" sz="2000" b="1" i="1" smtClean="0">
                        <a:solidFill>
                          <a:srgbClr val="114454"/>
                        </a:solidFill>
                        <a:latin typeface="Cambria Math" panose="02040503050406030204" pitchFamily="18" charset="0"/>
                        <a:ea typeface="Nixie One"/>
                        <a:cs typeface="Nixie One"/>
                        <a:sym typeface="Nixie One"/>
                      </a:rPr>
                      <m:t>𝟎</m:t>
                    </m:r>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8</a:t>
            </a:fld>
            <a:endParaRPr lang="sk-SK" altLang="cs-CZ" sz="800">
              <a:solidFill>
                <a:srgbClr val="FFFFFF"/>
              </a:solidFill>
              <a:latin typeface="Roboto Slab" pitchFamily="2" charset="0"/>
              <a:sym typeface="Roboto Slab" pitchFamily="2" charset="0"/>
            </a:endParaRPr>
          </a:p>
        </p:txBody>
      </p:sp>
      <p:pic>
        <p:nvPicPr>
          <p:cNvPr id="3" name="Obrázek 2">
            <a:extLst>
              <a:ext uri="{FF2B5EF4-FFF2-40B4-BE49-F238E27FC236}">
                <a16:creationId xmlns:a16="http://schemas.microsoft.com/office/drawing/2014/main" id="{E549710D-5460-4BE0-A5C4-45F0204071F2}"/>
              </a:ext>
            </a:extLst>
          </p:cNvPr>
          <p:cNvPicPr>
            <a:picLocks noChangeAspect="1"/>
          </p:cNvPicPr>
          <p:nvPr/>
        </p:nvPicPr>
        <p:blipFill>
          <a:blip r:embed="rId4"/>
          <a:stretch>
            <a:fillRect/>
          </a:stretch>
        </p:blipFill>
        <p:spPr>
          <a:xfrm>
            <a:off x="5018087" y="501323"/>
            <a:ext cx="3303441" cy="3240000"/>
          </a:xfrm>
          <a:prstGeom prst="rect">
            <a:avLst/>
          </a:prstGeom>
        </p:spPr>
      </p:pic>
      <p:sp>
        <p:nvSpPr>
          <p:cNvPr id="14" name="Google Shape;161;p18">
            <a:extLst>
              <a:ext uri="{FF2B5EF4-FFF2-40B4-BE49-F238E27FC236}">
                <a16:creationId xmlns:a16="http://schemas.microsoft.com/office/drawing/2014/main" id="{22DEEF11-F69E-438E-B8E9-E44F72AA45BD}"/>
              </a:ext>
            </a:extLst>
          </p:cNvPr>
          <p:cNvSpPr txBox="1">
            <a:spLocks/>
          </p:cNvSpPr>
          <p:nvPr/>
        </p:nvSpPr>
        <p:spPr bwMode="auto">
          <a:xfrm>
            <a:off x="345764" y="2414642"/>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en-GB" sz="1800" kern="0" dirty="0">
                <a:solidFill>
                  <a:srgbClr val="114454"/>
                </a:solidFill>
                <a:latin typeface="Weekly Free Light" panose="020B0604020202020204" charset="-18"/>
                <a:ea typeface="Nixie One"/>
                <a:cs typeface="Nixie One"/>
                <a:sym typeface="Nixie One"/>
              </a:rPr>
              <a:t>The value of </a:t>
            </a:r>
            <a:r>
              <a:rPr lang="cs-CZ" sz="1800" b="1" kern="0" dirty="0">
                <a:solidFill>
                  <a:srgbClr val="114454"/>
                </a:solidFill>
                <a:latin typeface="Weekly Free Light" panose="020B0604020202020204" charset="-18"/>
                <a:ea typeface="Nixie One"/>
                <a:cs typeface="Nixie One"/>
                <a:sym typeface="Nixie One"/>
              </a:rPr>
              <a:t>cos</a:t>
            </a:r>
            <a:r>
              <a:rPr lang="cs-CZ" sz="1800" kern="0" dirty="0">
                <a:solidFill>
                  <a:srgbClr val="114454"/>
                </a:solidFill>
                <a:latin typeface="Weekly Free Light" panose="020B0604020202020204" charset="-18"/>
                <a:ea typeface="Nixie One"/>
                <a:cs typeface="Nixie One"/>
                <a:sym typeface="Nixie One"/>
              </a:rPr>
              <a:t> </a:t>
            </a:r>
            <a:r>
              <a:rPr lang="en-GB" sz="1800" kern="0" dirty="0">
                <a:solidFill>
                  <a:srgbClr val="114454"/>
                </a:solidFill>
                <a:latin typeface="Weekly Free Light" panose="020B0604020202020204" charset="-18"/>
                <a:ea typeface="Nixie One"/>
                <a:cs typeface="Nixie One"/>
                <a:sym typeface="Nixie One"/>
              </a:rPr>
              <a:t>is read on </a:t>
            </a:r>
            <a:r>
              <a:rPr lang="cs-CZ" sz="1800" b="1" kern="0" dirty="0">
                <a:solidFill>
                  <a:srgbClr val="114454"/>
                </a:solidFill>
                <a:latin typeface="Weekly Free Light" panose="020B0604020202020204" charset="-18"/>
                <a:ea typeface="Nixie One"/>
                <a:cs typeface="Nixie One"/>
                <a:sym typeface="Nixie One"/>
              </a:rPr>
              <a:t>x</a:t>
            </a:r>
            <a:r>
              <a:rPr lang="en-GB" sz="1800" b="1" kern="0" dirty="0">
                <a:solidFill>
                  <a:srgbClr val="114454"/>
                </a:solidFill>
                <a:latin typeface="Weekly Free Light" panose="020B0604020202020204" charset="-18"/>
                <a:ea typeface="Nixie One"/>
                <a:cs typeface="Nixie One"/>
                <a:sym typeface="Nixie One"/>
              </a:rPr>
              <a:t> axis</a:t>
            </a:r>
            <a:r>
              <a:rPr lang="cs-CZ" sz="1800" kern="0" dirty="0">
                <a:solidFill>
                  <a:srgbClr val="114454"/>
                </a:solidFill>
                <a:latin typeface="Weekly Free Light" panose="020B0604020202020204" charset="-18"/>
                <a:ea typeface="Nixie One"/>
                <a:cs typeface="Nixie One"/>
                <a:sym typeface="Nixie One"/>
              </a:rPr>
              <a:t>.</a:t>
            </a:r>
          </a:p>
        </p:txBody>
      </p:sp>
      <mc:AlternateContent xmlns:mc="http://schemas.openxmlformats.org/markup-compatibility/2006" xmlns:a14="http://schemas.microsoft.com/office/drawing/2010/main">
        <mc:Choice Requires="a14">
          <p:sp>
            <p:nvSpPr>
              <p:cNvPr id="15" name="Google Shape;161;p18">
                <a:extLst>
                  <a:ext uri="{FF2B5EF4-FFF2-40B4-BE49-F238E27FC236}">
                    <a16:creationId xmlns:a16="http://schemas.microsoft.com/office/drawing/2014/main" id="{7F976FA2-994E-4E43-AC99-A64DC650E347}"/>
                  </a:ext>
                </a:extLst>
              </p:cNvPr>
              <p:cNvSpPr txBox="1">
                <a:spLocks/>
              </p:cNvSpPr>
              <p:nvPr/>
            </p:nvSpPr>
            <p:spPr bwMode="auto">
              <a:xfrm>
                <a:off x="350785" y="2750521"/>
                <a:ext cx="4536504" cy="685324"/>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en-GB" sz="1800" kern="0" dirty="0">
                    <a:solidFill>
                      <a:srgbClr val="114454"/>
                    </a:solidFill>
                    <a:latin typeface="Weekly Free Light" panose="020B0604020202020204" charset="-18"/>
                    <a:ea typeface="Nixie One"/>
                    <a:cs typeface="Nixie One"/>
                    <a:sym typeface="Nixie One"/>
                  </a:rPr>
                  <a:t>The solutions are the points of </a:t>
                </a:r>
                <a14:m>
                  <m:oMath xmlns:m="http://schemas.openxmlformats.org/officeDocument/2006/math">
                    <m:d>
                      <m:dPr>
                        <m:begChr m:val="["/>
                        <m:endChr m:val="]"/>
                        <m:ctrlPr>
                          <a:rPr lang="cs-CZ" sz="1800" b="1" i="1" kern="0" smtClean="0">
                            <a:solidFill>
                              <a:srgbClr val="114454"/>
                            </a:solidFill>
                            <a:latin typeface="Cambria Math" panose="02040503050406030204" pitchFamily="18" charset="0"/>
                            <a:sym typeface="Nixie One"/>
                          </a:rPr>
                        </m:ctrlPr>
                      </m:dPr>
                      <m:e>
                        <m:r>
                          <a:rPr lang="cs-CZ" sz="1800" b="1" i="1" kern="0" smtClean="0">
                            <a:solidFill>
                              <a:srgbClr val="114454"/>
                            </a:solidFill>
                            <a:latin typeface="Cambria Math" panose="02040503050406030204" pitchFamily="18" charset="0"/>
                            <a:sym typeface="Nixie One"/>
                          </a:rPr>
                          <m:t>𝟎</m:t>
                        </m:r>
                        <m:r>
                          <a:rPr lang="cs-CZ" sz="1800" b="1" i="1" kern="0" smtClean="0">
                            <a:solidFill>
                              <a:srgbClr val="114454"/>
                            </a:solidFill>
                            <a:latin typeface="Cambria Math" panose="02040503050406030204" pitchFamily="18" charset="0"/>
                            <a:sym typeface="Nixie One"/>
                          </a:rPr>
                          <m:t>; </m:t>
                        </m:r>
                        <m:r>
                          <a:rPr lang="cs-CZ" sz="1800" b="1" i="1" kern="0" smtClean="0">
                            <a:solidFill>
                              <a:srgbClr val="114454"/>
                            </a:solidFill>
                            <a:latin typeface="Cambria Math" panose="02040503050406030204" pitchFamily="18" charset="0"/>
                            <a:sym typeface="Nixie One"/>
                          </a:rPr>
                          <m:t>𝟏</m:t>
                        </m:r>
                      </m:e>
                    </m:d>
                  </m:oMath>
                </a14:m>
                <a:r>
                  <a:rPr lang="cs-CZ" sz="1800" kern="0" dirty="0">
                    <a:solidFill>
                      <a:srgbClr val="114454"/>
                    </a:solidFill>
                    <a:latin typeface="Weekly Free Light" panose="020B0604020202020204" charset="-18"/>
                    <a:ea typeface="Nixie One"/>
                    <a:cs typeface="Nixie One"/>
                    <a:sym typeface="Nixie One"/>
                  </a:rPr>
                  <a:t> </a:t>
                </a:r>
                <a:r>
                  <a:rPr lang="en-GB" sz="1800" kern="0" dirty="0">
                    <a:solidFill>
                      <a:srgbClr val="114454"/>
                    </a:solidFill>
                    <a:latin typeface="Weekly Free Light" panose="020B0604020202020204" charset="-18"/>
                    <a:ea typeface="Nixie One"/>
                    <a:cs typeface="Nixie One"/>
                    <a:sym typeface="Nixie One"/>
                  </a:rPr>
                  <a:t>and</a:t>
                </a:r>
                <a:r>
                  <a:rPr lang="cs-CZ" sz="1800" kern="0" dirty="0">
                    <a:solidFill>
                      <a:srgbClr val="114454"/>
                    </a:solidFill>
                    <a:latin typeface="Weekly Free Light" panose="020B0604020202020204" charset="-18"/>
                    <a:ea typeface="Nixie One"/>
                    <a:cs typeface="Nixie One"/>
                    <a:sym typeface="Nixie One"/>
                  </a:rPr>
                  <a:t> </a:t>
                </a:r>
                <a14:m>
                  <m:oMath xmlns:m="http://schemas.openxmlformats.org/officeDocument/2006/math">
                    <m:d>
                      <m:dPr>
                        <m:begChr m:val="["/>
                        <m:endChr m:val="]"/>
                        <m:ctrlPr>
                          <a:rPr lang="cs-CZ" sz="1800" b="1" i="1" kern="0">
                            <a:solidFill>
                              <a:srgbClr val="114454"/>
                            </a:solidFill>
                            <a:latin typeface="Cambria Math" panose="02040503050406030204" pitchFamily="18" charset="0"/>
                            <a:sym typeface="Nixie One"/>
                          </a:rPr>
                        </m:ctrlPr>
                      </m:dPr>
                      <m:e>
                        <m:r>
                          <a:rPr lang="cs-CZ" sz="1800" b="1" i="1" kern="0">
                            <a:solidFill>
                              <a:srgbClr val="114454"/>
                            </a:solidFill>
                            <a:latin typeface="Cambria Math" panose="02040503050406030204" pitchFamily="18" charset="0"/>
                            <a:sym typeface="Nixie One"/>
                          </a:rPr>
                          <m:t>𝟎</m:t>
                        </m:r>
                        <m:r>
                          <a:rPr lang="cs-CZ" sz="1800" b="1" i="1" kern="0">
                            <a:solidFill>
                              <a:srgbClr val="114454"/>
                            </a:solidFill>
                            <a:latin typeface="Cambria Math" panose="02040503050406030204" pitchFamily="18" charset="0"/>
                            <a:sym typeface="Nixie One"/>
                          </a:rPr>
                          <m:t>;−</m:t>
                        </m:r>
                        <m:r>
                          <a:rPr lang="cs-CZ" sz="1800" b="1" i="1" kern="0" smtClean="0">
                            <a:solidFill>
                              <a:srgbClr val="114454"/>
                            </a:solidFill>
                            <a:latin typeface="Cambria Math" panose="02040503050406030204" pitchFamily="18" charset="0"/>
                            <a:sym typeface="Nixie One"/>
                          </a:rPr>
                          <m:t>𝟏</m:t>
                        </m:r>
                      </m:e>
                    </m:d>
                  </m:oMath>
                </a14:m>
                <a:r>
                  <a:rPr lang="en-GB" sz="1800" kern="0" dirty="0">
                    <a:solidFill>
                      <a:srgbClr val="114454"/>
                    </a:solidFill>
                    <a:latin typeface="Weekly Free Light" panose="020B0604020202020204" charset="-18"/>
                    <a:ea typeface="Nixie One"/>
                    <a:cs typeface="Nixie One"/>
                    <a:sym typeface="Nixie One"/>
                  </a:rPr>
                  <a:t> on the unit circle.</a:t>
                </a:r>
                <a:endParaRPr lang="cs-CZ" sz="1800" kern="0" dirty="0">
                  <a:solidFill>
                    <a:srgbClr val="114454"/>
                  </a:solidFill>
                  <a:latin typeface="Weekly Free Light" panose="020B0604020202020204" charset="-18"/>
                  <a:ea typeface="Nixie One"/>
                  <a:cs typeface="Nixie One"/>
                  <a:sym typeface="Nixie One"/>
                </a:endParaRPr>
              </a:p>
            </p:txBody>
          </p:sp>
        </mc:Choice>
        <mc:Fallback xmlns="">
          <p:sp>
            <p:nvSpPr>
              <p:cNvPr id="15" name="Google Shape;161;p18">
                <a:extLst>
                  <a:ext uri="{FF2B5EF4-FFF2-40B4-BE49-F238E27FC236}">
                    <a16:creationId xmlns:a16="http://schemas.microsoft.com/office/drawing/2014/main" id="{7F976FA2-994E-4E43-AC99-A64DC650E347}"/>
                  </a:ext>
                </a:extLst>
              </p:cNvPr>
              <p:cNvSpPr txBox="1">
                <a:spLocks noRot="1" noChangeAspect="1" noMove="1" noResize="1" noEditPoints="1" noAdjustHandles="1" noChangeArrowheads="1" noChangeShapeType="1" noTextEdit="1"/>
              </p:cNvSpPr>
              <p:nvPr/>
            </p:nvSpPr>
            <p:spPr bwMode="auto">
              <a:xfrm>
                <a:off x="350785" y="2750521"/>
                <a:ext cx="4536504" cy="685324"/>
              </a:xfrm>
              <a:prstGeom prst="rect">
                <a:avLst/>
              </a:prstGeom>
              <a:blipFill>
                <a:blip r:embed="rId5"/>
                <a:stretch>
                  <a:fillRect l="-1210" t="-1770" r="-538" b="-1061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Google Shape;161;p18">
                <a:extLst>
                  <a:ext uri="{FF2B5EF4-FFF2-40B4-BE49-F238E27FC236}">
                    <a16:creationId xmlns:a16="http://schemas.microsoft.com/office/drawing/2014/main" id="{3E4C6EBE-DF1F-4ACF-AA7E-B3D718A3B707}"/>
                  </a:ext>
                </a:extLst>
              </p:cNvPr>
              <p:cNvSpPr txBox="1">
                <a:spLocks/>
              </p:cNvSpPr>
              <p:nvPr/>
            </p:nvSpPr>
            <p:spPr bwMode="auto">
              <a:xfrm>
                <a:off x="333375" y="3350746"/>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en-GB" sz="1800" kern="0" dirty="0">
                    <a:solidFill>
                      <a:srgbClr val="114454"/>
                    </a:solidFill>
                    <a:latin typeface="Weekly Free Light" panose="020B0604020202020204" charset="-18"/>
                    <a:ea typeface="Nixie One"/>
                    <a:cs typeface="Nixie One"/>
                    <a:sym typeface="Nixie One"/>
                  </a:rPr>
                  <a:t>The solution is </a:t>
                </a:r>
                <a14:m>
                  <m:oMath xmlns:m="http://schemas.openxmlformats.org/officeDocument/2006/math">
                    <m:r>
                      <a:rPr lang="cs-CZ" sz="1800" b="1" i="1" kern="0" smtClean="0">
                        <a:solidFill>
                          <a:srgbClr val="114454"/>
                        </a:solidFill>
                        <a:latin typeface="Cambria Math" panose="02040503050406030204" pitchFamily="18" charset="0"/>
                        <a:ea typeface="Nixie One"/>
                        <a:cs typeface="Nixie One"/>
                        <a:sym typeface="Nixie One"/>
                      </a:rPr>
                      <m:t>𝒙</m:t>
                    </m:r>
                    <m:r>
                      <a:rPr lang="cs-CZ" sz="1800" b="1" i="1" kern="0" smtClean="0">
                        <a:solidFill>
                          <a:srgbClr val="114454"/>
                        </a:solidFill>
                        <a:latin typeface="Cambria Math" panose="02040503050406030204" pitchFamily="18" charset="0"/>
                        <a:ea typeface="Nixie One"/>
                        <a:cs typeface="Nixie One"/>
                        <a:sym typeface="Nixie One"/>
                      </a:rPr>
                      <m:t>=</m:t>
                    </m:r>
                    <m:f>
                      <m:fPr>
                        <m:ctrlPr>
                          <a:rPr lang="cs-CZ" sz="1800" b="1" i="1" kern="0" smtClean="0">
                            <a:solidFill>
                              <a:srgbClr val="114454"/>
                            </a:solidFill>
                            <a:latin typeface="Cambria Math" panose="02040503050406030204" pitchFamily="18" charset="0"/>
                            <a:sym typeface="Nixie One"/>
                          </a:rPr>
                        </m:ctrlPr>
                      </m:fPr>
                      <m:num>
                        <m:r>
                          <a:rPr lang="cs-CZ" sz="18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1800" b="1" i="1" kern="0" smtClean="0">
                            <a:solidFill>
                              <a:srgbClr val="114454"/>
                            </a:solidFill>
                            <a:latin typeface="Cambria Math" panose="02040503050406030204" pitchFamily="18" charset="0"/>
                            <a:sym typeface="Nixie One"/>
                          </a:rPr>
                          <m:t>𝟐</m:t>
                        </m:r>
                      </m:den>
                    </m:f>
                  </m:oMath>
                </a14:m>
                <a:r>
                  <a:rPr lang="cs-CZ" sz="1800" kern="0" dirty="0">
                    <a:solidFill>
                      <a:srgbClr val="114454"/>
                    </a:solidFill>
                    <a:latin typeface="Weekly Free Light" panose="020B0604020202020204" charset="-18"/>
                    <a:ea typeface="Nixie One"/>
                    <a:cs typeface="Nixie One"/>
                    <a:sym typeface="Nixie One"/>
                  </a:rPr>
                  <a:t> a </a:t>
                </a:r>
                <a14:m>
                  <m:oMath xmlns:m="http://schemas.openxmlformats.org/officeDocument/2006/math">
                    <m:r>
                      <a:rPr lang="cs-CZ" sz="1800" b="1" i="1" kern="0">
                        <a:solidFill>
                          <a:srgbClr val="114454"/>
                        </a:solidFill>
                        <a:latin typeface="Cambria Math" panose="02040503050406030204" pitchFamily="18" charset="0"/>
                        <a:ea typeface="Nixie One"/>
                        <a:cs typeface="Nixie One"/>
                        <a:sym typeface="Nixie One"/>
                      </a:rPr>
                      <m:t>𝒙</m:t>
                    </m:r>
                    <m:r>
                      <a:rPr lang="cs-CZ" sz="1800" b="1" i="1" kern="0">
                        <a:solidFill>
                          <a:srgbClr val="114454"/>
                        </a:solidFill>
                        <a:latin typeface="Cambria Math" panose="02040503050406030204" pitchFamily="18" charset="0"/>
                        <a:ea typeface="Nixie One"/>
                        <a:cs typeface="Nixie One"/>
                        <a:sym typeface="Nixie One"/>
                      </a:rPr>
                      <m:t>=</m:t>
                    </m:r>
                    <m:f>
                      <m:fPr>
                        <m:ctrlPr>
                          <a:rPr lang="cs-CZ" sz="1800" b="1" i="1" kern="0">
                            <a:solidFill>
                              <a:srgbClr val="114454"/>
                            </a:solidFill>
                            <a:latin typeface="Cambria Math" panose="02040503050406030204" pitchFamily="18" charset="0"/>
                            <a:sym typeface="Nixie One"/>
                          </a:rPr>
                        </m:ctrlPr>
                      </m:fPr>
                      <m:num>
                        <m:r>
                          <a:rPr lang="cs-CZ" sz="1800" b="1" i="1" kern="0" smtClean="0">
                            <a:solidFill>
                              <a:srgbClr val="114454"/>
                            </a:solidFill>
                            <a:latin typeface="Cambria Math" panose="02040503050406030204" pitchFamily="18" charset="0"/>
                            <a:sym typeface="Nixie One"/>
                          </a:rPr>
                          <m:t>𝟑</m:t>
                        </m:r>
                        <m:r>
                          <a:rPr lang="cs-CZ" sz="1800" b="1" i="1" kern="0">
                            <a:solidFill>
                              <a:srgbClr val="114454"/>
                            </a:solidFill>
                            <a:latin typeface="Cambria Math" panose="02040503050406030204" pitchFamily="18" charset="0"/>
                            <a:ea typeface="Cambria Math" panose="02040503050406030204" pitchFamily="18" charset="0"/>
                            <a:sym typeface="Nixie One"/>
                          </a:rPr>
                          <m:t>𝝅</m:t>
                        </m:r>
                      </m:num>
                      <m:den>
                        <m:r>
                          <a:rPr lang="cs-CZ" sz="1800" b="1" i="1" kern="0">
                            <a:solidFill>
                              <a:srgbClr val="114454"/>
                            </a:solidFill>
                            <a:latin typeface="Cambria Math" panose="02040503050406030204" pitchFamily="18" charset="0"/>
                            <a:sym typeface="Nixie One"/>
                          </a:rPr>
                          <m:t>𝟐</m:t>
                        </m:r>
                      </m:den>
                    </m:f>
                  </m:oMath>
                </a14:m>
                <a:r>
                  <a:rPr lang="cs-CZ" sz="1800" kern="0" dirty="0">
                    <a:solidFill>
                      <a:srgbClr val="114454"/>
                    </a:solidFill>
                    <a:latin typeface="Weekly Free Light" panose="020B0604020202020204" charset="-18"/>
                    <a:ea typeface="Nixie One"/>
                    <a:cs typeface="Nixie One"/>
                    <a:sym typeface="Nixie One"/>
                  </a:rPr>
                  <a:t>.</a:t>
                </a:r>
              </a:p>
            </p:txBody>
          </p:sp>
        </mc:Choice>
        <mc:Fallback xmlns="">
          <p:sp>
            <p:nvSpPr>
              <p:cNvPr id="16" name="Google Shape;161;p18">
                <a:extLst>
                  <a:ext uri="{FF2B5EF4-FFF2-40B4-BE49-F238E27FC236}">
                    <a16:creationId xmlns:a16="http://schemas.microsoft.com/office/drawing/2014/main" id="{3E4C6EBE-DF1F-4ACF-AA7E-B3D718A3B707}"/>
                  </a:ext>
                </a:extLst>
              </p:cNvPr>
              <p:cNvSpPr txBox="1">
                <a:spLocks noRot="1" noChangeAspect="1" noMove="1" noResize="1" noEditPoints="1" noAdjustHandles="1" noChangeArrowheads="1" noChangeShapeType="1" noTextEdit="1"/>
              </p:cNvSpPr>
              <p:nvPr/>
            </p:nvSpPr>
            <p:spPr bwMode="auto">
              <a:xfrm>
                <a:off x="333375" y="3350746"/>
                <a:ext cx="4536504" cy="445140"/>
              </a:xfrm>
              <a:prstGeom prst="rect">
                <a:avLst/>
              </a:prstGeom>
              <a:blipFill>
                <a:blip r:embed="rId6"/>
                <a:stretch>
                  <a:fillRect l="-1210" b="-1095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Google Shape;161;p18">
                <a:extLst>
                  <a:ext uri="{FF2B5EF4-FFF2-40B4-BE49-F238E27FC236}">
                    <a16:creationId xmlns:a16="http://schemas.microsoft.com/office/drawing/2014/main" id="{27F052CF-D5EB-4790-99A2-369ACD5E25C5}"/>
                  </a:ext>
                </a:extLst>
              </p:cNvPr>
              <p:cNvSpPr txBox="1">
                <a:spLocks/>
              </p:cNvSpPr>
              <p:nvPr/>
            </p:nvSpPr>
            <p:spPr bwMode="auto">
              <a:xfrm>
                <a:off x="342605" y="3867894"/>
                <a:ext cx="5021483" cy="1056997"/>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en-GB" sz="1800" kern="0" dirty="0">
                    <a:solidFill>
                      <a:srgbClr val="114454"/>
                    </a:solidFill>
                    <a:latin typeface="Weekly Free Light" panose="020B0604020202020204" charset="-18"/>
                    <a:ea typeface="Nixie One"/>
                    <a:cs typeface="Nixie One"/>
                    <a:sym typeface="Nixie One"/>
                  </a:rPr>
                  <a:t>The period of the function is</a:t>
                </a:r>
                <a14:m>
                  <m:oMath xmlns:m="http://schemas.openxmlformats.org/officeDocument/2006/math">
                    <m:r>
                      <a:rPr lang="cs-CZ" sz="1800" b="0" i="0" kern="0" smtClean="0">
                        <a:solidFill>
                          <a:srgbClr val="114454"/>
                        </a:solidFill>
                        <a:latin typeface="Cambria Math" panose="02040503050406030204" pitchFamily="18" charset="0"/>
                        <a:ea typeface="Cambria Math" panose="02040503050406030204" pitchFamily="18" charset="0"/>
                        <a:sym typeface="Nixie One"/>
                      </a:rPr>
                      <m:t> </m:t>
                    </m:r>
                    <m:r>
                      <a:rPr lang="cs-CZ" sz="1800" b="1" i="0" kern="0" smtClean="0">
                        <a:solidFill>
                          <a:srgbClr val="114454"/>
                        </a:solidFill>
                        <a:latin typeface="Cambria Math" panose="02040503050406030204" pitchFamily="18" charset="0"/>
                        <a:ea typeface="Cambria Math" panose="02040503050406030204" pitchFamily="18" charset="0"/>
                        <a:sym typeface="Nixie One"/>
                      </a:rPr>
                      <m:t>𝟐</m:t>
                    </m:r>
                    <m:r>
                      <a:rPr lang="cs-CZ" sz="1800" b="1" i="1" kern="0">
                        <a:solidFill>
                          <a:srgbClr val="114454"/>
                        </a:solidFill>
                        <a:latin typeface="Cambria Math" panose="02040503050406030204" pitchFamily="18" charset="0"/>
                        <a:ea typeface="Cambria Math" panose="02040503050406030204" pitchFamily="18" charset="0"/>
                        <a:sym typeface="Nixie One"/>
                      </a:rPr>
                      <m:t>𝝅</m:t>
                    </m:r>
                    <m:r>
                      <a:rPr lang="cs-CZ" sz="1800" b="1" i="1" kern="0">
                        <a:solidFill>
                          <a:srgbClr val="114454"/>
                        </a:solidFill>
                        <a:latin typeface="Cambria Math" panose="02040503050406030204" pitchFamily="18" charset="0"/>
                        <a:ea typeface="Cambria Math" panose="02040503050406030204" pitchFamily="18" charset="0"/>
                        <a:sym typeface="Nixie One"/>
                      </a:rPr>
                      <m:t> </m:t>
                    </m:r>
                  </m:oMath>
                </a14:m>
                <a:r>
                  <a:rPr lang="cs-CZ" sz="1800" kern="0" dirty="0">
                    <a:solidFill>
                      <a:srgbClr val="114454"/>
                    </a:solidFill>
                    <a:latin typeface="Weekly Free Light" panose="020B0604020202020204" charset="-18"/>
                    <a:ea typeface="Nixie One"/>
                    <a:cs typeface="Nixie One"/>
                    <a:sym typeface="Nixie One"/>
                  </a:rPr>
                  <a:t>, </a:t>
                </a:r>
                <a:r>
                  <a:rPr lang="en-GB" sz="1800" kern="0" dirty="0">
                    <a:solidFill>
                      <a:srgbClr val="114454"/>
                    </a:solidFill>
                    <a:latin typeface="Weekly Free Light" panose="020B0604020202020204" charset="-18"/>
                    <a:ea typeface="Nixie One"/>
                    <a:cs typeface="Nixie One"/>
                    <a:sym typeface="Nixie One"/>
                  </a:rPr>
                  <a:t>recorded as the following </a:t>
                </a:r>
                <a14:m>
                  <m:oMath xmlns:m="http://schemas.openxmlformats.org/officeDocument/2006/math">
                    <m:r>
                      <a:rPr lang="cs-CZ" sz="1800" b="1" i="1" kern="0">
                        <a:solidFill>
                          <a:srgbClr val="114454"/>
                        </a:solidFill>
                        <a:latin typeface="Cambria Math" panose="02040503050406030204" pitchFamily="18" charset="0"/>
                        <a:ea typeface="Nixie One"/>
                        <a:cs typeface="Nixie One"/>
                        <a:sym typeface="Nixie One"/>
                      </a:rPr>
                      <m:t>𝒙</m:t>
                    </m:r>
                    <m:r>
                      <a:rPr lang="cs-CZ" sz="1800" b="1" i="1" kern="0">
                        <a:solidFill>
                          <a:srgbClr val="114454"/>
                        </a:solidFill>
                        <a:latin typeface="Cambria Math" panose="02040503050406030204" pitchFamily="18" charset="0"/>
                        <a:ea typeface="Nixie One"/>
                        <a:cs typeface="Nixie One"/>
                        <a:sym typeface="Nixie One"/>
                      </a:rPr>
                      <m:t>=</m:t>
                    </m:r>
                    <m:f>
                      <m:fPr>
                        <m:ctrlPr>
                          <a:rPr lang="cs-CZ" sz="1800" b="1" i="1" kern="0">
                            <a:solidFill>
                              <a:srgbClr val="114454"/>
                            </a:solidFill>
                            <a:latin typeface="Cambria Math" panose="02040503050406030204" pitchFamily="18" charset="0"/>
                            <a:sym typeface="Nixie One"/>
                          </a:rPr>
                        </m:ctrlPr>
                      </m:fPr>
                      <m:num>
                        <m:r>
                          <a:rPr lang="cs-CZ" sz="1800" b="1" i="1" kern="0">
                            <a:solidFill>
                              <a:srgbClr val="114454"/>
                            </a:solidFill>
                            <a:latin typeface="Cambria Math" panose="02040503050406030204" pitchFamily="18" charset="0"/>
                            <a:ea typeface="Cambria Math" panose="02040503050406030204" pitchFamily="18" charset="0"/>
                            <a:sym typeface="Nixie One"/>
                          </a:rPr>
                          <m:t>𝝅</m:t>
                        </m:r>
                      </m:num>
                      <m:den>
                        <m:r>
                          <a:rPr lang="cs-CZ" sz="1800" b="1" i="1" kern="0">
                            <a:solidFill>
                              <a:srgbClr val="114454"/>
                            </a:solidFill>
                            <a:latin typeface="Cambria Math" panose="02040503050406030204" pitchFamily="18" charset="0"/>
                            <a:sym typeface="Nixie One"/>
                          </a:rPr>
                          <m:t>𝟐</m:t>
                        </m:r>
                      </m:den>
                    </m:f>
                    <m:r>
                      <a:rPr lang="cs-CZ" sz="1800" b="1" i="1" kern="0" smtClean="0">
                        <a:solidFill>
                          <a:srgbClr val="114454"/>
                        </a:solidFill>
                        <a:latin typeface="Cambria Math" panose="02040503050406030204" pitchFamily="18" charset="0"/>
                        <a:sym typeface="Nixie One"/>
                      </a:rPr>
                      <m:t>+</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𝟐</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𝒌</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𝝅</m:t>
                    </m:r>
                  </m:oMath>
                </a14:m>
                <a:r>
                  <a:rPr lang="cs-CZ" sz="1800" b="1" kern="0" dirty="0">
                    <a:solidFill>
                      <a:srgbClr val="114454"/>
                    </a:solidFill>
                    <a:latin typeface="Weekly Free Light" panose="020B0604020202020204" charset="-18"/>
                    <a:ea typeface="Nixie One"/>
                    <a:cs typeface="Nixie One"/>
                    <a:sym typeface="Nixie One"/>
                  </a:rPr>
                  <a:t> </a:t>
                </a:r>
                <a:r>
                  <a:rPr lang="cs-CZ" sz="1800" kern="0" dirty="0">
                    <a:solidFill>
                      <a:srgbClr val="114454"/>
                    </a:solidFill>
                    <a:latin typeface="Weekly Free Light" panose="020B0604020202020204" charset="-18"/>
                    <a:ea typeface="Nixie One"/>
                    <a:cs typeface="Nixie One"/>
                    <a:sym typeface="Nixie One"/>
                  </a:rPr>
                  <a:t>a</a:t>
                </a:r>
                <a:r>
                  <a:rPr lang="en-GB" sz="1800" kern="0" dirty="0" err="1">
                    <a:solidFill>
                      <a:srgbClr val="114454"/>
                    </a:solidFill>
                    <a:latin typeface="Weekly Free Light" panose="020B0604020202020204" charset="-18"/>
                    <a:ea typeface="Nixie One"/>
                    <a:cs typeface="Nixie One"/>
                    <a:sym typeface="Nixie One"/>
                  </a:rPr>
                  <a:t>nd</a:t>
                </a:r>
                <a:r>
                  <a:rPr lang="cs-CZ" sz="1800" b="1" kern="0" dirty="0">
                    <a:solidFill>
                      <a:srgbClr val="114454"/>
                    </a:solidFill>
                    <a:latin typeface="Weekly Free Light" panose="020B0604020202020204" charset="-18"/>
                    <a:ea typeface="Nixie One"/>
                    <a:cs typeface="Nixie One"/>
                    <a:sym typeface="Nixie One"/>
                  </a:rPr>
                  <a:t> </a:t>
                </a:r>
                <a14:m>
                  <m:oMath xmlns:m="http://schemas.openxmlformats.org/officeDocument/2006/math">
                    <m:r>
                      <a:rPr lang="cs-CZ" sz="1800" b="1" i="1" kern="0">
                        <a:solidFill>
                          <a:srgbClr val="114454"/>
                        </a:solidFill>
                        <a:latin typeface="Cambria Math" panose="02040503050406030204" pitchFamily="18" charset="0"/>
                        <a:ea typeface="Nixie One"/>
                        <a:cs typeface="Nixie One"/>
                        <a:sym typeface="Nixie One"/>
                      </a:rPr>
                      <m:t>𝒙</m:t>
                    </m:r>
                    <m:r>
                      <a:rPr lang="cs-CZ" sz="1800" b="1" i="1" kern="0">
                        <a:solidFill>
                          <a:srgbClr val="114454"/>
                        </a:solidFill>
                        <a:latin typeface="Cambria Math" panose="02040503050406030204" pitchFamily="18" charset="0"/>
                        <a:ea typeface="Nixie One"/>
                        <a:cs typeface="Nixie One"/>
                        <a:sym typeface="Nixie One"/>
                      </a:rPr>
                      <m:t>=</m:t>
                    </m:r>
                    <m:f>
                      <m:fPr>
                        <m:ctrlPr>
                          <a:rPr lang="cs-CZ" sz="1800" b="1" i="1" kern="0">
                            <a:solidFill>
                              <a:srgbClr val="114454"/>
                            </a:solidFill>
                            <a:latin typeface="Cambria Math" panose="02040503050406030204" pitchFamily="18" charset="0"/>
                            <a:sym typeface="Nixie One"/>
                          </a:rPr>
                        </m:ctrlPr>
                      </m:fPr>
                      <m:num>
                        <m:r>
                          <a:rPr lang="cs-CZ" sz="1800" b="1" i="1" kern="0" smtClean="0">
                            <a:solidFill>
                              <a:srgbClr val="114454"/>
                            </a:solidFill>
                            <a:latin typeface="Cambria Math" panose="02040503050406030204" pitchFamily="18" charset="0"/>
                            <a:sym typeface="Nixie One"/>
                          </a:rPr>
                          <m:t>𝟑</m:t>
                        </m:r>
                        <m:r>
                          <a:rPr lang="cs-CZ" sz="1800" b="1" i="1" kern="0">
                            <a:solidFill>
                              <a:srgbClr val="114454"/>
                            </a:solidFill>
                            <a:latin typeface="Cambria Math" panose="02040503050406030204" pitchFamily="18" charset="0"/>
                            <a:ea typeface="Cambria Math" panose="02040503050406030204" pitchFamily="18" charset="0"/>
                            <a:sym typeface="Nixie One"/>
                          </a:rPr>
                          <m:t>𝝅</m:t>
                        </m:r>
                      </m:num>
                      <m:den>
                        <m:r>
                          <a:rPr lang="cs-CZ" sz="1800" b="1" i="1" kern="0">
                            <a:solidFill>
                              <a:srgbClr val="114454"/>
                            </a:solidFill>
                            <a:latin typeface="Cambria Math" panose="02040503050406030204" pitchFamily="18" charset="0"/>
                            <a:sym typeface="Nixie One"/>
                          </a:rPr>
                          <m:t>𝟐</m:t>
                        </m:r>
                      </m:den>
                    </m:f>
                    <m:r>
                      <a:rPr lang="cs-CZ" sz="1800" b="1" i="1" kern="0">
                        <a:solidFill>
                          <a:srgbClr val="114454"/>
                        </a:solidFill>
                        <a:latin typeface="Cambria Math" panose="02040503050406030204" pitchFamily="18" charset="0"/>
                        <a:sym typeface="Nixie One"/>
                      </a:rPr>
                      <m:t>+</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𝟐</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𝒌</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𝝅</m:t>
                    </m:r>
                  </m:oMath>
                </a14:m>
                <a:r>
                  <a:rPr lang="cs-CZ" sz="1800" b="1" kern="0" dirty="0">
                    <a:solidFill>
                      <a:srgbClr val="114454"/>
                    </a:solidFill>
                    <a:latin typeface="Weekly Free Light" panose="020B0604020202020204" charset="-18"/>
                    <a:ea typeface="Nixie One"/>
                    <a:cs typeface="Nixie One"/>
                    <a:sym typeface="Nixie One"/>
                  </a:rPr>
                  <a:t>, </a:t>
                </a:r>
                <a:br>
                  <a:rPr lang="cs-CZ" sz="1800" b="1" kern="0" dirty="0">
                    <a:solidFill>
                      <a:srgbClr val="114454"/>
                    </a:solidFill>
                    <a:latin typeface="Weekly Free Light" panose="020B0604020202020204" charset="-18"/>
                    <a:ea typeface="Nixie One"/>
                    <a:cs typeface="Nixie One"/>
                    <a:sym typeface="Nixie One"/>
                  </a:rPr>
                </a:br>
                <a:r>
                  <a:rPr lang="en-GB" sz="1800" b="1" kern="0" dirty="0">
                    <a:solidFill>
                      <a:srgbClr val="114454"/>
                    </a:solidFill>
                    <a:latin typeface="Weekly Free Light" panose="020B0604020202020204" charset="-18"/>
                    <a:ea typeface="Nixie One"/>
                    <a:cs typeface="Nixie One"/>
                    <a:sym typeface="Nixie One"/>
                  </a:rPr>
                  <a:t>which can be shorten to</a:t>
                </a:r>
                <a:r>
                  <a:rPr lang="cs-CZ" sz="1800" b="1" kern="0" dirty="0">
                    <a:solidFill>
                      <a:srgbClr val="114454"/>
                    </a:solidFill>
                    <a:latin typeface="Weekly Free Light" panose="020B0604020202020204" charset="-18"/>
                    <a:ea typeface="Nixie One"/>
                    <a:cs typeface="Nixie One"/>
                    <a:sym typeface="Nixie One"/>
                  </a:rPr>
                  <a:t> </a:t>
                </a:r>
                <a14:m>
                  <m:oMath xmlns:m="http://schemas.openxmlformats.org/officeDocument/2006/math">
                    <m:r>
                      <a:rPr lang="cs-CZ" sz="1800" b="1" i="1" kern="0">
                        <a:solidFill>
                          <a:srgbClr val="114454"/>
                        </a:solidFill>
                        <a:latin typeface="Cambria Math" panose="02040503050406030204" pitchFamily="18" charset="0"/>
                        <a:ea typeface="Nixie One"/>
                        <a:cs typeface="Nixie One"/>
                        <a:sym typeface="Nixie One"/>
                      </a:rPr>
                      <m:t>𝒙</m:t>
                    </m:r>
                    <m:r>
                      <a:rPr lang="cs-CZ" sz="1800" b="1" i="1" kern="0">
                        <a:solidFill>
                          <a:srgbClr val="114454"/>
                        </a:solidFill>
                        <a:latin typeface="Cambria Math" panose="02040503050406030204" pitchFamily="18" charset="0"/>
                        <a:ea typeface="Nixie One"/>
                        <a:cs typeface="Nixie One"/>
                        <a:sym typeface="Nixie One"/>
                      </a:rPr>
                      <m:t>=</m:t>
                    </m:r>
                    <m:f>
                      <m:fPr>
                        <m:ctrlPr>
                          <a:rPr lang="cs-CZ" sz="1800" b="1" i="1" kern="0">
                            <a:solidFill>
                              <a:srgbClr val="114454"/>
                            </a:solidFill>
                            <a:latin typeface="Cambria Math" panose="02040503050406030204" pitchFamily="18" charset="0"/>
                            <a:sym typeface="Nixie One"/>
                          </a:rPr>
                        </m:ctrlPr>
                      </m:fPr>
                      <m:num>
                        <m:r>
                          <a:rPr lang="cs-CZ" sz="1800" b="1" i="1" kern="0">
                            <a:solidFill>
                              <a:srgbClr val="114454"/>
                            </a:solidFill>
                            <a:latin typeface="Cambria Math" panose="02040503050406030204" pitchFamily="18" charset="0"/>
                            <a:ea typeface="Cambria Math" panose="02040503050406030204" pitchFamily="18" charset="0"/>
                            <a:sym typeface="Nixie One"/>
                          </a:rPr>
                          <m:t>𝝅</m:t>
                        </m:r>
                      </m:num>
                      <m:den>
                        <m:r>
                          <a:rPr lang="cs-CZ" sz="1800" b="1" i="1" kern="0">
                            <a:solidFill>
                              <a:srgbClr val="114454"/>
                            </a:solidFill>
                            <a:latin typeface="Cambria Math" panose="02040503050406030204" pitchFamily="18" charset="0"/>
                            <a:sym typeface="Nixie One"/>
                          </a:rPr>
                          <m:t>𝟐</m:t>
                        </m:r>
                      </m:den>
                    </m:f>
                    <m:r>
                      <a:rPr lang="cs-CZ" sz="1800" b="1" i="1" kern="0">
                        <a:solidFill>
                          <a:srgbClr val="114454"/>
                        </a:solidFill>
                        <a:latin typeface="Cambria Math" panose="02040503050406030204" pitchFamily="18" charset="0"/>
                        <a:sym typeface="Nixie One"/>
                      </a:rPr>
                      <m:t>+</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𝒌</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𝝅</m:t>
                    </m:r>
                  </m:oMath>
                </a14:m>
                <a:r>
                  <a:rPr lang="cs-CZ" sz="1800" b="1" kern="0" dirty="0">
                    <a:solidFill>
                      <a:srgbClr val="114454"/>
                    </a:solidFill>
                    <a:latin typeface="Weekly Free Light" panose="020B0604020202020204" charset="-18"/>
                    <a:ea typeface="Nixie One"/>
                    <a:cs typeface="Nixie One"/>
                    <a:sym typeface="Nixie One"/>
                  </a:rPr>
                  <a:t>. </a:t>
                </a:r>
              </a:p>
            </p:txBody>
          </p:sp>
        </mc:Choice>
        <mc:Fallback xmlns="">
          <p:sp>
            <p:nvSpPr>
              <p:cNvPr id="17" name="Google Shape;161;p18">
                <a:extLst>
                  <a:ext uri="{FF2B5EF4-FFF2-40B4-BE49-F238E27FC236}">
                    <a16:creationId xmlns:a16="http://schemas.microsoft.com/office/drawing/2014/main" id="{27F052CF-D5EB-4790-99A2-369ACD5E25C5}"/>
                  </a:ext>
                </a:extLst>
              </p:cNvPr>
              <p:cNvSpPr txBox="1">
                <a:spLocks noRot="1" noChangeAspect="1" noMove="1" noResize="1" noEditPoints="1" noAdjustHandles="1" noChangeArrowheads="1" noChangeShapeType="1" noTextEdit="1"/>
              </p:cNvSpPr>
              <p:nvPr/>
            </p:nvSpPr>
            <p:spPr bwMode="auto">
              <a:xfrm>
                <a:off x="342605" y="3867894"/>
                <a:ext cx="5021483" cy="1056997"/>
              </a:xfrm>
              <a:prstGeom prst="rect">
                <a:avLst/>
              </a:prstGeom>
              <a:blipFill>
                <a:blip r:embed="rId7"/>
                <a:stretch>
                  <a:fillRect l="-971" t="-5747" r="-243" b="-6322"/>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Google Shape;161;p18">
                <a:extLst>
                  <a:ext uri="{FF2B5EF4-FFF2-40B4-BE49-F238E27FC236}">
                    <a16:creationId xmlns:a16="http://schemas.microsoft.com/office/drawing/2014/main" id="{01E19CF1-FB20-48DB-ADC2-A16B382B5237}"/>
                  </a:ext>
                </a:extLst>
              </p:cNvPr>
              <p:cNvSpPr txBox="1">
                <a:spLocks/>
              </p:cNvSpPr>
              <p:nvPr/>
            </p:nvSpPr>
            <p:spPr bwMode="auto">
              <a:xfrm>
                <a:off x="5184494" y="4154750"/>
                <a:ext cx="3949946"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fPr>
                                <m:num>
                                  <m:r>
                                    <a:rPr lang="cs-CZ" sz="15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1500" b="1" i="1" kern="0" smtClean="0">
                                      <a:solidFill>
                                        <a:srgbClr val="114454"/>
                                      </a:solidFill>
                                      <a:latin typeface="Cambria Math" panose="02040503050406030204" pitchFamily="18" charset="0"/>
                                      <a:ea typeface="Cambria Math" panose="02040503050406030204" pitchFamily="18" charset="0"/>
                                      <a:sym typeface="Nixie One"/>
                                    </a:rPr>
                                    <m:t>𝟐</m:t>
                                  </m:r>
                                </m:den>
                              </m:f>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𝒌</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𝝅</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18" name="Google Shape;161;p18">
                <a:extLst>
                  <a:ext uri="{FF2B5EF4-FFF2-40B4-BE49-F238E27FC236}">
                    <a16:creationId xmlns:a16="http://schemas.microsoft.com/office/drawing/2014/main" id="{01E19CF1-FB20-48DB-ADC2-A16B382B5237}"/>
                  </a:ext>
                </a:extLst>
              </p:cNvPr>
              <p:cNvSpPr txBox="1">
                <a:spLocks noRot="1" noChangeAspect="1" noMove="1" noResize="1" noEditPoints="1" noAdjustHandles="1" noChangeArrowheads="1" noChangeShapeType="1" noTextEdit="1"/>
              </p:cNvSpPr>
              <p:nvPr/>
            </p:nvSpPr>
            <p:spPr bwMode="auto">
              <a:xfrm>
                <a:off x="5184494" y="4154750"/>
                <a:ext cx="3949946" cy="847381"/>
              </a:xfrm>
              <a:prstGeom prst="rect">
                <a:avLst/>
              </a:prstGeom>
              <a:blipFill>
                <a:blip r:embed="rId8"/>
                <a:stretch>
                  <a:fillRect/>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159356258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Simple equations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en-GB" sz="2000" b="1" dirty="0">
                    <a:solidFill>
                      <a:srgbClr val="114454"/>
                    </a:solidFill>
                    <a:latin typeface="Weekly Free Light" panose="00000400000000000000" pitchFamily="50" charset="-18"/>
                    <a:ea typeface="Nixie One"/>
                    <a:cs typeface="Nixie One"/>
                    <a:sym typeface="Nixie One"/>
                  </a:rPr>
                  <a:t>Example</a:t>
                </a:r>
                <a:r>
                  <a:rPr lang="cs-CZ" sz="2000" b="1" dirty="0">
                    <a:solidFill>
                      <a:srgbClr val="114454"/>
                    </a:solidFill>
                    <a:latin typeface="Weekly Free Light" panose="00000400000000000000" pitchFamily="50" charset="-18"/>
                    <a:ea typeface="Nixie One"/>
                    <a:cs typeface="Nixie One"/>
                    <a:sym typeface="Nixie One"/>
                  </a:rPr>
                  <a:t> 3: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𝐬𝐢𝐧</m:t>
                        </m:r>
                      </m:fName>
                      <m:e>
                        <m:d>
                          <m:dPr>
                            <m:ctrlPr>
                              <a:rPr lang="cs-CZ" sz="2000" b="1" i="1" smtClean="0">
                                <a:solidFill>
                                  <a:srgbClr val="114454"/>
                                </a:solidFill>
                                <a:latin typeface="Cambria Math" panose="02040503050406030204" pitchFamily="18" charset="0"/>
                                <a:ea typeface="Nixie One"/>
                                <a:cs typeface="Nixie One"/>
                                <a:sym typeface="Nixie One"/>
                              </a:rPr>
                            </m:ctrlPr>
                          </m:dPr>
                          <m:e>
                            <m:r>
                              <a:rPr lang="cs-CZ" sz="2000" b="1" i="1" smtClean="0">
                                <a:solidFill>
                                  <a:srgbClr val="114454"/>
                                </a:solidFill>
                                <a:latin typeface="Cambria Math" panose="02040503050406030204" pitchFamily="18" charset="0"/>
                                <a:ea typeface="Nixie One"/>
                                <a:cs typeface="Nixie One"/>
                                <a:sym typeface="Nixie One"/>
                              </a:rPr>
                              <m:t>𝒙</m:t>
                            </m:r>
                          </m:e>
                        </m:d>
                      </m:e>
                    </m:func>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smtClean="0">
                            <a:solidFill>
                              <a:srgbClr val="114454"/>
                            </a:solidFill>
                            <a:latin typeface="Cambria Math" panose="02040503050406030204" pitchFamily="18" charset="0"/>
                            <a:sym typeface="Nixie One"/>
                          </a:rPr>
                        </m:ctrlPr>
                      </m:fPr>
                      <m:num>
                        <m:r>
                          <a:rPr lang="cs-CZ" sz="2000" b="1" i="1" smtClean="0">
                            <a:solidFill>
                              <a:srgbClr val="114454"/>
                            </a:solidFill>
                            <a:latin typeface="Cambria Math" panose="02040503050406030204" pitchFamily="18" charset="0"/>
                            <a:sym typeface="Nixie One"/>
                          </a:rPr>
                          <m:t>𝟏</m:t>
                        </m:r>
                      </m:num>
                      <m:den>
                        <m:r>
                          <a:rPr lang="cs-CZ" sz="2000" b="1" i="1" smtClean="0">
                            <a:solidFill>
                              <a:srgbClr val="114454"/>
                            </a:solidFill>
                            <a:latin typeface="Cambria Math" panose="02040503050406030204" pitchFamily="18" charset="0"/>
                            <a:sym typeface="Nixie One"/>
                          </a:rPr>
                          <m:t>𝟐</m:t>
                        </m:r>
                      </m:den>
                    </m:f>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9</a:t>
            </a:fld>
            <a:endParaRPr lang="sk-SK" altLang="cs-CZ" sz="800">
              <a:solidFill>
                <a:srgbClr val="FFFFFF"/>
              </a:solidFill>
              <a:latin typeface="Roboto Slab" pitchFamily="2" charset="0"/>
              <a:sym typeface="Roboto Slab" pitchFamily="2" charset="0"/>
            </a:endParaRPr>
          </a:p>
        </p:txBody>
      </p:sp>
      <p:pic>
        <p:nvPicPr>
          <p:cNvPr id="5" name="Obrázek 4">
            <a:extLst>
              <a:ext uri="{FF2B5EF4-FFF2-40B4-BE49-F238E27FC236}">
                <a16:creationId xmlns:a16="http://schemas.microsoft.com/office/drawing/2014/main" id="{0E23C1D9-75C5-4431-9B5D-0FF555206C4E}"/>
              </a:ext>
            </a:extLst>
          </p:cNvPr>
          <p:cNvPicPr>
            <a:picLocks noChangeAspect="1"/>
          </p:cNvPicPr>
          <p:nvPr/>
        </p:nvPicPr>
        <p:blipFill>
          <a:blip r:embed="rId4"/>
          <a:stretch>
            <a:fillRect/>
          </a:stretch>
        </p:blipFill>
        <p:spPr>
          <a:xfrm>
            <a:off x="4840552" y="511155"/>
            <a:ext cx="3352695" cy="3240000"/>
          </a:xfrm>
          <a:prstGeom prst="rect">
            <a:avLst/>
          </a:prstGeom>
        </p:spPr>
      </p:pic>
      <mc:AlternateContent xmlns:mc="http://schemas.openxmlformats.org/markup-compatibility/2006" xmlns:a14="http://schemas.microsoft.com/office/drawing/2010/main">
        <mc:Choice Requires="a14">
          <p:sp>
            <p:nvSpPr>
              <p:cNvPr id="16" name="Google Shape;161;p18">
                <a:extLst>
                  <a:ext uri="{FF2B5EF4-FFF2-40B4-BE49-F238E27FC236}">
                    <a16:creationId xmlns:a16="http://schemas.microsoft.com/office/drawing/2014/main" id="{429A03CB-D8E1-463E-8D71-771FF6E8DAFF}"/>
                  </a:ext>
                </a:extLst>
              </p:cNvPr>
              <p:cNvSpPr txBox="1">
                <a:spLocks/>
              </p:cNvSpPr>
              <p:nvPr/>
            </p:nvSpPr>
            <p:spPr bwMode="auto">
              <a:xfrm>
                <a:off x="333375" y="2461755"/>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en-GB" sz="2000" kern="0" dirty="0">
                    <a:solidFill>
                      <a:srgbClr val="114454"/>
                    </a:solidFill>
                    <a:latin typeface="Weekly Free Light" panose="020B0604020202020204" charset="-18"/>
                    <a:ea typeface="Nixie One"/>
                    <a:cs typeface="Nixie One"/>
                    <a:sym typeface="Nixie One"/>
                  </a:rPr>
                  <a:t>The basic table value</a:t>
                </a:r>
                <a:r>
                  <a:rPr lang="cs-CZ" sz="2000" kern="0" dirty="0">
                    <a:solidFill>
                      <a:srgbClr val="114454"/>
                    </a:solidFill>
                    <a:latin typeface="Weekly Free Light" panose="020B0604020202020204" charset="-18"/>
                    <a:ea typeface="Nixie One"/>
                    <a:cs typeface="Nixie One"/>
                    <a:sym typeface="Nixie One"/>
                  </a:rPr>
                  <a:t> </a:t>
                </a:r>
                <a14:m>
                  <m:oMath xmlns:m="http://schemas.openxmlformats.org/officeDocument/2006/math">
                    <m:sSub>
                      <m:sSubPr>
                        <m:ctrlPr>
                          <a:rPr lang="cs-CZ" sz="2000" b="1" i="1" kern="0" smtClean="0">
                            <a:solidFill>
                              <a:srgbClr val="114454"/>
                            </a:solidFill>
                            <a:latin typeface="Cambria Math" panose="02040503050406030204" pitchFamily="18" charset="0"/>
                            <a:sym typeface="Nixie One"/>
                          </a:rPr>
                        </m:ctrlPr>
                      </m:sSubPr>
                      <m:e>
                        <m:r>
                          <a:rPr lang="cs-CZ" sz="2000" b="1" i="1" kern="0" smtClean="0">
                            <a:solidFill>
                              <a:srgbClr val="114454"/>
                            </a:solidFill>
                            <a:latin typeface="Cambria Math" panose="02040503050406030204" pitchFamily="18" charset="0"/>
                            <a:sym typeface="Nixie One"/>
                          </a:rPr>
                          <m:t>𝒙</m:t>
                        </m:r>
                      </m:e>
                      <m:sub>
                        <m:r>
                          <a:rPr lang="cs-CZ" sz="2000" b="1" i="1" kern="0" smtClean="0">
                            <a:solidFill>
                              <a:srgbClr val="114454"/>
                            </a:solidFill>
                            <a:latin typeface="Cambria Math" panose="02040503050406030204" pitchFamily="18" charset="0"/>
                            <a:sym typeface="Nixie One"/>
                          </a:rPr>
                          <m:t>𝟎</m:t>
                        </m:r>
                      </m:sub>
                    </m:sSub>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6" name="Google Shape;161;p18">
                <a:extLst>
                  <a:ext uri="{FF2B5EF4-FFF2-40B4-BE49-F238E27FC236}">
                    <a16:creationId xmlns:a16="http://schemas.microsoft.com/office/drawing/2014/main" id="{429A03CB-D8E1-463E-8D71-771FF6E8DAFF}"/>
                  </a:ext>
                </a:extLst>
              </p:cNvPr>
              <p:cNvSpPr txBox="1">
                <a:spLocks noRot="1" noChangeAspect="1" noMove="1" noResize="1" noEditPoints="1" noAdjustHandles="1" noChangeArrowheads="1" noChangeShapeType="1" noTextEdit="1"/>
              </p:cNvSpPr>
              <p:nvPr/>
            </p:nvSpPr>
            <p:spPr bwMode="auto">
              <a:xfrm>
                <a:off x="333375" y="2461755"/>
                <a:ext cx="4536504" cy="445140"/>
              </a:xfrm>
              <a:prstGeom prst="rect">
                <a:avLst/>
              </a:prstGeom>
              <a:blipFill>
                <a:blip r:embed="rId5"/>
                <a:stretch>
                  <a:fillRect l="-1478" t="-8219" b="-1369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Google Shape;161;p18">
                <a:extLst>
                  <a:ext uri="{FF2B5EF4-FFF2-40B4-BE49-F238E27FC236}">
                    <a16:creationId xmlns:a16="http://schemas.microsoft.com/office/drawing/2014/main" id="{6F91A30A-06C3-4861-8F78-7491FE3B9B1C}"/>
                  </a:ext>
                </a:extLst>
              </p:cNvPr>
              <p:cNvSpPr txBox="1">
                <a:spLocks/>
              </p:cNvSpPr>
              <p:nvPr/>
            </p:nvSpPr>
            <p:spPr bwMode="auto">
              <a:xfrm>
                <a:off x="346575" y="2943993"/>
                <a:ext cx="461105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a:solidFill>
                              <a:srgbClr val="114454"/>
                            </a:solidFill>
                            <a:latin typeface="Cambria Math" panose="02040503050406030204" pitchFamily="18" charset="0"/>
                            <a:ea typeface="Nixie One"/>
                            <a:cs typeface="Nixie One"/>
                            <a:sym typeface="Nixie One"/>
                          </a:rPr>
                          <m:t>𝐬𝐢𝐧</m:t>
                        </m:r>
                      </m:fName>
                      <m:e>
                        <m:r>
                          <a:rPr lang="cs-CZ" sz="2000" b="1" i="1" smtClean="0">
                            <a:solidFill>
                              <a:srgbClr val="114454"/>
                            </a:solidFill>
                            <a:latin typeface="Cambria Math" panose="02040503050406030204" pitchFamily="18" charset="0"/>
                            <a:ea typeface="Nixie One"/>
                            <a:cs typeface="Nixie One"/>
                            <a:sym typeface="Nixie One"/>
                          </a:rPr>
                          <m:t>𝒙</m:t>
                        </m:r>
                      </m:e>
                    </m:func>
                    <m:r>
                      <a:rPr lang="cs-CZ" sz="2000" b="1" i="1">
                        <a:solidFill>
                          <a:srgbClr val="114454"/>
                        </a:solidFill>
                        <a:latin typeface="Cambria Math" panose="02040503050406030204" pitchFamily="18" charset="0"/>
                        <a:ea typeface="Nixie One"/>
                        <a:cs typeface="Nixie One"/>
                        <a:sym typeface="Nixie One"/>
                      </a:rPr>
                      <m:t> </m:t>
                    </m:r>
                  </m:oMath>
                </a14:m>
                <a:r>
                  <a:rPr lang="cs-CZ" sz="2000" kern="0" dirty="0">
                    <a:solidFill>
                      <a:srgbClr val="114454"/>
                    </a:solidFill>
                    <a:latin typeface="Weekly Free Light" panose="020B0604020202020204" charset="-18"/>
                    <a:ea typeface="Nixie One"/>
                    <a:cs typeface="Nixie One"/>
                    <a:sym typeface="Nixie One"/>
                  </a:rPr>
                  <a:t> </a:t>
                </a:r>
                <a:r>
                  <a:rPr lang="en-GB" sz="2000" kern="0" dirty="0">
                    <a:solidFill>
                      <a:srgbClr val="114454"/>
                    </a:solidFill>
                    <a:latin typeface="Weekly Free Light" panose="020B0604020202020204" charset="-18"/>
                    <a:ea typeface="Nixie One"/>
                    <a:cs typeface="Nixie One"/>
                    <a:sym typeface="Nixie One"/>
                  </a:rPr>
                  <a:t>is positive in Quadrants</a:t>
                </a:r>
                <a:r>
                  <a:rPr lang="cs-CZ" sz="2000" kern="0" dirty="0">
                    <a:solidFill>
                      <a:srgbClr val="114454"/>
                    </a:solidFill>
                    <a:latin typeface="Weekly Free Light" panose="020B0604020202020204" charset="-18"/>
                    <a:ea typeface="Nixie One"/>
                    <a:cs typeface="Nixie One"/>
                    <a:sym typeface="Nixie One"/>
                  </a:rPr>
                  <a:t> I</a:t>
                </a:r>
                <a:r>
                  <a:rPr lang="en-GB" sz="2000" kern="0" dirty="0">
                    <a:solidFill>
                      <a:srgbClr val="114454"/>
                    </a:solidFill>
                    <a:latin typeface="Weekly Free Light" panose="020B0604020202020204" charset="-18"/>
                    <a:ea typeface="Nixie One"/>
                    <a:cs typeface="Nixie One"/>
                    <a:sym typeface="Nixie One"/>
                  </a:rPr>
                  <a:t> and</a:t>
                </a:r>
                <a:r>
                  <a:rPr lang="cs-CZ" sz="2000" kern="0" dirty="0">
                    <a:solidFill>
                      <a:srgbClr val="114454"/>
                    </a:solidFill>
                    <a:latin typeface="Weekly Free Light" panose="020B0604020202020204" charset="-18"/>
                    <a:ea typeface="Nixie One"/>
                    <a:cs typeface="Nixie One"/>
                    <a:sym typeface="Nixie One"/>
                  </a:rPr>
                  <a:t> II.</a:t>
                </a:r>
                <a:endParaRPr lang="cs-CZ" sz="2000" b="1" i="1" kern="0" dirty="0">
                  <a:solidFill>
                    <a:srgbClr val="114454"/>
                  </a:solidFill>
                  <a:latin typeface="Cambria Math" panose="02040503050406030204" pitchFamily="18" charset="0"/>
                  <a:ea typeface="Nixie One"/>
                  <a:cs typeface="Nixie One"/>
                  <a:sym typeface="Nixie One"/>
                </a:endParaRPr>
              </a:p>
            </p:txBody>
          </p:sp>
        </mc:Choice>
        <mc:Fallback xmlns="">
          <p:sp>
            <p:nvSpPr>
              <p:cNvPr id="17" name="Google Shape;161;p18">
                <a:extLst>
                  <a:ext uri="{FF2B5EF4-FFF2-40B4-BE49-F238E27FC236}">
                    <a16:creationId xmlns:a16="http://schemas.microsoft.com/office/drawing/2014/main" id="{6F91A30A-06C3-4861-8F78-7491FE3B9B1C}"/>
                  </a:ext>
                </a:extLst>
              </p:cNvPr>
              <p:cNvSpPr txBox="1">
                <a:spLocks noRot="1" noChangeAspect="1" noMove="1" noResize="1" noEditPoints="1" noAdjustHandles="1" noChangeArrowheads="1" noChangeShapeType="1" noTextEdit="1"/>
              </p:cNvSpPr>
              <p:nvPr/>
            </p:nvSpPr>
            <p:spPr bwMode="auto">
              <a:xfrm>
                <a:off x="346575" y="2943993"/>
                <a:ext cx="4611057" cy="445140"/>
              </a:xfrm>
              <a:prstGeom prst="rect">
                <a:avLst/>
              </a:prstGeom>
              <a:blipFill>
                <a:blip r:embed="rId6"/>
                <a:stretch>
                  <a:fillRect t="-2740" r="-132" b="-19178"/>
                </a:stretch>
              </a:blipFill>
              <a:ln>
                <a:noFill/>
              </a:ln>
            </p:spPr>
            <p:txBody>
              <a:bodyPr/>
              <a:lstStyle/>
              <a:p>
                <a:r>
                  <a:rPr lang="cs-CZ">
                    <a:noFill/>
                  </a:rPr>
                  <a:t> </a:t>
                </a:r>
              </a:p>
            </p:txBody>
          </p:sp>
        </mc:Fallback>
      </mc:AlternateContent>
      <p:sp>
        <p:nvSpPr>
          <p:cNvPr id="18" name="Google Shape;161;p18">
            <a:extLst>
              <a:ext uri="{FF2B5EF4-FFF2-40B4-BE49-F238E27FC236}">
                <a16:creationId xmlns:a16="http://schemas.microsoft.com/office/drawing/2014/main" id="{7113E2E6-9BDF-4C35-A9D5-217B3FE09C0D}"/>
              </a:ext>
            </a:extLst>
          </p:cNvPr>
          <p:cNvSpPr txBox="1">
            <a:spLocks/>
          </p:cNvSpPr>
          <p:nvPr/>
        </p:nvSpPr>
        <p:spPr bwMode="auto">
          <a:xfrm>
            <a:off x="375892" y="3421378"/>
            <a:ext cx="1747836" cy="445140"/>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en-GB" sz="2000" b="1" kern="0" dirty="0">
                <a:solidFill>
                  <a:srgbClr val="114454"/>
                </a:solidFill>
                <a:latin typeface="Weekly Free Light" panose="00000400000000000000" pitchFamily="50" charset="-18"/>
                <a:ea typeface="Nixie One"/>
                <a:cs typeface="Nixie One"/>
                <a:sym typeface="Nixie One"/>
              </a:rPr>
              <a:t>Quadrant </a:t>
            </a:r>
            <a:r>
              <a:rPr lang="cs-CZ" sz="2000" b="1" kern="0" dirty="0">
                <a:solidFill>
                  <a:srgbClr val="114454"/>
                </a:solidFill>
                <a:latin typeface="Weekly Free Light" panose="00000400000000000000" pitchFamily="50" charset="-18"/>
                <a:ea typeface="Nixie One"/>
                <a:cs typeface="Nixie One"/>
                <a:sym typeface="Nixie One"/>
              </a:rPr>
              <a:t>I:</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p:sp>
        <p:nvSpPr>
          <p:cNvPr id="19" name="Google Shape;161;p18">
            <a:extLst>
              <a:ext uri="{FF2B5EF4-FFF2-40B4-BE49-F238E27FC236}">
                <a16:creationId xmlns:a16="http://schemas.microsoft.com/office/drawing/2014/main" id="{856E6E28-6C69-486B-B91D-3875545F5870}"/>
              </a:ext>
            </a:extLst>
          </p:cNvPr>
          <p:cNvSpPr txBox="1">
            <a:spLocks/>
          </p:cNvSpPr>
          <p:nvPr/>
        </p:nvSpPr>
        <p:spPr bwMode="auto">
          <a:xfrm>
            <a:off x="375892" y="3954952"/>
            <a:ext cx="1747836" cy="445141"/>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en-GB" sz="2000" b="1" kern="0" dirty="0">
                <a:solidFill>
                  <a:srgbClr val="114454"/>
                </a:solidFill>
                <a:latin typeface="Weekly Free Light" panose="00000400000000000000" pitchFamily="50" charset="-18"/>
                <a:ea typeface="Nixie One"/>
                <a:cs typeface="Nixie One"/>
                <a:sym typeface="Nixie One"/>
              </a:rPr>
              <a:t>Quadrant </a:t>
            </a:r>
            <a:r>
              <a:rPr lang="cs-CZ" sz="2000" b="1" kern="0" dirty="0">
                <a:solidFill>
                  <a:srgbClr val="114454"/>
                </a:solidFill>
                <a:latin typeface="Weekly Free Light" panose="00000400000000000000" pitchFamily="50" charset="-18"/>
                <a:ea typeface="Nixie One"/>
                <a:cs typeface="Nixie One"/>
                <a:sym typeface="Nixie One"/>
              </a:rPr>
              <a:t>II:</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AlternateContent xmlns:mc="http://schemas.openxmlformats.org/markup-compatibility/2006" xmlns:a14="http://schemas.microsoft.com/office/drawing/2010/main">
        <mc:Choice Requires="a14">
          <p:sp>
            <p:nvSpPr>
              <p:cNvPr id="20" name="Google Shape;161;p18">
                <a:extLst>
                  <a:ext uri="{FF2B5EF4-FFF2-40B4-BE49-F238E27FC236}">
                    <a16:creationId xmlns:a16="http://schemas.microsoft.com/office/drawing/2014/main" id="{88EA3CEE-6D4C-461B-A2F5-DAC404EBC7FC}"/>
                  </a:ext>
                </a:extLst>
              </p:cNvPr>
              <p:cNvSpPr txBox="1">
                <a:spLocks/>
              </p:cNvSpPr>
              <p:nvPr/>
            </p:nvSpPr>
            <p:spPr bwMode="auto">
              <a:xfrm>
                <a:off x="2195736" y="3421378"/>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0" name="Google Shape;161;p18">
                <a:extLst>
                  <a:ext uri="{FF2B5EF4-FFF2-40B4-BE49-F238E27FC236}">
                    <a16:creationId xmlns:a16="http://schemas.microsoft.com/office/drawing/2014/main" id="{88EA3CEE-6D4C-461B-A2F5-DAC404EBC7FC}"/>
                  </a:ext>
                </a:extLst>
              </p:cNvPr>
              <p:cNvSpPr txBox="1">
                <a:spLocks noRot="1" noChangeAspect="1" noMove="1" noResize="1" noEditPoints="1" noAdjustHandles="1" noChangeArrowheads="1" noChangeShapeType="1" noTextEdit="1"/>
              </p:cNvSpPr>
              <p:nvPr/>
            </p:nvSpPr>
            <p:spPr bwMode="auto">
              <a:xfrm>
                <a:off x="2195736" y="3421378"/>
                <a:ext cx="2158777" cy="445140"/>
              </a:xfrm>
              <a:prstGeom prst="rect">
                <a:avLst/>
              </a:prstGeom>
              <a:blipFill>
                <a:blip r:embed="rId7"/>
                <a:stretch>
                  <a:fillRect b="-1095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Google Shape;161;p18">
                <a:extLst>
                  <a:ext uri="{FF2B5EF4-FFF2-40B4-BE49-F238E27FC236}">
                    <a16:creationId xmlns:a16="http://schemas.microsoft.com/office/drawing/2014/main" id="{48209150-791B-4A0F-993C-C7513E141F17}"/>
                  </a:ext>
                </a:extLst>
              </p:cNvPr>
              <p:cNvSpPr txBox="1">
                <a:spLocks/>
              </p:cNvSpPr>
              <p:nvPr/>
            </p:nvSpPr>
            <p:spPr bwMode="auto">
              <a:xfrm>
                <a:off x="2195736" y="3954952"/>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r>
                      <a:rPr lang="cs-CZ" sz="2000" b="1" i="1" kern="0">
                        <a:solidFill>
                          <a:srgbClr val="114454"/>
                        </a:solidFill>
                        <a:latin typeface="Cambria Math" panose="02040503050406030204" pitchFamily="18" charset="0"/>
                        <a:ea typeface="Cambria Math" panose="02040503050406030204" pitchFamily="18" charset="0"/>
                        <a:sym typeface="Nixie One"/>
                      </a:rPr>
                      <m:t>𝝅</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1" name="Google Shape;161;p18">
                <a:extLst>
                  <a:ext uri="{FF2B5EF4-FFF2-40B4-BE49-F238E27FC236}">
                    <a16:creationId xmlns:a16="http://schemas.microsoft.com/office/drawing/2014/main" id="{48209150-791B-4A0F-993C-C7513E141F17}"/>
                  </a:ext>
                </a:extLst>
              </p:cNvPr>
              <p:cNvSpPr txBox="1">
                <a:spLocks noRot="1" noChangeAspect="1" noMove="1" noResize="1" noEditPoints="1" noAdjustHandles="1" noChangeArrowheads="1" noChangeShapeType="1" noTextEdit="1"/>
              </p:cNvSpPr>
              <p:nvPr/>
            </p:nvSpPr>
            <p:spPr bwMode="auto">
              <a:xfrm>
                <a:off x="2195736" y="3954952"/>
                <a:ext cx="2158777" cy="445140"/>
              </a:xfrm>
              <a:prstGeom prst="rect">
                <a:avLst/>
              </a:prstGeom>
              <a:blipFill>
                <a:blip r:embed="rId8"/>
                <a:stretch>
                  <a:fillRect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Google Shape;161;p18">
                <a:extLst>
                  <a:ext uri="{FF2B5EF4-FFF2-40B4-BE49-F238E27FC236}">
                    <a16:creationId xmlns:a16="http://schemas.microsoft.com/office/drawing/2014/main" id="{AAE7E2CF-3A61-4C8A-8C73-1159064944FF}"/>
                  </a:ext>
                </a:extLst>
              </p:cNvPr>
              <p:cNvSpPr txBox="1">
                <a:spLocks/>
              </p:cNvSpPr>
              <p:nvPr/>
            </p:nvSpPr>
            <p:spPr bwMode="auto">
              <a:xfrm>
                <a:off x="2195735" y="4412355"/>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𝟓</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2" name="Google Shape;161;p18">
                <a:extLst>
                  <a:ext uri="{FF2B5EF4-FFF2-40B4-BE49-F238E27FC236}">
                    <a16:creationId xmlns:a16="http://schemas.microsoft.com/office/drawing/2014/main" id="{AAE7E2CF-3A61-4C8A-8C73-1159064944FF}"/>
                  </a:ext>
                </a:extLst>
              </p:cNvPr>
              <p:cNvSpPr txBox="1">
                <a:spLocks noRot="1" noChangeAspect="1" noMove="1" noResize="1" noEditPoints="1" noAdjustHandles="1" noChangeArrowheads="1" noChangeShapeType="1" noTextEdit="1"/>
              </p:cNvSpPr>
              <p:nvPr/>
            </p:nvSpPr>
            <p:spPr bwMode="auto">
              <a:xfrm>
                <a:off x="2195735" y="4412355"/>
                <a:ext cx="2158777" cy="445140"/>
              </a:xfrm>
              <a:prstGeom prst="rect">
                <a:avLst/>
              </a:prstGeom>
              <a:blipFill>
                <a:blip r:embed="rId9"/>
                <a:stretch>
                  <a:fillRect b="-1370"/>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Google Shape;161;p18">
                <a:extLst>
                  <a:ext uri="{FF2B5EF4-FFF2-40B4-BE49-F238E27FC236}">
                    <a16:creationId xmlns:a16="http://schemas.microsoft.com/office/drawing/2014/main" id="{3676FF2A-86BB-4328-B197-F6D3BD890B91}"/>
                  </a:ext>
                </a:extLst>
              </p:cNvPr>
              <p:cNvSpPr txBox="1">
                <a:spLocks/>
              </p:cNvSpPr>
              <p:nvPr/>
            </p:nvSpPr>
            <p:spPr bwMode="auto">
              <a:xfrm>
                <a:off x="4957633" y="4134194"/>
                <a:ext cx="3981262"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fPr>
                                <m:num>
                                  <m:r>
                                    <a:rPr lang="cs-CZ" sz="15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15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b="0" i="1" kern="0" smtClean="0">
                                  <a:solidFill>
                                    <a:srgbClr val="114454"/>
                                  </a:solidFill>
                                  <a:latin typeface="Cambria Math" panose="02040503050406030204" pitchFamily="18" charset="0"/>
                                  <a:ea typeface="Cambria Math" panose="02040503050406030204" pitchFamily="18" charset="0"/>
                                  <a:cs typeface="Nixie One"/>
                                  <a:sym typeface="Nixie One"/>
                                </a:rPr>
                                <m:t>2</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𝑘</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r>
                                <a:rPr lang="cs-CZ" sz="1600" b="0" i="1" kern="0" smtClean="0">
                                  <a:solidFill>
                                    <a:srgbClr val="114454"/>
                                  </a:solidFill>
                                  <a:latin typeface="Cambria Math" panose="02040503050406030204" pitchFamily="18" charset="0"/>
                                  <a:ea typeface="Cambria Math" panose="02040503050406030204" pitchFamily="18" charset="0"/>
                                  <a:cs typeface="Nixie One"/>
                                  <a:sym typeface="Nixie One"/>
                                </a:rPr>
                                <m:t>;</m:t>
                              </m:r>
                              <m:f>
                                <m:fPr>
                                  <m:ctrlPr>
                                    <a:rPr lang="cs-CZ" sz="1500" b="1" i="1" kern="0">
                                      <a:solidFill>
                                        <a:srgbClr val="114454"/>
                                      </a:solidFill>
                                      <a:latin typeface="Cambria Math" panose="02040503050406030204" pitchFamily="18" charset="0"/>
                                      <a:ea typeface="Cambria Math" panose="02040503050406030204" pitchFamily="18" charset="0"/>
                                      <a:sym typeface="Nixie One"/>
                                    </a:rPr>
                                  </m:ctrlPr>
                                </m:fPr>
                                <m:num>
                                  <m:r>
                                    <a:rPr lang="cs-CZ" sz="1500" b="1" i="1" kern="0" smtClean="0">
                                      <a:solidFill>
                                        <a:srgbClr val="114454"/>
                                      </a:solidFill>
                                      <a:latin typeface="Cambria Math" panose="02040503050406030204" pitchFamily="18" charset="0"/>
                                      <a:ea typeface="Cambria Math" panose="02040503050406030204" pitchFamily="18" charset="0"/>
                                      <a:sym typeface="Nixie One"/>
                                    </a:rPr>
                                    <m:t>𝟓</m:t>
                                  </m:r>
                                </m:num>
                                <m:den>
                                  <m:r>
                                    <a:rPr lang="cs-CZ" sz="15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b="0" i="1" kern="0" smtClean="0">
                                  <a:solidFill>
                                    <a:srgbClr val="114454"/>
                                  </a:solidFill>
                                  <a:latin typeface="Cambria Math" panose="02040503050406030204" pitchFamily="18" charset="0"/>
                                  <a:ea typeface="Cambria Math" panose="02040503050406030204" pitchFamily="18" charset="0"/>
                                  <a:cs typeface="Nixie One"/>
                                  <a:sym typeface="Nixie One"/>
                                </a:rPr>
                                <m:t>2</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𝑘</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23" name="Google Shape;161;p18">
                <a:extLst>
                  <a:ext uri="{FF2B5EF4-FFF2-40B4-BE49-F238E27FC236}">
                    <a16:creationId xmlns:a16="http://schemas.microsoft.com/office/drawing/2014/main" id="{3676FF2A-86BB-4328-B197-F6D3BD890B91}"/>
                  </a:ext>
                </a:extLst>
              </p:cNvPr>
              <p:cNvSpPr txBox="1">
                <a:spLocks noRot="1" noChangeAspect="1" noMove="1" noResize="1" noEditPoints="1" noAdjustHandles="1" noChangeArrowheads="1" noChangeShapeType="1" noTextEdit="1"/>
              </p:cNvSpPr>
              <p:nvPr/>
            </p:nvSpPr>
            <p:spPr bwMode="auto">
              <a:xfrm>
                <a:off x="4957633" y="4134194"/>
                <a:ext cx="3981262" cy="847381"/>
              </a:xfrm>
              <a:prstGeom prst="rect">
                <a:avLst/>
              </a:prstGeom>
              <a:blipFill>
                <a:blip r:embed="rId10"/>
                <a:stretch>
                  <a:fillRect/>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158083299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Lst>
  </p:timing>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TotalTime>
  <Words>1019</Words>
  <Application>Microsoft Office PowerPoint</Application>
  <PresentationFormat>Předvádění na obrazovce (16:9)</PresentationFormat>
  <Paragraphs>214</Paragraphs>
  <Slides>24</Slides>
  <Notes>24</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24</vt:i4>
      </vt:variant>
    </vt:vector>
  </HeadingPairs>
  <TitlesOfParts>
    <vt:vector size="31" baseType="lpstr">
      <vt:lpstr>Roboto Slab</vt:lpstr>
      <vt:lpstr>Weekly Free Light</vt:lpstr>
      <vt:lpstr>Nixie One</vt:lpstr>
      <vt:lpstr>Arial</vt:lpstr>
      <vt:lpstr>Cambria Math</vt:lpstr>
      <vt:lpstr>Wingdings</vt:lpstr>
      <vt:lpstr>Warwick template</vt:lpstr>
      <vt:lpstr>Equations with sine and cosine functions</vt:lpstr>
      <vt:lpstr>Prezentace aplikace PowerPoint</vt:lpstr>
      <vt:lpstr>Basic values revision</vt:lpstr>
      <vt:lpstr>Prezentace aplikace PowerPoint</vt:lpstr>
      <vt:lpstr>Prezentace aplikace PowerPoint</vt:lpstr>
      <vt:lpstr>Simple equations</vt:lpstr>
      <vt:lpstr>Simple equations</vt:lpstr>
      <vt:lpstr>Simple equations</vt:lpstr>
      <vt:lpstr>Simple equations</vt:lpstr>
      <vt:lpstr>Simple equations</vt:lpstr>
      <vt:lpstr>Simple equations</vt:lpstr>
      <vt:lpstr>More complex equations</vt:lpstr>
      <vt:lpstr>More complex equations</vt:lpstr>
      <vt:lpstr>More complex equations</vt:lpstr>
      <vt:lpstr>More complex equations</vt:lpstr>
      <vt:lpstr>The table for the conclusion</vt:lpstr>
      <vt:lpstr>Table</vt:lpstr>
      <vt:lpstr>Sine and cosine values</vt:lpstr>
      <vt:lpstr>Excercises</vt:lpstr>
      <vt:lpstr>Excercises</vt:lpstr>
      <vt:lpstr>Results</vt:lpstr>
      <vt:lpstr>Results</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Michal Heczko</cp:lastModifiedBy>
  <cp:revision>4</cp:revision>
  <dcterms:modified xsi:type="dcterms:W3CDTF">2022-07-30T11:34:44Z</dcterms:modified>
</cp:coreProperties>
</file>