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5"/>
  </p:notesMasterIdLst>
  <p:sldIdLst>
    <p:sldId id="256" r:id="rId2"/>
    <p:sldId id="304" r:id="rId3"/>
    <p:sldId id="307" r:id="rId4"/>
    <p:sldId id="280" r:id="rId5"/>
    <p:sldId id="313" r:id="rId6"/>
    <p:sldId id="261" r:id="rId7"/>
    <p:sldId id="324" r:id="rId8"/>
    <p:sldId id="317" r:id="rId9"/>
    <p:sldId id="326" r:id="rId10"/>
    <p:sldId id="325" r:id="rId11"/>
    <p:sldId id="314" r:id="rId12"/>
    <p:sldId id="322" r:id="rId13"/>
    <p:sldId id="320" r:id="rId14"/>
    <p:sldId id="321" r:id="rId15"/>
    <p:sldId id="327" r:id="rId16"/>
    <p:sldId id="306" r:id="rId17"/>
    <p:sldId id="328" r:id="rId18"/>
    <p:sldId id="315" r:id="rId19"/>
    <p:sldId id="323" r:id="rId20"/>
    <p:sldId id="329" r:id="rId21"/>
    <p:sldId id="330" r:id="rId22"/>
    <p:sldId id="302" r:id="rId23"/>
    <p:sldId id="300" r:id="rId24"/>
  </p:sldIdLst>
  <p:sldSz cx="9144000" cy="5143500" type="screen16x9"/>
  <p:notesSz cx="6858000" cy="9144000"/>
  <p:embeddedFontLst>
    <p:embeddedFont>
      <p:font typeface="Cambria Math" panose="02040503050406030204" pitchFamily="18" charset="0"/>
      <p:regular r:id="rId26"/>
    </p:embeddedFont>
    <p:embeddedFont>
      <p:font typeface="Nixie One" panose="020B0604020202020204" charset="0"/>
      <p:regular r:id="rId27"/>
    </p:embeddedFont>
    <p:embeddedFont>
      <p:font typeface="Roboto Slab" pitchFamily="2" charset="0"/>
      <p:regular r:id="rId28"/>
      <p:bold r:id="rId29"/>
    </p:embeddedFont>
    <p:embeddedFont>
      <p:font typeface="Weekly Free Light" panose="00000400000000000000" pitchFamily="50" charset="-18"/>
      <p:regular r:id="rId30"/>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a:srgbClr val="2A2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47B0AC-DB83-48CC-9012-8C77BFBE4ACA}" v="43" dt="2022-07-30T10:09:35.092"/>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2" d="100"/>
          <a:sy n="152" d="100"/>
        </p:scale>
        <p:origin x="754" y="101"/>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Heczko" userId="4ef91d67243c5588" providerId="LiveId" clId="{AA47B0AC-DB83-48CC-9012-8C77BFBE4ACA}"/>
    <pc:docChg chg="undo redo custSel addSld modSld">
      <pc:chgData name="Michal Heczko" userId="4ef91d67243c5588" providerId="LiveId" clId="{AA47B0AC-DB83-48CC-9012-8C77BFBE4ACA}" dt="2022-07-30T10:09:35.092" v="79" actId="6549"/>
      <pc:docMkLst>
        <pc:docMk/>
      </pc:docMkLst>
      <pc:sldChg chg="modSp mod">
        <pc:chgData name="Michal Heczko" userId="4ef91d67243c5588" providerId="LiveId" clId="{AA47B0AC-DB83-48CC-9012-8C77BFBE4ACA}" dt="2022-07-21T22:08:15.904" v="13" actId="20577"/>
        <pc:sldMkLst>
          <pc:docMk/>
          <pc:sldMk cId="0" sldId="256"/>
        </pc:sldMkLst>
        <pc:spChg chg="mod">
          <ac:chgData name="Michal Heczko" userId="4ef91d67243c5588" providerId="LiveId" clId="{AA47B0AC-DB83-48CC-9012-8C77BFBE4ACA}" dt="2022-07-21T22:08:15.904" v="13" actId="20577"/>
          <ac:spMkLst>
            <pc:docMk/>
            <pc:sldMk cId="0" sldId="256"/>
            <ac:spMk id="13314" creationId="{1CF28884-BE80-478C-BF56-212644BDE5CA}"/>
          </ac:spMkLst>
        </pc:spChg>
      </pc:sldChg>
      <pc:sldChg chg="modSp mod">
        <pc:chgData name="Michal Heczko" userId="4ef91d67243c5588" providerId="LiveId" clId="{AA47B0AC-DB83-48CC-9012-8C77BFBE4ACA}" dt="2022-07-30T10:08:38.265" v="31" actId="20577"/>
        <pc:sldMkLst>
          <pc:docMk/>
          <pc:sldMk cId="526513273" sldId="315"/>
        </pc:sldMkLst>
        <pc:spChg chg="mod">
          <ac:chgData name="Michal Heczko" userId="4ef91d67243c5588" providerId="LiveId" clId="{AA47B0AC-DB83-48CC-9012-8C77BFBE4ACA}" dt="2022-07-30T10:08:38.265" v="31" actId="20577"/>
          <ac:spMkLst>
            <pc:docMk/>
            <pc:sldMk cId="526513273" sldId="315"/>
            <ac:spMk id="16386" creationId="{FFAF13A7-9FD4-4F85-8875-FFB4749CCC88}"/>
          </ac:spMkLst>
        </pc:spChg>
      </pc:sldChg>
      <pc:sldChg chg="modSp mod">
        <pc:chgData name="Michal Heczko" userId="4ef91d67243c5588" providerId="LiveId" clId="{AA47B0AC-DB83-48CC-9012-8C77BFBE4ACA}" dt="2022-07-30T10:09:00.394" v="46" actId="6549"/>
        <pc:sldMkLst>
          <pc:docMk/>
          <pc:sldMk cId="3512099020" sldId="323"/>
        </pc:sldMkLst>
        <pc:spChg chg="mod">
          <ac:chgData name="Michal Heczko" userId="4ef91d67243c5588" providerId="LiveId" clId="{AA47B0AC-DB83-48CC-9012-8C77BFBE4ACA}" dt="2022-07-30T10:08:53.644" v="40" actId="6549"/>
          <ac:spMkLst>
            <pc:docMk/>
            <pc:sldMk cId="3512099020" sldId="323"/>
            <ac:spMk id="17" creationId="{8ED9A338-269A-496B-AC49-A2B9C2AFB4CA}"/>
          </ac:spMkLst>
        </pc:spChg>
        <pc:spChg chg="mod">
          <ac:chgData name="Michal Heczko" userId="4ef91d67243c5588" providerId="LiveId" clId="{AA47B0AC-DB83-48CC-9012-8C77BFBE4ACA}" dt="2022-07-30T10:08:54.826" v="41" actId="6549"/>
          <ac:spMkLst>
            <pc:docMk/>
            <pc:sldMk cId="3512099020" sldId="323"/>
            <ac:spMk id="18" creationId="{C6D185BE-9192-4D8F-BBAE-468A3B54859E}"/>
          </ac:spMkLst>
        </pc:spChg>
        <pc:spChg chg="mod">
          <ac:chgData name="Michal Heczko" userId="4ef91d67243c5588" providerId="LiveId" clId="{AA47B0AC-DB83-48CC-9012-8C77BFBE4ACA}" dt="2022-07-30T10:08:55.888" v="42" actId="6549"/>
          <ac:spMkLst>
            <pc:docMk/>
            <pc:sldMk cId="3512099020" sldId="323"/>
            <ac:spMk id="19" creationId="{E4F74303-6F16-42A5-9D97-A4F68AEC139A}"/>
          </ac:spMkLst>
        </pc:spChg>
        <pc:spChg chg="mod">
          <ac:chgData name="Michal Heczko" userId="4ef91d67243c5588" providerId="LiveId" clId="{AA47B0AC-DB83-48CC-9012-8C77BFBE4ACA}" dt="2022-07-30T10:08:57.069" v="43" actId="6549"/>
          <ac:spMkLst>
            <pc:docMk/>
            <pc:sldMk cId="3512099020" sldId="323"/>
            <ac:spMk id="21" creationId="{FD1FEA70-3AFA-432F-996E-8B5864C0E8ED}"/>
          </ac:spMkLst>
        </pc:spChg>
        <pc:spChg chg="mod">
          <ac:chgData name="Michal Heczko" userId="4ef91d67243c5588" providerId="LiveId" clId="{AA47B0AC-DB83-48CC-9012-8C77BFBE4ACA}" dt="2022-07-30T10:08:59.559" v="45" actId="6549"/>
          <ac:spMkLst>
            <pc:docMk/>
            <pc:sldMk cId="3512099020" sldId="323"/>
            <ac:spMk id="23" creationId="{A4282C84-45F8-4F09-84D7-3BDAACA0277C}"/>
          </ac:spMkLst>
        </pc:spChg>
        <pc:spChg chg="mod">
          <ac:chgData name="Michal Heczko" userId="4ef91d67243c5588" providerId="LiveId" clId="{AA47B0AC-DB83-48CC-9012-8C77BFBE4ACA}" dt="2022-07-30T10:08:58.040" v="44" actId="6549"/>
          <ac:spMkLst>
            <pc:docMk/>
            <pc:sldMk cId="3512099020" sldId="323"/>
            <ac:spMk id="24" creationId="{26018AE5-DF11-498B-B930-BABC2A3F2576}"/>
          </ac:spMkLst>
        </pc:spChg>
        <pc:spChg chg="mod">
          <ac:chgData name="Michal Heczko" userId="4ef91d67243c5588" providerId="LiveId" clId="{AA47B0AC-DB83-48CC-9012-8C77BFBE4ACA}" dt="2022-07-30T10:09:00.394" v="46" actId="6549"/>
          <ac:spMkLst>
            <pc:docMk/>
            <pc:sldMk cId="3512099020" sldId="323"/>
            <ac:spMk id="25" creationId="{CA6E4F05-E9F2-4887-9DE8-DA1250917696}"/>
          </ac:spMkLst>
        </pc:spChg>
        <pc:spChg chg="mod">
          <ac:chgData name="Michal Heczko" userId="4ef91d67243c5588" providerId="LiveId" clId="{AA47B0AC-DB83-48CC-9012-8C77BFBE4ACA}" dt="2022-07-30T10:08:50.977" v="39" actId="20577"/>
          <ac:spMkLst>
            <pc:docMk/>
            <pc:sldMk cId="3512099020" sldId="323"/>
            <ac:spMk id="161" creationId="{9ACFB387-623D-4F24-8571-E2BAB1009317}"/>
          </ac:spMkLst>
        </pc:spChg>
        <pc:spChg chg="mod">
          <ac:chgData name="Michal Heczko" userId="4ef91d67243c5588" providerId="LiveId" clId="{AA47B0AC-DB83-48CC-9012-8C77BFBE4ACA}" dt="2022-07-30T10:08:46.456" v="36"/>
          <ac:spMkLst>
            <pc:docMk/>
            <pc:sldMk cId="3512099020" sldId="323"/>
            <ac:spMk id="18434" creationId="{FC5A0DA5-F9C5-4B30-9778-2E280E6E1D0D}"/>
          </ac:spMkLst>
        </pc:spChg>
      </pc:sldChg>
      <pc:sldChg chg="modSp">
        <pc:chgData name="Michal Heczko" userId="4ef91d67243c5588" providerId="LiveId" clId="{AA47B0AC-DB83-48CC-9012-8C77BFBE4ACA}" dt="2022-07-30T10:08:31.955" v="21" actId="20577"/>
        <pc:sldMkLst>
          <pc:docMk/>
          <pc:sldMk cId="0" sldId="328"/>
        </pc:sldMkLst>
        <pc:graphicFrameChg chg="mod">
          <ac:chgData name="Michal Heczko" userId="4ef91d67243c5588" providerId="LiveId" clId="{AA47B0AC-DB83-48CC-9012-8C77BFBE4ACA}" dt="2022-07-30T10:08:31.955" v="21" actId="20577"/>
          <ac:graphicFrameMkLst>
            <pc:docMk/>
            <pc:sldMk cId="0" sldId="328"/>
            <ac:graphicFrameMk id="318" creationId="{9D526079-9128-43FF-ACE9-59A576D45BD7}"/>
          </ac:graphicFrameMkLst>
        </pc:graphicFrameChg>
      </pc:sldChg>
      <pc:sldChg chg="modSp add mod">
        <pc:chgData name="Michal Heczko" userId="4ef91d67243c5588" providerId="LiveId" clId="{AA47B0AC-DB83-48CC-9012-8C77BFBE4ACA}" dt="2022-07-30T10:09:35.092" v="79" actId="6549"/>
        <pc:sldMkLst>
          <pc:docMk/>
          <pc:sldMk cId="1977327052" sldId="329"/>
        </pc:sldMkLst>
        <pc:spChg chg="mod">
          <ac:chgData name="Michal Heczko" userId="4ef91d67243c5588" providerId="LiveId" clId="{AA47B0AC-DB83-48CC-9012-8C77BFBE4ACA}" dt="2022-07-30T10:09:32.233" v="73" actId="6549"/>
          <ac:spMkLst>
            <pc:docMk/>
            <pc:sldMk cId="1977327052" sldId="329"/>
            <ac:spMk id="17" creationId="{8ED9A338-269A-496B-AC49-A2B9C2AFB4CA}"/>
          </ac:spMkLst>
        </pc:spChg>
        <pc:spChg chg="mod">
          <ac:chgData name="Michal Heczko" userId="4ef91d67243c5588" providerId="LiveId" clId="{AA47B0AC-DB83-48CC-9012-8C77BFBE4ACA}" dt="2022-07-30T10:09:33.631" v="76" actId="6549"/>
          <ac:spMkLst>
            <pc:docMk/>
            <pc:sldMk cId="1977327052" sldId="329"/>
            <ac:spMk id="18" creationId="{C6D185BE-9192-4D8F-BBAE-468A3B54859E}"/>
          </ac:spMkLst>
        </pc:spChg>
        <pc:spChg chg="mod">
          <ac:chgData name="Michal Heczko" userId="4ef91d67243c5588" providerId="LiveId" clId="{AA47B0AC-DB83-48CC-9012-8C77BFBE4ACA}" dt="2022-07-30T10:09:35.092" v="79" actId="6549"/>
          <ac:spMkLst>
            <pc:docMk/>
            <pc:sldMk cId="1977327052" sldId="329"/>
            <ac:spMk id="19" creationId="{E4F74303-6F16-42A5-9D97-A4F68AEC139A}"/>
          </ac:spMkLst>
        </pc:spChg>
        <pc:spChg chg="mod">
          <ac:chgData name="Michal Heczko" userId="4ef91d67243c5588" providerId="LiveId" clId="{AA47B0AC-DB83-48CC-9012-8C77BFBE4ACA}" dt="2022-07-30T10:09:31.158" v="70" actId="6549"/>
          <ac:spMkLst>
            <pc:docMk/>
            <pc:sldMk cId="1977327052" sldId="329"/>
            <ac:spMk id="161" creationId="{9ACFB387-623D-4F24-8571-E2BAB1009317}"/>
          </ac:spMkLst>
        </pc:spChg>
        <pc:spChg chg="mod">
          <ac:chgData name="Michal Heczko" userId="4ef91d67243c5588" providerId="LiveId" clId="{AA47B0AC-DB83-48CC-9012-8C77BFBE4ACA}" dt="2022-07-30T10:09:18.324" v="54" actId="20577"/>
          <ac:spMkLst>
            <pc:docMk/>
            <pc:sldMk cId="1977327052" sldId="329"/>
            <ac:spMk id="18434" creationId="{FC5A0DA5-F9C5-4B30-9778-2E280E6E1D0D}"/>
          </ac:spMkLst>
        </pc:spChg>
      </pc:sldChg>
      <pc:sldChg chg="modSp add mod">
        <pc:chgData name="Michal Heczko" userId="4ef91d67243c5588" providerId="LiveId" clId="{AA47B0AC-DB83-48CC-9012-8C77BFBE4ACA}" dt="2022-07-30T10:09:28.122" v="67" actId="6549"/>
        <pc:sldMkLst>
          <pc:docMk/>
          <pc:sldMk cId="689731833" sldId="330"/>
        </pc:sldMkLst>
        <pc:spChg chg="mod">
          <ac:chgData name="Michal Heczko" userId="4ef91d67243c5588" providerId="LiveId" clId="{AA47B0AC-DB83-48CC-9012-8C77BFBE4ACA}" dt="2022-07-30T10:09:23.104" v="58" actId="6549"/>
          <ac:spMkLst>
            <pc:docMk/>
            <pc:sldMk cId="689731833" sldId="330"/>
            <ac:spMk id="21" creationId="{FD1FEA70-3AFA-432F-996E-8B5864C0E8ED}"/>
          </ac:spMkLst>
        </pc:spChg>
        <pc:spChg chg="mod">
          <ac:chgData name="Michal Heczko" userId="4ef91d67243c5588" providerId="LiveId" clId="{AA47B0AC-DB83-48CC-9012-8C77BFBE4ACA}" dt="2022-07-30T10:09:26.600" v="64" actId="6549"/>
          <ac:spMkLst>
            <pc:docMk/>
            <pc:sldMk cId="689731833" sldId="330"/>
            <ac:spMk id="23" creationId="{A4282C84-45F8-4F09-84D7-3BDAACA0277C}"/>
          </ac:spMkLst>
        </pc:spChg>
        <pc:spChg chg="mod">
          <ac:chgData name="Michal Heczko" userId="4ef91d67243c5588" providerId="LiveId" clId="{AA47B0AC-DB83-48CC-9012-8C77BFBE4ACA}" dt="2022-07-30T10:09:24.612" v="61" actId="6549"/>
          <ac:spMkLst>
            <pc:docMk/>
            <pc:sldMk cId="689731833" sldId="330"/>
            <ac:spMk id="24" creationId="{26018AE5-DF11-498B-B930-BABC2A3F2576}"/>
          </ac:spMkLst>
        </pc:spChg>
        <pc:spChg chg="mod">
          <ac:chgData name="Michal Heczko" userId="4ef91d67243c5588" providerId="LiveId" clId="{AA47B0AC-DB83-48CC-9012-8C77BFBE4ACA}" dt="2022-07-30T10:09:28.122" v="67" actId="6549"/>
          <ac:spMkLst>
            <pc:docMk/>
            <pc:sldMk cId="689731833" sldId="330"/>
            <ac:spMk id="25" creationId="{CA6E4F05-E9F2-4887-9DE8-DA1250917696}"/>
          </ac:spMkLst>
        </pc:spChg>
        <pc:spChg chg="mod">
          <ac:chgData name="Michal Heczko" userId="4ef91d67243c5588" providerId="LiveId" clId="{AA47B0AC-DB83-48CC-9012-8C77BFBE4ACA}" dt="2022-07-30T10:09:20.999" v="55"/>
          <ac:spMkLst>
            <pc:docMk/>
            <pc:sldMk cId="689731833" sldId="330"/>
            <ac:spMk id="18434" creationId="{FC5A0DA5-F9C5-4B30-9778-2E280E6E1D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82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112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44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966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147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191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C147115B-3CB5-4042-960A-3D5C794418C3}"/>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C22489EF-35EB-4D1A-871B-BE199E90C62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824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314;g35f391192_085:notes">
            <a:extLst>
              <a:ext uri="{FF2B5EF4-FFF2-40B4-BE49-F238E27FC236}">
                <a16:creationId xmlns:a16="http://schemas.microsoft.com/office/drawing/2014/main" id="{711FFCC6-DF54-4357-8A20-B99FA6D15E7B}"/>
              </a:ext>
            </a:extLst>
          </p:cNvPr>
          <p:cNvSpPr>
            <a:spLocks noGrp="1" noRot="1" noChangeAspect="1" noTextEdit="1"/>
          </p:cNvSpPr>
          <p:nvPr>
            <p:ph type="sldImg" idx="2"/>
          </p:nvPr>
        </p:nvSpPr>
        <p:spPr>
          <a:ln>
            <a:miter lim="800000"/>
            <a:headEnd/>
            <a:tailEnd/>
          </a:ln>
        </p:spPr>
      </p:sp>
      <p:sp>
        <p:nvSpPr>
          <p:cNvPr id="59395" name="Google Shape;315;g35f391192_085:notes">
            <a:extLst>
              <a:ext uri="{FF2B5EF4-FFF2-40B4-BE49-F238E27FC236}">
                <a16:creationId xmlns:a16="http://schemas.microsoft.com/office/drawing/2014/main" id="{ABD47921-4992-4E06-8DAB-20CA77D317C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218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41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28BA0FEC-87FC-4B94-8FBB-092DED2B7409}"/>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6F41AC47-F374-4CB0-8363-831EE75BFF2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415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301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09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12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51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1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63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53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B70E55DC-FE0F-4700-971B-ECDB2329B7E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8BB26CD2-1226-4F0F-BD5B-E01643F2E94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85368656-04AB-4A73-8142-F0AF4B564627}"/>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5DD89491-8F40-4966-BB28-35AD4586ECB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4BE9425F-5982-4B07-A09D-0253E3159DFC}"/>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5ADA1AD4-6F7F-48B1-ADE5-F3836729952C}"/>
              </a:ext>
            </a:extLst>
          </p:cNvPr>
          <p:cNvSpPr txBox="1">
            <a:spLocks noGrp="1"/>
          </p:cNvSpPr>
          <p:nvPr>
            <p:ph type="sldNum" idx="10"/>
          </p:nvPr>
        </p:nvSpPr>
        <p:spPr/>
        <p:txBody>
          <a:bodyPr/>
          <a:lstStyle>
            <a:lvl1pPr>
              <a:defRPr/>
            </a:lvl1pPr>
          </a:lstStyle>
          <a:p>
            <a:fld id="{A9A62ACE-0BD5-4761-AC13-3E78A4B5D32A}" type="slidenum">
              <a:rPr lang="sk-SK" altLang="sk-SK"/>
              <a:pPr/>
              <a:t>‹#›</a:t>
            </a:fld>
            <a:endParaRPr lang="sk-SK" altLang="sk-SK"/>
          </a:p>
        </p:txBody>
      </p:sp>
    </p:spTree>
    <p:extLst>
      <p:ext uri="{BB962C8B-B14F-4D97-AF65-F5344CB8AC3E}">
        <p14:creationId xmlns:p14="http://schemas.microsoft.com/office/powerpoint/2010/main" val="41211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420709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98"/>
        <p:cNvGrpSpPr/>
        <p:nvPr/>
      </p:nvGrpSpPr>
      <p:grpSpPr>
        <a:xfrm>
          <a:off x="0" y="0"/>
          <a:ext cx="0" cy="0"/>
          <a:chOff x="0" y="0"/>
          <a:chExt cx="0" cy="0"/>
        </a:xfrm>
      </p:grpSpPr>
      <p:sp>
        <p:nvSpPr>
          <p:cNvPr id="2" name="Google Shape;99;p12">
            <a:extLst>
              <a:ext uri="{FF2B5EF4-FFF2-40B4-BE49-F238E27FC236}">
                <a16:creationId xmlns:a16="http://schemas.microsoft.com/office/drawing/2014/main" id="{7AB07C50-9F6D-40C8-99B4-9074567078C6}"/>
              </a:ext>
            </a:extLst>
          </p:cNvPr>
          <p:cNvSpPr>
            <a:spLocks noChangeArrowheads="1"/>
          </p:cNvSpPr>
          <p:nvPr/>
        </p:nvSpPr>
        <p:spPr bwMode="auto">
          <a:xfrm>
            <a:off x="0" y="4294188"/>
            <a:ext cx="9144000" cy="24130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100;p12">
            <a:extLst>
              <a:ext uri="{FF2B5EF4-FFF2-40B4-BE49-F238E27FC236}">
                <a16:creationId xmlns:a16="http://schemas.microsoft.com/office/drawing/2014/main" id="{8D73E7D8-9AE8-4A30-B8FF-7F307432A06B}"/>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101;p12">
            <a:extLst>
              <a:ext uri="{FF2B5EF4-FFF2-40B4-BE49-F238E27FC236}">
                <a16:creationId xmlns:a16="http://schemas.microsoft.com/office/drawing/2014/main" id="{C8394E39-B726-4ED6-AB02-D634FB961AD0}"/>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102;p12">
            <a:extLst>
              <a:ext uri="{FF2B5EF4-FFF2-40B4-BE49-F238E27FC236}">
                <a16:creationId xmlns:a16="http://schemas.microsoft.com/office/drawing/2014/main" id="{A2436534-1B5A-46D9-B164-264E10C91B90}"/>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03;p12">
            <a:extLst>
              <a:ext uri="{FF2B5EF4-FFF2-40B4-BE49-F238E27FC236}">
                <a16:creationId xmlns:a16="http://schemas.microsoft.com/office/drawing/2014/main" id="{71D46DE6-56D7-4C69-9257-382E8FC433F4}"/>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04;p12">
            <a:extLst>
              <a:ext uri="{FF2B5EF4-FFF2-40B4-BE49-F238E27FC236}">
                <a16:creationId xmlns:a16="http://schemas.microsoft.com/office/drawing/2014/main" id="{CBF034A0-694B-4346-B3F2-F9482C641DF6}"/>
              </a:ext>
            </a:extLst>
          </p:cNvPr>
          <p:cNvSpPr txBox="1">
            <a:spLocks noGrp="1"/>
          </p:cNvSpPr>
          <p:nvPr>
            <p:ph type="sldNum" idx="10"/>
          </p:nvPr>
        </p:nvSpPr>
        <p:spPr/>
        <p:txBody>
          <a:bodyPr/>
          <a:lstStyle>
            <a:lvl1pPr>
              <a:defRPr/>
            </a:lvl1pPr>
          </a:lstStyle>
          <a:p>
            <a:fld id="{6626F684-CB4E-4B4A-BA9E-2ED8E1DDECC0}" type="slidenum">
              <a:rPr lang="sk-SK" altLang="cs-CZ"/>
              <a:pPr/>
              <a:t>‹#›</a:t>
            </a:fld>
            <a:endParaRPr lang="sk-SK" altLang="cs-CZ"/>
          </a:p>
        </p:txBody>
      </p:sp>
    </p:spTree>
    <p:extLst>
      <p:ext uri="{BB962C8B-B14F-4D97-AF65-F5344CB8AC3E}">
        <p14:creationId xmlns:p14="http://schemas.microsoft.com/office/powerpoint/2010/main" val="32925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9506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177ED788-ACC9-4A78-889A-03689BD85F44}"/>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89E4F83-F54D-41A2-A556-4441015E5E9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4E8B594F-B809-4600-9949-F41D2CC16551}"/>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C4E192A5-E756-49B7-8DDA-E28E33CBACD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2B7C1C6F-C0F9-47D1-B97A-6D01AAA1520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273C45E1-66D1-4877-8852-21776DF52118}"/>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078AB306-C52D-49EC-A39A-BBA6287C8CF9}"/>
              </a:ext>
            </a:extLst>
          </p:cNvPr>
          <p:cNvSpPr txBox="1">
            <a:spLocks noGrp="1"/>
          </p:cNvSpPr>
          <p:nvPr>
            <p:ph type="sldNum" idx="10"/>
          </p:nvPr>
        </p:nvSpPr>
        <p:spPr/>
        <p:txBody>
          <a:bodyPr/>
          <a:lstStyle>
            <a:lvl1pPr>
              <a:defRPr/>
            </a:lvl1pPr>
          </a:lstStyle>
          <a:p>
            <a:fld id="{E78AEDAD-34FA-4CF5-8DC8-522D79C6410F}" type="slidenum">
              <a:rPr lang="sk-SK" altLang="cs-CZ"/>
              <a:pPr/>
              <a:t>‹#›</a:t>
            </a:fld>
            <a:endParaRPr lang="sk-SK" altLang="cs-CZ"/>
          </a:p>
        </p:txBody>
      </p:sp>
    </p:spTree>
    <p:extLst>
      <p:ext uri="{BB962C8B-B14F-4D97-AF65-F5344CB8AC3E}">
        <p14:creationId xmlns:p14="http://schemas.microsoft.com/office/powerpoint/2010/main" val="1737063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704" r:id="rId2"/>
    <p:sldLayoutId id="2147483706" r:id="rId3"/>
    <p:sldLayoutId id="2147483707" r:id="rId4"/>
    <p:sldLayoutId id="2147483708" r:id="rId5"/>
    <p:sldLayoutId id="2147483709"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12"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2.png"/><Relationship Id="rId7"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73.png"/><Relationship Id="rId4" Type="http://schemas.openxmlformats.org/officeDocument/2006/relationships/image" Target="../media/image63.png"/><Relationship Id="rId9" Type="http://schemas.openxmlformats.org/officeDocument/2006/relationships/image" Target="../media/image72.png"/></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s://create.kahoot.it/share/values-of-goniometrical-functions/0dd951a9-8538-45d7-8635-8517d099ba16"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685799" y="2997051"/>
            <a:ext cx="7918649" cy="1158875"/>
          </a:xfrm>
        </p:spPr>
        <p:txBody>
          <a:bodyPr/>
          <a:lstStyle/>
          <a:p>
            <a:pPr eaLnBrk="1" hangingPunct="1">
              <a:spcBef>
                <a:spcPct val="0"/>
              </a:spcBef>
              <a:spcAft>
                <a:spcPct val="0"/>
              </a:spcAft>
              <a:buClr>
                <a:srgbClr val="FFFFFF"/>
              </a:buClr>
              <a:buFont typeface="Roboto Slab" pitchFamily="2" charset="0"/>
              <a:buNone/>
            </a:pPr>
            <a:r>
              <a:rPr lang="cs-CZ" altLang="cs-CZ" sz="3200" b="1" dirty="0">
                <a:solidFill>
                  <a:srgbClr val="FFFFFF"/>
                </a:solidFill>
                <a:latin typeface="Roboto Slab" pitchFamily="2" charset="0"/>
                <a:cs typeface="Arial" panose="020B0604020202020204" pitchFamily="34" charset="0"/>
                <a:sym typeface="Roboto Slab" pitchFamily="2" charset="0"/>
              </a:rPr>
              <a:t>Tangens</a:t>
            </a:r>
            <a:r>
              <a:rPr lang="en-GB" altLang="cs-CZ" sz="3200" b="1" dirty="0">
                <a:solidFill>
                  <a:srgbClr val="FFFFFF"/>
                </a:solidFill>
                <a:latin typeface="Roboto Slab" pitchFamily="2" charset="0"/>
                <a:cs typeface="Arial" panose="020B0604020202020204" pitchFamily="34" charset="0"/>
                <a:sym typeface="Roboto Slab" pitchFamily="2" charset="0"/>
              </a:rPr>
              <a:t> and co</a:t>
            </a:r>
            <a:r>
              <a:rPr lang="cs-CZ" altLang="cs-CZ" sz="3200" b="1">
                <a:solidFill>
                  <a:srgbClr val="FFFFFF"/>
                </a:solidFill>
                <a:latin typeface="Roboto Slab" pitchFamily="2" charset="0"/>
                <a:cs typeface="Arial" panose="020B0604020202020204" pitchFamily="34" charset="0"/>
                <a:sym typeface="Roboto Slab" pitchFamily="2" charset="0"/>
              </a:rPr>
              <a:t>tangens</a:t>
            </a:r>
            <a:r>
              <a:rPr lang="en-GB" altLang="cs-CZ" sz="3200" b="1">
                <a:solidFill>
                  <a:srgbClr val="FFFFFF"/>
                </a:solidFill>
                <a:latin typeface="Roboto Slab" pitchFamily="2" charset="0"/>
                <a:cs typeface="Arial" panose="020B0604020202020204" pitchFamily="34" charset="0"/>
                <a:sym typeface="Roboto Slab" pitchFamily="2" charset="0"/>
              </a:rPr>
              <a:t> </a:t>
            </a:r>
            <a:r>
              <a:rPr lang="en-GB" altLang="cs-CZ" sz="3200" b="1" dirty="0">
                <a:solidFill>
                  <a:srgbClr val="FFFFFF"/>
                </a:solidFill>
                <a:latin typeface="Roboto Slab" pitchFamily="2" charset="0"/>
                <a:cs typeface="Arial" panose="020B0604020202020204" pitchFamily="34" charset="0"/>
                <a:sym typeface="Roboto Slab" pitchFamily="2" charset="0"/>
              </a:rPr>
              <a:t>functions equations</a:t>
            </a:r>
            <a:endParaRPr lang="sk-SK" altLang="cs-CZ" sz="3200" b="1" dirty="0">
              <a:solidFill>
                <a:srgbClr val="FFFFFF"/>
              </a:solidFill>
              <a:latin typeface="Roboto Slab" pitchFamily="2" charset="0"/>
              <a:cs typeface="Arial" panose="020B0604020202020204" pitchFamily="34" charset="0"/>
              <a:sym typeface="Roboto Slab" pitchFamily="2" charset="0"/>
            </a:endParaRPr>
          </a:p>
        </p:txBody>
      </p:sp>
      <p:grpSp>
        <p:nvGrpSpPr>
          <p:cNvPr id="13315" name="Google Shape;110;p13">
            <a:extLst>
              <a:ext uri="{FF2B5EF4-FFF2-40B4-BE49-F238E27FC236}">
                <a16:creationId xmlns:a16="http://schemas.microsoft.com/office/drawing/2014/main" id="{5D74A113-9769-4A97-BA62-1B14BF3BF8FA}"/>
              </a:ext>
            </a:extLst>
          </p:cNvPr>
          <p:cNvGrpSpPr>
            <a:grpSpLocks/>
          </p:cNvGrpSpPr>
          <p:nvPr/>
        </p:nvGrpSpPr>
        <p:grpSpPr bwMode="auto">
          <a:xfrm>
            <a:off x="755576" y="1851670"/>
            <a:ext cx="965200" cy="1011237"/>
            <a:chOff x="5961125" y="1623900"/>
            <a:chExt cx="427450" cy="448175"/>
          </a:xfrm>
        </p:grpSpPr>
        <p:sp>
          <p:nvSpPr>
            <p:cNvPr id="13316" name="Google Shape;111;p13">
              <a:extLst>
                <a:ext uri="{FF2B5EF4-FFF2-40B4-BE49-F238E27FC236}">
                  <a16:creationId xmlns:a16="http://schemas.microsoft.com/office/drawing/2014/main" id="{04A63F41-DCA6-47E6-87E9-6D42A9FAFFE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5E7D696-431B-4CD5-86E0-9FADB03E021B}"/>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88847521-97E7-436C-8882-8A2D76309B38}"/>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28018C1A-2534-4EA7-95FF-1FA54995EAD1}"/>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52122307-C4A6-4102-A20B-981D5EFEC1ED}"/>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4F3530D2-FFB1-490E-B48D-0CEE06A335D2}"/>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9F565ECF-5773-47A7-8FB0-6AC030D5E182}"/>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46;p16">
            <a:extLst>
              <a:ext uri="{FF2B5EF4-FFF2-40B4-BE49-F238E27FC236}">
                <a16:creationId xmlns:a16="http://schemas.microsoft.com/office/drawing/2014/main" id="{F15624EE-3C9A-4086-B756-F259E765202B}"/>
              </a:ext>
            </a:extLst>
          </p:cNvPr>
          <p:cNvSpPr txBox="1">
            <a:spLocks/>
          </p:cNvSpPr>
          <p:nvPr/>
        </p:nvSpPr>
        <p:spPr bwMode="auto">
          <a:xfrm>
            <a:off x="63148" y="4659982"/>
            <a:ext cx="4505325" cy="47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000000"/>
              </a:buClr>
              <a:buSzPts val="4800"/>
              <a:buFont typeface="Arial" panose="020B0604020202020204" pitchFamily="34" charset="0"/>
              <a:buNone/>
              <a:defRPr sz="48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2pPr>
            <a:lvl3pPr lvl="2"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3pPr>
            <a:lvl4pPr lvl="3"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4pPr>
            <a:lvl5pPr lvl="4"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pPr eaLnBrk="1" hangingPunct="1">
              <a:spcBef>
                <a:spcPct val="0"/>
              </a:spcBef>
              <a:spcAft>
                <a:spcPct val="0"/>
              </a:spcAft>
              <a:buFont typeface="Roboto Slab" pitchFamily="2" charset="0"/>
              <a:buNone/>
            </a:pPr>
            <a:r>
              <a:rPr lang="sk-SK" altLang="cs-CZ" sz="1800" kern="0" dirty="0">
                <a:latin typeface="Roboto Slab" pitchFamily="2" charset="0"/>
                <a:cs typeface="Arial" panose="020B0604020202020204" pitchFamily="34" charset="0"/>
                <a:sym typeface="Roboto Slab" pitchFamily="2" charset="0"/>
              </a:rPr>
              <a:t>Michal Heczko</a:t>
            </a:r>
          </a:p>
        </p:txBody>
      </p:sp>
      <p:sp>
        <p:nvSpPr>
          <p:cNvPr id="20" name="Obdélník 19">
            <a:extLst>
              <a:ext uri="{FF2B5EF4-FFF2-40B4-BE49-F238E27FC236}">
                <a16:creationId xmlns:a16="http://schemas.microsoft.com/office/drawing/2014/main" id="{F4DF4AB8-94A5-45F9-8B1A-40C6A2161D7D}"/>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BF5126A2-2D8E-406D-914D-197D6FBFB5AA}"/>
              </a:ext>
            </a:extLst>
          </p:cNvPr>
          <p:cNvSpPr txBox="1"/>
          <p:nvPr/>
        </p:nvSpPr>
        <p:spPr>
          <a:xfrm>
            <a:off x="1870286"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22" name="Obrázek 21">
            <a:extLst>
              <a:ext uri="{FF2B5EF4-FFF2-40B4-BE49-F238E27FC236}">
                <a16:creationId xmlns:a16="http://schemas.microsoft.com/office/drawing/2014/main" id="{710C8E83-D1E2-481F-95AB-16FDA931AAAB}"/>
              </a:ext>
            </a:extLst>
          </p:cNvPr>
          <p:cNvPicPr>
            <a:picLocks noChangeAspect="1"/>
          </p:cNvPicPr>
          <p:nvPr/>
        </p:nvPicPr>
        <p:blipFill>
          <a:blip r:embed="rId4"/>
          <a:stretch>
            <a:fillRect/>
          </a:stretch>
        </p:blipFill>
        <p:spPr>
          <a:xfrm>
            <a:off x="5076056" y="750682"/>
            <a:ext cx="766881" cy="766881"/>
          </a:xfrm>
          <a:prstGeom prst="rect">
            <a:avLst/>
          </a:prstGeom>
        </p:spPr>
      </p:pic>
      <p:sp>
        <p:nvSpPr>
          <p:cNvPr id="23" name="TextovéPole 22">
            <a:extLst>
              <a:ext uri="{FF2B5EF4-FFF2-40B4-BE49-F238E27FC236}">
                <a16:creationId xmlns:a16="http://schemas.microsoft.com/office/drawing/2014/main" id="{FB76DD82-26E4-4D28-8378-E20963BC41AE}"/>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24" name="Obrázek 23">
            <a:extLst>
              <a:ext uri="{FF2B5EF4-FFF2-40B4-BE49-F238E27FC236}">
                <a16:creationId xmlns:a16="http://schemas.microsoft.com/office/drawing/2014/main" id="{395338DE-2E21-488C-85F6-AE69DB2169FD}"/>
              </a:ext>
            </a:extLst>
          </p:cNvPr>
          <p:cNvPicPr>
            <a:picLocks noChangeAspect="1"/>
          </p:cNvPicPr>
          <p:nvPr/>
        </p:nvPicPr>
        <p:blipFill>
          <a:blip r:embed="rId5"/>
          <a:stretch>
            <a:fillRect/>
          </a:stretch>
        </p:blipFill>
        <p:spPr>
          <a:xfrm>
            <a:off x="640741" y="704987"/>
            <a:ext cx="1027097" cy="837277"/>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Simple equations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255308" y="1577670"/>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en-GB" sz="2000" b="1" dirty="0">
                    <a:solidFill>
                      <a:srgbClr val="114454"/>
                    </a:solidFill>
                    <a:latin typeface="Weekly Free Light" panose="00000400000000000000" pitchFamily="50" charset="-18"/>
                    <a:ea typeface="Nixie One"/>
                    <a:cs typeface="Nixie One"/>
                    <a:sym typeface="Nixie One"/>
                  </a:rPr>
                  <a:t>Example </a:t>
                </a:r>
                <a:r>
                  <a:rPr lang="cs-CZ" sz="2000" b="1" dirty="0">
                    <a:solidFill>
                      <a:srgbClr val="114454"/>
                    </a:solidFill>
                    <a:latin typeface="Weekly Free Light" panose="00000400000000000000" pitchFamily="50" charset="-18"/>
                    <a:ea typeface="Nixie One"/>
                    <a:cs typeface="Nixie One"/>
                    <a:sym typeface="Nixie One"/>
                  </a:rPr>
                  <a:t>3: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𝐜𝐨𝐭𝐠</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rad>
                      <m:radPr>
                        <m:degHide m:val="on"/>
                        <m:ctrlPr>
                          <a:rPr lang="cs-CZ" sz="2000" b="1" i="1" smtClean="0">
                            <a:solidFill>
                              <a:srgbClr val="114454"/>
                            </a:solidFill>
                            <a:latin typeface="Cambria Math" panose="02040503050406030204" pitchFamily="18" charset="0"/>
                            <a:sym typeface="Nixie One"/>
                          </a:rPr>
                        </m:ctrlPr>
                      </m:radPr>
                      <m:deg/>
                      <m:e>
                        <m:r>
                          <a:rPr lang="cs-CZ" sz="2000" b="1" i="1" smtClean="0">
                            <a:solidFill>
                              <a:srgbClr val="114454"/>
                            </a:solidFill>
                            <a:latin typeface="Cambria Math" panose="02040503050406030204" pitchFamily="18" charset="0"/>
                            <a:sym typeface="Nixie One"/>
                          </a:rPr>
                          <m:t>𝟑</m:t>
                        </m:r>
                      </m:e>
                    </m:rad>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255308" y="1577670"/>
                <a:ext cx="4229394" cy="685325"/>
              </a:xfrm>
              <a:blipFill>
                <a:blip r:embed="rId3"/>
                <a:stretch>
                  <a:fillRect l="-1585"/>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429A03CB-D8E1-463E-8D71-771FF6E8DAFF}"/>
                  </a:ext>
                </a:extLst>
              </p:cNvPr>
              <p:cNvSpPr txBox="1">
                <a:spLocks/>
              </p:cNvSpPr>
              <p:nvPr/>
            </p:nvSpPr>
            <p:spPr bwMode="auto">
              <a:xfrm>
                <a:off x="254956" y="2298500"/>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2000" kern="0" dirty="0">
                    <a:solidFill>
                      <a:srgbClr val="114454"/>
                    </a:solidFill>
                    <a:latin typeface="Weekly Free Light" panose="020B0604020202020204" charset="-18"/>
                    <a:ea typeface="Nixie One"/>
                    <a:cs typeface="Nixie One"/>
                    <a:sym typeface="Nixie One"/>
                  </a:rPr>
                  <a:t>The basic table value</a:t>
                </a:r>
                <a:r>
                  <a:rPr lang="cs-CZ" sz="2000" kern="0" dirty="0">
                    <a:solidFill>
                      <a:srgbClr val="114454"/>
                    </a:solidFill>
                    <a:latin typeface="Weekly Free Light" panose="020B0604020202020204" charset="-18"/>
                    <a:ea typeface="Nixie One"/>
                    <a:cs typeface="Nixie One"/>
                    <a:sym typeface="Nixie One"/>
                  </a:rPr>
                  <a:t> </a:t>
                </a:r>
                <a14:m>
                  <m:oMath xmlns:m="http://schemas.openxmlformats.org/officeDocument/2006/math">
                    <m:sSub>
                      <m:sSubPr>
                        <m:ctrlPr>
                          <a:rPr lang="cs-CZ" sz="2000" b="1" i="1" kern="0" smtClean="0">
                            <a:solidFill>
                              <a:srgbClr val="114454"/>
                            </a:solidFill>
                            <a:latin typeface="Cambria Math" panose="02040503050406030204" pitchFamily="18" charset="0"/>
                            <a:sym typeface="Nixie One"/>
                          </a:rPr>
                        </m:ctrlPr>
                      </m:sSubPr>
                      <m:e>
                        <m:r>
                          <a:rPr lang="cs-CZ" sz="2000" b="1" i="1" kern="0" smtClean="0">
                            <a:solidFill>
                              <a:srgbClr val="114454"/>
                            </a:solidFill>
                            <a:latin typeface="Cambria Math" panose="02040503050406030204" pitchFamily="18" charset="0"/>
                            <a:sym typeface="Nixie One"/>
                          </a:rPr>
                          <m:t>𝒙</m:t>
                        </m:r>
                      </m:e>
                      <m:sub>
                        <m:r>
                          <a:rPr lang="cs-CZ" sz="2000" b="1" i="1" kern="0" smtClean="0">
                            <a:solidFill>
                              <a:srgbClr val="114454"/>
                            </a:solidFill>
                            <a:latin typeface="Cambria Math" panose="02040503050406030204" pitchFamily="18" charset="0"/>
                            <a:sym typeface="Nixie One"/>
                          </a:rPr>
                          <m:t>𝟎</m:t>
                        </m:r>
                      </m:sub>
                    </m:sSub>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6" name="Google Shape;161;p18">
                <a:extLst>
                  <a:ext uri="{FF2B5EF4-FFF2-40B4-BE49-F238E27FC236}">
                    <a16:creationId xmlns:a16="http://schemas.microsoft.com/office/drawing/2014/main" id="{429A03CB-D8E1-463E-8D71-771FF6E8DAFF}"/>
                  </a:ext>
                </a:extLst>
              </p:cNvPr>
              <p:cNvSpPr txBox="1">
                <a:spLocks noRot="1" noChangeAspect="1" noMove="1" noResize="1" noEditPoints="1" noAdjustHandles="1" noChangeArrowheads="1" noChangeShapeType="1" noTextEdit="1"/>
              </p:cNvSpPr>
              <p:nvPr/>
            </p:nvSpPr>
            <p:spPr bwMode="auto">
              <a:xfrm>
                <a:off x="254956" y="2298500"/>
                <a:ext cx="4536504" cy="445140"/>
              </a:xfrm>
              <a:prstGeom prst="rect">
                <a:avLst/>
              </a:prstGeom>
              <a:blipFill>
                <a:blip r:embed="rId4"/>
                <a:stretch>
                  <a:fillRect l="-1478" t="-8219" b="-1369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6F91A30A-06C3-4861-8F78-7491FE3B9B1C}"/>
                  </a:ext>
                </a:extLst>
              </p:cNvPr>
              <p:cNvSpPr txBox="1">
                <a:spLocks/>
              </p:cNvSpPr>
              <p:nvPr/>
            </p:nvSpPr>
            <p:spPr bwMode="auto">
              <a:xfrm>
                <a:off x="254956" y="2657255"/>
                <a:ext cx="4801488" cy="1150233"/>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𝐜𝐨𝐭𝐠</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a:solidFill>
                          <a:srgbClr val="114454"/>
                        </a:solidFill>
                        <a:latin typeface="Cambria Math" panose="02040503050406030204" pitchFamily="18" charset="0"/>
                        <a:ea typeface="Nixie One"/>
                        <a:cs typeface="Nixie One"/>
                        <a:sym typeface="Nixie One"/>
                      </a:rPr>
                      <m:t> </m:t>
                    </m:r>
                  </m:oMath>
                </a14:m>
                <a:r>
                  <a:rPr lang="cs-CZ" sz="2000" kern="0" dirty="0">
                    <a:solidFill>
                      <a:srgbClr val="114454"/>
                    </a:solidFill>
                    <a:latin typeface="Weekly Free Light" panose="020B0604020202020204" charset="-18"/>
                    <a:ea typeface="Nixie One"/>
                    <a:cs typeface="Nixie One"/>
                    <a:sym typeface="Nixie One"/>
                  </a:rPr>
                  <a:t> </a:t>
                </a:r>
                <a:r>
                  <a:rPr lang="en-GB" sz="2000" kern="0" dirty="0">
                    <a:solidFill>
                      <a:srgbClr val="114454"/>
                    </a:solidFill>
                    <a:latin typeface="Weekly Free Light" panose="020B0604020202020204" charset="-18"/>
                    <a:ea typeface="Nixie One"/>
                    <a:cs typeface="Nixie One"/>
                    <a:sym typeface="Nixie One"/>
                  </a:rPr>
                  <a:t>is negative in Quadrants</a:t>
                </a:r>
                <a:r>
                  <a:rPr lang="cs-CZ" sz="2000" kern="0" dirty="0">
                    <a:solidFill>
                      <a:srgbClr val="114454"/>
                    </a:solidFill>
                    <a:latin typeface="Weekly Free Light" panose="020B0604020202020204" charset="-18"/>
                    <a:ea typeface="Nixie One"/>
                    <a:cs typeface="Nixie One"/>
                    <a:sym typeface="Nixie One"/>
                  </a:rPr>
                  <a:t> II</a:t>
                </a:r>
                <a:r>
                  <a:rPr lang="en-GB" sz="2000" kern="0" dirty="0">
                    <a:solidFill>
                      <a:srgbClr val="114454"/>
                    </a:solidFill>
                    <a:latin typeface="Weekly Free Light" panose="020B0604020202020204" charset="-18"/>
                    <a:ea typeface="Nixie One"/>
                    <a:cs typeface="Nixie One"/>
                    <a:sym typeface="Nixie One"/>
                  </a:rPr>
                  <a:t> and </a:t>
                </a:r>
                <a:r>
                  <a:rPr lang="cs-CZ" sz="2000" kern="0" dirty="0">
                    <a:solidFill>
                      <a:srgbClr val="114454"/>
                    </a:solidFill>
                    <a:latin typeface="Weekly Free Light" panose="020B0604020202020204" charset="-18"/>
                    <a:ea typeface="Nixie One"/>
                    <a:cs typeface="Nixie One"/>
                    <a:sym typeface="Nixie One"/>
                  </a:rPr>
                  <a:t>IV</a:t>
                </a:r>
                <a:r>
                  <a:rPr lang="en-GB" sz="2000" kern="0" dirty="0">
                    <a:solidFill>
                      <a:srgbClr val="114454"/>
                    </a:solidFill>
                    <a:latin typeface="Weekly Free Light" panose="020B0604020202020204" charset="-18"/>
                    <a:ea typeface="Nixie One"/>
                    <a:cs typeface="Nixie One"/>
                    <a:sym typeface="Nixie One"/>
                  </a:rPr>
                  <a:t> </a:t>
                </a:r>
                <a:r>
                  <a:rPr lang="cs-CZ" sz="2000" kern="0" dirty="0">
                    <a:solidFill>
                      <a:srgbClr val="114454"/>
                    </a:solidFill>
                    <a:latin typeface="Weekly Free Light" panose="020B0604020202020204" charset="-18"/>
                    <a:ea typeface="Nixie One"/>
                    <a:cs typeface="Nixie One"/>
                    <a:sym typeface="Nixie One"/>
                  </a:rPr>
                  <a:t>(</a:t>
                </a:r>
                <a:r>
                  <a:rPr lang="en-GB" sz="2000" kern="0" dirty="0">
                    <a:solidFill>
                      <a:srgbClr val="114454"/>
                    </a:solidFill>
                    <a:latin typeface="Weekly Free Light" panose="020B0604020202020204" charset="-18"/>
                    <a:ea typeface="Nixie One"/>
                    <a:cs typeface="Nixie One"/>
                    <a:sym typeface="Nixie One"/>
                  </a:rPr>
                  <a:t>considering the period</a:t>
                </a:r>
                <a:r>
                  <a:rPr lang="cs-CZ" sz="2000" kern="0" dirty="0">
                    <a:solidFill>
                      <a:srgbClr val="114454"/>
                    </a:solidFill>
                    <a:latin typeface="Weekly Free Light" panose="020B0604020202020204" charset="-18"/>
                    <a:ea typeface="Nixie One"/>
                    <a:cs typeface="Nixie One"/>
                    <a:sym typeface="Nixie One"/>
                  </a:rPr>
                  <a:t> </a:t>
                </a:r>
                <a14:m>
                  <m:oMath xmlns:m="http://schemas.openxmlformats.org/officeDocument/2006/math">
                    <m:r>
                      <a:rPr lang="cs-CZ" sz="2000" b="1" i="1" kern="0">
                        <a:solidFill>
                          <a:srgbClr val="114454"/>
                        </a:solidFill>
                        <a:latin typeface="Cambria Math" panose="02040503050406030204" pitchFamily="18" charset="0"/>
                        <a:ea typeface="Cambria Math" panose="02040503050406030204" pitchFamily="18" charset="0"/>
                        <a:sym typeface="Nixie One"/>
                      </a:rPr>
                      <m:t>𝝅</m:t>
                    </m:r>
                  </m:oMath>
                </a14:m>
                <a:r>
                  <a:rPr lang="cs-CZ" sz="2000" kern="0" dirty="0">
                    <a:solidFill>
                      <a:srgbClr val="114454"/>
                    </a:solidFill>
                    <a:latin typeface="Weekly Free Light" panose="020B0604020202020204" charset="-18"/>
                    <a:ea typeface="Nixie One"/>
                    <a:cs typeface="Nixie One"/>
                    <a:sym typeface="Nixie One"/>
                  </a:rPr>
                  <a:t> </a:t>
                </a:r>
                <a:r>
                  <a:rPr lang="en-GB" sz="2000" kern="0" dirty="0">
                    <a:solidFill>
                      <a:srgbClr val="114454"/>
                    </a:solidFill>
                    <a:latin typeface="Weekly Free Light" panose="020B0604020202020204" charset="-18"/>
                    <a:ea typeface="Nixie One"/>
                    <a:cs typeface="Nixie One"/>
                    <a:sym typeface="Nixie One"/>
                  </a:rPr>
                  <a:t>just Quadrant </a:t>
                </a:r>
                <a:r>
                  <a:rPr lang="cs-CZ" sz="2000" kern="0" dirty="0">
                    <a:solidFill>
                      <a:srgbClr val="114454"/>
                    </a:solidFill>
                    <a:latin typeface="Weekly Free Light" panose="020B0604020202020204" charset="-18"/>
                    <a:ea typeface="Nixie One"/>
                    <a:cs typeface="Nixie One"/>
                    <a:sym typeface="Nixie One"/>
                  </a:rPr>
                  <a:t>II</a:t>
                </a:r>
                <a:r>
                  <a:rPr lang="en-GB" sz="2000" kern="0" dirty="0">
                    <a:solidFill>
                      <a:srgbClr val="114454"/>
                    </a:solidFill>
                    <a:latin typeface="Weekly Free Light" panose="020B0604020202020204" charset="-18"/>
                    <a:ea typeface="Nixie One"/>
                    <a:cs typeface="Nixie One"/>
                    <a:sym typeface="Nixie One"/>
                  </a:rPr>
                  <a:t> is solved</a:t>
                </a:r>
                <a:r>
                  <a:rPr lang="cs-CZ" sz="2000" kern="0" dirty="0">
                    <a:solidFill>
                      <a:srgbClr val="114454"/>
                    </a:solidFill>
                    <a:latin typeface="Weekly Free Light" panose="020B0604020202020204" charset="-18"/>
                    <a:ea typeface="Nixie One"/>
                    <a:cs typeface="Nixie One"/>
                    <a:sym typeface="Nixie One"/>
                  </a:rPr>
                  <a:t>.</a:t>
                </a:r>
                <a:endParaRPr lang="cs-CZ" sz="20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7" name="Google Shape;161;p18">
                <a:extLst>
                  <a:ext uri="{FF2B5EF4-FFF2-40B4-BE49-F238E27FC236}">
                    <a16:creationId xmlns:a16="http://schemas.microsoft.com/office/drawing/2014/main" id="{6F91A30A-06C3-4861-8F78-7491FE3B9B1C}"/>
                  </a:ext>
                </a:extLst>
              </p:cNvPr>
              <p:cNvSpPr txBox="1">
                <a:spLocks noRot="1" noChangeAspect="1" noMove="1" noResize="1" noEditPoints="1" noAdjustHandles="1" noChangeArrowheads="1" noChangeShapeType="1" noTextEdit="1"/>
              </p:cNvSpPr>
              <p:nvPr/>
            </p:nvSpPr>
            <p:spPr bwMode="auto">
              <a:xfrm>
                <a:off x="254956" y="2657255"/>
                <a:ext cx="4801488" cy="1150233"/>
              </a:xfrm>
              <a:prstGeom prst="rect">
                <a:avLst/>
              </a:prstGeom>
              <a:blipFill>
                <a:blip r:embed="rId5"/>
                <a:stretch>
                  <a:fillRect l="-1398" b="-3175"/>
                </a:stretch>
              </a:blipFill>
              <a:ln>
                <a:noFill/>
              </a:ln>
            </p:spPr>
            <p:txBody>
              <a:bodyPr/>
              <a:lstStyle/>
              <a:p>
                <a:r>
                  <a:rPr lang="cs-CZ">
                    <a:noFill/>
                  </a:rPr>
                  <a:t> </a:t>
                </a:r>
              </a:p>
            </p:txBody>
          </p:sp>
        </mc:Fallback>
      </mc:AlternateContent>
      <p:sp>
        <p:nvSpPr>
          <p:cNvPr id="19" name="Google Shape;161;p18">
            <a:extLst>
              <a:ext uri="{FF2B5EF4-FFF2-40B4-BE49-F238E27FC236}">
                <a16:creationId xmlns:a16="http://schemas.microsoft.com/office/drawing/2014/main" id="{856E6E28-6C69-486B-B91D-3875545F5870}"/>
              </a:ext>
            </a:extLst>
          </p:cNvPr>
          <p:cNvSpPr txBox="1">
            <a:spLocks/>
          </p:cNvSpPr>
          <p:nvPr/>
        </p:nvSpPr>
        <p:spPr bwMode="auto">
          <a:xfrm>
            <a:off x="375892" y="3954952"/>
            <a:ext cx="1747836" cy="445141"/>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Quadrant </a:t>
            </a:r>
            <a:r>
              <a:rPr lang="cs-CZ" sz="2000" b="1" kern="0" dirty="0">
                <a:solidFill>
                  <a:srgbClr val="114454"/>
                </a:solidFill>
                <a:latin typeface="Weekly Free Light" panose="00000400000000000000" pitchFamily="50" charset="-18"/>
                <a:ea typeface="Nixie One"/>
                <a:cs typeface="Nixie One"/>
                <a:sym typeface="Nixie One"/>
              </a:rPr>
              <a:t>II:</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48209150-791B-4A0F-993C-C7513E141F17}"/>
                  </a:ext>
                </a:extLst>
              </p:cNvPr>
              <p:cNvSpPr txBox="1">
                <a:spLocks/>
              </p:cNvSpPr>
              <p:nvPr/>
            </p:nvSpPr>
            <p:spPr bwMode="auto">
              <a:xfrm>
                <a:off x="2195736" y="3954952"/>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𝝅</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1" name="Google Shape;161;p18">
                <a:extLst>
                  <a:ext uri="{FF2B5EF4-FFF2-40B4-BE49-F238E27FC236}">
                    <a16:creationId xmlns:a16="http://schemas.microsoft.com/office/drawing/2014/main" id="{48209150-791B-4A0F-993C-C7513E141F17}"/>
                  </a:ext>
                </a:extLst>
              </p:cNvPr>
              <p:cNvSpPr txBox="1">
                <a:spLocks noRot="1" noChangeAspect="1" noMove="1" noResize="1" noEditPoints="1" noAdjustHandles="1" noChangeArrowheads="1" noChangeShapeType="1" noTextEdit="1"/>
              </p:cNvSpPr>
              <p:nvPr/>
            </p:nvSpPr>
            <p:spPr bwMode="auto">
              <a:xfrm>
                <a:off x="2195736" y="3954952"/>
                <a:ext cx="2158777" cy="445140"/>
              </a:xfrm>
              <a:prstGeom prst="rect">
                <a:avLst/>
              </a:prstGeom>
              <a:blipFill>
                <a:blip r:embed="rId6"/>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3676FF2A-86BB-4328-B197-F6D3BD890B91}"/>
                  </a:ext>
                </a:extLst>
              </p:cNvPr>
              <p:cNvSpPr txBox="1">
                <a:spLocks/>
              </p:cNvSpPr>
              <p:nvPr/>
            </p:nvSpPr>
            <p:spPr bwMode="auto">
              <a:xfrm>
                <a:off x="4957633" y="4134194"/>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sym typeface="Nixie One"/>
                                    </a:rPr>
                                    <m:t>𝟓</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1600" b="1" i="1" kern="0" smtClea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sym typeface="Nixie One"/>
                                </a:rPr>
                                <m:t>+</m:t>
                              </m:r>
                              <m:r>
                                <a:rPr lang="cs-CZ" sz="1600" b="1" i="1" kern="0">
                                  <a:solidFill>
                                    <a:srgbClr val="114454"/>
                                  </a:solidFill>
                                  <a:latin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3" name="Google Shape;161;p18">
                <a:extLst>
                  <a:ext uri="{FF2B5EF4-FFF2-40B4-BE49-F238E27FC236}">
                    <a16:creationId xmlns:a16="http://schemas.microsoft.com/office/drawing/2014/main" id="{3676FF2A-86BB-4328-B197-F6D3BD890B91}"/>
                  </a:ext>
                </a:extLst>
              </p:cNvPr>
              <p:cNvSpPr txBox="1">
                <a:spLocks noRot="1" noChangeAspect="1" noMove="1" noResize="1" noEditPoints="1" noAdjustHandles="1" noChangeArrowheads="1" noChangeShapeType="1" noTextEdit="1"/>
              </p:cNvSpPr>
              <p:nvPr/>
            </p:nvSpPr>
            <p:spPr bwMode="auto">
              <a:xfrm>
                <a:off x="4957633" y="4134194"/>
                <a:ext cx="3981262" cy="847381"/>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75AFA7CC-2AFD-43B9-A91B-DFB9ABC4D772}"/>
                  </a:ext>
                </a:extLst>
              </p:cNvPr>
              <p:cNvSpPr txBox="1">
                <a:spLocks/>
              </p:cNvSpPr>
              <p:nvPr/>
            </p:nvSpPr>
            <p:spPr bwMode="auto">
              <a:xfrm>
                <a:off x="2195735" y="4412355"/>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8" name="Google Shape;161;p18">
                <a:extLst>
                  <a:ext uri="{FF2B5EF4-FFF2-40B4-BE49-F238E27FC236}">
                    <a16:creationId xmlns:a16="http://schemas.microsoft.com/office/drawing/2014/main" id="{75AFA7CC-2AFD-43B9-A91B-DFB9ABC4D772}"/>
                  </a:ext>
                </a:extLst>
              </p:cNvPr>
              <p:cNvSpPr txBox="1">
                <a:spLocks noRot="1" noChangeAspect="1" noMove="1" noResize="1" noEditPoints="1" noAdjustHandles="1" noChangeArrowheads="1" noChangeShapeType="1" noTextEdit="1"/>
              </p:cNvSpPr>
              <p:nvPr/>
            </p:nvSpPr>
            <p:spPr bwMode="auto">
              <a:xfrm>
                <a:off x="2195735" y="4412355"/>
                <a:ext cx="2158777" cy="445140"/>
              </a:xfrm>
              <a:prstGeom prst="rect">
                <a:avLst/>
              </a:prstGeom>
              <a:blipFill>
                <a:blip r:embed="rId8"/>
                <a:stretch>
                  <a:fillRect b="-1370"/>
                </a:stretch>
              </a:blipFill>
              <a:ln>
                <a:noFill/>
              </a:ln>
            </p:spPr>
            <p:txBody>
              <a:bodyPr/>
              <a:lstStyle/>
              <a:p>
                <a:r>
                  <a:rPr lang="cs-CZ">
                    <a:noFill/>
                  </a:rPr>
                  <a:t> </a:t>
                </a:r>
              </a:p>
            </p:txBody>
          </p:sp>
        </mc:Fallback>
      </mc:AlternateContent>
      <p:pic>
        <p:nvPicPr>
          <p:cNvPr id="3" name="Obrázek 2">
            <a:extLst>
              <a:ext uri="{FF2B5EF4-FFF2-40B4-BE49-F238E27FC236}">
                <a16:creationId xmlns:a16="http://schemas.microsoft.com/office/drawing/2014/main" id="{00252FF6-0C7C-40E9-87C4-D43B453502E3}"/>
              </a:ext>
            </a:extLst>
          </p:cNvPr>
          <p:cNvPicPr>
            <a:picLocks noChangeAspect="1"/>
          </p:cNvPicPr>
          <p:nvPr/>
        </p:nvPicPr>
        <p:blipFill rotWithShape="1">
          <a:blip r:embed="rId9"/>
          <a:srcRect l="2459" r="2488"/>
          <a:stretch/>
        </p:blipFill>
        <p:spPr>
          <a:xfrm>
            <a:off x="5007835" y="249368"/>
            <a:ext cx="3880857" cy="3144898"/>
          </a:xfrm>
          <a:prstGeom prst="rect">
            <a:avLst/>
          </a:prstGeom>
        </p:spPr>
      </p:pic>
    </p:spTree>
    <p:extLst>
      <p:ext uri="{BB962C8B-B14F-4D97-AF65-F5344CB8AC3E}">
        <p14:creationId xmlns:p14="http://schemas.microsoft.com/office/powerpoint/2010/main" val="28360438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1" grpId="0" animBg="1"/>
      <p:bldP spid="23"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211710"/>
            <a:ext cx="4505325" cy="1826890"/>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More complex equations</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3</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203281598"/>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More complex equations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265345" y="1576978"/>
                <a:ext cx="4297423"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en-GB" sz="2000" b="1" dirty="0">
                    <a:solidFill>
                      <a:srgbClr val="114454"/>
                    </a:solidFill>
                    <a:latin typeface="Weekly Free Light" panose="00000400000000000000" pitchFamily="50" charset="-18"/>
                    <a:ea typeface="Nixie One"/>
                    <a:cs typeface="Nixie One"/>
                    <a:sym typeface="Nixie One"/>
                  </a:rPr>
                  <a:t>Example </a:t>
                </a:r>
                <a:r>
                  <a:rPr lang="cs-CZ" sz="2000" b="1" dirty="0">
                    <a:solidFill>
                      <a:srgbClr val="114454"/>
                    </a:solidFill>
                    <a:latin typeface="Weekly Free Light" panose="00000400000000000000" pitchFamily="50" charset="-18"/>
                    <a:ea typeface="Nixie One"/>
                    <a:cs typeface="Nixie One"/>
                    <a:sym typeface="Nixie One"/>
                  </a:rPr>
                  <a:t>6: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𝐜𝐨𝐭𝐠</m:t>
                        </m:r>
                      </m:fName>
                      <m:e>
                        <m:d>
                          <m:dPr>
                            <m:ctrlPr>
                              <a:rPr lang="cs-CZ" sz="2000" b="1" i="1" smtClean="0">
                                <a:solidFill>
                                  <a:srgbClr val="114454"/>
                                </a:solidFill>
                                <a:latin typeface="Cambria Math" panose="02040503050406030204" pitchFamily="18" charset="0"/>
                                <a:ea typeface="Nixie One"/>
                                <a:cs typeface="Nixie One"/>
                                <a:sym typeface="Nixie One"/>
                              </a:rPr>
                            </m:ctrlPr>
                          </m:dPr>
                          <m:e>
                            <m:f>
                              <m:fPr>
                                <m:ctrlPr>
                                  <a:rPr lang="ar-AE"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sym typeface="Nixie One"/>
                                  </a:rPr>
                                  <m:t>𝟏</m:t>
                                </m:r>
                              </m:num>
                              <m:den>
                                <m:r>
                                  <a:rPr lang="cs-CZ" sz="2000" b="1" i="1">
                                    <a:solidFill>
                                      <a:srgbClr val="114454"/>
                                    </a:solidFill>
                                    <a:latin typeface="Cambria Math" panose="02040503050406030204" pitchFamily="18" charset="0"/>
                                    <a:sym typeface="Nixie One"/>
                                  </a:rPr>
                                  <m:t>𝟑</m:t>
                                </m:r>
                              </m:den>
                            </m:f>
                            <m:r>
                              <a:rPr lang="ar-AE" sz="2000" b="1" i="1">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
                                  <a:rPr lang="cs-CZ" sz="2000" b="1" i="1"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smtClean="0">
                                    <a:solidFill>
                                      <a:srgbClr val="114454"/>
                                    </a:solidFill>
                                    <a:latin typeface="Cambria Math" panose="02040503050406030204" pitchFamily="18" charset="0"/>
                                    <a:ea typeface="Cambria Math" panose="02040503050406030204" pitchFamily="18" charset="0"/>
                                    <a:sym typeface="Nixie One"/>
                                  </a:rPr>
                                  <m:t>𝟗</m:t>
                                </m:r>
                              </m:den>
                            </m:f>
                          </m:e>
                        </m:d>
                      </m:e>
                    </m:func>
                    <m:r>
                      <a:rPr lang="cs-CZ" sz="2000" b="1" i="1" smtClean="0">
                        <a:solidFill>
                          <a:srgbClr val="114454"/>
                        </a:solidFill>
                        <a:latin typeface="Cambria Math" panose="02040503050406030204" pitchFamily="18" charset="0"/>
                        <a:ea typeface="Nixie One"/>
                        <a:cs typeface="Nixie One"/>
                        <a:sym typeface="Nixie One"/>
                      </a:rPr>
                      <m:t>=−</m:t>
                    </m:r>
                    <m:rad>
                      <m:radPr>
                        <m:degHide m:val="on"/>
                        <m:ctrlPr>
                          <a:rPr lang="cs-CZ" sz="2000" b="1" i="1" smtClean="0">
                            <a:solidFill>
                              <a:srgbClr val="114454"/>
                            </a:solidFill>
                            <a:latin typeface="Cambria Math" panose="02040503050406030204" pitchFamily="18" charset="0"/>
                            <a:sym typeface="Nixie One"/>
                          </a:rPr>
                        </m:ctrlPr>
                      </m:radPr>
                      <m:deg/>
                      <m:e>
                        <m:r>
                          <a:rPr lang="cs-CZ" sz="2000" b="1" i="1" smtClean="0">
                            <a:solidFill>
                              <a:srgbClr val="114454"/>
                            </a:solidFill>
                            <a:latin typeface="Cambria Math" panose="02040503050406030204" pitchFamily="18" charset="0"/>
                            <a:sym typeface="Nixie One"/>
                          </a:rPr>
                          <m:t>𝟑</m:t>
                        </m:r>
                      </m:e>
                    </m:rad>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265345" y="1576978"/>
                <a:ext cx="4297423" cy="685325"/>
              </a:xfrm>
              <a:blipFill>
                <a:blip r:embed="rId3"/>
                <a:stretch>
                  <a:fillRect l="-1563"/>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2" name="Google Shape;161;p18">
                <a:extLst>
                  <a:ext uri="{FF2B5EF4-FFF2-40B4-BE49-F238E27FC236}">
                    <a16:creationId xmlns:a16="http://schemas.microsoft.com/office/drawing/2014/main" id="{8373B8A8-7615-4797-8FBD-87B81329160E}"/>
                  </a:ext>
                </a:extLst>
              </p:cNvPr>
              <p:cNvSpPr txBox="1">
                <a:spLocks/>
              </p:cNvSpPr>
              <p:nvPr/>
            </p:nvSpPr>
            <p:spPr bwMode="auto">
              <a:xfrm>
                <a:off x="265345" y="2292512"/>
                <a:ext cx="4297422" cy="685325"/>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2000" b="1" kern="0" dirty="0">
                    <a:solidFill>
                      <a:srgbClr val="114454"/>
                    </a:solidFill>
                    <a:latin typeface="Weekly Free Light" panose="00000400000000000000" pitchFamily="50" charset="-18"/>
                    <a:ea typeface="Nixie One"/>
                    <a:cs typeface="Nixie One"/>
                    <a:sym typeface="Nixie One"/>
                  </a:rPr>
                  <a:t>Substitution</a:t>
                </a:r>
                <a14:m>
                  <m:oMath xmlns:m="http://schemas.openxmlformats.org/officeDocument/2006/math">
                    <m:f>
                      <m:fPr>
                        <m:ctrlPr>
                          <a:rPr lang="ar-AE"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sym typeface="Nixie One"/>
                          </a:rPr>
                          <m:t>𝟏</m:t>
                        </m:r>
                      </m:num>
                      <m:den>
                        <m:r>
                          <a:rPr lang="cs-CZ" sz="2000" b="1" i="1">
                            <a:solidFill>
                              <a:srgbClr val="114454"/>
                            </a:solidFill>
                            <a:latin typeface="Cambria Math" panose="02040503050406030204" pitchFamily="18" charset="0"/>
                            <a:sym typeface="Nixie One"/>
                          </a:rPr>
                          <m:t>𝟑</m:t>
                        </m:r>
                      </m:den>
                    </m:f>
                    <m:r>
                      <a:rPr lang="ar-AE" sz="2000" b="1" i="1">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ea typeface="Cambria Math" panose="02040503050406030204" pitchFamily="18" charset="0"/>
                            <a:sym typeface="Nixie One"/>
                          </a:rPr>
                          <m:t>𝝅</m:t>
                        </m:r>
                      </m:num>
                      <m:den>
                        <m:r>
                          <a:rPr lang="cs-CZ" sz="2000" b="1" i="1">
                            <a:solidFill>
                              <a:srgbClr val="114454"/>
                            </a:solidFill>
                            <a:latin typeface="Cambria Math" panose="02040503050406030204" pitchFamily="18" charset="0"/>
                            <a:ea typeface="Cambria Math" panose="02040503050406030204" pitchFamily="18" charset="0"/>
                            <a:sym typeface="Nixie One"/>
                          </a:rPr>
                          <m:t>𝟗</m:t>
                        </m:r>
                      </m:den>
                    </m:f>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𝒚</m:t>
                    </m:r>
                  </m:oMath>
                </a14:m>
                <a:r>
                  <a:rPr lang="en-GB" sz="2000" b="1" i="1" kern="0" dirty="0">
                    <a:solidFill>
                      <a:srgbClr val="114454"/>
                    </a:solidFill>
                    <a:latin typeface="Weekly Free Light" panose="020B0604020202020204" charset="-18"/>
                    <a:ea typeface="Cambria Math" panose="02040503050406030204" pitchFamily="18" charset="0"/>
                    <a:cs typeface="Nixie One"/>
                    <a:sym typeface="Nixie One"/>
                  </a:rPr>
                  <a:t> </a:t>
                </a:r>
                <a:r>
                  <a:rPr lang="en-GB" sz="2000" kern="0" dirty="0">
                    <a:solidFill>
                      <a:srgbClr val="114454"/>
                    </a:solidFill>
                    <a:latin typeface="Weekly Free Light" panose="020B0604020202020204" charset="-18"/>
                    <a:ea typeface="Cambria Math" panose="02040503050406030204" pitchFamily="18" charset="0"/>
                    <a:cs typeface="Nixie One"/>
                    <a:sym typeface="Nixie One"/>
                  </a:rPr>
                  <a:t>is introduced</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2" name="Google Shape;161;p18">
                <a:extLst>
                  <a:ext uri="{FF2B5EF4-FFF2-40B4-BE49-F238E27FC236}">
                    <a16:creationId xmlns:a16="http://schemas.microsoft.com/office/drawing/2014/main" id="{8373B8A8-7615-4797-8FBD-87B81329160E}"/>
                  </a:ext>
                </a:extLst>
              </p:cNvPr>
              <p:cNvSpPr txBox="1">
                <a:spLocks noRot="1" noChangeAspect="1" noMove="1" noResize="1" noEditPoints="1" noAdjustHandles="1" noChangeArrowheads="1" noChangeShapeType="1" noTextEdit="1"/>
              </p:cNvSpPr>
              <p:nvPr/>
            </p:nvSpPr>
            <p:spPr bwMode="auto">
              <a:xfrm>
                <a:off x="265345" y="2292512"/>
                <a:ext cx="4297422" cy="685325"/>
              </a:xfrm>
              <a:prstGeom prst="rect">
                <a:avLst/>
              </a:prstGeom>
              <a:blipFill>
                <a:blip r:embed="rId4"/>
                <a:stretch>
                  <a:fillRect l="-1563" t="-7143" b="-2767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Google Shape;161;p18">
                <a:extLst>
                  <a:ext uri="{FF2B5EF4-FFF2-40B4-BE49-F238E27FC236}">
                    <a16:creationId xmlns:a16="http://schemas.microsoft.com/office/drawing/2014/main" id="{F1D0709F-572B-452B-9B02-6C456A73A6A0}"/>
                  </a:ext>
                </a:extLst>
              </p:cNvPr>
              <p:cNvSpPr txBox="1">
                <a:spLocks/>
              </p:cNvSpPr>
              <p:nvPr/>
            </p:nvSpPr>
            <p:spPr bwMode="auto">
              <a:xfrm>
                <a:off x="333375" y="3250145"/>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𝐜𝐨𝐭𝐠</m:t>
                        </m:r>
                      </m:fName>
                      <m:e>
                        <m:r>
                          <a:rPr lang="cs-CZ" sz="2000" b="1" i="1" smtClean="0">
                            <a:solidFill>
                              <a:srgbClr val="114454"/>
                            </a:solidFill>
                            <a:latin typeface="Cambria Math" panose="02040503050406030204" pitchFamily="18" charset="0"/>
                            <a:ea typeface="Nixie One"/>
                            <a:cs typeface="Nixie One"/>
                            <a:sym typeface="Nixie One"/>
                          </a:rPr>
                          <m:t>𝒚</m:t>
                        </m:r>
                      </m:e>
                    </m:func>
                    <m:r>
                      <a:rPr lang="cs-CZ" sz="2000" b="1" i="1">
                        <a:solidFill>
                          <a:srgbClr val="114454"/>
                        </a:solidFill>
                        <a:latin typeface="Cambria Math" panose="02040503050406030204" pitchFamily="18" charset="0"/>
                        <a:ea typeface="Nixie One"/>
                        <a:cs typeface="Nixie One"/>
                        <a:sym typeface="Nixie One"/>
                      </a:rPr>
                      <m:t>=−</m:t>
                    </m:r>
                    <m:rad>
                      <m:radPr>
                        <m:degHide m:val="on"/>
                        <m:ctrlPr>
                          <a:rPr lang="cs-CZ" sz="2000" b="1" i="1">
                            <a:solidFill>
                              <a:srgbClr val="114454"/>
                            </a:solidFill>
                            <a:latin typeface="Cambria Math" panose="02040503050406030204" pitchFamily="18" charset="0"/>
                            <a:sym typeface="Nixie One"/>
                          </a:rPr>
                        </m:ctrlPr>
                      </m:radPr>
                      <m:deg/>
                      <m:e>
                        <m:r>
                          <a:rPr lang="cs-CZ" sz="2000" b="1" i="1">
                            <a:solidFill>
                              <a:srgbClr val="114454"/>
                            </a:solidFill>
                            <a:latin typeface="Cambria Math" panose="02040503050406030204" pitchFamily="18" charset="0"/>
                            <a:sym typeface="Nixie One"/>
                          </a:rPr>
                          <m:t>𝟑</m:t>
                        </m:r>
                      </m:e>
                    </m:rad>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3" name="Google Shape;161;p18">
                <a:extLst>
                  <a:ext uri="{FF2B5EF4-FFF2-40B4-BE49-F238E27FC236}">
                    <a16:creationId xmlns:a16="http://schemas.microsoft.com/office/drawing/2014/main" id="{F1D0709F-572B-452B-9B02-6C456A73A6A0}"/>
                  </a:ext>
                </a:extLst>
              </p:cNvPr>
              <p:cNvSpPr txBox="1">
                <a:spLocks noRot="1" noChangeAspect="1" noMove="1" noResize="1" noEditPoints="1" noAdjustHandles="1" noChangeArrowheads="1" noChangeShapeType="1" noTextEdit="1"/>
              </p:cNvSpPr>
              <p:nvPr/>
            </p:nvSpPr>
            <p:spPr bwMode="auto">
              <a:xfrm>
                <a:off x="333375" y="3250145"/>
                <a:ext cx="4229394" cy="445140"/>
              </a:xfrm>
              <a:prstGeom prst="rect">
                <a:avLst/>
              </a:prstGeom>
              <a:blipFill>
                <a:blip r:embed="rId5"/>
                <a:stretch>
                  <a:fillRect l="-433" b="-1095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Google Shape;161;p18">
                <a:extLst>
                  <a:ext uri="{FF2B5EF4-FFF2-40B4-BE49-F238E27FC236}">
                    <a16:creationId xmlns:a16="http://schemas.microsoft.com/office/drawing/2014/main" id="{E9B90431-B689-4EF8-BBB7-9E517C3F709B}"/>
                  </a:ext>
                </a:extLst>
              </p:cNvPr>
              <p:cNvSpPr txBox="1">
                <a:spLocks/>
              </p:cNvSpPr>
              <p:nvPr/>
            </p:nvSpPr>
            <p:spPr bwMode="auto">
              <a:xfrm>
                <a:off x="262329" y="3738825"/>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2000" kern="0" dirty="0">
                    <a:solidFill>
                      <a:srgbClr val="114454"/>
                    </a:solidFill>
                    <a:latin typeface="Weekly Free Light" panose="020B0604020202020204" charset="-18"/>
                    <a:ea typeface="Nixie One"/>
                    <a:cs typeface="Nixie One"/>
                    <a:sym typeface="Nixie One"/>
                  </a:rPr>
                  <a:t>The basic table value</a:t>
                </a:r>
                <a:r>
                  <a:rPr lang="cs-CZ" sz="2000" kern="0" dirty="0">
                    <a:solidFill>
                      <a:srgbClr val="114454"/>
                    </a:solidFill>
                    <a:latin typeface="Weekly Free Light" panose="020B0604020202020204" charset="-18"/>
                    <a:ea typeface="Nixie One"/>
                    <a:cs typeface="Nixie One"/>
                    <a:sym typeface="Nixie One"/>
                  </a:rPr>
                  <a:t> </a:t>
                </a:r>
                <a14:m>
                  <m:oMath xmlns:m="http://schemas.openxmlformats.org/officeDocument/2006/math">
                    <m:sSub>
                      <m:sSubPr>
                        <m:ctrlPr>
                          <a:rPr lang="cs-CZ" sz="2000" b="1" i="1" kern="0" smtClean="0">
                            <a:solidFill>
                              <a:srgbClr val="114454"/>
                            </a:solidFill>
                            <a:latin typeface="Cambria Math" panose="02040503050406030204" pitchFamily="18" charset="0"/>
                            <a:sym typeface="Nixie One"/>
                          </a:rPr>
                        </m:ctrlPr>
                      </m:sSubPr>
                      <m:e>
                        <m:r>
                          <a:rPr lang="cs-CZ" sz="2000" b="1" i="1" kern="0" smtClean="0">
                            <a:solidFill>
                              <a:srgbClr val="114454"/>
                            </a:solidFill>
                            <a:latin typeface="Cambria Math" panose="02040503050406030204" pitchFamily="18" charset="0"/>
                            <a:sym typeface="Nixie One"/>
                          </a:rPr>
                          <m:t>𝒚</m:t>
                        </m:r>
                      </m:e>
                      <m:sub>
                        <m:r>
                          <a:rPr lang="cs-CZ" sz="2000" b="1" i="1" kern="0" smtClean="0">
                            <a:solidFill>
                              <a:srgbClr val="114454"/>
                            </a:solidFill>
                            <a:latin typeface="Cambria Math" panose="02040503050406030204" pitchFamily="18" charset="0"/>
                            <a:sym typeface="Nixie One"/>
                          </a:rPr>
                          <m:t>𝟎</m:t>
                        </m:r>
                      </m:sub>
                    </m:sSub>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4" name="Google Shape;161;p18">
                <a:extLst>
                  <a:ext uri="{FF2B5EF4-FFF2-40B4-BE49-F238E27FC236}">
                    <a16:creationId xmlns:a16="http://schemas.microsoft.com/office/drawing/2014/main" id="{E9B90431-B689-4EF8-BBB7-9E517C3F709B}"/>
                  </a:ext>
                </a:extLst>
              </p:cNvPr>
              <p:cNvSpPr txBox="1">
                <a:spLocks noRot="1" noChangeAspect="1" noMove="1" noResize="1" noEditPoints="1" noAdjustHandles="1" noChangeArrowheads="1" noChangeShapeType="1" noTextEdit="1"/>
              </p:cNvSpPr>
              <p:nvPr/>
            </p:nvSpPr>
            <p:spPr bwMode="auto">
              <a:xfrm>
                <a:off x="262329" y="3738825"/>
                <a:ext cx="4536504" cy="445140"/>
              </a:xfrm>
              <a:prstGeom prst="rect">
                <a:avLst/>
              </a:prstGeom>
              <a:blipFill>
                <a:blip r:embed="rId6"/>
                <a:stretch>
                  <a:fillRect l="-1344" t="-6849" b="-1369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BADA974E-ED7E-49DC-B0C9-F3F9A375C527}"/>
                  </a:ext>
                </a:extLst>
              </p:cNvPr>
              <p:cNvSpPr txBox="1">
                <a:spLocks/>
              </p:cNvSpPr>
              <p:nvPr/>
            </p:nvSpPr>
            <p:spPr bwMode="auto">
              <a:xfrm>
                <a:off x="262329" y="4223332"/>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𝐜𝐨𝐭𝐠</m:t>
                        </m:r>
                      </m:fName>
                      <m:e>
                        <m:r>
                          <a:rPr lang="cs-CZ" sz="2000" b="1" i="1">
                            <a:solidFill>
                              <a:srgbClr val="114454"/>
                            </a:solidFill>
                            <a:latin typeface="Cambria Math" panose="02040503050406030204" pitchFamily="18" charset="0"/>
                            <a:ea typeface="Nixie One"/>
                            <a:cs typeface="Nixie One"/>
                            <a:sym typeface="Nixie One"/>
                          </a:rPr>
                          <m:t>𝒚</m:t>
                        </m:r>
                      </m:e>
                    </m:func>
                    <m:r>
                      <a:rPr lang="cs-CZ" sz="2000" b="1" i="1">
                        <a:solidFill>
                          <a:srgbClr val="114454"/>
                        </a:solidFill>
                        <a:latin typeface="Cambria Math" panose="02040503050406030204" pitchFamily="18" charset="0"/>
                        <a:ea typeface="Nixie One"/>
                        <a:cs typeface="Nixie One"/>
                        <a:sym typeface="Nixie One"/>
                      </a:rPr>
                      <m:t> </m:t>
                    </m:r>
                  </m:oMath>
                </a14:m>
                <a:r>
                  <a:rPr lang="cs-CZ" sz="2000" kern="0" dirty="0">
                    <a:solidFill>
                      <a:srgbClr val="114454"/>
                    </a:solidFill>
                    <a:latin typeface="Weekly Free Light" panose="020B0604020202020204" charset="-18"/>
                    <a:ea typeface="Nixie One"/>
                    <a:cs typeface="Nixie One"/>
                    <a:sym typeface="Nixie One"/>
                  </a:rPr>
                  <a:t> </a:t>
                </a:r>
                <a:r>
                  <a:rPr lang="en-GB" sz="2000" kern="0" dirty="0">
                    <a:solidFill>
                      <a:srgbClr val="114454"/>
                    </a:solidFill>
                    <a:latin typeface="Weekly Free Light" panose="020B0604020202020204" charset="-18"/>
                    <a:ea typeface="Nixie One"/>
                    <a:cs typeface="Nixie One"/>
                    <a:sym typeface="Nixie One"/>
                  </a:rPr>
                  <a:t>is negative in Quadrant </a:t>
                </a:r>
                <a:r>
                  <a:rPr lang="cs-CZ" sz="2000" kern="0" dirty="0">
                    <a:solidFill>
                      <a:srgbClr val="114454"/>
                    </a:solidFill>
                    <a:latin typeface="Weekly Free Light" panose="020B0604020202020204" charset="-18"/>
                    <a:ea typeface="Nixie One"/>
                    <a:cs typeface="Nixie One"/>
                    <a:sym typeface="Nixie One"/>
                  </a:rPr>
                  <a:t> II. </a:t>
                </a:r>
                <a:endParaRPr lang="cs-CZ" sz="20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5" name="Google Shape;161;p18">
                <a:extLst>
                  <a:ext uri="{FF2B5EF4-FFF2-40B4-BE49-F238E27FC236}">
                    <a16:creationId xmlns:a16="http://schemas.microsoft.com/office/drawing/2014/main" id="{BADA974E-ED7E-49DC-B0C9-F3F9A375C527}"/>
                  </a:ext>
                </a:extLst>
              </p:cNvPr>
              <p:cNvSpPr txBox="1">
                <a:spLocks noRot="1" noChangeAspect="1" noMove="1" noResize="1" noEditPoints="1" noAdjustHandles="1" noChangeArrowheads="1" noChangeShapeType="1" noTextEdit="1"/>
              </p:cNvSpPr>
              <p:nvPr/>
            </p:nvSpPr>
            <p:spPr bwMode="auto">
              <a:xfrm>
                <a:off x="262329" y="4223332"/>
                <a:ext cx="4536504" cy="445140"/>
              </a:xfrm>
              <a:prstGeom prst="rect">
                <a:avLst/>
              </a:prstGeom>
              <a:blipFill>
                <a:blip r:embed="rId7"/>
                <a:stretch>
                  <a:fillRect l="-403" t="-2740" b="-19178"/>
                </a:stretch>
              </a:blipFill>
              <a:ln>
                <a:noFill/>
              </a:ln>
            </p:spPr>
            <p:txBody>
              <a:bodyPr/>
              <a:lstStyle/>
              <a:p>
                <a:r>
                  <a:rPr lang="cs-CZ">
                    <a:noFill/>
                  </a:rPr>
                  <a:t> </a:t>
                </a:r>
              </a:p>
            </p:txBody>
          </p:sp>
        </mc:Fallback>
      </mc:AlternateContent>
      <p:pic>
        <p:nvPicPr>
          <p:cNvPr id="17" name="Obrázek 16">
            <a:extLst>
              <a:ext uri="{FF2B5EF4-FFF2-40B4-BE49-F238E27FC236}">
                <a16:creationId xmlns:a16="http://schemas.microsoft.com/office/drawing/2014/main" id="{1C9A705F-BB00-4844-851F-594E50BD46F2}"/>
              </a:ext>
            </a:extLst>
          </p:cNvPr>
          <p:cNvPicPr>
            <a:picLocks noChangeAspect="1"/>
          </p:cNvPicPr>
          <p:nvPr/>
        </p:nvPicPr>
        <p:blipFill rotWithShape="1">
          <a:blip r:embed="rId8"/>
          <a:srcRect l="2459" r="2488"/>
          <a:stretch/>
        </p:blipFill>
        <p:spPr>
          <a:xfrm>
            <a:off x="4813014" y="530225"/>
            <a:ext cx="3880857" cy="3144898"/>
          </a:xfrm>
          <a:prstGeom prst="rect">
            <a:avLst/>
          </a:prstGeom>
        </p:spPr>
      </p:pic>
    </p:spTree>
    <p:extLst>
      <p:ext uri="{BB962C8B-B14F-4D97-AF65-F5344CB8AC3E}">
        <p14:creationId xmlns:p14="http://schemas.microsoft.com/office/powerpoint/2010/main" val="38533086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pPr>
            <a:r>
              <a:rPr lang="en-GB" altLang="cs-CZ" sz="1800" b="1" dirty="0">
                <a:solidFill>
                  <a:srgbClr val="FFFFFF"/>
                </a:solidFill>
                <a:latin typeface="Roboto Slab" pitchFamily="2" charset="0"/>
                <a:cs typeface="Arial" panose="020B0604020202020204" pitchFamily="34" charset="0"/>
                <a:sym typeface="Roboto Slab" pitchFamily="2" charset="0"/>
              </a:rPr>
              <a:t>More complex equations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en-GB" sz="2000" b="1" dirty="0">
                    <a:solidFill>
                      <a:srgbClr val="114454"/>
                    </a:solidFill>
                    <a:latin typeface="Weekly Free Light" panose="00000400000000000000" pitchFamily="50" charset="-18"/>
                    <a:ea typeface="Nixie One"/>
                    <a:cs typeface="Nixie One"/>
                    <a:sym typeface="Nixie One"/>
                  </a:rPr>
                  <a:t>Example </a:t>
                </a:r>
                <a:r>
                  <a:rPr lang="cs-CZ" sz="2000" b="1" dirty="0">
                    <a:solidFill>
                      <a:srgbClr val="114454"/>
                    </a:solidFill>
                    <a:latin typeface="Weekly Free Light" panose="00000400000000000000" pitchFamily="50" charset="-18"/>
                    <a:ea typeface="Nixie One"/>
                    <a:cs typeface="Nixie One"/>
                    <a:sym typeface="Nixie One"/>
                  </a:rPr>
                  <a:t>6: </a:t>
                </a:r>
                <a14:m>
                  <m:oMath xmlns:m="http://schemas.openxmlformats.org/officeDocument/2006/math">
                    <m:r>
                      <a:rPr lang="cs-CZ" sz="2000" b="1">
                        <a:solidFill>
                          <a:srgbClr val="114454"/>
                        </a:solidFill>
                        <a:latin typeface="Cambria Math" panose="02040503050406030204" pitchFamily="18" charset="0"/>
                        <a:ea typeface="Nixie One"/>
                        <a:cs typeface="Nixie One"/>
                        <a:sym typeface="Nixie One"/>
                      </a:rPr>
                      <m:t> </m:t>
                    </m:r>
                    <m:func>
                      <m:funcPr>
                        <m:ctrlPr>
                          <a:rPr lang="ar-AE" sz="2000" b="1" i="1">
                            <a:solidFill>
                              <a:srgbClr val="114454"/>
                            </a:solidFill>
                            <a:latin typeface="Cambria Math" panose="02040503050406030204" pitchFamily="18" charset="0"/>
                            <a:ea typeface="Nixie One"/>
                            <a:cs typeface="Nixie One"/>
                            <a:sym typeface="Nixie One"/>
                          </a:rPr>
                        </m:ctrlPr>
                      </m:funcPr>
                      <m:fName>
                        <m:r>
                          <a:rPr lang="ar-AE" sz="2000" b="1">
                            <a:solidFill>
                              <a:srgbClr val="114454"/>
                            </a:solidFill>
                            <a:latin typeface="Cambria Math" panose="02040503050406030204" pitchFamily="18" charset="0"/>
                            <a:ea typeface="Nixie One"/>
                            <a:cs typeface="Nixie One"/>
                            <a:sym typeface="Nixie One"/>
                          </a:rPr>
                          <m:t>𝐜𝐨𝐭𝐠</m:t>
                        </m:r>
                      </m:fName>
                      <m:e>
                        <m:d>
                          <m:dPr>
                            <m:ctrlPr>
                              <a:rPr lang="ar-AE" sz="2000" b="1" i="1">
                                <a:solidFill>
                                  <a:srgbClr val="114454"/>
                                </a:solidFill>
                                <a:latin typeface="Cambria Math" panose="02040503050406030204" pitchFamily="18" charset="0"/>
                                <a:ea typeface="Nixie One"/>
                                <a:cs typeface="Nixie One"/>
                                <a:sym typeface="Nixie One"/>
                              </a:rPr>
                            </m:ctrlPr>
                          </m:dPr>
                          <m:e>
                            <m:f>
                              <m:fPr>
                                <m:ctrlPr>
                                  <a:rPr lang="ar-AE" sz="2000" b="1" i="1" smtClean="0">
                                    <a:solidFill>
                                      <a:srgbClr val="114454"/>
                                    </a:solidFill>
                                    <a:latin typeface="Cambria Math" panose="02040503050406030204" pitchFamily="18" charset="0"/>
                                    <a:sym typeface="Nixie One"/>
                                  </a:rPr>
                                </m:ctrlPr>
                              </m:fPr>
                              <m:num>
                                <m:r>
                                  <a:rPr lang="cs-CZ" sz="2000" b="1" i="1" smtClean="0">
                                    <a:solidFill>
                                      <a:srgbClr val="114454"/>
                                    </a:solidFill>
                                    <a:latin typeface="Cambria Math" panose="02040503050406030204" pitchFamily="18" charset="0"/>
                                    <a:sym typeface="Nixie One"/>
                                  </a:rPr>
                                  <m:t>𝟏</m:t>
                                </m:r>
                              </m:num>
                              <m:den>
                                <m:r>
                                  <a:rPr lang="cs-CZ" sz="2000" b="1" i="1" smtClean="0">
                                    <a:solidFill>
                                      <a:srgbClr val="114454"/>
                                    </a:solidFill>
                                    <a:latin typeface="Cambria Math" panose="02040503050406030204" pitchFamily="18" charset="0"/>
                                    <a:sym typeface="Nixie One"/>
                                  </a:rPr>
                                  <m:t>𝟑</m:t>
                                </m:r>
                              </m:den>
                            </m:f>
                            <m:r>
                              <a:rPr lang="ar-AE" sz="2000" b="1" i="1">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ar-AE" sz="2000" b="1" i="1">
                                    <a:solidFill>
                                      <a:srgbClr val="114454"/>
                                    </a:solidFill>
                                    <a:latin typeface="Cambria Math" panose="02040503050406030204" pitchFamily="18" charset="0"/>
                                    <a:sym typeface="Nixie One"/>
                                  </a:rPr>
                                </m:ctrlPr>
                              </m:fPr>
                              <m:num>
                                <m:r>
                                  <a:rPr lang="ar-AE" sz="2000" b="1" i="1">
                                    <a:solidFill>
                                      <a:srgbClr val="114454"/>
                                    </a:solidFill>
                                    <a:latin typeface="Cambria Math" panose="02040503050406030204" pitchFamily="18" charset="0"/>
                                    <a:ea typeface="Cambria Math" panose="02040503050406030204" pitchFamily="18" charset="0"/>
                                    <a:sym typeface="Nixie One"/>
                                  </a:rPr>
                                  <m:t>𝝅</m:t>
                                </m:r>
                              </m:num>
                              <m:den>
                                <m:r>
                                  <a:rPr lang="ar-AE" sz="2000" b="1" i="1">
                                    <a:solidFill>
                                      <a:srgbClr val="114454"/>
                                    </a:solidFill>
                                    <a:latin typeface="Cambria Math" panose="02040503050406030204" pitchFamily="18" charset="0"/>
                                    <a:ea typeface="Cambria Math" panose="02040503050406030204" pitchFamily="18" charset="0"/>
                                    <a:sym typeface="Nixie One"/>
                                  </a:rPr>
                                  <m:t>𝟗</m:t>
                                </m:r>
                              </m:den>
                            </m:f>
                          </m:e>
                        </m:d>
                      </m:e>
                    </m:func>
                    <m:r>
                      <a:rPr lang="ar-AE" sz="2000" b="1" i="1">
                        <a:solidFill>
                          <a:srgbClr val="114454"/>
                        </a:solidFill>
                        <a:latin typeface="Cambria Math" panose="02040503050406030204" pitchFamily="18" charset="0"/>
                        <a:ea typeface="Nixie One"/>
                        <a:cs typeface="Nixie One"/>
                        <a:sym typeface="Nixie One"/>
                      </a:rPr>
                      <m:t>=−</m:t>
                    </m:r>
                    <m:rad>
                      <m:radPr>
                        <m:degHide m:val="on"/>
                        <m:ctrlPr>
                          <a:rPr lang="ar-AE" sz="2000" b="1" i="1">
                            <a:solidFill>
                              <a:srgbClr val="114454"/>
                            </a:solidFill>
                            <a:latin typeface="Cambria Math" panose="02040503050406030204" pitchFamily="18" charset="0"/>
                            <a:sym typeface="Nixie One"/>
                          </a:rPr>
                        </m:ctrlPr>
                      </m:radPr>
                      <m:deg/>
                      <m:e>
                        <m:r>
                          <a:rPr lang="ar-AE" sz="2000" b="1" i="1">
                            <a:solidFill>
                              <a:srgbClr val="114454"/>
                            </a:solidFill>
                            <a:latin typeface="Cambria Math" panose="02040503050406030204" pitchFamily="18" charset="0"/>
                            <a:sym typeface="Nixie One"/>
                          </a:rPr>
                          <m:t>𝟑</m:t>
                        </m:r>
                      </m:e>
                    </m:rad>
                  </m:oMath>
                </a14:m>
                <a:endParaRPr lang="ar-AE"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p:sp>
        <p:nvSpPr>
          <p:cNvPr id="16" name="Google Shape;161;p18">
            <a:extLst>
              <a:ext uri="{FF2B5EF4-FFF2-40B4-BE49-F238E27FC236}">
                <a16:creationId xmlns:a16="http://schemas.microsoft.com/office/drawing/2014/main" id="{8B705B85-043B-4D45-AACD-11B198E80E95}"/>
              </a:ext>
            </a:extLst>
          </p:cNvPr>
          <p:cNvSpPr txBox="1">
            <a:spLocks/>
          </p:cNvSpPr>
          <p:nvPr/>
        </p:nvSpPr>
        <p:spPr bwMode="auto">
          <a:xfrm>
            <a:off x="342606" y="2496277"/>
            <a:ext cx="4229394" cy="445140"/>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 Quadrant </a:t>
            </a:r>
            <a:r>
              <a:rPr lang="cs-CZ" sz="2000" b="1" kern="0" dirty="0">
                <a:solidFill>
                  <a:srgbClr val="114454"/>
                </a:solidFill>
                <a:latin typeface="Weekly Free Light" panose="00000400000000000000" pitchFamily="50" charset="-18"/>
                <a:ea typeface="Nixie One"/>
                <a:cs typeface="Nixie One"/>
                <a:sym typeface="Nixie One"/>
              </a:rPr>
              <a:t>II:</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20" name="Google Shape;161;p18">
                <a:extLst>
                  <a:ext uri="{FF2B5EF4-FFF2-40B4-BE49-F238E27FC236}">
                    <a16:creationId xmlns:a16="http://schemas.microsoft.com/office/drawing/2014/main" id="{788BE771-E664-4361-B0BE-20ACEE9C2538}"/>
                  </a:ext>
                </a:extLst>
              </p:cNvPr>
              <p:cNvSpPr txBox="1">
                <a:spLocks/>
              </p:cNvSpPr>
              <p:nvPr/>
            </p:nvSpPr>
            <p:spPr bwMode="auto">
              <a:xfrm>
                <a:off x="350785" y="3009466"/>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𝒚</m:t>
                    </m:r>
                    <m:r>
                      <a:rPr lang="cs-CZ" sz="2000" b="1" i="1" smtClean="0">
                        <a:solidFill>
                          <a:srgbClr val="114454"/>
                        </a:solidFill>
                        <a:latin typeface="Cambria Math" panose="02040503050406030204" pitchFamily="18" charset="0"/>
                        <a:ea typeface="Nixie One"/>
                        <a:cs typeface="Nixie One"/>
                        <a:sym typeface="Nixie One"/>
                      </a:rPr>
                      <m:t>=</m:t>
                    </m:r>
                    <m:r>
                      <a:rPr lang="cs-CZ" sz="2000" b="1" i="1" kern="0">
                        <a:solidFill>
                          <a:srgbClr val="114454"/>
                        </a:solidFill>
                        <a:latin typeface="Cambria Math" panose="02040503050406030204" pitchFamily="18" charset="0"/>
                        <a:ea typeface="Cambria Math" panose="02040503050406030204" pitchFamily="18" charset="0"/>
                        <a:sym typeface="Nixie One"/>
                      </a:rPr>
                      <m:t>𝝅</m:t>
                    </m:r>
                    <m:r>
                      <a:rPr lang="cs-CZ" sz="2000" b="1" i="1" kern="0">
                        <a:solidFill>
                          <a:srgbClr val="114454"/>
                        </a:solidFill>
                        <a:latin typeface="Cambria Math" panose="02040503050406030204" pitchFamily="18" charset="0"/>
                        <a:ea typeface="Cambria Math" panose="02040503050406030204" pitchFamily="18" charset="0"/>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0" name="Google Shape;161;p18">
                <a:extLst>
                  <a:ext uri="{FF2B5EF4-FFF2-40B4-BE49-F238E27FC236}">
                    <a16:creationId xmlns:a16="http://schemas.microsoft.com/office/drawing/2014/main" id="{788BE771-E664-4361-B0BE-20ACEE9C2538}"/>
                  </a:ext>
                </a:extLst>
              </p:cNvPr>
              <p:cNvSpPr txBox="1">
                <a:spLocks noRot="1" noChangeAspect="1" noMove="1" noResize="1" noEditPoints="1" noAdjustHandles="1" noChangeArrowheads="1" noChangeShapeType="1" noTextEdit="1"/>
              </p:cNvSpPr>
              <p:nvPr/>
            </p:nvSpPr>
            <p:spPr bwMode="auto">
              <a:xfrm>
                <a:off x="350785" y="3009466"/>
                <a:ext cx="4229394" cy="445140"/>
              </a:xfrm>
              <a:prstGeom prst="rect">
                <a:avLst/>
              </a:prstGeom>
              <a:blipFill>
                <a:blip r:embed="rId4"/>
                <a:stretch>
                  <a:fillRect l="-144"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0B49E044-8F54-4921-BFC5-C10023226BED}"/>
                  </a:ext>
                </a:extLst>
              </p:cNvPr>
              <p:cNvSpPr txBox="1">
                <a:spLocks/>
              </p:cNvSpPr>
              <p:nvPr/>
            </p:nvSpPr>
            <p:spPr bwMode="auto">
              <a:xfrm>
                <a:off x="338302" y="3505774"/>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𝒚</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a:solidFill>
                          <a:srgbClr val="114454"/>
                        </a:solidFill>
                        <a:latin typeface="Cambria Math" panose="02040503050406030204" pitchFamily="18" charset="0"/>
                        <a:sym typeface="Nixie One"/>
                      </a:rPr>
                      <m:t>+</m:t>
                    </m:r>
                    <m:r>
                      <a:rPr lang="cs-CZ" sz="2000" b="1" i="1" kern="0">
                        <a:solidFill>
                          <a:srgbClr val="114454"/>
                        </a:solidFill>
                        <a:latin typeface="Cambria Math" panose="02040503050406030204" pitchFamily="18" charset="0"/>
                        <a:sym typeface="Nixie One"/>
                      </a:rPr>
                      <m:t>𝒌</m:t>
                    </m:r>
                    <m:r>
                      <a:rPr lang="cs-CZ" sz="2000" b="1" i="1" ker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1" name="Google Shape;161;p18">
                <a:extLst>
                  <a:ext uri="{FF2B5EF4-FFF2-40B4-BE49-F238E27FC236}">
                    <a16:creationId xmlns:a16="http://schemas.microsoft.com/office/drawing/2014/main" id="{0B49E044-8F54-4921-BFC5-C10023226BED}"/>
                  </a:ext>
                </a:extLst>
              </p:cNvPr>
              <p:cNvSpPr txBox="1">
                <a:spLocks noRot="1" noChangeAspect="1" noMove="1" noResize="1" noEditPoints="1" noAdjustHandles="1" noChangeArrowheads="1" noChangeShapeType="1" noTextEdit="1"/>
              </p:cNvSpPr>
              <p:nvPr/>
            </p:nvSpPr>
            <p:spPr bwMode="auto">
              <a:xfrm>
                <a:off x="338302" y="3505774"/>
                <a:ext cx="4229394" cy="445140"/>
              </a:xfrm>
              <a:prstGeom prst="rect">
                <a:avLst/>
              </a:prstGeom>
              <a:blipFill>
                <a:blip r:embed="rId5"/>
                <a:stretch>
                  <a:fillRect b="-137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Google Shape;161;p18">
                <a:extLst>
                  <a:ext uri="{FF2B5EF4-FFF2-40B4-BE49-F238E27FC236}">
                    <a16:creationId xmlns:a16="http://schemas.microsoft.com/office/drawing/2014/main" id="{FE1C8C7A-998E-4735-AFC2-25B9510540CE}"/>
                  </a:ext>
                </a:extLst>
              </p:cNvPr>
              <p:cNvSpPr txBox="1">
                <a:spLocks/>
              </p:cNvSpPr>
              <p:nvPr/>
            </p:nvSpPr>
            <p:spPr bwMode="auto">
              <a:xfrm>
                <a:off x="333792" y="4002082"/>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
                      <m:fPr>
                        <m:ctrlPr>
                          <a:rPr lang="ar-AE"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sym typeface="Nixie One"/>
                          </a:rPr>
                          <m:t>𝟏</m:t>
                        </m:r>
                      </m:num>
                      <m:den>
                        <m:r>
                          <a:rPr lang="cs-CZ" sz="2000" b="1" i="1">
                            <a:solidFill>
                              <a:srgbClr val="114454"/>
                            </a:solidFill>
                            <a:latin typeface="Cambria Math" panose="02040503050406030204" pitchFamily="18" charset="0"/>
                            <a:sym typeface="Nixie One"/>
                          </a:rPr>
                          <m:t>𝟑</m:t>
                        </m:r>
                      </m:den>
                    </m:f>
                    <m:r>
                      <a:rPr lang="ar-AE" sz="2000" b="1" i="1">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ar-AE" sz="2000" b="1" i="1">
                            <a:solidFill>
                              <a:srgbClr val="114454"/>
                            </a:solidFill>
                            <a:latin typeface="Cambria Math" panose="02040503050406030204" pitchFamily="18" charset="0"/>
                            <a:sym typeface="Nixie One"/>
                          </a:rPr>
                        </m:ctrlPr>
                      </m:fPr>
                      <m:num>
                        <m:r>
                          <a:rPr lang="ar-AE" sz="2000" b="1" i="1">
                            <a:solidFill>
                              <a:srgbClr val="114454"/>
                            </a:solidFill>
                            <a:latin typeface="Cambria Math" panose="02040503050406030204" pitchFamily="18" charset="0"/>
                            <a:ea typeface="Cambria Math" panose="02040503050406030204" pitchFamily="18" charset="0"/>
                            <a:sym typeface="Nixie One"/>
                          </a:rPr>
                          <m:t>𝝅</m:t>
                        </m:r>
                      </m:num>
                      <m:den>
                        <m:r>
                          <a:rPr lang="ar-AE" sz="2000" b="1" i="1">
                            <a:solidFill>
                              <a:srgbClr val="114454"/>
                            </a:solidFill>
                            <a:latin typeface="Cambria Math" panose="02040503050406030204" pitchFamily="18" charset="0"/>
                            <a:ea typeface="Cambria Math" panose="02040503050406030204" pitchFamily="18" charset="0"/>
                            <a:sym typeface="Nixie One"/>
                          </a:rPr>
                          <m:t>𝟗</m:t>
                        </m:r>
                      </m:den>
                    </m:f>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2" name="Google Shape;161;p18">
                <a:extLst>
                  <a:ext uri="{FF2B5EF4-FFF2-40B4-BE49-F238E27FC236}">
                    <a16:creationId xmlns:a16="http://schemas.microsoft.com/office/drawing/2014/main" id="{FE1C8C7A-998E-4735-AFC2-25B9510540CE}"/>
                  </a:ext>
                </a:extLst>
              </p:cNvPr>
              <p:cNvSpPr txBox="1">
                <a:spLocks noRot="1" noChangeAspect="1" noMove="1" noResize="1" noEditPoints="1" noAdjustHandles="1" noChangeArrowheads="1" noChangeShapeType="1" noTextEdit="1"/>
              </p:cNvSpPr>
              <p:nvPr/>
            </p:nvSpPr>
            <p:spPr bwMode="auto">
              <a:xfrm>
                <a:off x="333792" y="4002082"/>
                <a:ext cx="4229394" cy="445140"/>
              </a:xfrm>
              <a:prstGeom prst="rect">
                <a:avLst/>
              </a:prstGeom>
              <a:blipFill>
                <a:blip r:embed="rId6"/>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7A88A579-F64C-4D7D-946F-0149AF0193D1}"/>
                  </a:ext>
                </a:extLst>
              </p:cNvPr>
              <p:cNvSpPr txBox="1">
                <a:spLocks/>
              </p:cNvSpPr>
              <p:nvPr/>
            </p:nvSpPr>
            <p:spPr bwMode="auto">
              <a:xfrm>
                <a:off x="333375" y="4482212"/>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
                      <m:fPr>
                        <m:ctrlPr>
                          <a:rPr lang="ar-AE"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sym typeface="Nixie One"/>
                          </a:rPr>
                          <m:t>𝟏</m:t>
                        </m:r>
                      </m:num>
                      <m:den>
                        <m:r>
                          <a:rPr lang="cs-CZ" sz="2000" b="1" i="1">
                            <a:solidFill>
                              <a:srgbClr val="114454"/>
                            </a:solidFill>
                            <a:latin typeface="Cambria Math" panose="02040503050406030204" pitchFamily="18" charset="0"/>
                            <a:sym typeface="Nixie One"/>
                          </a:rPr>
                          <m:t>𝟑</m:t>
                        </m:r>
                      </m:den>
                    </m:f>
                    <m:r>
                      <a:rPr lang="ar-AE" sz="2000" b="1" i="1">
                        <a:solidFill>
                          <a:srgbClr val="114454"/>
                        </a:solidFill>
                        <a:latin typeface="Cambria Math" panose="02040503050406030204" pitchFamily="18" charset="0"/>
                        <a:ea typeface="Nixie One"/>
                        <a:cs typeface="Nixie One"/>
                        <a:sym typeface="Nixie One"/>
                      </a:rPr>
                      <m:t>𝒙</m:t>
                    </m:r>
                    <m:r>
                      <a:rPr lang="cs-CZ" sz="2000" b="1" i="1">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ar-AE" sz="2000" b="1" i="1">
                            <a:solidFill>
                              <a:srgbClr val="114454"/>
                            </a:solidFill>
                            <a:latin typeface="Cambria Math" panose="02040503050406030204" pitchFamily="18" charset="0"/>
                            <a:sym typeface="Nixie One"/>
                          </a:rPr>
                        </m:ctrlPr>
                      </m:fPr>
                      <m:num>
                        <m:r>
                          <a:rPr lang="ar-AE" sz="2000" b="1" i="1">
                            <a:solidFill>
                              <a:srgbClr val="114454"/>
                            </a:solidFill>
                            <a:latin typeface="Cambria Math" panose="02040503050406030204" pitchFamily="18" charset="0"/>
                            <a:ea typeface="Cambria Math" panose="02040503050406030204" pitchFamily="18" charset="0"/>
                            <a:sym typeface="Nixie One"/>
                          </a:rPr>
                          <m:t>𝝅</m:t>
                        </m:r>
                      </m:num>
                      <m:den>
                        <m:r>
                          <a:rPr lang="ar-AE" sz="2000" b="1" i="1">
                            <a:solidFill>
                              <a:srgbClr val="114454"/>
                            </a:solidFill>
                            <a:latin typeface="Cambria Math" panose="02040503050406030204" pitchFamily="18" charset="0"/>
                            <a:ea typeface="Cambria Math" panose="02040503050406030204" pitchFamily="18" charset="0"/>
                            <a:sym typeface="Nixie One"/>
                          </a:rPr>
                          <m:t>𝟗</m:t>
                        </m:r>
                      </m:den>
                    </m:f>
                    <m:r>
                      <a:rPr lang="cs-CZ" sz="2000" b="1" i="1" kern="0">
                        <a:solidFill>
                          <a:srgbClr val="114454"/>
                        </a:solidFill>
                        <a:latin typeface="Cambria Math" panose="02040503050406030204" pitchFamily="18" charset="0"/>
                        <a:sym typeface="Nixie One"/>
                      </a:rPr>
                      <m:t>+</m:t>
                    </m:r>
                    <m:r>
                      <a:rPr lang="cs-CZ" sz="2000" b="1" i="1" kern="0">
                        <a:solidFill>
                          <a:srgbClr val="114454"/>
                        </a:solidFill>
                        <a:latin typeface="Cambria Math" panose="02040503050406030204" pitchFamily="18" charset="0"/>
                        <a:sym typeface="Nixie One"/>
                      </a:rPr>
                      <m:t>𝒌</m:t>
                    </m:r>
                    <m:r>
                      <a:rPr lang="cs-CZ" sz="2000" b="1" i="1" ker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3" name="Google Shape;161;p18">
                <a:extLst>
                  <a:ext uri="{FF2B5EF4-FFF2-40B4-BE49-F238E27FC236}">
                    <a16:creationId xmlns:a16="http://schemas.microsoft.com/office/drawing/2014/main" id="{7A88A579-F64C-4D7D-946F-0149AF0193D1}"/>
                  </a:ext>
                </a:extLst>
              </p:cNvPr>
              <p:cNvSpPr txBox="1">
                <a:spLocks noRot="1" noChangeAspect="1" noMove="1" noResize="1" noEditPoints="1" noAdjustHandles="1" noChangeArrowheads="1" noChangeShapeType="1" noTextEdit="1"/>
              </p:cNvSpPr>
              <p:nvPr/>
            </p:nvSpPr>
            <p:spPr bwMode="auto">
              <a:xfrm>
                <a:off x="333375" y="4482212"/>
                <a:ext cx="4229394" cy="445140"/>
              </a:xfrm>
              <a:prstGeom prst="rect">
                <a:avLst/>
              </a:prstGeom>
              <a:blipFill>
                <a:blip r:embed="rId7"/>
                <a:stretch>
                  <a:fillRect b="-137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Google Shape;161;p18">
                <a:extLst>
                  <a:ext uri="{FF2B5EF4-FFF2-40B4-BE49-F238E27FC236}">
                    <a16:creationId xmlns:a16="http://schemas.microsoft.com/office/drawing/2014/main" id="{B1C5D9AA-C43C-4E61-9F7D-153E4D019F92}"/>
                  </a:ext>
                </a:extLst>
              </p:cNvPr>
              <p:cNvSpPr txBox="1">
                <a:spLocks/>
              </p:cNvSpPr>
              <p:nvPr/>
            </p:nvSpPr>
            <p:spPr bwMode="auto">
              <a:xfrm>
                <a:off x="5237482" y="2499742"/>
                <a:ext cx="3587845"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
                      <m:fPr>
                        <m:ctrlPr>
                          <a:rPr lang="ar-AE"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sym typeface="Nixie One"/>
                          </a:rPr>
                          <m:t>𝟏</m:t>
                        </m:r>
                      </m:num>
                      <m:den>
                        <m:r>
                          <a:rPr lang="cs-CZ" sz="2000" b="1" i="1">
                            <a:solidFill>
                              <a:srgbClr val="114454"/>
                            </a:solidFill>
                            <a:latin typeface="Cambria Math" panose="02040503050406030204" pitchFamily="18" charset="0"/>
                            <a:sym typeface="Nixie One"/>
                          </a:rPr>
                          <m:t>𝟑</m:t>
                        </m:r>
                      </m:den>
                    </m:f>
                    <m:r>
                      <a:rPr lang="ar-AE" sz="2000" b="1" i="1">
                        <a:solidFill>
                          <a:srgbClr val="114454"/>
                        </a:solidFill>
                        <a:latin typeface="Cambria Math" panose="02040503050406030204" pitchFamily="18" charset="0"/>
                        <a:ea typeface="Nixie One"/>
                        <a:cs typeface="Nixie One"/>
                        <a:sym typeface="Nixie One"/>
                      </a:rPr>
                      <m:t>𝒙</m:t>
                    </m:r>
                    <m:r>
                      <a:rPr lang="cs-CZ" sz="2000" b="1" i="1">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𝟏</m:t>
                        </m:r>
                        <m:r>
                          <a:rPr lang="cs-CZ" sz="2000" b="1" i="1" ker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𝟏𝟖</m:t>
                        </m:r>
                      </m:den>
                    </m:f>
                    <m:r>
                      <a:rPr lang="cs-CZ" sz="20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ar-AE" sz="2000" b="1" i="1">
                            <a:solidFill>
                              <a:srgbClr val="114454"/>
                            </a:solidFill>
                            <a:latin typeface="Cambria Math" panose="02040503050406030204" pitchFamily="18" charset="0"/>
                            <a:sym typeface="Nixie One"/>
                          </a:rPr>
                        </m:ctrlPr>
                      </m:fPr>
                      <m:num>
                        <m:r>
                          <a:rPr lang="cs-CZ" sz="2000" b="1" i="1" smtClean="0">
                            <a:solidFill>
                              <a:srgbClr val="114454"/>
                            </a:solidFill>
                            <a:latin typeface="Cambria Math" panose="02040503050406030204" pitchFamily="18" charset="0"/>
                            <a:sym typeface="Nixie One"/>
                          </a:rPr>
                          <m:t>𝟐</m:t>
                        </m:r>
                        <m:r>
                          <a:rPr lang="ar-AE" sz="2000" b="1" i="1">
                            <a:solidFill>
                              <a:srgbClr val="114454"/>
                            </a:solidFill>
                            <a:latin typeface="Cambria Math" panose="02040503050406030204" pitchFamily="18" charset="0"/>
                            <a:ea typeface="Cambria Math" panose="02040503050406030204" pitchFamily="18" charset="0"/>
                            <a:sym typeface="Nixie One"/>
                          </a:rPr>
                          <m:t>𝝅</m:t>
                        </m:r>
                      </m:num>
                      <m:den>
                        <m:r>
                          <a:rPr lang="cs-CZ" sz="2000" b="1" i="1" smtClean="0">
                            <a:solidFill>
                              <a:srgbClr val="114454"/>
                            </a:solidFill>
                            <a:latin typeface="Cambria Math" panose="02040503050406030204" pitchFamily="18" charset="0"/>
                            <a:ea typeface="Cambria Math" panose="02040503050406030204" pitchFamily="18" charset="0"/>
                            <a:sym typeface="Nixie One"/>
                          </a:rPr>
                          <m:t>𝟏𝟖</m:t>
                        </m:r>
                      </m:den>
                    </m:f>
                    <m:r>
                      <a:rPr lang="cs-CZ" sz="2000" b="1" i="1" kern="0">
                        <a:solidFill>
                          <a:srgbClr val="114454"/>
                        </a:solidFill>
                        <a:latin typeface="Cambria Math" panose="02040503050406030204" pitchFamily="18" charset="0"/>
                        <a:sym typeface="Nixie One"/>
                      </a:rPr>
                      <m:t>+</m:t>
                    </m:r>
                    <m:r>
                      <a:rPr lang="cs-CZ" sz="2000" b="1" i="1" kern="0">
                        <a:solidFill>
                          <a:srgbClr val="114454"/>
                        </a:solidFill>
                        <a:latin typeface="Cambria Math" panose="02040503050406030204" pitchFamily="18" charset="0"/>
                        <a:sym typeface="Nixie One"/>
                      </a:rPr>
                      <m:t>𝒌</m:t>
                    </m:r>
                    <m:r>
                      <a:rPr lang="cs-CZ" sz="2000" b="1" i="1" ker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4" name="Google Shape;161;p18">
                <a:extLst>
                  <a:ext uri="{FF2B5EF4-FFF2-40B4-BE49-F238E27FC236}">
                    <a16:creationId xmlns:a16="http://schemas.microsoft.com/office/drawing/2014/main" id="{B1C5D9AA-C43C-4E61-9F7D-153E4D019F92}"/>
                  </a:ext>
                </a:extLst>
              </p:cNvPr>
              <p:cNvSpPr txBox="1">
                <a:spLocks noRot="1" noChangeAspect="1" noMove="1" noResize="1" noEditPoints="1" noAdjustHandles="1" noChangeArrowheads="1" noChangeShapeType="1" noTextEdit="1"/>
              </p:cNvSpPr>
              <p:nvPr/>
            </p:nvSpPr>
            <p:spPr bwMode="auto">
              <a:xfrm>
                <a:off x="5237482" y="2499742"/>
                <a:ext cx="3587845" cy="445140"/>
              </a:xfrm>
              <a:prstGeom prst="rect">
                <a:avLst/>
              </a:prstGeom>
              <a:blipFill>
                <a:blip r:embed="rId8"/>
                <a:stretch>
                  <a:fillRect b="-137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Google Shape;161;p18">
                <a:extLst>
                  <a:ext uri="{FF2B5EF4-FFF2-40B4-BE49-F238E27FC236}">
                    <a16:creationId xmlns:a16="http://schemas.microsoft.com/office/drawing/2014/main" id="{855C53D3-CDF5-4A13-B870-4DB3437A26F8}"/>
                  </a:ext>
                </a:extLst>
              </p:cNvPr>
              <p:cNvSpPr txBox="1">
                <a:spLocks/>
              </p:cNvSpPr>
              <p:nvPr/>
            </p:nvSpPr>
            <p:spPr bwMode="auto">
              <a:xfrm>
                <a:off x="5224999" y="2996050"/>
                <a:ext cx="3600328"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
                      <m:fPr>
                        <m:ctrlPr>
                          <a:rPr lang="ar-AE" sz="2000" b="1" i="1">
                            <a:solidFill>
                              <a:srgbClr val="114454"/>
                            </a:solidFill>
                            <a:latin typeface="Cambria Math" panose="02040503050406030204" pitchFamily="18" charset="0"/>
                            <a:sym typeface="Nixie One"/>
                          </a:rPr>
                        </m:ctrlPr>
                      </m:fPr>
                      <m:num>
                        <m:r>
                          <a:rPr lang="cs-CZ" sz="2000" b="1" i="1">
                            <a:solidFill>
                              <a:srgbClr val="114454"/>
                            </a:solidFill>
                            <a:latin typeface="Cambria Math" panose="02040503050406030204" pitchFamily="18" charset="0"/>
                            <a:sym typeface="Nixie One"/>
                          </a:rPr>
                          <m:t>𝟏</m:t>
                        </m:r>
                      </m:num>
                      <m:den>
                        <m:r>
                          <a:rPr lang="cs-CZ" sz="2000" b="1" i="1">
                            <a:solidFill>
                              <a:srgbClr val="114454"/>
                            </a:solidFill>
                            <a:latin typeface="Cambria Math" panose="02040503050406030204" pitchFamily="18" charset="0"/>
                            <a:sym typeface="Nixie One"/>
                          </a:rPr>
                          <m:t>𝟑</m:t>
                        </m:r>
                      </m:den>
                    </m:f>
                    <m:r>
                      <a:rPr lang="ar-AE" sz="2000" b="1" i="1">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𝟏𝟑</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𝟏𝟖</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5" name="Google Shape;161;p18">
                <a:extLst>
                  <a:ext uri="{FF2B5EF4-FFF2-40B4-BE49-F238E27FC236}">
                    <a16:creationId xmlns:a16="http://schemas.microsoft.com/office/drawing/2014/main" id="{855C53D3-CDF5-4A13-B870-4DB3437A26F8}"/>
                  </a:ext>
                </a:extLst>
              </p:cNvPr>
              <p:cNvSpPr txBox="1">
                <a:spLocks noRot="1" noChangeAspect="1" noMove="1" noResize="1" noEditPoints="1" noAdjustHandles="1" noChangeArrowheads="1" noChangeShapeType="1" noTextEdit="1"/>
              </p:cNvSpPr>
              <p:nvPr/>
            </p:nvSpPr>
            <p:spPr bwMode="auto">
              <a:xfrm>
                <a:off x="5224999" y="2996050"/>
                <a:ext cx="3600328" cy="445140"/>
              </a:xfrm>
              <a:prstGeom prst="rect">
                <a:avLst/>
              </a:prstGeom>
              <a:blipFill>
                <a:blip r:embed="rId9"/>
                <a:stretch>
                  <a:fillRect b="-137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Google Shape;161;p18">
                <a:extLst>
                  <a:ext uri="{FF2B5EF4-FFF2-40B4-BE49-F238E27FC236}">
                    <a16:creationId xmlns:a16="http://schemas.microsoft.com/office/drawing/2014/main" id="{E4E7C586-0F99-4B46-92AE-1F41A936CDEB}"/>
                  </a:ext>
                </a:extLst>
              </p:cNvPr>
              <p:cNvSpPr txBox="1">
                <a:spLocks/>
              </p:cNvSpPr>
              <p:nvPr/>
            </p:nvSpPr>
            <p:spPr bwMode="auto">
              <a:xfrm>
                <a:off x="5220489" y="3492358"/>
                <a:ext cx="3605255"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𝟏𝟑</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𝟑</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6" name="Google Shape;161;p18">
                <a:extLst>
                  <a:ext uri="{FF2B5EF4-FFF2-40B4-BE49-F238E27FC236}">
                    <a16:creationId xmlns:a16="http://schemas.microsoft.com/office/drawing/2014/main" id="{E4E7C586-0F99-4B46-92AE-1F41A936CDEB}"/>
                  </a:ext>
                </a:extLst>
              </p:cNvPr>
              <p:cNvSpPr txBox="1">
                <a:spLocks noRot="1" noChangeAspect="1" noMove="1" noResize="1" noEditPoints="1" noAdjustHandles="1" noChangeArrowheads="1" noChangeShapeType="1" noTextEdit="1"/>
              </p:cNvSpPr>
              <p:nvPr/>
            </p:nvSpPr>
            <p:spPr bwMode="auto">
              <a:xfrm>
                <a:off x="5220489" y="3492358"/>
                <a:ext cx="3605255" cy="445140"/>
              </a:xfrm>
              <a:prstGeom prst="rect">
                <a:avLst/>
              </a:prstGeom>
              <a:blipFill>
                <a:blip r:embed="rId10"/>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8" name="Google Shape;161;p18">
                <a:extLst>
                  <a:ext uri="{FF2B5EF4-FFF2-40B4-BE49-F238E27FC236}">
                    <a16:creationId xmlns:a16="http://schemas.microsoft.com/office/drawing/2014/main" id="{DB1990CC-1923-4B04-B17C-13EA28897CE0}"/>
                  </a:ext>
                </a:extLst>
              </p:cNvPr>
              <p:cNvSpPr txBox="1">
                <a:spLocks/>
              </p:cNvSpPr>
              <p:nvPr/>
            </p:nvSpPr>
            <p:spPr bwMode="auto">
              <a:xfrm>
                <a:off x="4705605" y="4058521"/>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sym typeface="Nixie One"/>
                                    </a:rPr>
                                  </m:ctrlPr>
                                </m:fPr>
                                <m:num>
                                  <m:r>
                                    <a:rPr lang="cs-CZ" sz="1600" b="1" i="1" kern="0">
                                      <a:solidFill>
                                        <a:srgbClr val="114454"/>
                                      </a:solidFill>
                                      <a:latin typeface="Cambria Math" panose="02040503050406030204" pitchFamily="18" charset="0"/>
                                      <a:sym typeface="Nixie One"/>
                                    </a:rPr>
                                    <m:t>𝟏𝟑</m:t>
                                  </m:r>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a:solidFill>
                                        <a:srgbClr val="114454"/>
                                      </a:solidFill>
                                      <a:latin typeface="Cambria Math" panose="02040503050406030204" pitchFamily="18" charset="0"/>
                                      <a:ea typeface="Cambria Math" panose="02040503050406030204" pitchFamily="18" charset="0"/>
                                      <a:sym typeface="Nixie One"/>
                                    </a:rPr>
                                    <m:t>𝟔</m:t>
                                  </m:r>
                                </m:den>
                              </m:f>
                              <m:r>
                                <a:rPr lang="cs-CZ" sz="1600" b="1" i="1" kern="0">
                                  <a:solidFill>
                                    <a:srgbClr val="114454"/>
                                  </a:solidFill>
                                  <a:latin typeface="Cambria Math" panose="02040503050406030204" pitchFamily="18" charset="0"/>
                                  <a:sym typeface="Nixie One"/>
                                </a:rPr>
                                <m:t>+</m:t>
                              </m:r>
                              <m:r>
                                <a:rPr lang="cs-CZ" sz="1600" b="1" i="1" kern="0">
                                  <a:solidFill>
                                    <a:srgbClr val="114454"/>
                                  </a:solidFill>
                                  <a:latin typeface="Cambria Math" panose="02040503050406030204" pitchFamily="18" charset="0"/>
                                  <a:sym typeface="Nixie One"/>
                                </a:rPr>
                                <m:t>𝟑</m:t>
                              </m:r>
                              <m:r>
                                <a:rPr lang="cs-CZ" sz="1600" b="1" i="1" kern="0">
                                  <a:solidFill>
                                    <a:srgbClr val="114454"/>
                                  </a:solidFill>
                                  <a:latin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8" name="Google Shape;161;p18">
                <a:extLst>
                  <a:ext uri="{FF2B5EF4-FFF2-40B4-BE49-F238E27FC236}">
                    <a16:creationId xmlns:a16="http://schemas.microsoft.com/office/drawing/2014/main" id="{DB1990CC-1923-4B04-B17C-13EA28897CE0}"/>
                  </a:ext>
                </a:extLst>
              </p:cNvPr>
              <p:cNvSpPr txBox="1">
                <a:spLocks noRot="1" noChangeAspect="1" noMove="1" noResize="1" noEditPoints="1" noAdjustHandles="1" noChangeArrowheads="1" noChangeShapeType="1" noTextEdit="1"/>
              </p:cNvSpPr>
              <p:nvPr/>
            </p:nvSpPr>
            <p:spPr bwMode="auto">
              <a:xfrm>
                <a:off x="4705605" y="4058521"/>
                <a:ext cx="3981262" cy="847381"/>
              </a:xfrm>
              <a:prstGeom prst="rect">
                <a:avLst/>
              </a:prstGeom>
              <a:blipFill>
                <a:blip r:embed="rId11"/>
                <a:stretch>
                  <a:fillRect/>
                </a:stretch>
              </a:blipFill>
              <a:ln>
                <a:noFill/>
              </a:ln>
            </p:spPr>
            <p:txBody>
              <a:bodyPr/>
              <a:lstStyle/>
              <a:p>
                <a:r>
                  <a:rPr lang="cs-CZ">
                    <a:noFill/>
                  </a:rPr>
                  <a:t> </a:t>
                </a:r>
              </a:p>
            </p:txBody>
          </p:sp>
        </mc:Fallback>
      </mc:AlternateContent>
      <p:pic>
        <p:nvPicPr>
          <p:cNvPr id="29" name="Obrázek 28">
            <a:extLst>
              <a:ext uri="{FF2B5EF4-FFF2-40B4-BE49-F238E27FC236}">
                <a16:creationId xmlns:a16="http://schemas.microsoft.com/office/drawing/2014/main" id="{D0A1F4BE-043F-40C8-9AA9-911221332149}"/>
              </a:ext>
            </a:extLst>
          </p:cNvPr>
          <p:cNvPicPr>
            <a:picLocks noChangeAspect="1"/>
          </p:cNvPicPr>
          <p:nvPr/>
        </p:nvPicPr>
        <p:blipFill rotWithShape="1">
          <a:blip r:embed="rId12"/>
          <a:srcRect l="2459" r="2488"/>
          <a:stretch/>
        </p:blipFill>
        <p:spPr>
          <a:xfrm>
            <a:off x="5508104" y="285044"/>
            <a:ext cx="2610305" cy="2115291"/>
          </a:xfrm>
          <a:prstGeom prst="rect">
            <a:avLst/>
          </a:prstGeom>
        </p:spPr>
      </p:pic>
    </p:spTree>
    <p:extLst>
      <p:ext uri="{BB962C8B-B14F-4D97-AF65-F5344CB8AC3E}">
        <p14:creationId xmlns:p14="http://schemas.microsoft.com/office/powerpoint/2010/main" val="46612046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2" grpId="0" animBg="1"/>
      <p:bldP spid="23" grpId="0" animBg="1"/>
      <p:bldP spid="24" grpId="0" animBg="1"/>
      <p:bldP spid="25" grpId="0" animBg="1"/>
      <p:bldP spid="26"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More complex equations </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298449" y="1593442"/>
                <a:ext cx="4270949"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en-GB" sz="2000" b="1" dirty="0">
                    <a:solidFill>
                      <a:srgbClr val="114454"/>
                    </a:solidFill>
                    <a:latin typeface="Weekly Free Light" panose="00000400000000000000" pitchFamily="50" charset="-18"/>
                    <a:ea typeface="Nixie One"/>
                    <a:cs typeface="Nixie One"/>
                    <a:sym typeface="Nixie One"/>
                  </a:rPr>
                  <a:t>Example </a:t>
                </a:r>
                <a:r>
                  <a:rPr lang="cs-CZ" sz="2000" b="1" dirty="0">
                    <a:solidFill>
                      <a:srgbClr val="114454"/>
                    </a:solidFill>
                    <a:latin typeface="Weekly Free Light" panose="00000400000000000000" pitchFamily="50" charset="-18"/>
                    <a:ea typeface="Nixie One"/>
                    <a:cs typeface="Nixie One"/>
                    <a:sym typeface="Nixie One"/>
                  </a:rPr>
                  <a:t>7: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0" smtClean="0">
                                <a:solidFill>
                                  <a:srgbClr val="114454"/>
                                </a:solidFill>
                                <a:latin typeface="Cambria Math" panose="02040503050406030204" pitchFamily="18" charset="0"/>
                                <a:ea typeface="Cambria Math" panose="02040503050406030204" pitchFamily="18" charset="0"/>
                                <a:cs typeface="Nixie One"/>
                                <a:sym typeface="Nixie One"/>
                              </a:rPr>
                              <m:t>𝐜𝐨𝐭𝐠</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sym typeface="Nixie One"/>
                      </a:rPr>
                      <m:t>−</m:t>
                    </m:r>
                    <m:func>
                      <m:funcPr>
                        <m:ctrlPr>
                          <a:rPr lang="cs-CZ" sz="2000" b="1" i="1" smtClean="0">
                            <a:solidFill>
                              <a:srgbClr val="114454"/>
                            </a:solidFill>
                            <a:latin typeface="Cambria Math" panose="02040503050406030204" pitchFamily="18" charset="0"/>
                            <a:ea typeface="Cambria Math" panose="02040503050406030204" pitchFamily="18" charset="0"/>
                            <a:sym typeface="Nixie One"/>
                          </a:rPr>
                        </m:ctrlPr>
                      </m:funcPr>
                      <m:fName>
                        <m:r>
                          <a:rPr lang="cs-CZ" sz="2000" b="1" i="0" smtClean="0">
                            <a:solidFill>
                              <a:srgbClr val="114454"/>
                            </a:solidFill>
                            <a:latin typeface="Cambria Math" panose="02040503050406030204" pitchFamily="18" charset="0"/>
                            <a:ea typeface="Cambria Math" panose="02040503050406030204" pitchFamily="18" charset="0"/>
                            <a:sym typeface="Nixie One"/>
                          </a:rPr>
                          <m:t>𝐜𝐨𝐭𝐠</m:t>
                        </m:r>
                      </m:fName>
                      <m:e>
                        <m:r>
                          <a:rPr lang="cs-CZ" sz="2000" b="1" i="1" smtClean="0">
                            <a:solidFill>
                              <a:srgbClr val="114454"/>
                            </a:solidFill>
                            <a:latin typeface="Cambria Math" panose="02040503050406030204" pitchFamily="18" charset="0"/>
                            <a:ea typeface="Cambria Math" panose="02040503050406030204" pitchFamily="18" charset="0"/>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endParaRPr sz="3200" b="1" i="1"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298449" y="1593442"/>
                <a:ext cx="4270949" cy="685325"/>
              </a:xfrm>
              <a:blipFill>
                <a:blip r:embed="rId3"/>
                <a:stretch>
                  <a:fillRect l="-1569"/>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14</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2" name="Google Shape;161;p18">
                <a:extLst>
                  <a:ext uri="{FF2B5EF4-FFF2-40B4-BE49-F238E27FC236}">
                    <a16:creationId xmlns:a16="http://schemas.microsoft.com/office/drawing/2014/main" id="{030CE0DB-C11B-4F70-8DC1-7DAAB35895A0}"/>
                  </a:ext>
                </a:extLst>
              </p:cNvPr>
              <p:cNvSpPr txBox="1">
                <a:spLocks/>
              </p:cNvSpPr>
              <p:nvPr/>
            </p:nvSpPr>
            <p:spPr bwMode="auto">
              <a:xfrm>
                <a:off x="298449" y="2421793"/>
                <a:ext cx="4229394" cy="685325"/>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Substitution </a:t>
                </a:r>
                <a:r>
                  <a:rPr lang="cs-CZ" sz="2000" b="1" kern="0" dirty="0">
                    <a:solidFill>
                      <a:srgbClr val="114454"/>
                    </a:solidFill>
                    <a:latin typeface="Weekly Free Light" panose="00000400000000000000" pitchFamily="50" charset="-18"/>
                    <a:ea typeface="Nixie One"/>
                    <a:cs typeface="Nixie One"/>
                    <a:sym typeface="Nixie One"/>
                  </a:rPr>
                  <a:t> </a:t>
                </a:r>
                <a14:m>
                  <m:oMath xmlns:m="http://schemas.openxmlformats.org/officeDocument/2006/math">
                    <m:func>
                      <m:funcPr>
                        <m:ctrlPr>
                          <a:rPr lang="cs-CZ"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𝐜𝐨𝐭𝐠</m:t>
                        </m:r>
                      </m:fName>
                      <m:e>
                        <m:r>
                          <a:rPr lang="cs-CZ" sz="2000" b="1" i="1" kern="0" smtClean="0">
                            <a:solidFill>
                              <a:srgbClr val="114454"/>
                            </a:solidFill>
                            <a:latin typeface="Cambria Math" panose="02040503050406030204" pitchFamily="18" charset="0"/>
                            <a:ea typeface="Nixie One"/>
                            <a:cs typeface="Nixie One"/>
                            <a:sym typeface="Nixie One"/>
                          </a:rPr>
                          <m:t>𝒙</m:t>
                        </m:r>
                      </m:e>
                    </m:func>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𝒚</m:t>
                    </m:r>
                  </m:oMath>
                </a14:m>
                <a:r>
                  <a:rPr lang="en-GB" sz="2000" kern="0" dirty="0">
                    <a:solidFill>
                      <a:srgbClr val="114454"/>
                    </a:solidFill>
                    <a:latin typeface="Weekly Free Light" panose="020B0604020202020204" charset="-18"/>
                    <a:ea typeface="Cambria Math" panose="02040503050406030204" pitchFamily="18" charset="0"/>
                    <a:cs typeface="Nixie One"/>
                    <a:sym typeface="Nixie One"/>
                  </a:rPr>
                  <a:t> is introduced</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2" name="Google Shape;161;p18">
                <a:extLst>
                  <a:ext uri="{FF2B5EF4-FFF2-40B4-BE49-F238E27FC236}">
                    <a16:creationId xmlns:a16="http://schemas.microsoft.com/office/drawing/2014/main" id="{030CE0DB-C11B-4F70-8DC1-7DAAB35895A0}"/>
                  </a:ext>
                </a:extLst>
              </p:cNvPr>
              <p:cNvSpPr txBox="1">
                <a:spLocks noRot="1" noChangeAspect="1" noMove="1" noResize="1" noEditPoints="1" noAdjustHandles="1" noChangeArrowheads="1" noChangeShapeType="1" noTextEdit="1"/>
              </p:cNvSpPr>
              <p:nvPr/>
            </p:nvSpPr>
            <p:spPr bwMode="auto">
              <a:xfrm>
                <a:off x="298449" y="2421793"/>
                <a:ext cx="4229394" cy="685325"/>
              </a:xfrm>
              <a:prstGeom prst="rect">
                <a:avLst/>
              </a:prstGeom>
              <a:blipFill>
                <a:blip r:embed="rId4"/>
                <a:stretch>
                  <a:fillRect l="-1585" t="-6195" b="-16814"/>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Google Shape;161;p18">
                <a:extLst>
                  <a:ext uri="{FF2B5EF4-FFF2-40B4-BE49-F238E27FC236}">
                    <a16:creationId xmlns:a16="http://schemas.microsoft.com/office/drawing/2014/main" id="{19D3F5A5-0D46-4F75-9903-2E6DF2ABA968}"/>
                  </a:ext>
                </a:extLst>
              </p:cNvPr>
              <p:cNvSpPr txBox="1">
                <a:spLocks/>
              </p:cNvSpPr>
              <p:nvPr/>
            </p:nvSpPr>
            <p:spPr bwMode="auto">
              <a:xfrm>
                <a:off x="333375" y="3250145"/>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sSup>
                      <m:sSupPr>
                        <m:ctrlPr>
                          <a:rPr lang="cs-CZ" sz="2000" b="1" i="1" kern="0" smtClean="0">
                            <a:solidFill>
                              <a:srgbClr val="114454"/>
                            </a:solidFill>
                            <a:latin typeface="Cambria Math" panose="02040503050406030204" pitchFamily="18" charset="0"/>
                            <a:sym typeface="Nixie One"/>
                          </a:rPr>
                        </m:ctrlPr>
                      </m:sSupPr>
                      <m:e>
                        <m:r>
                          <a:rPr lang="cs-CZ" sz="2000" b="1" i="1" kern="0" smtClean="0">
                            <a:solidFill>
                              <a:srgbClr val="114454"/>
                            </a:solidFill>
                            <a:latin typeface="Cambria Math" panose="02040503050406030204" pitchFamily="18" charset="0"/>
                            <a:sym typeface="Nixie One"/>
                          </a:rPr>
                          <m:t>𝒚</m:t>
                        </m:r>
                      </m:e>
                      <m:sup>
                        <m:r>
                          <a:rPr lang="cs-CZ" sz="2000" b="1" i="1" kern="0" smtClean="0">
                            <a:solidFill>
                              <a:srgbClr val="114454"/>
                            </a:solidFill>
                            <a:latin typeface="Cambria Math" panose="02040503050406030204" pitchFamily="18" charset="0"/>
                            <a:sym typeface="Nixie One"/>
                          </a:rPr>
                          <m:t>𝟐</m:t>
                        </m:r>
                      </m:sup>
                    </m:sSup>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𝟎</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3" name="Google Shape;161;p18">
                <a:extLst>
                  <a:ext uri="{FF2B5EF4-FFF2-40B4-BE49-F238E27FC236}">
                    <a16:creationId xmlns:a16="http://schemas.microsoft.com/office/drawing/2014/main" id="{19D3F5A5-0D46-4F75-9903-2E6DF2ABA968}"/>
                  </a:ext>
                </a:extLst>
              </p:cNvPr>
              <p:cNvSpPr txBox="1">
                <a:spLocks noRot="1" noChangeAspect="1" noMove="1" noResize="1" noEditPoints="1" noAdjustHandles="1" noChangeArrowheads="1" noChangeShapeType="1" noTextEdit="1"/>
              </p:cNvSpPr>
              <p:nvPr/>
            </p:nvSpPr>
            <p:spPr bwMode="auto">
              <a:xfrm>
                <a:off x="333375" y="3250145"/>
                <a:ext cx="4229394" cy="445140"/>
              </a:xfrm>
              <a:prstGeom prst="rect">
                <a:avLst/>
              </a:prstGeom>
              <a:blipFill>
                <a:blip r:embed="rId5"/>
                <a:stretch>
                  <a:fillRect l="-144" b="-684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Google Shape;161;p18">
                <a:extLst>
                  <a:ext uri="{FF2B5EF4-FFF2-40B4-BE49-F238E27FC236}">
                    <a16:creationId xmlns:a16="http://schemas.microsoft.com/office/drawing/2014/main" id="{17F68297-CAEC-4F78-A461-E379F0A3CD54}"/>
                  </a:ext>
                </a:extLst>
              </p:cNvPr>
              <p:cNvSpPr txBox="1">
                <a:spLocks/>
              </p:cNvSpPr>
              <p:nvPr/>
            </p:nvSpPr>
            <p:spPr bwMode="auto">
              <a:xfrm>
                <a:off x="4716016" y="1228725"/>
                <a:ext cx="4229394"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Cambria Math" panose="02040503050406030204" pitchFamily="18" charset="0"/>
                    <a:ea typeface="Nixie One"/>
                    <a:cs typeface="Nixie One"/>
                    <a:sym typeface="Nixie One"/>
                  </a:rPr>
                  <a:t>(1) </a:t>
                </a: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𝟎</m:t>
                    </m:r>
                  </m:oMath>
                </a14:m>
                <a:endParaRPr lang="cs-CZ" sz="2000" b="1" kern="0" dirty="0">
                  <a:solidFill>
                    <a:srgbClr val="114454"/>
                  </a:solidFill>
                  <a:latin typeface="Cambria Math" panose="02040503050406030204" pitchFamily="18" charset="0"/>
                  <a:ea typeface="Nixie One"/>
                  <a:cs typeface="Nixie One"/>
                  <a:sym typeface="Nixie One"/>
                </a:endParaRPr>
              </a:p>
            </p:txBody>
          </p:sp>
        </mc:Choice>
        <mc:Fallback xmlns="">
          <p:sp>
            <p:nvSpPr>
              <p:cNvPr id="14" name="Google Shape;161;p18">
                <a:extLst>
                  <a:ext uri="{FF2B5EF4-FFF2-40B4-BE49-F238E27FC236}">
                    <a16:creationId xmlns:a16="http://schemas.microsoft.com/office/drawing/2014/main" id="{17F68297-CAEC-4F78-A461-E379F0A3CD54}"/>
                  </a:ext>
                </a:extLst>
              </p:cNvPr>
              <p:cNvSpPr txBox="1">
                <a:spLocks noRot="1" noChangeAspect="1" noMove="1" noResize="1" noEditPoints="1" noAdjustHandles="1" noChangeArrowheads="1" noChangeShapeType="1" noTextEdit="1"/>
              </p:cNvSpPr>
              <p:nvPr/>
            </p:nvSpPr>
            <p:spPr bwMode="auto">
              <a:xfrm>
                <a:off x="4716016" y="1228725"/>
                <a:ext cx="4229394" cy="382539"/>
              </a:xfrm>
              <a:prstGeom prst="rect">
                <a:avLst/>
              </a:prstGeom>
              <a:blipFill>
                <a:blip r:embed="rId6"/>
                <a:stretch>
                  <a:fillRect l="-1587" t="-11290" b="-30645"/>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7E7E5FD7-C8ED-4BF8-8206-386755DA1709}"/>
                  </a:ext>
                </a:extLst>
              </p:cNvPr>
              <p:cNvSpPr txBox="1">
                <a:spLocks/>
              </p:cNvSpPr>
              <p:nvPr/>
            </p:nvSpPr>
            <p:spPr bwMode="auto">
              <a:xfrm>
                <a:off x="298450" y="4265115"/>
                <a:ext cx="1512168" cy="660876"/>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Cambria Math" panose="02040503050406030204" pitchFamily="18" charset="0"/>
                        <a:cs typeface="Nixie One"/>
                        <a:sym typeface="Nixie One"/>
                      </a:rPr>
                      <m:t>∈</m:t>
                    </m:r>
                    <m:d>
                      <m:dPr>
                        <m:begChr m:val="{"/>
                        <m:endChr m:val="}"/>
                        <m:ctrlPr>
                          <a:rPr lang="cs-CZ" sz="2000" b="1" i="1" kern="0" smtClean="0">
                            <a:solidFill>
                              <a:srgbClr val="114454"/>
                            </a:solidFill>
                            <a:latin typeface="Cambria Math" panose="02040503050406030204" pitchFamily="18" charset="0"/>
                            <a:ea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ea typeface="Cambria Math" panose="02040503050406030204" pitchFamily="18" charset="0"/>
                            <a:sym typeface="Nixie One"/>
                          </a:rPr>
                          <m:t>𝟎</m:t>
                        </m:r>
                        <m:r>
                          <a:rPr lang="cs-CZ" sz="2000" b="1" i="1" kern="0" smtClean="0">
                            <a:solidFill>
                              <a:srgbClr val="114454"/>
                            </a:solidFill>
                            <a:latin typeface="Cambria Math" panose="02040503050406030204" pitchFamily="18" charset="0"/>
                            <a:ea typeface="Cambria Math" panose="02040503050406030204" pitchFamily="18" charset="0"/>
                            <a:sym typeface="Nixie One"/>
                          </a:rPr>
                          <m:t>;</m:t>
                        </m:r>
                        <m:r>
                          <a:rPr lang="cs-CZ" sz="2000" b="1" i="1" kern="0" smtClean="0">
                            <a:solidFill>
                              <a:srgbClr val="114454"/>
                            </a:solidFill>
                            <a:latin typeface="Cambria Math" panose="02040503050406030204" pitchFamily="18" charset="0"/>
                            <a:ea typeface="Cambria Math" panose="02040503050406030204" pitchFamily="18" charset="0"/>
                            <a:sym typeface="Nixie One"/>
                          </a:rPr>
                          <m:t>𝟏</m:t>
                        </m:r>
                      </m:e>
                    </m:d>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6" name="Google Shape;161;p18">
                <a:extLst>
                  <a:ext uri="{FF2B5EF4-FFF2-40B4-BE49-F238E27FC236}">
                    <a16:creationId xmlns:a16="http://schemas.microsoft.com/office/drawing/2014/main" id="{7E7E5FD7-C8ED-4BF8-8206-386755DA1709}"/>
                  </a:ext>
                </a:extLst>
              </p:cNvPr>
              <p:cNvSpPr txBox="1">
                <a:spLocks noRot="1" noChangeAspect="1" noMove="1" noResize="1" noEditPoints="1" noAdjustHandles="1" noChangeArrowheads="1" noChangeShapeType="1" noTextEdit="1"/>
              </p:cNvSpPr>
              <p:nvPr/>
            </p:nvSpPr>
            <p:spPr bwMode="auto">
              <a:xfrm>
                <a:off x="298450" y="4265115"/>
                <a:ext cx="1512168" cy="660876"/>
              </a:xfrm>
              <a:prstGeom prst="rect">
                <a:avLst/>
              </a:prstGeom>
              <a:blipFill>
                <a:blip r:embed="rId7"/>
                <a:stretch>
                  <a:fillRect l="-403"/>
                </a:stretch>
              </a:blipFill>
              <a:ln>
                <a:noFill/>
              </a:ln>
            </p:spPr>
            <p:txBody>
              <a:bodyPr/>
              <a:lstStyle/>
              <a:p>
                <a:r>
                  <a:rPr lang="cs-CZ">
                    <a:noFill/>
                  </a:rPr>
                  <a:t> </a:t>
                </a:r>
              </a:p>
            </p:txBody>
          </p:sp>
        </mc:Fallback>
      </mc:AlternateContent>
      <p:sp>
        <p:nvSpPr>
          <p:cNvPr id="17" name="Google Shape;161;p18">
            <a:extLst>
              <a:ext uri="{FF2B5EF4-FFF2-40B4-BE49-F238E27FC236}">
                <a16:creationId xmlns:a16="http://schemas.microsoft.com/office/drawing/2014/main" id="{3BA27194-C768-4303-A616-A3DF368774C8}"/>
              </a:ext>
            </a:extLst>
          </p:cNvPr>
          <p:cNvSpPr txBox="1">
            <a:spLocks/>
          </p:cNvSpPr>
          <p:nvPr/>
        </p:nvSpPr>
        <p:spPr bwMode="auto">
          <a:xfrm>
            <a:off x="4716016" y="512802"/>
            <a:ext cx="4229394" cy="685325"/>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Back from the substitution</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F35CF7C7-46F9-4262-A54A-E60F8AD72B99}"/>
                  </a:ext>
                </a:extLst>
              </p:cNvPr>
              <p:cNvSpPr txBox="1">
                <a:spLocks/>
              </p:cNvSpPr>
              <p:nvPr/>
            </p:nvSpPr>
            <p:spPr bwMode="auto">
              <a:xfrm>
                <a:off x="4715169" y="1640938"/>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func>
                      <m:funcPr>
                        <m:ctrlPr>
                          <a:rPr lang="cs-CZ" sz="2000" i="1" kern="0" smtClean="0">
                            <a:solidFill>
                              <a:srgbClr val="114454"/>
                            </a:solidFill>
                            <a:latin typeface="Cambria Math" panose="02040503050406030204" pitchFamily="18" charset="0"/>
                            <a:ea typeface="Nixie One"/>
                            <a:cs typeface="Nixie One"/>
                            <a:sym typeface="Nixie One"/>
                          </a:rPr>
                        </m:ctrlPr>
                      </m:funcPr>
                      <m:fName>
                        <m:r>
                          <m:rPr>
                            <m:sty m:val="p"/>
                          </m:rPr>
                          <a:rPr lang="cs-CZ" sz="2000" b="0" i="0" kern="0" smtClean="0">
                            <a:solidFill>
                              <a:srgbClr val="114454"/>
                            </a:solidFill>
                            <a:latin typeface="Cambria Math" panose="02040503050406030204" pitchFamily="18" charset="0"/>
                            <a:ea typeface="Nixie One"/>
                            <a:cs typeface="Nixie One"/>
                            <a:sym typeface="Nixie One"/>
                          </a:rPr>
                          <m:t>cotg</m:t>
                        </m:r>
                      </m:fName>
                      <m:e>
                        <m:r>
                          <a:rPr lang="cs-CZ" sz="2000" b="0" i="1" kern="0" smtClean="0">
                            <a:solidFill>
                              <a:srgbClr val="114454"/>
                            </a:solidFill>
                            <a:latin typeface="Cambria Math" panose="02040503050406030204" pitchFamily="18" charset="0"/>
                            <a:ea typeface="Nixie One"/>
                            <a:cs typeface="Nixie One"/>
                            <a:sym typeface="Nixie One"/>
                          </a:rPr>
                          <m:t>𝑥</m:t>
                        </m:r>
                      </m:e>
                    </m:func>
                    <m:r>
                      <a:rPr lang="cs-CZ" sz="2000" b="0" i="1" kern="0" smtClean="0">
                        <a:solidFill>
                          <a:srgbClr val="114454"/>
                        </a:solidFill>
                        <a:latin typeface="Cambria Math" panose="02040503050406030204" pitchFamily="18" charset="0"/>
                        <a:ea typeface="Nixie One"/>
                        <a:cs typeface="Nixie One"/>
                        <a:sym typeface="Nixie One"/>
                      </a:rPr>
                      <m:t>=</m:t>
                    </m:r>
                    <m:r>
                      <a:rPr lang="cs-CZ" sz="2000" b="0" i="1" kern="0" smtClean="0">
                        <a:solidFill>
                          <a:srgbClr val="114454"/>
                        </a:solidFill>
                        <a:latin typeface="Cambria Math" panose="02040503050406030204" pitchFamily="18" charset="0"/>
                        <a:ea typeface="Nixie One"/>
                        <a:cs typeface="Nixie One"/>
                        <a:sym typeface="Nixie One"/>
                      </a:rPr>
                      <m:t>0</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19" name="Google Shape;161;p18">
                <a:extLst>
                  <a:ext uri="{FF2B5EF4-FFF2-40B4-BE49-F238E27FC236}">
                    <a16:creationId xmlns:a16="http://schemas.microsoft.com/office/drawing/2014/main" id="{F35CF7C7-46F9-4262-A54A-E60F8AD72B99}"/>
                  </a:ext>
                </a:extLst>
              </p:cNvPr>
              <p:cNvSpPr txBox="1">
                <a:spLocks noRot="1" noChangeAspect="1" noMove="1" noResize="1" noEditPoints="1" noAdjustHandles="1" noChangeArrowheads="1" noChangeShapeType="1" noTextEdit="1"/>
              </p:cNvSpPr>
              <p:nvPr/>
            </p:nvSpPr>
            <p:spPr bwMode="auto">
              <a:xfrm>
                <a:off x="4715169" y="1640938"/>
                <a:ext cx="2517038" cy="382539"/>
              </a:xfrm>
              <a:prstGeom prst="rect">
                <a:avLst/>
              </a:prstGeom>
              <a:blipFill>
                <a:blip r:embed="rId8"/>
                <a:stretch>
                  <a:fillRect l="-484" b="-1746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Google Shape;161;p18">
                <a:extLst>
                  <a:ext uri="{FF2B5EF4-FFF2-40B4-BE49-F238E27FC236}">
                    <a16:creationId xmlns:a16="http://schemas.microsoft.com/office/drawing/2014/main" id="{A2D28061-1049-4DCB-9260-596DD88E7D1F}"/>
                  </a:ext>
                </a:extLst>
              </p:cNvPr>
              <p:cNvSpPr txBox="1">
                <a:spLocks/>
              </p:cNvSpPr>
              <p:nvPr/>
            </p:nvSpPr>
            <p:spPr bwMode="auto">
              <a:xfrm>
                <a:off x="4715169" y="2053151"/>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0" i="1" kern="0" smtClean="0">
                        <a:solidFill>
                          <a:srgbClr val="114454"/>
                        </a:solidFill>
                        <a:latin typeface="Cambria Math" panose="02040503050406030204" pitchFamily="18" charset="0"/>
                        <a:ea typeface="Nixie One"/>
                        <a:cs typeface="Nixie One"/>
                        <a:sym typeface="Nixie One"/>
                      </a:rPr>
                      <m:t>𝑥</m:t>
                    </m:r>
                    <m:r>
                      <a:rPr lang="cs-CZ" sz="2000" b="0" i="1" kern="0" smtClean="0">
                        <a:solidFill>
                          <a:srgbClr val="114454"/>
                        </a:solidFill>
                        <a:latin typeface="Cambria Math" panose="02040503050406030204" pitchFamily="18" charset="0"/>
                        <a:ea typeface="Nixie One"/>
                        <a:cs typeface="Nixie One"/>
                        <a:sym typeface="Nixie One"/>
                      </a:rPr>
                      <m:t>=</m:t>
                    </m:r>
                    <m:f>
                      <m:fPr>
                        <m:ctrlPr>
                          <a:rPr lang="cs-CZ" sz="2000" b="0" i="1" kern="0" smtClean="0">
                            <a:solidFill>
                              <a:srgbClr val="114454"/>
                            </a:solidFill>
                            <a:latin typeface="Cambria Math" panose="02040503050406030204" pitchFamily="18" charset="0"/>
                            <a:sym typeface="Nixie One"/>
                          </a:rPr>
                        </m:ctrlPr>
                      </m:fPr>
                      <m:num>
                        <m:r>
                          <a:rPr lang="cs-CZ" sz="2000" i="1" kern="0">
                            <a:solidFill>
                              <a:srgbClr val="114454"/>
                            </a:solidFill>
                            <a:latin typeface="Cambria Math" panose="02040503050406030204" pitchFamily="18" charset="0"/>
                            <a:ea typeface="Cambria Math" panose="02040503050406030204" pitchFamily="18" charset="0"/>
                            <a:cs typeface="Nixie One"/>
                            <a:sym typeface="Nixie One"/>
                          </a:rPr>
                          <m:t>𝜋</m:t>
                        </m:r>
                      </m:num>
                      <m:den>
                        <m:r>
                          <a:rPr lang="cs-CZ" sz="2000" b="0" i="1" kern="0" smtClean="0">
                            <a:solidFill>
                              <a:srgbClr val="114454"/>
                            </a:solidFill>
                            <a:latin typeface="Cambria Math" panose="02040503050406030204" pitchFamily="18" charset="0"/>
                            <a:sym typeface="Nixie One"/>
                          </a:rPr>
                          <m:t>2</m:t>
                        </m:r>
                      </m:den>
                    </m:f>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𝑘</m:t>
                    </m:r>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𝜋</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20" name="Google Shape;161;p18">
                <a:extLst>
                  <a:ext uri="{FF2B5EF4-FFF2-40B4-BE49-F238E27FC236}">
                    <a16:creationId xmlns:a16="http://schemas.microsoft.com/office/drawing/2014/main" id="{A2D28061-1049-4DCB-9260-596DD88E7D1F}"/>
                  </a:ext>
                </a:extLst>
              </p:cNvPr>
              <p:cNvSpPr txBox="1">
                <a:spLocks noRot="1" noChangeAspect="1" noMove="1" noResize="1" noEditPoints="1" noAdjustHandles="1" noChangeArrowheads="1" noChangeShapeType="1" noTextEdit="1"/>
              </p:cNvSpPr>
              <p:nvPr/>
            </p:nvSpPr>
            <p:spPr bwMode="auto">
              <a:xfrm>
                <a:off x="4715169" y="2053151"/>
                <a:ext cx="2517038" cy="382539"/>
              </a:xfrm>
              <a:prstGeom prst="rect">
                <a:avLst/>
              </a:prstGeom>
              <a:blipFill>
                <a:blip r:embed="rId9"/>
                <a:stretch>
                  <a:fillRect t="-1587" b="-19048"/>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65293371-96B4-4515-9804-CEDF3EF12E5B}"/>
                  </a:ext>
                </a:extLst>
              </p:cNvPr>
              <p:cNvSpPr txBox="1">
                <a:spLocks/>
              </p:cNvSpPr>
              <p:nvPr/>
            </p:nvSpPr>
            <p:spPr bwMode="auto">
              <a:xfrm>
                <a:off x="4716016" y="2643758"/>
                <a:ext cx="4229394"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Cambria Math" panose="02040503050406030204" pitchFamily="18" charset="0"/>
                    <a:ea typeface="Nixie One"/>
                    <a:cs typeface="Nixie One"/>
                    <a:sym typeface="Nixie One"/>
                  </a:rPr>
                  <a:t>(2) </a:t>
                </a: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Nixie One"/>
                        <a:cs typeface="Nixie One"/>
                        <a:sym typeface="Nixie One"/>
                      </a:rPr>
                      <m:t>=</m:t>
                    </m:r>
                    <m:r>
                      <a:rPr lang="cs-CZ" sz="2000" b="1" i="0" kern="0" smtClean="0">
                        <a:solidFill>
                          <a:srgbClr val="114454"/>
                        </a:solidFill>
                        <a:latin typeface="Cambria Math" panose="02040503050406030204" pitchFamily="18" charset="0"/>
                        <a:ea typeface="Nixie One"/>
                        <a:cs typeface="Nixie One"/>
                        <a:sym typeface="Nixie One"/>
                      </a:rPr>
                      <m:t>𝟏</m:t>
                    </m:r>
                  </m:oMath>
                </a14:m>
                <a:endParaRPr lang="cs-CZ" sz="2000" b="1" kern="0" dirty="0">
                  <a:solidFill>
                    <a:srgbClr val="114454"/>
                  </a:solidFill>
                  <a:latin typeface="Cambria Math" panose="02040503050406030204" pitchFamily="18" charset="0"/>
                  <a:ea typeface="Nixie One"/>
                  <a:cs typeface="Nixie One"/>
                  <a:sym typeface="Nixie One"/>
                </a:endParaRPr>
              </a:p>
            </p:txBody>
          </p:sp>
        </mc:Choice>
        <mc:Fallback xmlns="">
          <p:sp>
            <p:nvSpPr>
              <p:cNvPr id="21" name="Google Shape;161;p18">
                <a:extLst>
                  <a:ext uri="{FF2B5EF4-FFF2-40B4-BE49-F238E27FC236}">
                    <a16:creationId xmlns:a16="http://schemas.microsoft.com/office/drawing/2014/main" id="{65293371-96B4-4515-9804-CEDF3EF12E5B}"/>
                  </a:ext>
                </a:extLst>
              </p:cNvPr>
              <p:cNvSpPr txBox="1">
                <a:spLocks noRot="1" noChangeAspect="1" noMove="1" noResize="1" noEditPoints="1" noAdjustHandles="1" noChangeArrowheads="1" noChangeShapeType="1" noTextEdit="1"/>
              </p:cNvSpPr>
              <p:nvPr/>
            </p:nvSpPr>
            <p:spPr bwMode="auto">
              <a:xfrm>
                <a:off x="4716016" y="2643758"/>
                <a:ext cx="4229394" cy="382539"/>
              </a:xfrm>
              <a:prstGeom prst="rect">
                <a:avLst/>
              </a:prstGeom>
              <a:blipFill>
                <a:blip r:embed="rId10"/>
                <a:stretch>
                  <a:fillRect l="-1587" t="-11290" b="-32258"/>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30989F39-BE2D-4673-B56E-A7EB2FD54C54}"/>
                  </a:ext>
                </a:extLst>
              </p:cNvPr>
              <p:cNvSpPr txBox="1">
                <a:spLocks/>
              </p:cNvSpPr>
              <p:nvPr/>
            </p:nvSpPr>
            <p:spPr bwMode="auto">
              <a:xfrm>
                <a:off x="4715169" y="3051932"/>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func>
                      <m:funcPr>
                        <m:ctrlPr>
                          <a:rPr lang="cs-CZ" sz="2000" i="1" kern="0" smtClean="0">
                            <a:solidFill>
                              <a:srgbClr val="114454"/>
                            </a:solidFill>
                            <a:latin typeface="Cambria Math" panose="02040503050406030204" pitchFamily="18" charset="0"/>
                            <a:ea typeface="Nixie One"/>
                            <a:cs typeface="Nixie One"/>
                            <a:sym typeface="Nixie One"/>
                          </a:rPr>
                        </m:ctrlPr>
                      </m:funcPr>
                      <m:fName>
                        <m:r>
                          <m:rPr>
                            <m:sty m:val="p"/>
                          </m:rPr>
                          <a:rPr lang="cs-CZ" sz="2000" b="0" i="0" kern="0" smtClean="0">
                            <a:solidFill>
                              <a:srgbClr val="114454"/>
                            </a:solidFill>
                            <a:latin typeface="Cambria Math" panose="02040503050406030204" pitchFamily="18" charset="0"/>
                            <a:ea typeface="Nixie One"/>
                            <a:cs typeface="Nixie One"/>
                            <a:sym typeface="Nixie One"/>
                          </a:rPr>
                          <m:t>cotg</m:t>
                        </m:r>
                      </m:fName>
                      <m:e>
                        <m:r>
                          <a:rPr lang="cs-CZ" sz="2000" b="0" i="1" kern="0" smtClean="0">
                            <a:solidFill>
                              <a:srgbClr val="114454"/>
                            </a:solidFill>
                            <a:latin typeface="Cambria Math" panose="02040503050406030204" pitchFamily="18" charset="0"/>
                            <a:ea typeface="Nixie One"/>
                            <a:cs typeface="Nixie One"/>
                            <a:sym typeface="Nixie One"/>
                          </a:rPr>
                          <m:t>𝑥</m:t>
                        </m:r>
                      </m:e>
                    </m:func>
                    <m:r>
                      <a:rPr lang="cs-CZ" sz="2000" b="0" i="1" kern="0" smtClean="0">
                        <a:solidFill>
                          <a:srgbClr val="114454"/>
                        </a:solidFill>
                        <a:latin typeface="Cambria Math" panose="02040503050406030204" pitchFamily="18" charset="0"/>
                        <a:ea typeface="Nixie One"/>
                        <a:cs typeface="Nixie One"/>
                        <a:sym typeface="Nixie One"/>
                      </a:rPr>
                      <m:t>=</m:t>
                    </m:r>
                    <m:r>
                      <a:rPr lang="cs-CZ" sz="2000" b="0" i="1" kern="0" smtClean="0">
                        <a:solidFill>
                          <a:srgbClr val="114454"/>
                        </a:solidFill>
                        <a:latin typeface="Cambria Math" panose="02040503050406030204" pitchFamily="18" charset="0"/>
                        <a:ea typeface="Nixie One"/>
                        <a:cs typeface="Nixie One"/>
                        <a:sym typeface="Nixie One"/>
                      </a:rPr>
                      <m:t>1</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23" name="Google Shape;161;p18">
                <a:extLst>
                  <a:ext uri="{FF2B5EF4-FFF2-40B4-BE49-F238E27FC236}">
                    <a16:creationId xmlns:a16="http://schemas.microsoft.com/office/drawing/2014/main" id="{30989F39-BE2D-4673-B56E-A7EB2FD54C54}"/>
                  </a:ext>
                </a:extLst>
              </p:cNvPr>
              <p:cNvSpPr txBox="1">
                <a:spLocks noRot="1" noChangeAspect="1" noMove="1" noResize="1" noEditPoints="1" noAdjustHandles="1" noChangeArrowheads="1" noChangeShapeType="1" noTextEdit="1"/>
              </p:cNvSpPr>
              <p:nvPr/>
            </p:nvSpPr>
            <p:spPr bwMode="auto">
              <a:xfrm>
                <a:off x="4715169" y="3051932"/>
                <a:ext cx="2517038" cy="382539"/>
              </a:xfrm>
              <a:prstGeom prst="rect">
                <a:avLst/>
              </a:prstGeom>
              <a:blipFill>
                <a:blip r:embed="rId11"/>
                <a:stretch>
                  <a:fillRect l="-484" b="-19355"/>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Google Shape;161;p18">
                <a:extLst>
                  <a:ext uri="{FF2B5EF4-FFF2-40B4-BE49-F238E27FC236}">
                    <a16:creationId xmlns:a16="http://schemas.microsoft.com/office/drawing/2014/main" id="{5335E28B-E987-4C37-B85A-58D9E1FDAB4A}"/>
                  </a:ext>
                </a:extLst>
              </p:cNvPr>
              <p:cNvSpPr txBox="1">
                <a:spLocks/>
              </p:cNvSpPr>
              <p:nvPr/>
            </p:nvSpPr>
            <p:spPr bwMode="auto">
              <a:xfrm>
                <a:off x="4715169" y="3485355"/>
                <a:ext cx="2517038" cy="38253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i="1" kern="0" smtClean="0">
                        <a:solidFill>
                          <a:srgbClr val="114454"/>
                        </a:solidFill>
                        <a:latin typeface="Cambria Math" panose="02040503050406030204" pitchFamily="18" charset="0"/>
                        <a:ea typeface="Nixie One"/>
                        <a:cs typeface="Nixie One"/>
                        <a:sym typeface="Nixie One"/>
                      </a:rPr>
                      <m:t>𝑥</m:t>
                    </m:r>
                    <m:r>
                      <a:rPr lang="cs-CZ" sz="2000" i="1" kern="0" smtClean="0">
                        <a:solidFill>
                          <a:srgbClr val="114454"/>
                        </a:solidFill>
                        <a:latin typeface="Cambria Math" panose="02040503050406030204" pitchFamily="18" charset="0"/>
                        <a:ea typeface="Nixie One"/>
                        <a:cs typeface="Nixie One"/>
                        <a:sym typeface="Nixie One"/>
                      </a:rPr>
                      <m:t>=</m:t>
                    </m:r>
                    <m:f>
                      <m:fPr>
                        <m:ctrlPr>
                          <a:rPr lang="cs-CZ" sz="2000" i="1" kern="0">
                            <a:solidFill>
                              <a:srgbClr val="114454"/>
                            </a:solidFill>
                            <a:latin typeface="Cambria Math" panose="02040503050406030204" pitchFamily="18" charset="0"/>
                            <a:sym typeface="Nixie One"/>
                          </a:rPr>
                        </m:ctrlPr>
                      </m:fPr>
                      <m:num>
                        <m:r>
                          <a:rPr lang="cs-CZ" sz="2000" i="1" kern="0">
                            <a:solidFill>
                              <a:srgbClr val="114454"/>
                            </a:solidFill>
                            <a:latin typeface="Cambria Math" panose="02040503050406030204" pitchFamily="18" charset="0"/>
                            <a:ea typeface="Cambria Math" panose="02040503050406030204" pitchFamily="18" charset="0"/>
                            <a:cs typeface="Nixie One"/>
                            <a:sym typeface="Nixie One"/>
                          </a:rPr>
                          <m:t>𝜋</m:t>
                        </m:r>
                      </m:num>
                      <m:den>
                        <m:r>
                          <a:rPr lang="cs-CZ" sz="2000" b="0" i="1" kern="0" smtClean="0">
                            <a:solidFill>
                              <a:srgbClr val="114454"/>
                            </a:solidFill>
                            <a:latin typeface="Cambria Math" panose="02040503050406030204" pitchFamily="18" charset="0"/>
                            <a:ea typeface="Cambria Math" panose="02040503050406030204" pitchFamily="18" charset="0"/>
                            <a:cs typeface="Nixie One"/>
                            <a:sym typeface="Nixie One"/>
                          </a:rPr>
                          <m:t>4</m:t>
                        </m:r>
                      </m:den>
                    </m:f>
                    <m:r>
                      <a:rPr lang="cs-CZ" sz="20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20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2000" i="1" kern="0">
                        <a:solidFill>
                          <a:srgbClr val="114454"/>
                        </a:solidFill>
                        <a:latin typeface="Cambria Math" panose="02040503050406030204" pitchFamily="18" charset="0"/>
                        <a:ea typeface="Cambria Math" panose="02040503050406030204" pitchFamily="18" charset="0"/>
                        <a:cs typeface="Nixie One"/>
                        <a:sym typeface="Nixie One"/>
                      </a:rPr>
                      <m:t>𝜋</m:t>
                    </m:r>
                  </m:oMath>
                </a14:m>
                <a:r>
                  <a:rPr lang="cs-CZ" sz="2000" kern="0" dirty="0">
                    <a:solidFill>
                      <a:srgbClr val="114454"/>
                    </a:solidFill>
                    <a:latin typeface="Cambria Math" panose="02040503050406030204" pitchFamily="18" charset="0"/>
                    <a:ea typeface="Nixie One"/>
                    <a:cs typeface="Nixie One"/>
                    <a:sym typeface="Nixie One"/>
                  </a:rPr>
                  <a:t> </a:t>
                </a:r>
              </a:p>
            </p:txBody>
          </p:sp>
        </mc:Choice>
        <mc:Fallback xmlns="">
          <p:sp>
            <p:nvSpPr>
              <p:cNvPr id="24" name="Google Shape;161;p18">
                <a:extLst>
                  <a:ext uri="{FF2B5EF4-FFF2-40B4-BE49-F238E27FC236}">
                    <a16:creationId xmlns:a16="http://schemas.microsoft.com/office/drawing/2014/main" id="{5335E28B-E987-4C37-B85A-58D9E1FDAB4A}"/>
                  </a:ext>
                </a:extLst>
              </p:cNvPr>
              <p:cNvSpPr txBox="1">
                <a:spLocks noRot="1" noChangeAspect="1" noMove="1" noResize="1" noEditPoints="1" noAdjustHandles="1" noChangeArrowheads="1" noChangeShapeType="1" noTextEdit="1"/>
              </p:cNvSpPr>
              <p:nvPr/>
            </p:nvSpPr>
            <p:spPr bwMode="auto">
              <a:xfrm>
                <a:off x="4715169" y="3485355"/>
                <a:ext cx="2517038" cy="382539"/>
              </a:xfrm>
              <a:prstGeom prst="rect">
                <a:avLst/>
              </a:prstGeom>
              <a:blipFill>
                <a:blip r:embed="rId12"/>
                <a:stretch>
                  <a:fillRect t="-1613" b="-19355"/>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Google Shape;161;p18">
                <a:extLst>
                  <a:ext uri="{FF2B5EF4-FFF2-40B4-BE49-F238E27FC236}">
                    <a16:creationId xmlns:a16="http://schemas.microsoft.com/office/drawing/2014/main" id="{83CB6285-8145-4163-8113-8C1ABF5C419A}"/>
                  </a:ext>
                </a:extLst>
              </p:cNvPr>
              <p:cNvSpPr txBox="1">
                <a:spLocks/>
              </p:cNvSpPr>
              <p:nvPr/>
            </p:nvSpPr>
            <p:spPr bwMode="auto">
              <a:xfrm>
                <a:off x="4964148" y="4153381"/>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600" i="1" kern="0">
                                      <a:solidFill>
                                        <a:srgbClr val="114454"/>
                                      </a:solidFill>
                                      <a:latin typeface="Cambria Math" panose="02040503050406030204" pitchFamily="18" charset="0"/>
                                      <a:sym typeface="Nixie One"/>
                                    </a:rPr>
                                  </m:ctrlPr>
                                </m:fPr>
                                <m:num>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num>
                                <m:den>
                                  <m:r>
                                    <a:rPr lang="cs-CZ" sz="1600" i="1" kern="0">
                                      <a:solidFill>
                                        <a:srgbClr val="114454"/>
                                      </a:solidFill>
                                      <a:latin typeface="Cambria Math" panose="02040503050406030204" pitchFamily="18" charset="0"/>
                                      <a:sym typeface="Nixie One"/>
                                    </a:rPr>
                                    <m:t>2</m:t>
                                  </m:r>
                                </m:den>
                              </m:f>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r>
                                <a:rPr lang="cs-CZ" sz="1600" b="1" i="1" kern="0" smtClean="0">
                                  <a:solidFill>
                                    <a:srgbClr val="114454"/>
                                  </a:solidFill>
                                  <a:latin typeface="Cambria Math" panose="02040503050406030204" pitchFamily="18" charset="0"/>
                                  <a:ea typeface="Cambria Math" panose="02040503050406030204" pitchFamily="18" charset="0"/>
                                  <a:cs typeface="Nixie One"/>
                                  <a:sym typeface="Nixie One"/>
                                </a:rPr>
                                <m:t>;</m:t>
                              </m:r>
                              <m:f>
                                <m:fPr>
                                  <m:ctrlPr>
                                    <a:rPr lang="cs-CZ" sz="1600" i="1" kern="0">
                                      <a:solidFill>
                                        <a:srgbClr val="114454"/>
                                      </a:solidFill>
                                      <a:latin typeface="Cambria Math" panose="02040503050406030204" pitchFamily="18" charset="0"/>
                                      <a:sym typeface="Nixie One"/>
                                    </a:rPr>
                                  </m:ctrlPr>
                                </m:fPr>
                                <m:num>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num>
                                <m:den>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4</m:t>
                                  </m:r>
                                </m:den>
                              </m:f>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𝑘</m:t>
                              </m:r>
                              <m:r>
                                <a:rPr lang="cs-CZ" sz="1600" i="1" kern="0">
                                  <a:solidFill>
                                    <a:srgbClr val="114454"/>
                                  </a:solidFill>
                                  <a:latin typeface="Cambria Math" panose="02040503050406030204" pitchFamily="18" charset="0"/>
                                  <a:ea typeface="Cambria Math" panose="02040503050406030204" pitchFamily="18" charset="0"/>
                                  <a:cs typeface="Nixie One"/>
                                  <a:sym typeface="Nixie One"/>
                                </a:rPr>
                                <m:t>𝜋</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6" name="Google Shape;161;p18">
                <a:extLst>
                  <a:ext uri="{FF2B5EF4-FFF2-40B4-BE49-F238E27FC236}">
                    <a16:creationId xmlns:a16="http://schemas.microsoft.com/office/drawing/2014/main" id="{83CB6285-8145-4163-8113-8C1ABF5C419A}"/>
                  </a:ext>
                </a:extLst>
              </p:cNvPr>
              <p:cNvSpPr txBox="1">
                <a:spLocks noRot="1" noChangeAspect="1" noMove="1" noResize="1" noEditPoints="1" noAdjustHandles="1" noChangeArrowheads="1" noChangeShapeType="1" noTextEdit="1"/>
              </p:cNvSpPr>
              <p:nvPr/>
            </p:nvSpPr>
            <p:spPr bwMode="auto">
              <a:xfrm>
                <a:off x="4964148" y="4153381"/>
                <a:ext cx="3981262" cy="847381"/>
              </a:xfrm>
              <a:prstGeom prst="rect">
                <a:avLst/>
              </a:prstGeom>
              <a:blipFill>
                <a:blip r:embed="rId13"/>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8" name="Google Shape;161;p18">
                <a:extLst>
                  <a:ext uri="{FF2B5EF4-FFF2-40B4-BE49-F238E27FC236}">
                    <a16:creationId xmlns:a16="http://schemas.microsoft.com/office/drawing/2014/main" id="{8001A3B5-8050-4853-901C-8888D6BF6D54}"/>
                  </a:ext>
                </a:extLst>
              </p:cNvPr>
              <p:cNvSpPr txBox="1">
                <a:spLocks/>
              </p:cNvSpPr>
              <p:nvPr/>
            </p:nvSpPr>
            <p:spPr bwMode="auto">
              <a:xfrm>
                <a:off x="340005" y="3781443"/>
                <a:ext cx="422939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14:m>
                  <m:oMath xmlns:m="http://schemas.openxmlformats.org/officeDocument/2006/math">
                    <m:r>
                      <a:rPr lang="cs-CZ" sz="2000" b="1" i="1" kern="0" smtClean="0">
                        <a:solidFill>
                          <a:srgbClr val="114454"/>
                        </a:solidFill>
                        <a:latin typeface="Cambria Math" panose="02040503050406030204" pitchFamily="18" charset="0"/>
                        <a:ea typeface="Nixie One"/>
                        <a:cs typeface="Nixie One"/>
                        <a:sym typeface="Nixie One"/>
                      </a:rPr>
                      <m:t>𝒚</m:t>
                    </m:r>
                    <m:r>
                      <a:rPr lang="cs-CZ" sz="2000" b="1" i="1" kern="0" smtClean="0">
                        <a:solidFill>
                          <a:srgbClr val="114454"/>
                        </a:solidFill>
                        <a:latin typeface="Cambria Math" panose="02040503050406030204" pitchFamily="18" charset="0"/>
                        <a:ea typeface="Cambria Math" panose="02040503050406030204" pitchFamily="18" charset="0"/>
                        <a:cs typeface="Nixie One"/>
                        <a:sym typeface="Nixie One"/>
                      </a:rPr>
                      <m:t>∙</m:t>
                    </m:r>
                    <m:d>
                      <m:dPr>
                        <m:ctrlPr>
                          <a:rPr lang="cs-CZ"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𝒚</m:t>
                        </m:r>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𝟏</m:t>
                        </m:r>
                      </m:e>
                    </m:d>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𝟎</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8" name="Google Shape;161;p18">
                <a:extLst>
                  <a:ext uri="{FF2B5EF4-FFF2-40B4-BE49-F238E27FC236}">
                    <a16:creationId xmlns:a16="http://schemas.microsoft.com/office/drawing/2014/main" id="{8001A3B5-8050-4853-901C-8888D6BF6D54}"/>
                  </a:ext>
                </a:extLst>
              </p:cNvPr>
              <p:cNvSpPr txBox="1">
                <a:spLocks noRot="1" noChangeAspect="1" noMove="1" noResize="1" noEditPoints="1" noAdjustHandles="1" noChangeArrowheads="1" noChangeShapeType="1" noTextEdit="1"/>
              </p:cNvSpPr>
              <p:nvPr/>
            </p:nvSpPr>
            <p:spPr bwMode="auto">
              <a:xfrm>
                <a:off x="340005" y="3781443"/>
                <a:ext cx="4229394" cy="445140"/>
              </a:xfrm>
              <a:prstGeom prst="rect">
                <a:avLst/>
              </a:prstGeom>
              <a:blipFill>
                <a:blip r:embed="rId14"/>
                <a:stretch>
                  <a:fillRect l="-144" b="-5479"/>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300547227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P spid="19" grpId="0" animBg="1"/>
      <p:bldP spid="20" grpId="0" animBg="1"/>
      <p:bldP spid="21" grpId="0" animBg="1"/>
      <p:bldP spid="23" grpId="0" animBg="1"/>
      <p:bldP spid="24" grpId="0" animBg="1"/>
      <p:bldP spid="26"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355726"/>
            <a:ext cx="4505325" cy="1682874"/>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Summarizing table</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4</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15</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05835966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78B5F336-E88D-4944-8271-C36954C2C9D0}"/>
              </a:ext>
            </a:extLst>
          </p:cNvPr>
          <p:cNvSpPr txBox="1">
            <a:spLocks noGrp="1"/>
          </p:cNvSpPr>
          <p:nvPr>
            <p:ph type="title"/>
          </p:nvPr>
        </p:nvSpPr>
        <p:spPr/>
        <p:txBody>
          <a:bodyPr/>
          <a:lstStyle/>
          <a:p>
            <a:pPr eaLnBrk="1" hangingPunct="1">
              <a:spcBef>
                <a:spcPct val="0"/>
              </a:spcBef>
              <a:spcAft>
                <a:spcPct val="0"/>
              </a:spcAft>
              <a:buClr>
                <a:srgbClr val="FFFFFF"/>
              </a:buClr>
              <a:buFont typeface="Roboto Slab" charset="0"/>
              <a:buNone/>
            </a:pPr>
            <a:r>
              <a:rPr lang="en-GB" altLang="cs-CZ" sz="2400" b="1" dirty="0">
                <a:solidFill>
                  <a:srgbClr val="FFFFFF"/>
                </a:solidFill>
                <a:latin typeface="Roboto Slab" pitchFamily="2" charset="0"/>
                <a:ea typeface="Roboto Slab" pitchFamily="2" charset="0"/>
                <a:cs typeface="Arial" panose="020B0604020202020204" pitchFamily="34" charset="0"/>
                <a:sym typeface="Roboto Slab" charset="0"/>
              </a:rPr>
              <a:t>Table</a:t>
            </a:r>
            <a:endParaRPr lang="sk-SK" altLang="cs-CZ" sz="2400" b="1" dirty="0">
              <a:solidFill>
                <a:srgbClr val="FFFFFF"/>
              </a:solidFill>
              <a:latin typeface="Roboto Slab" pitchFamily="2" charset="0"/>
              <a:ea typeface="Roboto Slab" pitchFamily="2" charset="0"/>
              <a:cs typeface="Arial" panose="020B0604020202020204" pitchFamily="34" charset="0"/>
              <a:sym typeface="Roboto Slab" charset="0"/>
            </a:endParaRPr>
          </a:p>
        </p:txBody>
      </p:sp>
      <p:sp>
        <p:nvSpPr>
          <p:cNvPr id="18437" name="Google Shape;169;p18">
            <a:extLst>
              <a:ext uri="{FF2B5EF4-FFF2-40B4-BE49-F238E27FC236}">
                <a16:creationId xmlns:a16="http://schemas.microsoft.com/office/drawing/2014/main" id="{642E811D-B586-491B-A216-1016B5386765}"/>
              </a:ext>
            </a:extLst>
          </p:cNvPr>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FE5F0A3-C565-4801-ACFF-54E7871EF186}" type="slidenum">
              <a:rPr lang="sk-SK" altLang="cs-CZ" sz="800">
                <a:solidFill>
                  <a:srgbClr val="FFFFFF"/>
                </a:solidFill>
                <a:latin typeface="Roboto Slab" charset="0"/>
                <a:sym typeface="Roboto Slab" charset="0"/>
              </a:rPr>
              <a:pPr eaLnBrk="1" hangingPunct="1"/>
              <a:t>16</a:t>
            </a:fld>
            <a:endParaRPr lang="sk-SK" altLang="cs-CZ" sz="800">
              <a:solidFill>
                <a:srgbClr val="FFFFFF"/>
              </a:solidFill>
              <a:latin typeface="Roboto Slab" charset="0"/>
              <a:sym typeface="Roboto Slab" charset="0"/>
            </a:endParaRPr>
          </a:p>
        </p:txBody>
      </p:sp>
      <mc:AlternateContent xmlns:mc="http://schemas.openxmlformats.org/markup-compatibility/2006" xmlns:a14="http://schemas.microsoft.com/office/drawing/2010/main">
        <mc:Choice Requires="a14">
          <p:graphicFrame>
            <p:nvGraphicFramePr>
              <p:cNvPr id="13" name="Google Shape;318;p26">
                <a:extLst>
                  <a:ext uri="{FF2B5EF4-FFF2-40B4-BE49-F238E27FC236}">
                    <a16:creationId xmlns:a16="http://schemas.microsoft.com/office/drawing/2014/main" id="{CA69F488-6DAA-4B0B-9BAF-5B924FA39D7E}"/>
                  </a:ext>
                </a:extLst>
              </p:cNvPr>
              <p:cNvGraphicFramePr/>
              <p:nvPr>
                <p:extLst>
                  <p:ext uri="{D42A27DB-BD31-4B8C-83A1-F6EECF244321}">
                    <p14:modId xmlns:p14="http://schemas.microsoft.com/office/powerpoint/2010/main" val="3927235257"/>
                  </p:ext>
                </p:extLst>
              </p:nvPr>
            </p:nvGraphicFramePr>
            <p:xfrm>
              <a:off x="524010" y="1712067"/>
              <a:ext cx="7936422" cy="3307955"/>
            </p:xfrm>
            <a:graphic>
              <a:graphicData uri="http://schemas.openxmlformats.org/drawingml/2006/table">
                <a:tbl>
                  <a:tblPr>
                    <a:noFill/>
                    <a:tableStyleId>{9424AA01-677E-4B3F-866E-0B0BC4DA0CBA}</a:tableStyleId>
                  </a:tblPr>
                  <a:tblGrid>
                    <a:gridCol w="1058283">
                      <a:extLst>
                        <a:ext uri="{9D8B030D-6E8A-4147-A177-3AD203B41FA5}">
                          <a16:colId xmlns:a16="http://schemas.microsoft.com/office/drawing/2014/main" val="20000"/>
                        </a:ext>
                      </a:extLst>
                    </a:gridCol>
                    <a:gridCol w="2088395">
                      <a:extLst>
                        <a:ext uri="{9D8B030D-6E8A-4147-A177-3AD203B41FA5}">
                          <a16:colId xmlns:a16="http://schemas.microsoft.com/office/drawing/2014/main" val="20001"/>
                        </a:ext>
                      </a:extLst>
                    </a:gridCol>
                    <a:gridCol w="2394872">
                      <a:extLst>
                        <a:ext uri="{9D8B030D-6E8A-4147-A177-3AD203B41FA5}">
                          <a16:colId xmlns:a16="http://schemas.microsoft.com/office/drawing/2014/main" val="20002"/>
                        </a:ext>
                      </a:extLst>
                    </a:gridCol>
                    <a:gridCol w="2394872">
                      <a:extLst>
                        <a:ext uri="{9D8B030D-6E8A-4147-A177-3AD203B41FA5}">
                          <a16:colId xmlns:a16="http://schemas.microsoft.com/office/drawing/2014/main" val="650297164"/>
                        </a:ext>
                      </a:extLst>
                    </a:gridCol>
                  </a:tblGrid>
                  <a:tr h="661591">
                    <a:tc>
                      <a:txBody>
                        <a:bodyPr/>
                        <a:lstStyle/>
                        <a:p>
                          <a:pPr marL="0" lvl="0" indent="0" algn="l" rtl="0">
                            <a:spcBef>
                              <a:spcPts val="0"/>
                            </a:spcBef>
                            <a:spcAft>
                              <a:spcPts val="0"/>
                            </a:spcAft>
                            <a:buNone/>
                          </a:pPr>
                          <a:r>
                            <a:rPr lang="en-GB" sz="1400" b="1" dirty="0">
                              <a:solidFill>
                                <a:srgbClr val="FFFFFF"/>
                              </a:solidFill>
                              <a:latin typeface="Weekly Free Light" panose="00000400000000000000" pitchFamily="50" charset="-18"/>
                              <a:ea typeface="Nixie One"/>
                              <a:cs typeface="Nixie One"/>
                              <a:sym typeface="Nixie One"/>
                            </a:rPr>
                            <a:t>Quadrant</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TG</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COTG</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en-GB" sz="1400" b="1" dirty="0">
                              <a:solidFill>
                                <a:srgbClr val="FFFFFF"/>
                              </a:solidFill>
                              <a:latin typeface="Weekly Free Light" panose="00000400000000000000" pitchFamily="50" charset="-18"/>
                              <a:ea typeface="Nixie One"/>
                              <a:cs typeface="Nixie One"/>
                              <a:sym typeface="Nixie One"/>
                            </a:rPr>
                            <a:t>Angle conversion</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661591">
                    <a:tc>
                      <a:txBody>
                        <a:bodyPr/>
                        <a:lstStyle/>
                        <a:p>
                          <a:pPr marL="0" lvl="0" indent="0" algn="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m:t>
                                </m:r>
                              </m:oMath>
                            </m:oMathPara>
                          </a14:m>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cs-CZ"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cs-CZ" sz="1800" b="1" i="1" smtClean="0">
                                        <a:solidFill>
                                          <a:srgbClr val="FFFFFF"/>
                                        </a:solidFill>
                                        <a:latin typeface="Cambria Math" panose="02040503050406030204" pitchFamily="18" charset="0"/>
                                        <a:ea typeface="Roboto Slab" pitchFamily="2" charset="0"/>
                                        <a:sym typeface="Roboto Slab"/>
                                      </a:rPr>
                                    </m:ctrlPr>
                                  </m:sSubPr>
                                  <m:e>
                                    <m:r>
                                      <a:rPr lang="cs-CZ" sz="1800" b="1" i="1" smtClean="0">
                                        <a:solidFill>
                                          <a:srgbClr val="FFFFFF"/>
                                        </a:solidFill>
                                        <a:latin typeface="Cambria Math" panose="02040503050406030204" pitchFamily="18" charset="0"/>
                                        <a:ea typeface="Roboto Slab" pitchFamily="2" charset="0"/>
                                        <a:sym typeface="Roboto Slab"/>
                                      </a:rPr>
                                      <m:t>𝒙</m:t>
                                    </m:r>
                                  </m:e>
                                  <m:sub>
                                    <m:r>
                                      <a:rPr lang="cs-CZ" sz="1800" b="1" i="1" smtClean="0">
                                        <a:solidFill>
                                          <a:srgbClr val="FFFFFF"/>
                                        </a:solidFill>
                                        <a:latin typeface="Cambria Math" panose="02040503050406030204" pitchFamily="18" charset="0"/>
                                        <a:ea typeface="Roboto Slab" pitchFamily="2" charset="0"/>
                                        <a:sym typeface="Roboto Slab"/>
                                      </a:rPr>
                                      <m:t>𝟎</m:t>
                                    </m:r>
                                  </m:sub>
                                </m:sSub>
                              </m:oMath>
                            </m:oMathPara>
                          </a14:m>
                          <a:endParaRPr lang="cs-CZ"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extLst>
                      <a:ext uri="{0D108BD9-81ED-4DB2-BD59-A6C34878D82A}">
                        <a16:rowId xmlns:a16="http://schemas.microsoft.com/office/drawing/2014/main" val="10001"/>
                      </a:ext>
                    </a:extLst>
                  </a:tr>
                  <a:tr h="66159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𝑰𝑰</m:t>
                                </m:r>
                              </m:oMath>
                            </m:oMathPara>
                          </a14:m>
                          <a:endParaRPr lang="cs-CZ"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lumMod val="75000"/>
                          </a:schemeClr>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ar-AE" sz="1800" b="1" i="1" smtClean="0">
                                    <a:solidFill>
                                      <a:srgbClr val="FFFFFF"/>
                                    </a:solidFill>
                                    <a:latin typeface="Cambria Math" panose="02040503050406030204" pitchFamily="18" charset="0"/>
                                    <a:ea typeface="Cambria Math" panose="02040503050406030204" pitchFamily="18" charset="0"/>
                                    <a:cs typeface="Roboto Slab"/>
                                    <a:sym typeface="Roboto Slab"/>
                                  </a:rPr>
                                  <m:t>𝝅</m:t>
                                </m:r>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m:t>
                                </m:r>
                                <m:sSub>
                                  <m:sSubPr>
                                    <m:ctrlPr>
                                      <a:rPr lang="cs-CZ" sz="1800" b="1" i="1" smtClean="0">
                                        <a:solidFill>
                                          <a:srgbClr val="FFFFFF"/>
                                        </a:solidFill>
                                        <a:latin typeface="Cambria Math" panose="02040503050406030204" pitchFamily="18" charset="0"/>
                                        <a:ea typeface="Cambria Math" panose="02040503050406030204" pitchFamily="18" charset="0"/>
                                        <a:sym typeface="Roboto Slab"/>
                                      </a:rPr>
                                    </m:ctrlPr>
                                  </m:sSubPr>
                                  <m:e>
                                    <m:r>
                                      <a:rPr lang="cs-CZ" sz="1800" b="1" i="1" smtClean="0">
                                        <a:solidFill>
                                          <a:srgbClr val="FFFFFF"/>
                                        </a:solidFill>
                                        <a:latin typeface="Cambria Math" panose="02040503050406030204" pitchFamily="18" charset="0"/>
                                        <a:ea typeface="Cambria Math" panose="02040503050406030204" pitchFamily="18" charset="0"/>
                                        <a:sym typeface="Roboto Slab"/>
                                      </a:rPr>
                                      <m:t>𝒙</m:t>
                                    </m:r>
                                  </m:e>
                                  <m:sub>
                                    <m:r>
                                      <a:rPr lang="cs-CZ" sz="1800" b="1" i="1" smtClean="0">
                                        <a:solidFill>
                                          <a:srgbClr val="FFFFFF"/>
                                        </a:solidFill>
                                        <a:latin typeface="Cambria Math" panose="02040503050406030204" pitchFamily="18" charset="0"/>
                                        <a:ea typeface="Cambria Math" panose="02040503050406030204" pitchFamily="18" charset="0"/>
                                        <a:sym typeface="Roboto Slab"/>
                                      </a:rPr>
                                      <m:t>𝟎</m:t>
                                    </m:r>
                                  </m:sub>
                                </m:sSub>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accent2">
                            <a:lumMod val="75000"/>
                          </a:schemeClr>
                        </a:solidFill>
                      </a:tcPr>
                    </a:tc>
                    <a:extLst>
                      <a:ext uri="{0D108BD9-81ED-4DB2-BD59-A6C34878D82A}">
                        <a16:rowId xmlns:a16="http://schemas.microsoft.com/office/drawing/2014/main" val="10002"/>
                      </a:ext>
                    </a:extLst>
                  </a:tr>
                  <a:tr h="66159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𝑰𝑰𝑰</m:t>
                                </m:r>
                              </m:oMath>
                            </m:oMathPara>
                          </a14:m>
                          <a:endParaRPr lang="cs-CZ"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bg2">
                            <a:lumMod val="60000"/>
                            <a:lumOff val="40000"/>
                          </a:schemeClr>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ar-AE" sz="1800" b="1" i="1" smtClean="0">
                                    <a:solidFill>
                                      <a:srgbClr val="FFFFFF"/>
                                    </a:solidFill>
                                    <a:latin typeface="Cambria Math" panose="02040503050406030204" pitchFamily="18" charset="0"/>
                                    <a:ea typeface="Cambria Math" panose="02040503050406030204" pitchFamily="18" charset="0"/>
                                    <a:cs typeface="Roboto Slab"/>
                                    <a:sym typeface="Roboto Slab"/>
                                  </a:rPr>
                                  <m:t>𝝅</m:t>
                                </m:r>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m:t>
                                </m:r>
                                <m:sSub>
                                  <m:sSubPr>
                                    <m:ctrlPr>
                                      <a:rPr lang="cs-CZ" sz="1800" b="1" i="1" smtClean="0">
                                        <a:solidFill>
                                          <a:srgbClr val="FFFFFF"/>
                                        </a:solidFill>
                                        <a:latin typeface="Cambria Math" panose="02040503050406030204" pitchFamily="18" charset="0"/>
                                        <a:ea typeface="Cambria Math" panose="02040503050406030204" pitchFamily="18" charset="0"/>
                                        <a:sym typeface="Roboto Slab"/>
                                      </a:rPr>
                                    </m:ctrlPr>
                                  </m:sSubPr>
                                  <m:e>
                                    <m:r>
                                      <a:rPr lang="cs-CZ" sz="1800" b="1" i="1" smtClean="0">
                                        <a:solidFill>
                                          <a:srgbClr val="FFFFFF"/>
                                        </a:solidFill>
                                        <a:latin typeface="Cambria Math" panose="02040503050406030204" pitchFamily="18" charset="0"/>
                                        <a:ea typeface="Cambria Math" panose="02040503050406030204" pitchFamily="18" charset="0"/>
                                        <a:sym typeface="Roboto Slab"/>
                                      </a:rPr>
                                      <m:t>𝒙</m:t>
                                    </m:r>
                                  </m:e>
                                  <m:sub>
                                    <m:r>
                                      <a:rPr lang="cs-CZ" sz="1800" b="1" i="1" smtClean="0">
                                        <a:solidFill>
                                          <a:srgbClr val="FFFFFF"/>
                                        </a:solidFill>
                                        <a:latin typeface="Cambria Math" panose="02040503050406030204" pitchFamily="18" charset="0"/>
                                        <a:ea typeface="Cambria Math" panose="02040503050406030204" pitchFamily="18" charset="0"/>
                                        <a:sym typeface="Roboto Slab"/>
                                      </a:rPr>
                                      <m:t>𝟎</m:t>
                                    </m:r>
                                  </m:sub>
                                </m:sSub>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bg2">
                            <a:lumMod val="60000"/>
                            <a:lumOff val="40000"/>
                          </a:schemeClr>
                        </a:solidFill>
                      </a:tcPr>
                    </a:tc>
                    <a:extLst>
                      <a:ext uri="{0D108BD9-81ED-4DB2-BD59-A6C34878D82A}">
                        <a16:rowId xmlns:a16="http://schemas.microsoft.com/office/drawing/2014/main" val="10003"/>
                      </a:ext>
                    </a:extLst>
                  </a:tr>
                  <a:tr h="66159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400" b="1" i="1" smtClean="0">
                                    <a:solidFill>
                                      <a:srgbClr val="FFFFFF"/>
                                    </a:solidFill>
                                    <a:latin typeface="Cambria Math" panose="02040503050406030204" pitchFamily="18" charset="0"/>
                                    <a:ea typeface="Nixie One"/>
                                    <a:cs typeface="Nixie One"/>
                                    <a:sym typeface="Nixie One"/>
                                  </a:rPr>
                                  <m:t>𝑰𝑽</m:t>
                                </m:r>
                              </m:oMath>
                            </m:oMathPara>
                          </a14:m>
                          <a:endParaRPr lang="cs-CZ"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Roboto Slab" pitchFamily="2" charset="0"/>
                                    <a:cs typeface="Roboto Slab"/>
                                    <a:sym typeface="Roboto Slab"/>
                                  </a:rPr>
                                  <m:t>−</m:t>
                                </m:r>
                              </m:oMath>
                            </m:oMathPara>
                          </a14:m>
                          <a:endParaRPr lang="cs-CZ"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𝟐</m:t>
                                </m:r>
                                <m:r>
                                  <a:rPr lang="ar-AE" sz="1800" b="1" i="1" smtClean="0">
                                    <a:solidFill>
                                      <a:srgbClr val="FFFFFF"/>
                                    </a:solidFill>
                                    <a:latin typeface="Cambria Math" panose="02040503050406030204" pitchFamily="18" charset="0"/>
                                    <a:ea typeface="Cambria Math" panose="02040503050406030204" pitchFamily="18" charset="0"/>
                                    <a:cs typeface="Roboto Slab"/>
                                    <a:sym typeface="Roboto Slab"/>
                                  </a:rPr>
                                  <m:t>𝝅</m:t>
                                </m:r>
                                <m:r>
                                  <a:rPr lang="cs-CZ" sz="1800" b="1" i="1" smtClean="0">
                                    <a:solidFill>
                                      <a:srgbClr val="FFFFFF"/>
                                    </a:solidFill>
                                    <a:latin typeface="Cambria Math" panose="02040503050406030204" pitchFamily="18" charset="0"/>
                                    <a:ea typeface="Cambria Math" panose="02040503050406030204" pitchFamily="18" charset="0"/>
                                    <a:cs typeface="Roboto Slab"/>
                                    <a:sym typeface="Roboto Slab"/>
                                  </a:rPr>
                                  <m:t>−</m:t>
                                </m:r>
                                <m:sSub>
                                  <m:sSubPr>
                                    <m:ctrlPr>
                                      <a:rPr lang="cs-CZ" sz="1800" b="1" i="1" smtClean="0">
                                        <a:solidFill>
                                          <a:srgbClr val="FFFFFF"/>
                                        </a:solidFill>
                                        <a:latin typeface="Cambria Math" panose="02040503050406030204" pitchFamily="18" charset="0"/>
                                        <a:ea typeface="Cambria Math" panose="02040503050406030204" pitchFamily="18" charset="0"/>
                                        <a:sym typeface="Roboto Slab"/>
                                      </a:rPr>
                                    </m:ctrlPr>
                                  </m:sSubPr>
                                  <m:e>
                                    <m:r>
                                      <a:rPr lang="cs-CZ" sz="1800" b="1" i="1" smtClean="0">
                                        <a:solidFill>
                                          <a:srgbClr val="FFFFFF"/>
                                        </a:solidFill>
                                        <a:latin typeface="Cambria Math" panose="02040503050406030204" pitchFamily="18" charset="0"/>
                                        <a:ea typeface="Cambria Math" panose="02040503050406030204" pitchFamily="18" charset="0"/>
                                        <a:sym typeface="Roboto Slab"/>
                                      </a:rPr>
                                      <m:t>𝒙</m:t>
                                    </m:r>
                                  </m:e>
                                  <m:sub>
                                    <m:r>
                                      <a:rPr lang="cs-CZ" sz="1800" b="1" i="1" smtClean="0">
                                        <a:solidFill>
                                          <a:srgbClr val="FFFFFF"/>
                                        </a:solidFill>
                                        <a:latin typeface="Cambria Math" panose="02040503050406030204" pitchFamily="18" charset="0"/>
                                        <a:ea typeface="Cambria Math" panose="02040503050406030204" pitchFamily="18" charset="0"/>
                                        <a:sym typeface="Roboto Slab"/>
                                      </a:rPr>
                                      <m:t>𝟎</m:t>
                                    </m:r>
                                  </m:sub>
                                </m:sSub>
                              </m:oMath>
                            </m:oMathPara>
                          </a14:m>
                          <a:endParaRPr lang="ar-AE" sz="1800" b="1" dirty="0">
                            <a:solidFill>
                              <a:srgbClr val="FFFFFF"/>
                            </a:solidFill>
                            <a:latin typeface="Roboto Slab" pitchFamily="2" charset="0"/>
                            <a:ea typeface="Roboto Slab" pitchFamily="2" charset="0"/>
                            <a:cs typeface="Roboto Slab"/>
                            <a:sym typeface="Roboto Slab"/>
                          </a:endParaRPr>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lumMod val="75000"/>
                          </a:schemeClr>
                        </a:solidFill>
                      </a:tcPr>
                    </a:tc>
                    <a:extLst>
                      <a:ext uri="{0D108BD9-81ED-4DB2-BD59-A6C34878D82A}">
                        <a16:rowId xmlns:a16="http://schemas.microsoft.com/office/drawing/2014/main" val="1528889907"/>
                      </a:ext>
                    </a:extLst>
                  </a:tr>
                </a:tbl>
              </a:graphicData>
            </a:graphic>
          </p:graphicFrame>
        </mc:Choice>
        <mc:Fallback xmlns="">
          <p:graphicFrame>
            <p:nvGraphicFramePr>
              <p:cNvPr id="13" name="Google Shape;318;p26">
                <a:extLst>
                  <a:ext uri="{FF2B5EF4-FFF2-40B4-BE49-F238E27FC236}">
                    <a16:creationId xmlns:a16="http://schemas.microsoft.com/office/drawing/2014/main" id="{CA69F488-6DAA-4B0B-9BAF-5B924FA39D7E}"/>
                  </a:ext>
                </a:extLst>
              </p:cNvPr>
              <p:cNvGraphicFramePr/>
              <p:nvPr>
                <p:extLst>
                  <p:ext uri="{D42A27DB-BD31-4B8C-83A1-F6EECF244321}">
                    <p14:modId xmlns:p14="http://schemas.microsoft.com/office/powerpoint/2010/main" val="3927235257"/>
                  </p:ext>
                </p:extLst>
              </p:nvPr>
            </p:nvGraphicFramePr>
            <p:xfrm>
              <a:off x="524010" y="1712067"/>
              <a:ext cx="7936422" cy="3307955"/>
            </p:xfrm>
            <a:graphic>
              <a:graphicData uri="http://schemas.openxmlformats.org/drawingml/2006/table">
                <a:tbl>
                  <a:tblPr>
                    <a:noFill/>
                    <a:tableStyleId>{9424AA01-677E-4B3F-866E-0B0BC4DA0CBA}</a:tableStyleId>
                  </a:tblPr>
                  <a:tblGrid>
                    <a:gridCol w="1058283">
                      <a:extLst>
                        <a:ext uri="{9D8B030D-6E8A-4147-A177-3AD203B41FA5}">
                          <a16:colId xmlns:a16="http://schemas.microsoft.com/office/drawing/2014/main" val="20000"/>
                        </a:ext>
                      </a:extLst>
                    </a:gridCol>
                    <a:gridCol w="2088395">
                      <a:extLst>
                        <a:ext uri="{9D8B030D-6E8A-4147-A177-3AD203B41FA5}">
                          <a16:colId xmlns:a16="http://schemas.microsoft.com/office/drawing/2014/main" val="20001"/>
                        </a:ext>
                      </a:extLst>
                    </a:gridCol>
                    <a:gridCol w="2394872">
                      <a:extLst>
                        <a:ext uri="{9D8B030D-6E8A-4147-A177-3AD203B41FA5}">
                          <a16:colId xmlns:a16="http://schemas.microsoft.com/office/drawing/2014/main" val="20002"/>
                        </a:ext>
                      </a:extLst>
                    </a:gridCol>
                    <a:gridCol w="2394872">
                      <a:extLst>
                        <a:ext uri="{9D8B030D-6E8A-4147-A177-3AD203B41FA5}">
                          <a16:colId xmlns:a16="http://schemas.microsoft.com/office/drawing/2014/main" val="650297164"/>
                        </a:ext>
                      </a:extLst>
                    </a:gridCol>
                  </a:tblGrid>
                  <a:tr h="661591">
                    <a:tc>
                      <a:txBody>
                        <a:bodyPr/>
                        <a:lstStyle/>
                        <a:p>
                          <a:pPr marL="0" lvl="0" indent="0" algn="l" rtl="0">
                            <a:spcBef>
                              <a:spcPts val="0"/>
                            </a:spcBef>
                            <a:spcAft>
                              <a:spcPts val="0"/>
                            </a:spcAft>
                            <a:buNone/>
                          </a:pPr>
                          <a:r>
                            <a:rPr lang="en-GB" sz="1400" b="1" dirty="0">
                              <a:solidFill>
                                <a:srgbClr val="FFFFFF"/>
                              </a:solidFill>
                              <a:latin typeface="Weekly Free Light" panose="00000400000000000000" pitchFamily="50" charset="-18"/>
                              <a:ea typeface="Nixie One"/>
                              <a:cs typeface="Nixie One"/>
                              <a:sym typeface="Nixie One"/>
                            </a:rPr>
                            <a:t>Quadrant</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TG</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1400" b="1" dirty="0">
                              <a:solidFill>
                                <a:srgbClr val="FFFFFF"/>
                              </a:solidFill>
                              <a:latin typeface="Weekly Free Light" panose="00000400000000000000" pitchFamily="50" charset="-18"/>
                              <a:ea typeface="Nixie One"/>
                              <a:cs typeface="Nixie One"/>
                              <a:sym typeface="Nixie One"/>
                            </a:rPr>
                            <a:t>COTG</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en-GB" sz="1400" b="1" dirty="0">
                              <a:solidFill>
                                <a:srgbClr val="FFFFFF"/>
                              </a:solidFill>
                              <a:latin typeface="Weekly Free Light" panose="00000400000000000000" pitchFamily="50" charset="-18"/>
                              <a:ea typeface="Nixie One"/>
                              <a:cs typeface="Nixie One"/>
                              <a:sym typeface="Nixie One"/>
                            </a:rPr>
                            <a:t>Angle conversion</a:t>
                          </a:r>
                          <a:endParaRPr sz="14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t="-100000" r="-650000" b="-30091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50729" t="-100000" r="-229738" b="-30091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131552" t="-100000" r="-100509" b="-30091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231552" t="-100000" r="-509" b="-300917"/>
                          </a:stretch>
                        </a:blipFill>
                      </a:tcPr>
                    </a:tc>
                    <a:extLst>
                      <a:ext uri="{0D108BD9-81ED-4DB2-BD59-A6C34878D82A}">
                        <a16:rowId xmlns:a16="http://schemas.microsoft.com/office/drawing/2014/main" val="10001"/>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t="-201852" r="-650000" b="-203704"/>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50729" t="-201852" r="-229738" b="-203704"/>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131552" t="-201852" r="-100509" b="-203704"/>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231552" t="-201852" r="-509" b="-203704"/>
                          </a:stretch>
                        </a:blipFill>
                      </a:tcPr>
                    </a:tc>
                    <a:extLst>
                      <a:ext uri="{0D108BD9-81ED-4DB2-BD59-A6C34878D82A}">
                        <a16:rowId xmlns:a16="http://schemas.microsoft.com/office/drawing/2014/main" val="10002"/>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t="-299083" r="-650000" b="-101835"/>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0729" t="-299083" r="-229738" b="-101835"/>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131552" t="-299083" r="-100509" b="-101835"/>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231552" t="-299083" r="-509" b="-101835"/>
                          </a:stretch>
                        </a:blipFill>
                      </a:tcPr>
                    </a:tc>
                    <a:extLst>
                      <a:ext uri="{0D108BD9-81ED-4DB2-BD59-A6C34878D82A}">
                        <a16:rowId xmlns:a16="http://schemas.microsoft.com/office/drawing/2014/main" val="10003"/>
                      </a:ext>
                    </a:extLst>
                  </a:tr>
                  <a:tr h="66159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t="-399083" r="-650000" b="-1835"/>
                          </a:stretch>
                        </a:blipFill>
                      </a:tcPr>
                    </a:tc>
                    <a:tc>
                      <a:txBody>
                        <a:bodyPr/>
                        <a:lstStyle/>
                        <a:p>
                          <a:endParaRPr lang="cs-CZ"/>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50729" t="-399083" r="-229738" b="-1835"/>
                          </a:stretch>
                        </a:blipFill>
                      </a:tcPr>
                    </a:tc>
                    <a:tc>
                      <a:txBody>
                        <a:bodyPr/>
                        <a:lstStyle/>
                        <a:p>
                          <a:endParaRPr lang="cs-CZ"/>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131552" t="-399083" r="-100509" b="-1835"/>
                          </a:stretch>
                        </a:blipFill>
                      </a:tcPr>
                    </a:tc>
                    <a:tc>
                      <a:txBody>
                        <a:bodyPr/>
                        <a:lstStyle/>
                        <a:p>
                          <a:endParaRPr lang="cs-CZ"/>
                        </a:p>
                      </a:txBody>
                      <a:tcPr marL="91435" marR="91435" marT="68579" marB="68579"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31552" t="-399083" r="-509" b="-1835"/>
                          </a:stretch>
                        </a:blipFill>
                      </a:tcPr>
                    </a:tc>
                    <a:extLst>
                      <a:ext uri="{0D108BD9-81ED-4DB2-BD59-A6C34878D82A}">
                        <a16:rowId xmlns:a16="http://schemas.microsoft.com/office/drawing/2014/main" val="1528889907"/>
                      </a:ext>
                    </a:extLst>
                  </a:tr>
                </a:tbl>
              </a:graphicData>
            </a:graphic>
          </p:graphicFrame>
        </mc:Fallback>
      </mc:AlternateContent>
      <p:grpSp>
        <p:nvGrpSpPr>
          <p:cNvPr id="37" name="Google Shape;319;p26">
            <a:extLst>
              <a:ext uri="{FF2B5EF4-FFF2-40B4-BE49-F238E27FC236}">
                <a16:creationId xmlns:a16="http://schemas.microsoft.com/office/drawing/2014/main" id="{4C0BE20E-9D36-4DBF-86F2-21A1E5BF8D78}"/>
              </a:ext>
            </a:extLst>
          </p:cNvPr>
          <p:cNvGrpSpPr>
            <a:grpSpLocks/>
          </p:cNvGrpSpPr>
          <p:nvPr/>
        </p:nvGrpSpPr>
        <p:grpSpPr bwMode="auto">
          <a:xfrm>
            <a:off x="377825" y="931863"/>
            <a:ext cx="312738" cy="227012"/>
            <a:chOff x="3932350" y="3714775"/>
            <a:chExt cx="439650" cy="319075"/>
          </a:xfrm>
        </p:grpSpPr>
        <p:sp>
          <p:nvSpPr>
            <p:cNvPr id="43" name="Google Shape;320;p26">
              <a:extLst>
                <a:ext uri="{FF2B5EF4-FFF2-40B4-BE49-F238E27FC236}">
                  <a16:creationId xmlns:a16="http://schemas.microsoft.com/office/drawing/2014/main" id="{18235BD6-C07F-4490-989D-824C6661A189}"/>
                </a:ext>
              </a:extLst>
            </p:cNvPr>
            <p:cNvSpPr>
              <a:spLocks noChangeArrowheads="1"/>
            </p:cNvSpPr>
            <p:nvPr/>
          </p:nvSpPr>
          <p:spPr bwMode="auto">
            <a:xfrm>
              <a:off x="3932350" y="3714775"/>
              <a:ext cx="439650" cy="319075"/>
            </a:xfrm>
            <a:custGeom>
              <a:avLst/>
              <a:gdLst>
                <a:gd name="T0" fmla="*/ 0 w 17586"/>
                <a:gd name="T1" fmla="*/ 0 h 12763"/>
                <a:gd name="T2" fmla="*/ 17586 w 17586"/>
                <a:gd name="T3" fmla="*/ 12763 h 12763"/>
              </a:gdLst>
              <a:ahLst/>
              <a:cxnLst/>
              <a:rect l="T0" t="T1" r="T2" b="T3"/>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4" name="Google Shape;321;p26">
              <a:extLst>
                <a:ext uri="{FF2B5EF4-FFF2-40B4-BE49-F238E27FC236}">
                  <a16:creationId xmlns:a16="http://schemas.microsoft.com/office/drawing/2014/main" id="{E4B06DD2-6E2C-46E9-B02D-8A1579EF522B}"/>
                </a:ext>
              </a:extLst>
            </p:cNvPr>
            <p:cNvSpPr>
              <a:spLocks noChangeArrowheads="1"/>
            </p:cNvSpPr>
            <p:nvPr/>
          </p:nvSpPr>
          <p:spPr bwMode="auto">
            <a:xfrm>
              <a:off x="39701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5" name="Google Shape;322;p26">
              <a:extLst>
                <a:ext uri="{FF2B5EF4-FFF2-40B4-BE49-F238E27FC236}">
                  <a16:creationId xmlns:a16="http://schemas.microsoft.com/office/drawing/2014/main" id="{DCD61C5A-0FE1-484D-AA2E-69CD4F1D2726}"/>
                </a:ext>
              </a:extLst>
            </p:cNvPr>
            <p:cNvSpPr>
              <a:spLocks noChangeArrowheads="1"/>
            </p:cNvSpPr>
            <p:nvPr/>
          </p:nvSpPr>
          <p:spPr bwMode="auto">
            <a:xfrm>
              <a:off x="42788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6" name="Google Shape;323;p26">
              <a:extLst>
                <a:ext uri="{FF2B5EF4-FFF2-40B4-BE49-F238E27FC236}">
                  <a16:creationId xmlns:a16="http://schemas.microsoft.com/office/drawing/2014/main" id="{66016B24-36BE-4E63-92AD-4642EB89765B}"/>
                </a:ext>
              </a:extLst>
            </p:cNvPr>
            <p:cNvSpPr>
              <a:spLocks noChangeArrowheads="1"/>
            </p:cNvSpPr>
            <p:nvPr/>
          </p:nvSpPr>
          <p:spPr bwMode="auto">
            <a:xfrm>
              <a:off x="4073000" y="3716600"/>
              <a:ext cx="77350" cy="278900"/>
            </a:xfrm>
            <a:custGeom>
              <a:avLst/>
              <a:gdLst>
                <a:gd name="T0" fmla="*/ 0 w 3094"/>
                <a:gd name="T1" fmla="*/ 0 h 11156"/>
                <a:gd name="T2" fmla="*/ 3094 w 3094"/>
                <a:gd name="T3" fmla="*/ 11156 h 11156"/>
              </a:gdLst>
              <a:ahLst/>
              <a:cxnLst/>
              <a:rect l="T0" t="T1" r="T2" b="T3"/>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47" name="Google Shape;324;p26">
              <a:extLst>
                <a:ext uri="{FF2B5EF4-FFF2-40B4-BE49-F238E27FC236}">
                  <a16:creationId xmlns:a16="http://schemas.microsoft.com/office/drawing/2014/main" id="{97698D22-28C6-49AD-9C03-F0631F7CC702}"/>
                </a:ext>
              </a:extLst>
            </p:cNvPr>
            <p:cNvSpPr>
              <a:spLocks noChangeArrowheads="1"/>
            </p:cNvSpPr>
            <p:nvPr/>
          </p:nvSpPr>
          <p:spPr bwMode="auto">
            <a:xfrm>
              <a:off x="4175900" y="3787250"/>
              <a:ext cx="77350" cy="208250"/>
            </a:xfrm>
            <a:custGeom>
              <a:avLst/>
              <a:gdLst>
                <a:gd name="T0" fmla="*/ 0 w 3094"/>
                <a:gd name="T1" fmla="*/ 0 h 8330"/>
                <a:gd name="T2" fmla="*/ 3094 w 3094"/>
                <a:gd name="T3" fmla="*/ 8330 h 8330"/>
              </a:gdLst>
              <a:ahLst/>
              <a:cxnLst/>
              <a:rect l="T0" t="T1" r="T2" b="T3"/>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extLst>
      <p:ext uri="{BB962C8B-B14F-4D97-AF65-F5344CB8AC3E}">
        <p14:creationId xmlns:p14="http://schemas.microsoft.com/office/powerpoint/2010/main" val="625201716"/>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317;p26">
            <a:extLst>
              <a:ext uri="{FF2B5EF4-FFF2-40B4-BE49-F238E27FC236}">
                <a16:creationId xmlns:a16="http://schemas.microsoft.com/office/drawing/2014/main" id="{88DCAD8E-A361-4B3E-8C60-6509A4F751DF}"/>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Tangent and cotangent values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mc:Choice xmlns:a14="http://schemas.microsoft.com/office/drawing/2010/main" Requires="a14">
          <p:graphicFrame>
            <p:nvGraphicFramePr>
              <p:cNvPr id="318" name="Google Shape;318;p26">
                <a:extLst>
                  <a:ext uri="{FF2B5EF4-FFF2-40B4-BE49-F238E27FC236}">
                    <a16:creationId xmlns:a16="http://schemas.microsoft.com/office/drawing/2014/main" id="{9D526079-9128-43FF-ACE9-59A576D45BD7}"/>
                  </a:ext>
                </a:extLst>
              </p:cNvPr>
              <p:cNvGraphicFramePr/>
              <p:nvPr>
                <p:extLst>
                  <p:ext uri="{D42A27DB-BD31-4B8C-83A1-F6EECF244321}">
                    <p14:modId xmlns:p14="http://schemas.microsoft.com/office/powerpoint/2010/main" val="1094810233"/>
                  </p:ext>
                </p:extLst>
              </p:nvPr>
            </p:nvGraphicFramePr>
            <p:xfrm>
              <a:off x="827584" y="2017713"/>
              <a:ext cx="7513146" cy="2714277"/>
            </p:xfrm>
            <a:graphic>
              <a:graphicData uri="http://schemas.openxmlformats.org/drawingml/2006/table">
                <a:tbl>
                  <a:tblPr>
                    <a:noFill/>
                    <a:tableStyleId>{9424AA01-677E-4B3F-866E-0B0BC4DA0CBA}</a:tableStyleId>
                  </a:tblPr>
                  <a:tblGrid>
                    <a:gridCol w="887357">
                      <a:extLst>
                        <a:ext uri="{9D8B030D-6E8A-4147-A177-3AD203B41FA5}">
                          <a16:colId xmlns:a16="http://schemas.microsoft.com/office/drawing/2014/main" val="20000"/>
                        </a:ext>
                      </a:extLst>
                    </a:gridCol>
                    <a:gridCol w="1617025">
                      <a:extLst>
                        <a:ext uri="{9D8B030D-6E8A-4147-A177-3AD203B41FA5}">
                          <a16:colId xmlns:a16="http://schemas.microsoft.com/office/drawing/2014/main" val="3862924829"/>
                        </a:ext>
                      </a:extLst>
                    </a:gridCol>
                    <a:gridCol w="1252191">
                      <a:extLst>
                        <a:ext uri="{9D8B030D-6E8A-4147-A177-3AD203B41FA5}">
                          <a16:colId xmlns:a16="http://schemas.microsoft.com/office/drawing/2014/main" val="20001"/>
                        </a:ext>
                      </a:extLst>
                    </a:gridCol>
                    <a:gridCol w="1252191">
                      <a:extLst>
                        <a:ext uri="{9D8B030D-6E8A-4147-A177-3AD203B41FA5}">
                          <a16:colId xmlns:a16="http://schemas.microsoft.com/office/drawing/2014/main" val="20002"/>
                        </a:ext>
                      </a:extLst>
                    </a:gridCol>
                    <a:gridCol w="1252191">
                      <a:extLst>
                        <a:ext uri="{9D8B030D-6E8A-4147-A177-3AD203B41FA5}">
                          <a16:colId xmlns:a16="http://schemas.microsoft.com/office/drawing/2014/main" val="20003"/>
                        </a:ext>
                      </a:extLst>
                    </a:gridCol>
                    <a:gridCol w="1252191">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en-GB" sz="2000" b="1" dirty="0">
                              <a:solidFill>
                                <a:srgbClr val="FFFFFF"/>
                              </a:solidFill>
                              <a:latin typeface="Weekly Free Light" panose="00000400000000000000" pitchFamily="50" charset="-18"/>
                              <a:ea typeface="Nixie One"/>
                              <a:cs typeface="Nixie One"/>
                              <a:sym typeface="Nixie One"/>
                            </a:rPr>
                            <a:t>angle</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r>
                                <a:rPr lang="cs-CZ" sz="2000" b="1" i="1" dirty="0" smtClean="0">
                                  <a:solidFill>
                                    <a:srgbClr val="FFFFFF"/>
                                  </a:solidFill>
                                  <a:latin typeface="Cambria Math" panose="02040503050406030204" pitchFamily="18" charset="0"/>
                                  <a:ea typeface="Nixie One"/>
                                  <a:cs typeface="Nixie One"/>
                                  <a:sym typeface="Nixie One"/>
                                </a:rPr>
                                <m:t>(</m:t>
                              </m:r>
                              <m:r>
                                <a:rPr lang="cs-CZ" sz="2000" b="1" i="1" dirty="0" smtClean="0">
                                  <a:solidFill>
                                    <a:srgbClr val="FFFFFF"/>
                                  </a:solidFill>
                                  <a:latin typeface="Cambria Math" panose="02040503050406030204" pitchFamily="18" charset="0"/>
                                  <a:ea typeface="Nixie One"/>
                                  <a:cs typeface="Nixie One"/>
                                  <a:sym typeface="Nixie One"/>
                                </a:rPr>
                                <m:t>𝟎</m:t>
                              </m:r>
                              <m:r>
                                <a:rPr lang="cs-CZ" sz="2000" b="1" i="1" dirty="0" smtClean="0">
                                  <a:solidFill>
                                    <a:srgbClr val="FFFFFF"/>
                                  </a:solidFill>
                                  <a:latin typeface="Cambria Math" panose="02040503050406030204" pitchFamily="18" charset="0"/>
                                  <a:ea typeface="Nixie One"/>
                                  <a:cs typeface="Nixie One"/>
                                  <a:sym typeface="Nixie One"/>
                                </a:rPr>
                                <m:t>)</m:t>
                              </m:r>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𝟑𝟎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𝟔</m:t>
                                      </m:r>
                                    </m:den>
                                  </m:f>
                                </m:e>
                              </m:d>
                            </m:oMath>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2000" b="1" dirty="0">
                              <a:solidFill>
                                <a:srgbClr val="FFFFFF"/>
                              </a:solidFill>
                              <a:ea typeface="Nixie One"/>
                              <a:cs typeface="Nixie One"/>
                              <a:sym typeface="Nixie One"/>
                            </a:rPr>
                            <a:t>4</a:t>
                          </a: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𝟓</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𝟒</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𝟔</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𝟑</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𝟗𝟎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sym typeface="Nixie One"/>
                                        </a:rPr>
                                        <m:t>𝟐</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952021">
                    <a:tc>
                      <a:txBody>
                        <a:bodyPr/>
                        <a:lstStyle/>
                        <a:p>
                          <a:pPr marL="0" lvl="0" indent="0" algn="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𝒕𝒈</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𝟑</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sym typeface="Roboto Slab"/>
                                  </a:rPr>
                                  <m:t>𝟏</m:t>
                                </m:r>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Roboto Slab"/>
                                    <a:sym typeface="Roboto Slab"/>
                                  </a:rPr>
                                  <m:t>∅</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extLst>
                      <a:ext uri="{0D108BD9-81ED-4DB2-BD59-A6C34878D82A}">
                        <a16:rowId xmlns:a16="http://schemas.microsoft.com/office/drawing/2014/main" val="10001"/>
                      </a:ext>
                    </a:extLst>
                  </a:tr>
                  <a:tr h="95202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𝒄𝒐𝒕𝒈</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Roboto Slab"/>
                                    <a:sym typeface="Roboto Slab"/>
                                  </a:rPr>
                                  <m:t>∅</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r>
                            <a:rPr lang="cs-CZ" sz="2000" b="1" dirty="0">
                              <a:solidFill>
                                <a:srgbClr val="FFFFFF"/>
                              </a:solidFill>
                              <a:latin typeface="Weekly Free Light" panose="00000400000000000000" pitchFamily="50" charset="-18"/>
                              <a:ea typeface="Roboto Slab" pitchFamily="2" charset="0"/>
                              <a:cs typeface="Roboto Slab"/>
                              <a:sym typeface="Roboto Slab"/>
                            </a:rPr>
                            <a:t>1</a:t>
                          </a:r>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𝟑</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extLst>
                      <a:ext uri="{0D108BD9-81ED-4DB2-BD59-A6C34878D82A}">
                        <a16:rowId xmlns:a16="http://schemas.microsoft.com/office/drawing/2014/main" val="10002"/>
                      </a:ext>
                    </a:extLst>
                  </a:tr>
                </a:tbl>
              </a:graphicData>
            </a:graphic>
          </p:graphicFrame>
        </mc:Choice>
        <mc:Fallback>
          <p:graphicFrame>
            <p:nvGraphicFramePr>
              <p:cNvPr id="318" name="Google Shape;318;p26">
                <a:extLst>
                  <a:ext uri="{FF2B5EF4-FFF2-40B4-BE49-F238E27FC236}">
                    <a16:creationId xmlns:a16="http://schemas.microsoft.com/office/drawing/2014/main" id="{9D526079-9128-43FF-ACE9-59A576D45BD7}"/>
                  </a:ext>
                </a:extLst>
              </p:cNvPr>
              <p:cNvGraphicFramePr/>
              <p:nvPr>
                <p:extLst>
                  <p:ext uri="{D42A27DB-BD31-4B8C-83A1-F6EECF244321}">
                    <p14:modId xmlns:p14="http://schemas.microsoft.com/office/powerpoint/2010/main" val="1094810233"/>
                  </p:ext>
                </p:extLst>
              </p:nvPr>
            </p:nvGraphicFramePr>
            <p:xfrm>
              <a:off x="827584" y="2017713"/>
              <a:ext cx="7513146" cy="2714277"/>
            </p:xfrm>
            <a:graphic>
              <a:graphicData uri="http://schemas.openxmlformats.org/drawingml/2006/table">
                <a:tbl>
                  <a:tblPr>
                    <a:noFill/>
                    <a:tableStyleId>{9424AA01-677E-4B3F-866E-0B0BC4DA0CBA}</a:tableStyleId>
                  </a:tblPr>
                  <a:tblGrid>
                    <a:gridCol w="887357">
                      <a:extLst>
                        <a:ext uri="{9D8B030D-6E8A-4147-A177-3AD203B41FA5}">
                          <a16:colId xmlns:a16="http://schemas.microsoft.com/office/drawing/2014/main" val="20000"/>
                        </a:ext>
                      </a:extLst>
                    </a:gridCol>
                    <a:gridCol w="1617025">
                      <a:extLst>
                        <a:ext uri="{9D8B030D-6E8A-4147-A177-3AD203B41FA5}">
                          <a16:colId xmlns:a16="http://schemas.microsoft.com/office/drawing/2014/main" val="3862924829"/>
                        </a:ext>
                      </a:extLst>
                    </a:gridCol>
                    <a:gridCol w="1252191">
                      <a:extLst>
                        <a:ext uri="{9D8B030D-6E8A-4147-A177-3AD203B41FA5}">
                          <a16:colId xmlns:a16="http://schemas.microsoft.com/office/drawing/2014/main" val="20001"/>
                        </a:ext>
                      </a:extLst>
                    </a:gridCol>
                    <a:gridCol w="1252191">
                      <a:extLst>
                        <a:ext uri="{9D8B030D-6E8A-4147-A177-3AD203B41FA5}">
                          <a16:colId xmlns:a16="http://schemas.microsoft.com/office/drawing/2014/main" val="20002"/>
                        </a:ext>
                      </a:extLst>
                    </a:gridCol>
                    <a:gridCol w="1252191">
                      <a:extLst>
                        <a:ext uri="{9D8B030D-6E8A-4147-A177-3AD203B41FA5}">
                          <a16:colId xmlns:a16="http://schemas.microsoft.com/office/drawing/2014/main" val="20003"/>
                        </a:ext>
                      </a:extLst>
                    </a:gridCol>
                    <a:gridCol w="1252191">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en-GB" sz="2000" b="1" dirty="0">
                              <a:solidFill>
                                <a:srgbClr val="FFFFFF"/>
                              </a:solidFill>
                              <a:latin typeface="Weekly Free Light" panose="00000400000000000000" pitchFamily="50" charset="-18"/>
                              <a:ea typeface="Nixie One"/>
                              <a:cs typeface="Nixie One"/>
                              <a:sym typeface="Nixie One"/>
                            </a:rPr>
                            <a:t>angle</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472" r="-310943"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r="-3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r="-2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1951" r="-100976"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15" r="-485" b="-236842"/>
                          </a:stretch>
                        </a:blipFill>
                      </a:tcPr>
                    </a:tc>
                    <a:extLst>
                      <a:ext uri="{0D108BD9-81ED-4DB2-BD59-A6C34878D82A}">
                        <a16:rowId xmlns:a16="http://schemas.microsoft.com/office/drawing/2014/main" val="10000"/>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685" t="-84713" r="-74589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472" t="-84713" r="-310943"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t="-84713" r="-3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t="-84713" r="-2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1951" t="-84713" r="-100976"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15" t="-84713" r="-485" b="-100637"/>
                          </a:stretch>
                        </a:blipFill>
                      </a:tcPr>
                    </a:tc>
                    <a:extLst>
                      <a:ext uri="{0D108BD9-81ED-4DB2-BD59-A6C34878D82A}">
                        <a16:rowId xmlns:a16="http://schemas.microsoft.com/office/drawing/2014/main" val="10001"/>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685" t="-184713" r="-745890"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472" t="-184713" r="-310943"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t="-184713" r="-300000" b="-637"/>
                          </a:stretch>
                        </a:blipFill>
                      </a:tcPr>
                    </a:tc>
                    <a:tc>
                      <a:txBody>
                        <a:bodyPr/>
                        <a:lstStyle/>
                        <a:p>
                          <a:pPr marL="0" lvl="0" indent="0" algn="ctr" rtl="0">
                            <a:spcBef>
                              <a:spcPts val="0"/>
                            </a:spcBef>
                            <a:spcAft>
                              <a:spcPts val="0"/>
                            </a:spcAft>
                            <a:buNone/>
                          </a:pPr>
                          <a:r>
                            <a:rPr lang="cs-CZ" sz="2000" b="1" dirty="0">
                              <a:solidFill>
                                <a:srgbClr val="FFFFFF"/>
                              </a:solidFill>
                              <a:latin typeface="Weekly Free Light" panose="00000400000000000000" pitchFamily="50" charset="-18"/>
                              <a:ea typeface="Roboto Slab" pitchFamily="2" charset="0"/>
                              <a:cs typeface="Roboto Slab"/>
                              <a:sym typeface="Roboto Slab"/>
                            </a:rPr>
                            <a:t>1</a:t>
                          </a:r>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1951" t="-184713" r="-100976"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15" t="-184713" r="-485" b="-637"/>
                          </a:stretch>
                        </a:blipFill>
                      </a:tcPr>
                    </a:tc>
                    <a:extLst>
                      <a:ext uri="{0D108BD9-81ED-4DB2-BD59-A6C34878D82A}">
                        <a16:rowId xmlns:a16="http://schemas.microsoft.com/office/drawing/2014/main" val="10002"/>
                      </a:ext>
                    </a:extLst>
                  </a:tr>
                </a:tbl>
              </a:graphicData>
            </a:graphic>
          </p:graphicFrame>
        </mc:Fallback>
      </mc:AlternateContent>
      <p:grpSp>
        <p:nvGrpSpPr>
          <p:cNvPr id="26654" name="Google Shape;319;p26">
            <a:extLst>
              <a:ext uri="{FF2B5EF4-FFF2-40B4-BE49-F238E27FC236}">
                <a16:creationId xmlns:a16="http://schemas.microsoft.com/office/drawing/2014/main" id="{E2C45D6D-F6DE-44AC-8BE3-0EAAAE7BF6DC}"/>
              </a:ext>
            </a:extLst>
          </p:cNvPr>
          <p:cNvGrpSpPr>
            <a:grpSpLocks/>
          </p:cNvGrpSpPr>
          <p:nvPr/>
        </p:nvGrpSpPr>
        <p:grpSpPr bwMode="auto">
          <a:xfrm>
            <a:off x="377825" y="931863"/>
            <a:ext cx="312738" cy="227012"/>
            <a:chOff x="3932350" y="3714775"/>
            <a:chExt cx="439650" cy="319075"/>
          </a:xfrm>
        </p:grpSpPr>
        <p:sp>
          <p:nvSpPr>
            <p:cNvPr id="26656" name="Google Shape;320;p26">
              <a:extLst>
                <a:ext uri="{FF2B5EF4-FFF2-40B4-BE49-F238E27FC236}">
                  <a16:creationId xmlns:a16="http://schemas.microsoft.com/office/drawing/2014/main" id="{DC53C70D-1375-49CB-A50B-8954F9FB0F0A}"/>
                </a:ext>
              </a:extLst>
            </p:cNvPr>
            <p:cNvSpPr>
              <a:spLocks noChangeArrowheads="1"/>
            </p:cNvSpPr>
            <p:nvPr/>
          </p:nvSpPr>
          <p:spPr bwMode="auto">
            <a:xfrm>
              <a:off x="3932350" y="3714775"/>
              <a:ext cx="439650" cy="319075"/>
            </a:xfrm>
            <a:custGeom>
              <a:avLst/>
              <a:gdLst>
                <a:gd name="T0" fmla="*/ 0 w 17586"/>
                <a:gd name="T1" fmla="*/ 0 h 12763"/>
                <a:gd name="T2" fmla="*/ 17586 w 17586"/>
                <a:gd name="T3" fmla="*/ 12763 h 12763"/>
              </a:gdLst>
              <a:ahLst/>
              <a:cxnLst/>
              <a:rect l="T0" t="T1" r="T2" b="T3"/>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7" name="Google Shape;321;p26">
              <a:extLst>
                <a:ext uri="{FF2B5EF4-FFF2-40B4-BE49-F238E27FC236}">
                  <a16:creationId xmlns:a16="http://schemas.microsoft.com/office/drawing/2014/main" id="{B6473ECD-F97C-4B89-ABB6-85AC7E23D43D}"/>
                </a:ext>
              </a:extLst>
            </p:cNvPr>
            <p:cNvSpPr>
              <a:spLocks noChangeArrowheads="1"/>
            </p:cNvSpPr>
            <p:nvPr/>
          </p:nvSpPr>
          <p:spPr bwMode="auto">
            <a:xfrm>
              <a:off x="39701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8" name="Google Shape;322;p26">
              <a:extLst>
                <a:ext uri="{FF2B5EF4-FFF2-40B4-BE49-F238E27FC236}">
                  <a16:creationId xmlns:a16="http://schemas.microsoft.com/office/drawing/2014/main" id="{7ACEE047-D706-4919-AA9A-8A0A0FFA5F8F}"/>
                </a:ext>
              </a:extLst>
            </p:cNvPr>
            <p:cNvSpPr>
              <a:spLocks noChangeArrowheads="1"/>
            </p:cNvSpPr>
            <p:nvPr/>
          </p:nvSpPr>
          <p:spPr bwMode="auto">
            <a:xfrm>
              <a:off x="42788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9" name="Google Shape;323;p26">
              <a:extLst>
                <a:ext uri="{FF2B5EF4-FFF2-40B4-BE49-F238E27FC236}">
                  <a16:creationId xmlns:a16="http://schemas.microsoft.com/office/drawing/2014/main" id="{957872F5-5CD3-4F5F-AD72-3F1F21688FE9}"/>
                </a:ext>
              </a:extLst>
            </p:cNvPr>
            <p:cNvSpPr>
              <a:spLocks noChangeArrowheads="1"/>
            </p:cNvSpPr>
            <p:nvPr/>
          </p:nvSpPr>
          <p:spPr bwMode="auto">
            <a:xfrm>
              <a:off x="4073000" y="3716600"/>
              <a:ext cx="77350" cy="278900"/>
            </a:xfrm>
            <a:custGeom>
              <a:avLst/>
              <a:gdLst>
                <a:gd name="T0" fmla="*/ 0 w 3094"/>
                <a:gd name="T1" fmla="*/ 0 h 11156"/>
                <a:gd name="T2" fmla="*/ 3094 w 3094"/>
                <a:gd name="T3" fmla="*/ 11156 h 11156"/>
              </a:gdLst>
              <a:ahLst/>
              <a:cxnLst/>
              <a:rect l="T0" t="T1" r="T2" b="T3"/>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60" name="Google Shape;324;p26">
              <a:extLst>
                <a:ext uri="{FF2B5EF4-FFF2-40B4-BE49-F238E27FC236}">
                  <a16:creationId xmlns:a16="http://schemas.microsoft.com/office/drawing/2014/main" id="{B6595054-F901-493F-86F7-9448CB3A3965}"/>
                </a:ext>
              </a:extLst>
            </p:cNvPr>
            <p:cNvSpPr>
              <a:spLocks noChangeArrowheads="1"/>
            </p:cNvSpPr>
            <p:nvPr/>
          </p:nvSpPr>
          <p:spPr bwMode="auto">
            <a:xfrm>
              <a:off x="4175900" y="3787250"/>
              <a:ext cx="77350" cy="208250"/>
            </a:xfrm>
            <a:custGeom>
              <a:avLst/>
              <a:gdLst>
                <a:gd name="T0" fmla="*/ 0 w 3094"/>
                <a:gd name="T1" fmla="*/ 0 h 8330"/>
                <a:gd name="T2" fmla="*/ 3094 w 3094"/>
                <a:gd name="T3" fmla="*/ 8330 h 8330"/>
              </a:gdLst>
              <a:ahLst/>
              <a:cxnLst/>
              <a:rect l="T0" t="T1" r="T2" b="T3"/>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6655" name="Google Shape;325;p26">
            <a:extLst>
              <a:ext uri="{FF2B5EF4-FFF2-40B4-BE49-F238E27FC236}">
                <a16:creationId xmlns:a16="http://schemas.microsoft.com/office/drawing/2014/main" id="{920F64FC-0CBC-4318-B4EB-8A82FD0D12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FA6F40-8323-4F23-8B79-553263945AF0}" type="slidenum">
              <a:rPr lang="sk-SK" altLang="cs-CZ" sz="800">
                <a:solidFill>
                  <a:srgbClr val="FFFFFF"/>
                </a:solidFill>
                <a:latin typeface="Roboto Slab" pitchFamily="2" charset="0"/>
                <a:sym typeface="Roboto Slab" pitchFamily="2" charset="0"/>
              </a:rPr>
              <a:pPr eaLnBrk="1" hangingPunct="1"/>
              <a:t>17</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355726"/>
            <a:ext cx="4505325" cy="1682874"/>
          </a:xfrm>
        </p:spPr>
        <p:txBody>
          <a:bodyPr/>
          <a:lstStyle/>
          <a:p>
            <a:pPr eaLnBrk="1" hangingPunct="1">
              <a:spcBef>
                <a:spcPct val="0"/>
              </a:spcBef>
              <a:spcAft>
                <a:spcPct val="0"/>
              </a:spcAft>
              <a:buFont typeface="Roboto Slab" pitchFamily="2" charset="0"/>
              <a:buNone/>
            </a:pPr>
            <a:r>
              <a:rPr lang="cs-CZ" altLang="cs-CZ" b="1" dirty="0" err="1">
                <a:latin typeface="Roboto Slab" pitchFamily="2" charset="0"/>
                <a:cs typeface="Arial" panose="020B0604020202020204" pitchFamily="34" charset="0"/>
                <a:sym typeface="Roboto Slab" pitchFamily="2" charset="0"/>
              </a:rPr>
              <a:t>Excercises</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5</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18</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526513273"/>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err="1">
                <a:solidFill>
                  <a:srgbClr val="FFFFFF"/>
                </a:solidFill>
                <a:latin typeface="Roboto Slab" pitchFamily="2" charset="0"/>
                <a:cs typeface="Arial" panose="020B0604020202020204" pitchFamily="34" charset="0"/>
                <a:sym typeface="Roboto Slab" pitchFamily="2" charset="0"/>
              </a:rPr>
              <a:t>Excercises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mc:Choice xmlns:a14="http://schemas.microsoft.com/office/drawing/2010/main"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4773"/>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1: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𝐭𝐠</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Nixie One"/>
                        <a:cs typeface="Nixie One"/>
                        <a:sym typeface="Nixie One"/>
                      </a:rPr>
                      <m:t>𝟏</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4773"/>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19</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mc:Choice xmlns:a14="http://schemas.microsoft.com/office/drawing/2010/main" Requires="a14">
          <p:sp>
            <p:nvSpPr>
              <p:cNvPr id="17" name="Google Shape;161;p18">
                <a:extLst>
                  <a:ext uri="{FF2B5EF4-FFF2-40B4-BE49-F238E27FC236}">
                    <a16:creationId xmlns:a16="http://schemas.microsoft.com/office/drawing/2014/main" id="{8ED9A338-269A-496B-AC49-A2B9C2AFB4CA}"/>
                  </a:ext>
                </a:extLst>
              </p:cNvPr>
              <p:cNvSpPr txBox="1">
                <a:spLocks/>
              </p:cNvSpPr>
              <p:nvPr/>
            </p:nvSpPr>
            <p:spPr bwMode="auto">
              <a:xfrm>
                <a:off x="333375" y="2496276"/>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2: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𝐜𝐨𝐭𝐠</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𝟎</m:t>
                    </m:r>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17" name="Google Shape;161;p18">
                <a:extLst>
                  <a:ext uri="{FF2B5EF4-FFF2-40B4-BE49-F238E27FC236}">
                    <a16:creationId xmlns:a16="http://schemas.microsoft.com/office/drawing/2014/main" id="{8ED9A338-269A-496B-AC49-A2B9C2AFB4CA}"/>
                  </a:ext>
                </a:extLst>
              </p:cNvPr>
              <p:cNvSpPr txBox="1">
                <a:spLocks noRot="1" noChangeAspect="1" noMove="1" noResize="1" noEditPoints="1" noAdjustHandles="1" noChangeArrowheads="1" noChangeShapeType="1" noTextEdit="1"/>
              </p:cNvSpPr>
              <p:nvPr/>
            </p:nvSpPr>
            <p:spPr bwMode="auto">
              <a:xfrm>
                <a:off x="333375" y="2496276"/>
                <a:ext cx="4229394" cy="685325"/>
              </a:xfrm>
              <a:prstGeom prst="rect">
                <a:avLst/>
              </a:prstGeom>
              <a:blipFill>
                <a:blip r:embed="rId4"/>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8" name="Google Shape;161;p18">
                <a:extLst>
                  <a:ext uri="{FF2B5EF4-FFF2-40B4-BE49-F238E27FC236}">
                    <a16:creationId xmlns:a16="http://schemas.microsoft.com/office/drawing/2014/main" id="{C6D185BE-9192-4D8F-BBAE-468A3B54859E}"/>
                  </a:ext>
                </a:extLst>
              </p:cNvPr>
              <p:cNvSpPr txBox="1">
                <a:spLocks/>
              </p:cNvSpPr>
              <p:nvPr/>
            </p:nvSpPr>
            <p:spPr bwMode="auto">
              <a:xfrm>
                <a:off x="333375" y="3242240"/>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3: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𝐭</m:t>
                        </m:r>
                        <m:r>
                          <a:rPr lang="cs-CZ" sz="2000" b="1" i="1" kern="0" smtClean="0">
                            <a:solidFill>
                              <a:srgbClr val="114454"/>
                            </a:solidFill>
                            <a:latin typeface="Cambria Math" panose="02040503050406030204" pitchFamily="18" charset="0"/>
                            <a:ea typeface="Nixie One"/>
                            <a:cs typeface="Nixie One"/>
                            <a:sym typeface="Nixie One"/>
                          </a:rPr>
                          <m:t>𝒈</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sym typeface="Nixie One"/>
                      </a:rPr>
                      <m:t>𝟏</m:t>
                    </m:r>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18" name="Google Shape;161;p18">
                <a:extLst>
                  <a:ext uri="{FF2B5EF4-FFF2-40B4-BE49-F238E27FC236}">
                    <a16:creationId xmlns:a16="http://schemas.microsoft.com/office/drawing/2014/main" id="{C6D185BE-9192-4D8F-BBAE-468A3B54859E}"/>
                  </a:ext>
                </a:extLst>
              </p:cNvPr>
              <p:cNvSpPr txBox="1">
                <a:spLocks noRot="1" noChangeAspect="1" noMove="1" noResize="1" noEditPoints="1" noAdjustHandles="1" noChangeArrowheads="1" noChangeShapeType="1" noTextEdit="1"/>
              </p:cNvSpPr>
              <p:nvPr/>
            </p:nvSpPr>
            <p:spPr bwMode="auto">
              <a:xfrm>
                <a:off x="333375" y="3242240"/>
                <a:ext cx="4229394" cy="685325"/>
              </a:xfrm>
              <a:prstGeom prst="rect">
                <a:avLst/>
              </a:prstGeom>
              <a:blipFill>
                <a:blip r:embed="rId5"/>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9" name="Google Shape;161;p18">
                <a:extLst>
                  <a:ext uri="{FF2B5EF4-FFF2-40B4-BE49-F238E27FC236}">
                    <a16:creationId xmlns:a16="http://schemas.microsoft.com/office/drawing/2014/main" id="{E4F74303-6F16-42A5-9D97-A4F68AEC139A}"/>
                  </a:ext>
                </a:extLst>
              </p:cNvPr>
              <p:cNvSpPr txBox="1">
                <a:spLocks/>
              </p:cNvSpPr>
              <p:nvPr/>
            </p:nvSpPr>
            <p:spPr bwMode="auto">
              <a:xfrm>
                <a:off x="333375" y="3988204"/>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4: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𝐜𝐨𝐭𝐠</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𝟑</m:t>
                            </m:r>
                          </m:e>
                        </m:rad>
                      </m:num>
                      <m:den>
                        <m:r>
                          <a:rPr lang="cs-CZ" sz="2000" b="1" i="1" kern="0" smtClean="0">
                            <a:solidFill>
                              <a:srgbClr val="114454"/>
                            </a:solidFill>
                            <a:latin typeface="Cambria Math" panose="02040503050406030204" pitchFamily="18" charset="0"/>
                            <a:sym typeface="Nixie One"/>
                          </a:rPr>
                          <m:t>𝟑</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19" name="Google Shape;161;p18">
                <a:extLst>
                  <a:ext uri="{FF2B5EF4-FFF2-40B4-BE49-F238E27FC236}">
                    <a16:creationId xmlns:a16="http://schemas.microsoft.com/office/drawing/2014/main" id="{E4F74303-6F16-42A5-9D97-A4F68AEC139A}"/>
                  </a:ext>
                </a:extLst>
              </p:cNvPr>
              <p:cNvSpPr txBox="1">
                <a:spLocks noRot="1" noChangeAspect="1" noMove="1" noResize="1" noEditPoints="1" noAdjustHandles="1" noChangeArrowheads="1" noChangeShapeType="1" noTextEdit="1"/>
              </p:cNvSpPr>
              <p:nvPr/>
            </p:nvSpPr>
            <p:spPr bwMode="auto">
              <a:xfrm>
                <a:off x="333375" y="3988204"/>
                <a:ext cx="4229394" cy="685325"/>
              </a:xfrm>
              <a:prstGeom prst="rect">
                <a:avLst/>
              </a:prstGeom>
              <a:blipFill>
                <a:blip r:embed="rId6"/>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1" name="Google Shape;161;p18">
                <a:extLst>
                  <a:ext uri="{FF2B5EF4-FFF2-40B4-BE49-F238E27FC236}">
                    <a16:creationId xmlns:a16="http://schemas.microsoft.com/office/drawing/2014/main" id="{FD1FEA70-3AFA-432F-996E-8B5864C0E8ED}"/>
                  </a:ext>
                </a:extLst>
              </p:cNvPr>
              <p:cNvSpPr txBox="1">
                <a:spLocks/>
              </p:cNvSpPr>
              <p:nvPr/>
            </p:nvSpPr>
            <p:spPr bwMode="auto">
              <a:xfrm>
                <a:off x="4644008" y="1744773"/>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5: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𝐭𝐠</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sym typeface="Nixie One"/>
                                  </a:rPr>
                                  <m:t>𝟖</m:t>
                                </m:r>
                              </m:den>
                            </m:f>
                          </m:e>
                        </m:d>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𝟑</m:t>
                            </m:r>
                          </m:e>
                        </m:rad>
                      </m:num>
                      <m:den>
                        <m:r>
                          <a:rPr lang="cs-CZ" sz="2000" b="1" i="1" kern="0" smtClean="0">
                            <a:solidFill>
                              <a:srgbClr val="114454"/>
                            </a:solidFill>
                            <a:latin typeface="Cambria Math" panose="02040503050406030204" pitchFamily="18" charset="0"/>
                            <a:sym typeface="Nixie One"/>
                          </a:rPr>
                          <m:t>𝟑</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1" name="Google Shape;161;p18">
                <a:extLst>
                  <a:ext uri="{FF2B5EF4-FFF2-40B4-BE49-F238E27FC236}">
                    <a16:creationId xmlns:a16="http://schemas.microsoft.com/office/drawing/2014/main" id="{FD1FEA70-3AFA-432F-996E-8B5864C0E8ED}"/>
                  </a:ext>
                </a:extLst>
              </p:cNvPr>
              <p:cNvSpPr txBox="1">
                <a:spLocks noRot="1" noChangeAspect="1" noMove="1" noResize="1" noEditPoints="1" noAdjustHandles="1" noChangeArrowheads="1" noChangeShapeType="1" noTextEdit="1"/>
              </p:cNvSpPr>
              <p:nvPr/>
            </p:nvSpPr>
            <p:spPr bwMode="auto">
              <a:xfrm>
                <a:off x="4644008" y="1744773"/>
                <a:ext cx="4229394" cy="685325"/>
              </a:xfrm>
              <a:prstGeom prst="rect">
                <a:avLst/>
              </a:prstGeom>
              <a:blipFill>
                <a:blip r:embed="rId7"/>
                <a:stretch>
                  <a:fillRect l="-158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3" name="Google Shape;161;p18">
                <a:extLst>
                  <a:ext uri="{FF2B5EF4-FFF2-40B4-BE49-F238E27FC236}">
                    <a16:creationId xmlns:a16="http://schemas.microsoft.com/office/drawing/2014/main" id="{A4282C84-45F8-4F09-84D7-3BDAACA0277C}"/>
                  </a:ext>
                </a:extLst>
              </p:cNvPr>
              <p:cNvSpPr txBox="1">
                <a:spLocks/>
              </p:cNvSpPr>
              <p:nvPr/>
            </p:nvSpPr>
            <p:spPr bwMode="auto">
              <a:xfrm>
                <a:off x="4644008" y="3242239"/>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7:</a:t>
                </a:r>
                <a:r>
                  <a:rPr lang="cs-CZ" sz="2000" b="1" dirty="0">
                    <a:solidFill>
                      <a:srgbClr val="114454"/>
                    </a:solidFill>
                    <a:latin typeface="Weekly Free Light" panose="00000400000000000000" pitchFamily="50" charset="-18"/>
                    <a:ea typeface="Nixie One"/>
                    <a:cs typeface="Nixie One"/>
                    <a:sym typeface="Nixie One"/>
                  </a:rPr>
                  <a:t>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r>
                      <a:rPr lang="cs-CZ" sz="2000" b="1" i="1" smtClean="0">
                        <a:solidFill>
                          <a:srgbClr val="114454"/>
                        </a:solidFill>
                        <a:latin typeface="Cambria Math" panose="02040503050406030204" pitchFamily="18" charset="0"/>
                        <a:sym typeface="Nixie One"/>
                      </a:rPr>
                      <m:t>𝟑</m:t>
                    </m:r>
                    <m:r>
                      <a:rPr lang="cs-CZ" sz="2000" b="1" i="1" smtClean="0">
                        <a:solidFill>
                          <a:srgbClr val="114454"/>
                        </a:solidFill>
                        <a:latin typeface="Cambria Math" panose="02040503050406030204" pitchFamily="18" charset="0"/>
                        <a:ea typeface="Cambria Math" panose="02040503050406030204" pitchFamily="18" charset="0"/>
                        <a:sym typeface="Nixie One"/>
                      </a:rPr>
                      <m:t>∙</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𝒄𝒐</m:t>
                        </m:r>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𝒕𝒈</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𝟏</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r>
                  <a:rPr lang="cs-CZ" sz="2000" b="1" kern="0" dirty="0">
                    <a:solidFill>
                      <a:srgbClr val="114454"/>
                    </a:solidFill>
                    <a:latin typeface="Weekly Free Light" panose="00000400000000000000" pitchFamily="50" charset="-18"/>
                    <a:ea typeface="Nixie One"/>
                    <a:cs typeface="Nixie One"/>
                    <a:sym typeface="Nixie One"/>
                  </a:rPr>
                  <a:t> </a:t>
                </a:r>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3" name="Google Shape;161;p18">
                <a:extLst>
                  <a:ext uri="{FF2B5EF4-FFF2-40B4-BE49-F238E27FC236}">
                    <a16:creationId xmlns:a16="http://schemas.microsoft.com/office/drawing/2014/main" id="{A4282C84-45F8-4F09-84D7-3BDAACA0277C}"/>
                  </a:ext>
                </a:extLst>
              </p:cNvPr>
              <p:cNvSpPr txBox="1">
                <a:spLocks noRot="1" noChangeAspect="1" noMove="1" noResize="1" noEditPoints="1" noAdjustHandles="1" noChangeArrowheads="1" noChangeShapeType="1" noTextEdit="1"/>
              </p:cNvSpPr>
              <p:nvPr/>
            </p:nvSpPr>
            <p:spPr bwMode="auto">
              <a:xfrm>
                <a:off x="4644008" y="3242239"/>
                <a:ext cx="4229394" cy="685325"/>
              </a:xfrm>
              <a:prstGeom prst="rect">
                <a:avLst/>
              </a:prstGeom>
              <a:blipFill>
                <a:blip r:embed="rId8"/>
                <a:stretch>
                  <a:fillRect l="-158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4" name="Google Shape;161;p18">
                <a:extLst>
                  <a:ext uri="{FF2B5EF4-FFF2-40B4-BE49-F238E27FC236}">
                    <a16:creationId xmlns:a16="http://schemas.microsoft.com/office/drawing/2014/main" id="{26018AE5-DF11-498B-B930-BABC2A3F2576}"/>
                  </a:ext>
                </a:extLst>
              </p:cNvPr>
              <p:cNvSpPr txBox="1">
                <a:spLocks/>
              </p:cNvSpPr>
              <p:nvPr/>
            </p:nvSpPr>
            <p:spPr bwMode="auto">
              <a:xfrm>
                <a:off x="4644008" y="2499742"/>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2000" b="1" kern="0" dirty="0">
                    <a:solidFill>
                      <a:srgbClr val="114454"/>
                    </a:solidFill>
                    <a:latin typeface="Weekly Free Light" panose="00000400000000000000" pitchFamily="50" charset="-18"/>
                    <a:ea typeface="Nixie One"/>
                    <a:cs typeface="Nixie One"/>
                    <a:sym typeface="Nixie One"/>
                  </a:rPr>
                  <a:t>6: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𝐜𝐨𝐭𝐠</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e>
                        </m:d>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rad>
                      <m:radPr>
                        <m:degHide m:val="on"/>
                        <m:ctrlPr>
                          <a:rPr lang="cs-CZ" sz="2000" b="1" i="1" kern="0">
                            <a:solidFill>
                              <a:srgbClr val="114454"/>
                            </a:solidFill>
                            <a:latin typeface="Cambria Math" panose="02040503050406030204" pitchFamily="18" charset="0"/>
                            <a:sym typeface="Nixie One"/>
                          </a:rPr>
                        </m:ctrlPr>
                      </m:radPr>
                      <m:deg/>
                      <m:e>
                        <m:r>
                          <a:rPr lang="cs-CZ" sz="2000" b="1" i="1" kern="0">
                            <a:solidFill>
                              <a:srgbClr val="114454"/>
                            </a:solidFill>
                            <a:latin typeface="Cambria Math" panose="02040503050406030204" pitchFamily="18" charset="0"/>
                            <a:sym typeface="Nixie One"/>
                          </a:rPr>
                          <m:t>𝟑</m:t>
                        </m:r>
                      </m:e>
                    </m:rad>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4" name="Google Shape;161;p18">
                <a:extLst>
                  <a:ext uri="{FF2B5EF4-FFF2-40B4-BE49-F238E27FC236}">
                    <a16:creationId xmlns:a16="http://schemas.microsoft.com/office/drawing/2014/main" id="{26018AE5-DF11-498B-B930-BABC2A3F2576}"/>
                  </a:ext>
                </a:extLst>
              </p:cNvPr>
              <p:cNvSpPr txBox="1">
                <a:spLocks noRot="1" noChangeAspect="1" noMove="1" noResize="1" noEditPoints="1" noAdjustHandles="1" noChangeArrowheads="1" noChangeShapeType="1" noTextEdit="1"/>
              </p:cNvSpPr>
              <p:nvPr/>
            </p:nvSpPr>
            <p:spPr bwMode="auto">
              <a:xfrm>
                <a:off x="4644008" y="2499742"/>
                <a:ext cx="4229394" cy="685325"/>
              </a:xfrm>
              <a:prstGeom prst="rect">
                <a:avLst/>
              </a:prstGeom>
              <a:blipFill>
                <a:blip r:embed="rId9"/>
                <a:stretch>
                  <a:fillRect l="-158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5" name="Google Shape;161;p18">
                <a:extLst>
                  <a:ext uri="{FF2B5EF4-FFF2-40B4-BE49-F238E27FC236}">
                    <a16:creationId xmlns:a16="http://schemas.microsoft.com/office/drawing/2014/main" id="{CA6E4F05-E9F2-4887-9DE8-DA1250917696}"/>
                  </a:ext>
                </a:extLst>
              </p:cNvPr>
              <p:cNvSpPr txBox="1">
                <a:spLocks/>
              </p:cNvSpPr>
              <p:nvPr/>
            </p:nvSpPr>
            <p:spPr bwMode="auto">
              <a:xfrm>
                <a:off x="4644008" y="3988204"/>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8:</a:t>
                </a:r>
                <a:r>
                  <a:rPr lang="cs-CZ" sz="2000" b="1" dirty="0">
                    <a:solidFill>
                      <a:srgbClr val="114454"/>
                    </a:solidFill>
                    <a:latin typeface="Weekly Free Light" panose="00000400000000000000" pitchFamily="50" charset="-18"/>
                    <a:ea typeface="Nixie One"/>
                    <a:cs typeface="Nixie One"/>
                    <a:sym typeface="Nixie One"/>
                  </a:rPr>
                  <a:t>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𝒕𝒈</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𝟏</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r>
                  <a:rPr lang="cs-CZ" sz="2000" b="1" kern="0" dirty="0">
                    <a:solidFill>
                      <a:srgbClr val="114454"/>
                    </a:solidFill>
                    <a:latin typeface="Weekly Free Light" panose="00000400000000000000" pitchFamily="50" charset="-18"/>
                    <a:ea typeface="Nixie One"/>
                    <a:cs typeface="Nixie One"/>
                    <a:sym typeface="Nixie One"/>
                  </a:rPr>
                  <a:t> </a:t>
                </a:r>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5" name="Google Shape;161;p18">
                <a:extLst>
                  <a:ext uri="{FF2B5EF4-FFF2-40B4-BE49-F238E27FC236}">
                    <a16:creationId xmlns:a16="http://schemas.microsoft.com/office/drawing/2014/main" id="{CA6E4F05-E9F2-4887-9DE8-DA1250917696}"/>
                  </a:ext>
                </a:extLst>
              </p:cNvPr>
              <p:cNvSpPr txBox="1">
                <a:spLocks noRot="1" noChangeAspect="1" noMove="1" noResize="1" noEditPoints="1" noAdjustHandles="1" noChangeArrowheads="1" noChangeShapeType="1" noTextEdit="1"/>
              </p:cNvSpPr>
              <p:nvPr/>
            </p:nvSpPr>
            <p:spPr bwMode="auto">
              <a:xfrm>
                <a:off x="4644008" y="3988204"/>
                <a:ext cx="4229394" cy="685325"/>
              </a:xfrm>
              <a:prstGeom prst="rect">
                <a:avLst/>
              </a:prstGeom>
              <a:blipFill>
                <a:blip r:embed="rId10"/>
                <a:stretch>
                  <a:fillRect l="-158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Tree>
    <p:extLst>
      <p:ext uri="{BB962C8B-B14F-4D97-AF65-F5344CB8AC3E}">
        <p14:creationId xmlns:p14="http://schemas.microsoft.com/office/powerpoint/2010/main" val="351209902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7EB806C-F4E9-4060-9237-62837DC707DE}"/>
              </a:ext>
            </a:extLst>
          </p:cNvPr>
          <p:cNvSpPr/>
          <p:nvPr/>
        </p:nvSpPr>
        <p:spPr>
          <a:xfrm>
            <a:off x="0" y="4333765"/>
            <a:ext cx="9144000" cy="80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43" name="Google Shape;141;p15">
            <a:extLst>
              <a:ext uri="{FF2B5EF4-FFF2-40B4-BE49-F238E27FC236}">
                <a16:creationId xmlns:a16="http://schemas.microsoft.com/office/drawing/2014/main" id="{C56B1596-2BAB-479F-B679-01DCEF40C15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CA65D02-8431-4D89-AB3D-C6B4D68270F1}" type="slidenum">
              <a:rPr lang="sk-SK" altLang="sk-SK" sz="800">
                <a:solidFill>
                  <a:schemeClr val="tx1"/>
                </a:solidFill>
                <a:latin typeface="Roboto Slab" pitchFamily="2" charset="0"/>
                <a:sym typeface="Roboto Slab" pitchFamily="2" charset="0"/>
              </a:rPr>
              <a:pPr eaLnBrk="1" hangingPunct="1"/>
              <a:t>2</a:t>
            </a:fld>
            <a:endParaRPr lang="sk-SK" altLang="sk-SK" sz="800" dirty="0">
              <a:solidFill>
                <a:schemeClr val="tx1"/>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37E1F6D4-7267-41D8-A311-C14B0F801141}"/>
              </a:ext>
            </a:extLst>
          </p:cNvPr>
          <p:cNvSpPr txBox="1">
            <a:spLocks noChangeArrowheads="1"/>
          </p:cNvSpPr>
          <p:nvPr/>
        </p:nvSpPr>
        <p:spPr bwMode="auto">
          <a:xfrm>
            <a:off x="-108520" y="84485"/>
            <a:ext cx="3600400" cy="327025"/>
          </a:xfrm>
          <a:prstGeom prst="rect">
            <a:avLst/>
          </a:prstGeom>
          <a:noFill/>
          <a:ln w="9525">
            <a:noFill/>
            <a:miter lim="800000"/>
            <a:headEnd/>
            <a:tailEnd/>
          </a:ln>
        </p:spPr>
        <p:txBody>
          <a:bodyPr lIns="91425" tIns="91425" rIns="91425" bIns="91425"/>
          <a:lstStyle/>
          <a:p>
            <a:pPr algn="ctr">
              <a:defRPr/>
            </a:pPr>
            <a:r>
              <a:rPr lang="sk-SK" sz="1050" b="1" dirty="0">
                <a:solidFill>
                  <a:schemeClr val="bg1"/>
                </a:solidFill>
                <a:latin typeface="Arial" charset="0"/>
                <a:sym typeface="Arial" charset="0"/>
              </a:rPr>
              <a:t>2020-1-SK01-KA226-SCH-094350 | DIGI SCHOOL</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AB3AE82D-A780-4202-99C6-C7C62B7FC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43616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EBDD1084-6F9A-4882-B44A-A88C44FB1C7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SUBJECT: 		</a:t>
            </a:r>
            <a:r>
              <a:rPr lang="sk-SK" altLang="cs-CZ" dirty="0">
                <a:solidFill>
                  <a:schemeClr val="bg1"/>
                </a:solidFill>
                <a:latin typeface="Weekly Free Light" panose="00000400000000000000" pitchFamily="50" charset="-18"/>
              </a:rPr>
              <a:t>MATHEMATICS </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SPECIFICATION: 		</a:t>
            </a:r>
            <a:r>
              <a:rPr lang="sk-SK" altLang="cs-CZ" dirty="0">
                <a:solidFill>
                  <a:schemeClr val="bg1"/>
                </a:solidFill>
                <a:latin typeface="Weekly Free Light" panose="00000400000000000000" pitchFamily="50" charset="-18"/>
              </a:rPr>
              <a:t>in ENGLISH </a:t>
            </a:r>
            <a:r>
              <a:rPr lang="sk-SK" altLang="cs-CZ" dirty="0" err="1">
                <a:solidFill>
                  <a:schemeClr val="bg1"/>
                </a:solidFill>
                <a:latin typeface="Weekly Free Light" panose="00000400000000000000" pitchFamily="50" charset="-18"/>
              </a:rPr>
              <a:t>via</a:t>
            </a:r>
            <a:r>
              <a:rPr lang="sk-SK" altLang="cs-CZ" dirty="0">
                <a:solidFill>
                  <a:schemeClr val="bg1"/>
                </a:solidFill>
                <a:latin typeface="Weekly Free Light" panose="00000400000000000000" pitchFamily="50" charset="-18"/>
              </a:rPr>
              <a:t> CLIL </a:t>
            </a:r>
            <a:r>
              <a:rPr lang="sk-SK" altLang="cs-CZ" dirty="0" err="1">
                <a:solidFill>
                  <a:schemeClr val="bg1"/>
                </a:solidFill>
                <a:latin typeface="Weekly Free Light" panose="00000400000000000000" pitchFamily="50" charset="-18"/>
              </a:rPr>
              <a:t>method</a:t>
            </a:r>
            <a:r>
              <a:rPr lang="sk-SK" altLang="cs-CZ" dirty="0">
                <a:solidFill>
                  <a:schemeClr val="bg1"/>
                </a:solidFill>
                <a:latin typeface="Weekly Free Light" panose="00000400000000000000" pitchFamily="50" charset="-18"/>
              </a:rPr>
              <a:t> (level in </a:t>
            </a:r>
            <a:r>
              <a:rPr lang="sk-SK" altLang="cs-CZ" dirty="0" err="1">
                <a:solidFill>
                  <a:schemeClr val="bg1"/>
                </a:solidFill>
                <a:latin typeface="Weekly Free Light" panose="00000400000000000000" pitchFamily="50" charset="-18"/>
              </a:rPr>
              <a:t>languages</a:t>
            </a:r>
            <a:r>
              <a:rPr lang="sk-SK" altLang="cs-CZ" dirty="0">
                <a:solidFill>
                  <a:schemeClr val="bg1"/>
                </a:solidFill>
                <a:latin typeface="Weekly Free Light" panose="00000400000000000000" pitchFamily="50" charset="-18"/>
              </a:rPr>
              <a:t>)</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AGE OF STUDENTS:	</a:t>
            </a:r>
            <a:r>
              <a:rPr lang="sk-SK" altLang="cs-CZ" dirty="0">
                <a:solidFill>
                  <a:schemeClr val="bg1"/>
                </a:solidFill>
                <a:latin typeface="Weekly Free Light" panose="00000400000000000000" pitchFamily="50" charset="-18"/>
              </a:rPr>
              <a:t>16-18</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2 LESSONS : 		90</a:t>
            </a:r>
            <a:r>
              <a:rPr lang="sk-SK" altLang="cs-CZ" dirty="0">
                <a:solidFill>
                  <a:schemeClr val="bg1"/>
                </a:solidFill>
                <a:latin typeface="Weekly Free Light" panose="00000400000000000000" pitchFamily="50" charset="-18"/>
              </a:rPr>
              <a:t> min</a:t>
            </a:r>
          </a:p>
          <a:p>
            <a:pPr eaLnBrk="1" hangingPunct="1"/>
            <a:endParaRPr lang="sk-SK" altLang="cs-CZ"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Results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mc:Choice xmlns:a14="http://schemas.microsoft.com/office/drawing/2010/main"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4773"/>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cs-CZ" sz="2000" b="1" dirty="0">
                    <a:solidFill>
                      <a:srgbClr val="114454"/>
                    </a:solidFill>
                    <a:latin typeface="Weekly Free Light" panose="00000400000000000000" pitchFamily="50" charset="-18"/>
                    <a:ea typeface="Nixie One"/>
                    <a:cs typeface="Nixie One"/>
                    <a:sym typeface="Nixie One"/>
                  </a:rPr>
                  <a:t>1: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𝐭𝐠</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Nixie One"/>
                        <a:cs typeface="Nixie One"/>
                        <a:sym typeface="Nixie One"/>
                      </a:rPr>
                      <m:t>𝟏</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4773"/>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20</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mc:Choice xmlns:a14="http://schemas.microsoft.com/office/drawing/2010/main" Requires="a14">
          <p:sp>
            <p:nvSpPr>
              <p:cNvPr id="17" name="Google Shape;161;p18">
                <a:extLst>
                  <a:ext uri="{FF2B5EF4-FFF2-40B4-BE49-F238E27FC236}">
                    <a16:creationId xmlns:a16="http://schemas.microsoft.com/office/drawing/2014/main" id="{8ED9A338-269A-496B-AC49-A2B9C2AFB4CA}"/>
                  </a:ext>
                </a:extLst>
              </p:cNvPr>
              <p:cNvSpPr txBox="1">
                <a:spLocks/>
              </p:cNvSpPr>
              <p:nvPr/>
            </p:nvSpPr>
            <p:spPr bwMode="auto">
              <a:xfrm>
                <a:off x="333375" y="2496276"/>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2: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𝐜𝐨𝐭𝐠</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𝟎</m:t>
                    </m:r>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17" name="Google Shape;161;p18">
                <a:extLst>
                  <a:ext uri="{FF2B5EF4-FFF2-40B4-BE49-F238E27FC236}">
                    <a16:creationId xmlns:a16="http://schemas.microsoft.com/office/drawing/2014/main" id="{8ED9A338-269A-496B-AC49-A2B9C2AFB4CA}"/>
                  </a:ext>
                </a:extLst>
              </p:cNvPr>
              <p:cNvSpPr txBox="1">
                <a:spLocks noRot="1" noChangeAspect="1" noMove="1" noResize="1" noEditPoints="1" noAdjustHandles="1" noChangeArrowheads="1" noChangeShapeType="1" noTextEdit="1"/>
              </p:cNvSpPr>
              <p:nvPr/>
            </p:nvSpPr>
            <p:spPr bwMode="auto">
              <a:xfrm>
                <a:off x="333375" y="2496276"/>
                <a:ext cx="4229394" cy="685325"/>
              </a:xfrm>
              <a:prstGeom prst="rect">
                <a:avLst/>
              </a:prstGeom>
              <a:blipFill>
                <a:blip r:embed="rId4"/>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8" name="Google Shape;161;p18">
                <a:extLst>
                  <a:ext uri="{FF2B5EF4-FFF2-40B4-BE49-F238E27FC236}">
                    <a16:creationId xmlns:a16="http://schemas.microsoft.com/office/drawing/2014/main" id="{C6D185BE-9192-4D8F-BBAE-468A3B54859E}"/>
                  </a:ext>
                </a:extLst>
              </p:cNvPr>
              <p:cNvSpPr txBox="1">
                <a:spLocks/>
              </p:cNvSpPr>
              <p:nvPr/>
            </p:nvSpPr>
            <p:spPr bwMode="auto">
              <a:xfrm>
                <a:off x="333375" y="3242240"/>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3: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𝐭</m:t>
                        </m:r>
                        <m:r>
                          <a:rPr lang="cs-CZ" sz="2000" b="1" i="1" kern="0" smtClean="0">
                            <a:solidFill>
                              <a:srgbClr val="114454"/>
                            </a:solidFill>
                            <a:latin typeface="Cambria Math" panose="02040503050406030204" pitchFamily="18" charset="0"/>
                            <a:ea typeface="Nixie One"/>
                            <a:cs typeface="Nixie One"/>
                            <a:sym typeface="Nixie One"/>
                          </a:rPr>
                          <m:t>𝒈</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sym typeface="Nixie One"/>
                      </a:rPr>
                      <m:t>𝟏</m:t>
                    </m:r>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18" name="Google Shape;161;p18">
                <a:extLst>
                  <a:ext uri="{FF2B5EF4-FFF2-40B4-BE49-F238E27FC236}">
                    <a16:creationId xmlns:a16="http://schemas.microsoft.com/office/drawing/2014/main" id="{C6D185BE-9192-4D8F-BBAE-468A3B54859E}"/>
                  </a:ext>
                </a:extLst>
              </p:cNvPr>
              <p:cNvSpPr txBox="1">
                <a:spLocks noRot="1" noChangeAspect="1" noMove="1" noResize="1" noEditPoints="1" noAdjustHandles="1" noChangeArrowheads="1" noChangeShapeType="1" noTextEdit="1"/>
              </p:cNvSpPr>
              <p:nvPr/>
            </p:nvSpPr>
            <p:spPr bwMode="auto">
              <a:xfrm>
                <a:off x="333375" y="3242240"/>
                <a:ext cx="4229394" cy="685325"/>
              </a:xfrm>
              <a:prstGeom prst="rect">
                <a:avLst/>
              </a:prstGeom>
              <a:blipFill>
                <a:blip r:embed="rId5"/>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9" name="Google Shape;161;p18">
                <a:extLst>
                  <a:ext uri="{FF2B5EF4-FFF2-40B4-BE49-F238E27FC236}">
                    <a16:creationId xmlns:a16="http://schemas.microsoft.com/office/drawing/2014/main" id="{E4F74303-6F16-42A5-9D97-A4F68AEC139A}"/>
                  </a:ext>
                </a:extLst>
              </p:cNvPr>
              <p:cNvSpPr txBox="1">
                <a:spLocks/>
              </p:cNvSpPr>
              <p:nvPr/>
            </p:nvSpPr>
            <p:spPr bwMode="auto">
              <a:xfrm>
                <a:off x="333375" y="3988204"/>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4: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𝐜𝐨𝐭𝐠</m:t>
                        </m:r>
                      </m:fName>
                      <m:e>
                        <m:r>
                          <a:rPr lang="ar-AE" sz="2000" b="1" i="1" kern="0" smtClean="0">
                            <a:solidFill>
                              <a:srgbClr val="114454"/>
                            </a:solidFill>
                            <a:latin typeface="Cambria Math" panose="02040503050406030204" pitchFamily="18" charset="0"/>
                            <a:ea typeface="Nixie One"/>
                            <a:cs typeface="Nixie One"/>
                            <a:sym typeface="Nixie One"/>
                          </a:rPr>
                          <m:t>𝒙</m:t>
                        </m:r>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𝟑</m:t>
                            </m:r>
                          </m:e>
                        </m:rad>
                      </m:num>
                      <m:den>
                        <m:r>
                          <a:rPr lang="cs-CZ" sz="2000" b="1" i="1" kern="0" smtClean="0">
                            <a:solidFill>
                              <a:srgbClr val="114454"/>
                            </a:solidFill>
                            <a:latin typeface="Cambria Math" panose="02040503050406030204" pitchFamily="18" charset="0"/>
                            <a:sym typeface="Nixie One"/>
                          </a:rPr>
                          <m:t>𝟑</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19" name="Google Shape;161;p18">
                <a:extLst>
                  <a:ext uri="{FF2B5EF4-FFF2-40B4-BE49-F238E27FC236}">
                    <a16:creationId xmlns:a16="http://schemas.microsoft.com/office/drawing/2014/main" id="{E4F74303-6F16-42A5-9D97-A4F68AEC139A}"/>
                  </a:ext>
                </a:extLst>
              </p:cNvPr>
              <p:cNvSpPr txBox="1">
                <a:spLocks noRot="1" noChangeAspect="1" noMove="1" noResize="1" noEditPoints="1" noAdjustHandles="1" noChangeArrowheads="1" noChangeShapeType="1" noTextEdit="1"/>
              </p:cNvSpPr>
              <p:nvPr/>
            </p:nvSpPr>
            <p:spPr bwMode="auto">
              <a:xfrm>
                <a:off x="333375" y="3988204"/>
                <a:ext cx="4229394" cy="685325"/>
              </a:xfrm>
              <a:prstGeom prst="rect">
                <a:avLst/>
              </a:prstGeom>
              <a:blipFill>
                <a:blip r:embed="rId6"/>
                <a:stretch>
                  <a:fillRect l="-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1" name="Google Shape;161;p18">
                <a:extLst>
                  <a:ext uri="{FF2B5EF4-FFF2-40B4-BE49-F238E27FC236}">
                    <a16:creationId xmlns:a16="http://schemas.microsoft.com/office/drawing/2014/main" id="{FD1FEA70-3AFA-432F-996E-8B5864C0E8ED}"/>
                  </a:ext>
                </a:extLst>
              </p:cNvPr>
              <p:cNvSpPr txBox="1">
                <a:spLocks/>
              </p:cNvSpPr>
              <p:nvPr/>
            </p:nvSpPr>
            <p:spPr bwMode="auto">
              <a:xfrm>
                <a:off x="4644008" y="1744773"/>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smtClea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1" name="Google Shape;161;p18">
                <a:extLst>
                  <a:ext uri="{FF2B5EF4-FFF2-40B4-BE49-F238E27FC236}">
                    <a16:creationId xmlns:a16="http://schemas.microsoft.com/office/drawing/2014/main" id="{FD1FEA70-3AFA-432F-996E-8B5864C0E8ED}"/>
                  </a:ext>
                </a:extLst>
              </p:cNvPr>
              <p:cNvSpPr txBox="1">
                <a:spLocks noRot="1" noChangeAspect="1" noMove="1" noResize="1" noEditPoints="1" noAdjustHandles="1" noChangeArrowheads="1" noChangeShapeType="1" noTextEdit="1"/>
              </p:cNvSpPr>
              <p:nvPr/>
            </p:nvSpPr>
            <p:spPr bwMode="auto">
              <a:xfrm>
                <a:off x="4644008" y="1744773"/>
                <a:ext cx="4229394" cy="685325"/>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3" name="Google Shape;161;p18">
                <a:extLst>
                  <a:ext uri="{FF2B5EF4-FFF2-40B4-BE49-F238E27FC236}">
                    <a16:creationId xmlns:a16="http://schemas.microsoft.com/office/drawing/2014/main" id="{A4282C84-45F8-4F09-84D7-3BDAACA0277C}"/>
                  </a:ext>
                </a:extLst>
              </p:cNvPr>
              <p:cNvSpPr txBox="1">
                <a:spLocks/>
              </p:cNvSpPr>
              <p:nvPr/>
            </p:nvSpPr>
            <p:spPr bwMode="auto">
              <a:xfrm>
                <a:off x="4644008" y="3242239"/>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𝟑</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3" name="Google Shape;161;p18">
                <a:extLst>
                  <a:ext uri="{FF2B5EF4-FFF2-40B4-BE49-F238E27FC236}">
                    <a16:creationId xmlns:a16="http://schemas.microsoft.com/office/drawing/2014/main" id="{A4282C84-45F8-4F09-84D7-3BDAACA0277C}"/>
                  </a:ext>
                </a:extLst>
              </p:cNvPr>
              <p:cNvSpPr txBox="1">
                <a:spLocks noRot="1" noChangeAspect="1" noMove="1" noResize="1" noEditPoints="1" noAdjustHandles="1" noChangeArrowheads="1" noChangeShapeType="1" noTextEdit="1"/>
              </p:cNvSpPr>
              <p:nvPr/>
            </p:nvSpPr>
            <p:spPr bwMode="auto">
              <a:xfrm>
                <a:off x="4644008" y="3242239"/>
                <a:ext cx="4229394" cy="685325"/>
              </a:xfrm>
              <a:prstGeom prst="rect">
                <a:avLst/>
              </a:prstGeom>
              <a:blipFill>
                <a:blip r:embed="rId8"/>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4" name="Google Shape;161;p18">
                <a:extLst>
                  <a:ext uri="{FF2B5EF4-FFF2-40B4-BE49-F238E27FC236}">
                    <a16:creationId xmlns:a16="http://schemas.microsoft.com/office/drawing/2014/main" id="{26018AE5-DF11-498B-B930-BABC2A3F2576}"/>
                  </a:ext>
                </a:extLst>
              </p:cNvPr>
              <p:cNvSpPr txBox="1">
                <a:spLocks/>
              </p:cNvSpPr>
              <p:nvPr/>
            </p:nvSpPr>
            <p:spPr bwMode="auto">
              <a:xfrm>
                <a:off x="4644008" y="2499742"/>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4" name="Google Shape;161;p18">
                <a:extLst>
                  <a:ext uri="{FF2B5EF4-FFF2-40B4-BE49-F238E27FC236}">
                    <a16:creationId xmlns:a16="http://schemas.microsoft.com/office/drawing/2014/main" id="{26018AE5-DF11-498B-B930-BABC2A3F2576}"/>
                  </a:ext>
                </a:extLst>
              </p:cNvPr>
              <p:cNvSpPr txBox="1">
                <a:spLocks noRot="1" noChangeAspect="1" noMove="1" noResize="1" noEditPoints="1" noAdjustHandles="1" noChangeArrowheads="1" noChangeShapeType="1" noTextEdit="1"/>
              </p:cNvSpPr>
              <p:nvPr/>
            </p:nvSpPr>
            <p:spPr bwMode="auto">
              <a:xfrm>
                <a:off x="4644008" y="2499742"/>
                <a:ext cx="4229394" cy="685325"/>
              </a:xfrm>
              <a:prstGeom prst="rect">
                <a:avLst/>
              </a:prstGeom>
              <a:blipFill>
                <a:blip r:embed="rId9"/>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5" name="Google Shape;161;p18">
                <a:extLst>
                  <a:ext uri="{FF2B5EF4-FFF2-40B4-BE49-F238E27FC236}">
                    <a16:creationId xmlns:a16="http://schemas.microsoft.com/office/drawing/2014/main" id="{CA6E4F05-E9F2-4887-9DE8-DA1250917696}"/>
                  </a:ext>
                </a:extLst>
              </p:cNvPr>
              <p:cNvSpPr txBox="1">
                <a:spLocks/>
              </p:cNvSpPr>
              <p:nvPr/>
            </p:nvSpPr>
            <p:spPr bwMode="auto">
              <a:xfrm>
                <a:off x="4644008" y="3988204"/>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5" name="Google Shape;161;p18">
                <a:extLst>
                  <a:ext uri="{FF2B5EF4-FFF2-40B4-BE49-F238E27FC236}">
                    <a16:creationId xmlns:a16="http://schemas.microsoft.com/office/drawing/2014/main" id="{CA6E4F05-E9F2-4887-9DE8-DA1250917696}"/>
                  </a:ext>
                </a:extLst>
              </p:cNvPr>
              <p:cNvSpPr txBox="1">
                <a:spLocks noRot="1" noChangeAspect="1" noMove="1" noResize="1" noEditPoints="1" noAdjustHandles="1" noChangeArrowheads="1" noChangeShapeType="1" noTextEdit="1"/>
              </p:cNvSpPr>
              <p:nvPr/>
            </p:nvSpPr>
            <p:spPr bwMode="auto">
              <a:xfrm>
                <a:off x="4644008" y="3988204"/>
                <a:ext cx="4229394" cy="685325"/>
              </a:xfrm>
              <a:prstGeom prst="rect">
                <a:avLst/>
              </a:prstGeom>
              <a:blipFill>
                <a:blip r:embed="rId10"/>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1977327052"/>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Results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21</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mc:Choice xmlns:a14="http://schemas.microsoft.com/office/drawing/2010/main" Requires="a14">
          <p:sp>
            <p:nvSpPr>
              <p:cNvPr id="21" name="Google Shape;161;p18">
                <a:extLst>
                  <a:ext uri="{FF2B5EF4-FFF2-40B4-BE49-F238E27FC236}">
                    <a16:creationId xmlns:a16="http://schemas.microsoft.com/office/drawing/2014/main" id="{FD1FEA70-3AFA-432F-996E-8B5864C0E8ED}"/>
                  </a:ext>
                </a:extLst>
              </p:cNvPr>
              <p:cNvSpPr txBox="1">
                <a:spLocks/>
              </p:cNvSpPr>
              <p:nvPr/>
            </p:nvSpPr>
            <p:spPr bwMode="auto">
              <a:xfrm>
                <a:off x="323528" y="1744773"/>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5: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𝐭𝐠</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sym typeface="Nixie One"/>
                                  </a:rPr>
                                  <m:t>𝟖</m:t>
                                </m:r>
                              </m:den>
                            </m:f>
                          </m:e>
                        </m:d>
                      </m:e>
                    </m:func>
                    <m:r>
                      <a:rPr lang="ar-AE" sz="2000" b="1" i="1" kern="0" smtClean="0">
                        <a:solidFill>
                          <a:srgbClr val="114454"/>
                        </a:solidFill>
                        <a:latin typeface="Cambria Math" panose="02040503050406030204" pitchFamily="18" charset="0"/>
                        <a:ea typeface="Nixie One"/>
                        <a:cs typeface="Nixie One"/>
                        <a:sym typeface="Nixie One"/>
                      </a:rPr>
                      <m:t>=</m:t>
                    </m:r>
                    <m:f>
                      <m:fPr>
                        <m:ctrlPr>
                          <a:rPr lang="cs-CZ" sz="2000" b="1" i="1" kern="0" smtClean="0">
                            <a:solidFill>
                              <a:srgbClr val="114454"/>
                            </a:solidFill>
                            <a:latin typeface="Cambria Math" panose="02040503050406030204" pitchFamily="18" charset="0"/>
                            <a:sym typeface="Nixie One"/>
                          </a:rPr>
                        </m:ctrlPr>
                      </m:fPr>
                      <m:num>
                        <m:rad>
                          <m:radPr>
                            <m:degHide m:val="on"/>
                            <m:ctrlPr>
                              <a:rPr lang="cs-CZ" sz="2000" b="1" i="1" kern="0" smtClean="0">
                                <a:solidFill>
                                  <a:srgbClr val="114454"/>
                                </a:solidFill>
                                <a:latin typeface="Cambria Math" panose="02040503050406030204" pitchFamily="18" charset="0"/>
                                <a:sym typeface="Nixie One"/>
                              </a:rPr>
                            </m:ctrlPr>
                          </m:radPr>
                          <m:deg/>
                          <m:e>
                            <m:r>
                              <a:rPr lang="cs-CZ" sz="2000" b="1" i="1" kern="0" smtClean="0">
                                <a:solidFill>
                                  <a:srgbClr val="114454"/>
                                </a:solidFill>
                                <a:latin typeface="Cambria Math" panose="02040503050406030204" pitchFamily="18" charset="0"/>
                                <a:sym typeface="Nixie One"/>
                              </a:rPr>
                              <m:t>𝟑</m:t>
                            </m:r>
                          </m:e>
                        </m:rad>
                      </m:num>
                      <m:den>
                        <m:r>
                          <a:rPr lang="cs-CZ" sz="2000" b="1" i="1" kern="0" smtClean="0">
                            <a:solidFill>
                              <a:srgbClr val="114454"/>
                            </a:solidFill>
                            <a:latin typeface="Cambria Math" panose="02040503050406030204" pitchFamily="18" charset="0"/>
                            <a:sym typeface="Nixie One"/>
                          </a:rPr>
                          <m:t>𝟑</m:t>
                        </m:r>
                      </m:den>
                    </m:f>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1" name="Google Shape;161;p18">
                <a:extLst>
                  <a:ext uri="{FF2B5EF4-FFF2-40B4-BE49-F238E27FC236}">
                    <a16:creationId xmlns:a16="http://schemas.microsoft.com/office/drawing/2014/main" id="{FD1FEA70-3AFA-432F-996E-8B5864C0E8ED}"/>
                  </a:ext>
                </a:extLst>
              </p:cNvPr>
              <p:cNvSpPr txBox="1">
                <a:spLocks noRot="1" noChangeAspect="1" noMove="1" noResize="1" noEditPoints="1" noAdjustHandles="1" noChangeArrowheads="1" noChangeShapeType="1" noTextEdit="1"/>
              </p:cNvSpPr>
              <p:nvPr/>
            </p:nvSpPr>
            <p:spPr bwMode="auto">
              <a:xfrm>
                <a:off x="323528" y="1744773"/>
                <a:ext cx="4229394" cy="685325"/>
              </a:xfrm>
              <a:prstGeom prst="rect">
                <a:avLst/>
              </a:prstGeom>
              <a:blipFill>
                <a:blip r:embed="rId3"/>
                <a:stretch>
                  <a:fillRect l="-14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3" name="Google Shape;161;p18">
                <a:extLst>
                  <a:ext uri="{FF2B5EF4-FFF2-40B4-BE49-F238E27FC236}">
                    <a16:creationId xmlns:a16="http://schemas.microsoft.com/office/drawing/2014/main" id="{A4282C84-45F8-4F09-84D7-3BDAACA0277C}"/>
                  </a:ext>
                </a:extLst>
              </p:cNvPr>
              <p:cNvSpPr txBox="1">
                <a:spLocks/>
              </p:cNvSpPr>
              <p:nvPr/>
            </p:nvSpPr>
            <p:spPr bwMode="auto">
              <a:xfrm>
                <a:off x="323528" y="3242239"/>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7:</a:t>
                </a:r>
                <a:r>
                  <a:rPr lang="cs-CZ" sz="2000" b="1" dirty="0">
                    <a:solidFill>
                      <a:srgbClr val="114454"/>
                    </a:solidFill>
                    <a:latin typeface="Weekly Free Light" panose="00000400000000000000" pitchFamily="50" charset="-18"/>
                    <a:ea typeface="Nixie One"/>
                    <a:cs typeface="Nixie One"/>
                    <a:sym typeface="Nixie One"/>
                  </a:rPr>
                  <a:t>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r>
                      <a:rPr lang="cs-CZ" sz="2000" b="1" i="1" smtClean="0">
                        <a:solidFill>
                          <a:srgbClr val="114454"/>
                        </a:solidFill>
                        <a:latin typeface="Cambria Math" panose="02040503050406030204" pitchFamily="18" charset="0"/>
                        <a:sym typeface="Nixie One"/>
                      </a:rPr>
                      <m:t>𝟑</m:t>
                    </m:r>
                    <m:r>
                      <a:rPr lang="cs-CZ" sz="2000" b="1" i="1" smtClean="0">
                        <a:solidFill>
                          <a:srgbClr val="114454"/>
                        </a:solidFill>
                        <a:latin typeface="Cambria Math" panose="02040503050406030204" pitchFamily="18" charset="0"/>
                        <a:ea typeface="Cambria Math" panose="02040503050406030204" pitchFamily="18" charset="0"/>
                        <a:sym typeface="Nixie One"/>
                      </a:rPr>
                      <m:t>∙</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𝒄𝒐</m:t>
                        </m:r>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𝒕𝒈</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𝟏</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r>
                  <a:rPr lang="cs-CZ" sz="2000" b="1" kern="0" dirty="0">
                    <a:solidFill>
                      <a:srgbClr val="114454"/>
                    </a:solidFill>
                    <a:latin typeface="Weekly Free Light" panose="00000400000000000000" pitchFamily="50" charset="-18"/>
                    <a:ea typeface="Nixie One"/>
                    <a:cs typeface="Nixie One"/>
                    <a:sym typeface="Nixie One"/>
                  </a:rPr>
                  <a:t> </a:t>
                </a:r>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3" name="Google Shape;161;p18">
                <a:extLst>
                  <a:ext uri="{FF2B5EF4-FFF2-40B4-BE49-F238E27FC236}">
                    <a16:creationId xmlns:a16="http://schemas.microsoft.com/office/drawing/2014/main" id="{A4282C84-45F8-4F09-84D7-3BDAACA0277C}"/>
                  </a:ext>
                </a:extLst>
              </p:cNvPr>
              <p:cNvSpPr txBox="1">
                <a:spLocks noRot="1" noChangeAspect="1" noMove="1" noResize="1" noEditPoints="1" noAdjustHandles="1" noChangeArrowheads="1" noChangeShapeType="1" noTextEdit="1"/>
              </p:cNvSpPr>
              <p:nvPr/>
            </p:nvSpPr>
            <p:spPr bwMode="auto">
              <a:xfrm>
                <a:off x="323528" y="3242239"/>
                <a:ext cx="4229394" cy="685325"/>
              </a:xfrm>
              <a:prstGeom prst="rect">
                <a:avLst/>
              </a:prstGeom>
              <a:blipFill>
                <a:blip r:embed="rId4"/>
                <a:stretch>
                  <a:fillRect l="-14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4" name="Google Shape;161;p18">
                <a:extLst>
                  <a:ext uri="{FF2B5EF4-FFF2-40B4-BE49-F238E27FC236}">
                    <a16:creationId xmlns:a16="http://schemas.microsoft.com/office/drawing/2014/main" id="{26018AE5-DF11-498B-B930-BABC2A3F2576}"/>
                  </a:ext>
                </a:extLst>
              </p:cNvPr>
              <p:cNvSpPr txBox="1">
                <a:spLocks/>
              </p:cNvSpPr>
              <p:nvPr/>
            </p:nvSpPr>
            <p:spPr bwMode="auto">
              <a:xfrm>
                <a:off x="323528" y="2499742"/>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cs-CZ" sz="2000" b="1" kern="0" dirty="0">
                    <a:solidFill>
                      <a:srgbClr val="114454"/>
                    </a:solidFill>
                    <a:latin typeface="Weekly Free Light" panose="00000400000000000000" pitchFamily="50" charset="-18"/>
                    <a:ea typeface="Nixie One"/>
                    <a:cs typeface="Nixie One"/>
                    <a:sym typeface="Nixie One"/>
                  </a:rPr>
                  <a:t>6: </a:t>
                </a:r>
                <a14:m>
                  <m:oMath xmlns:m="http://schemas.openxmlformats.org/officeDocument/2006/math">
                    <m:r>
                      <a:rPr lang="cs-CZ" sz="2000" b="1" kern="0" smtClean="0">
                        <a:solidFill>
                          <a:srgbClr val="114454"/>
                        </a:solidFill>
                        <a:latin typeface="Cambria Math" panose="02040503050406030204" pitchFamily="18" charset="0"/>
                        <a:ea typeface="Nixie One"/>
                        <a:cs typeface="Nixie One"/>
                        <a:sym typeface="Nixie One"/>
                      </a:rPr>
                      <m:t> </m:t>
                    </m:r>
                    <m:func>
                      <m:funcPr>
                        <m:ctrlPr>
                          <a:rPr lang="ar-AE" sz="2000" b="1" i="1" kern="0" smtClean="0">
                            <a:solidFill>
                              <a:srgbClr val="114454"/>
                            </a:solidFill>
                            <a:latin typeface="Cambria Math" panose="02040503050406030204" pitchFamily="18" charset="0"/>
                            <a:ea typeface="Nixie One"/>
                            <a:cs typeface="Nixie One"/>
                            <a:sym typeface="Nixie One"/>
                          </a:rPr>
                        </m:ctrlPr>
                      </m:funcPr>
                      <m:fName>
                        <m:r>
                          <a:rPr lang="cs-CZ" sz="2000" b="1" i="0" kern="0" smtClean="0">
                            <a:solidFill>
                              <a:srgbClr val="114454"/>
                            </a:solidFill>
                            <a:latin typeface="Cambria Math" panose="02040503050406030204" pitchFamily="18" charset="0"/>
                            <a:ea typeface="Nixie One"/>
                            <a:cs typeface="Nixie One"/>
                            <a:sym typeface="Nixie One"/>
                          </a:rPr>
                          <m:t>𝐜𝐨𝐭𝐠</m:t>
                        </m:r>
                      </m:fName>
                      <m:e>
                        <m:d>
                          <m:dPr>
                            <m:ctrlPr>
                              <a:rPr lang="ar-AE" sz="2000" b="1" i="1" kern="0" smtClean="0">
                                <a:solidFill>
                                  <a:srgbClr val="114454"/>
                                </a:solidFill>
                                <a:latin typeface="Cambria Math" panose="02040503050406030204" pitchFamily="18" charset="0"/>
                                <a:sym typeface="Nixie One"/>
                              </a:rPr>
                            </m:ctrlPr>
                          </m:dPr>
                          <m:e>
                            <m:r>
                              <a:rPr lang="cs-CZ" sz="2000" b="1" i="1" kern="0" smtClean="0">
                                <a:solidFill>
                                  <a:srgbClr val="114454"/>
                                </a:solidFill>
                                <a:latin typeface="Cambria Math" panose="02040503050406030204" pitchFamily="18" charset="0"/>
                                <a:sym typeface="Nixie One"/>
                              </a:rPr>
                              <m:t>𝟐</m:t>
                            </m:r>
                            <m:r>
                              <a:rPr lang="cs-CZ" sz="2000" b="1" i="1" kern="0" smtClean="0">
                                <a:solidFill>
                                  <a:srgbClr val="114454"/>
                                </a:solidFill>
                                <a:latin typeface="Cambria Math" panose="02040503050406030204" pitchFamily="18" charset="0"/>
                                <a:sym typeface="Nixie One"/>
                              </a:rPr>
                              <m:t>𝒙</m:t>
                            </m:r>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e>
                        </m:d>
                      </m:e>
                    </m:func>
                    <m:r>
                      <a:rPr lang="ar-AE" sz="2000" b="1" i="1" kern="0" smtClean="0">
                        <a:solidFill>
                          <a:srgbClr val="114454"/>
                        </a:solidFill>
                        <a:latin typeface="Cambria Math" panose="02040503050406030204" pitchFamily="18" charset="0"/>
                        <a:ea typeface="Nixie One"/>
                        <a:cs typeface="Nixie One"/>
                        <a:sym typeface="Nixie One"/>
                      </a:rPr>
                      <m:t>=</m:t>
                    </m:r>
                    <m:r>
                      <a:rPr lang="cs-CZ" sz="2000" b="1" i="1" kern="0" smtClean="0">
                        <a:solidFill>
                          <a:srgbClr val="114454"/>
                        </a:solidFill>
                        <a:latin typeface="Cambria Math" panose="02040503050406030204" pitchFamily="18" charset="0"/>
                        <a:ea typeface="Nixie One"/>
                        <a:cs typeface="Nixie One"/>
                        <a:sym typeface="Nixie One"/>
                      </a:rPr>
                      <m:t>−</m:t>
                    </m:r>
                    <m:rad>
                      <m:radPr>
                        <m:degHide m:val="on"/>
                        <m:ctrlPr>
                          <a:rPr lang="cs-CZ" sz="2000" b="1" i="1" kern="0">
                            <a:solidFill>
                              <a:srgbClr val="114454"/>
                            </a:solidFill>
                            <a:latin typeface="Cambria Math" panose="02040503050406030204" pitchFamily="18" charset="0"/>
                            <a:sym typeface="Nixie One"/>
                          </a:rPr>
                        </m:ctrlPr>
                      </m:radPr>
                      <m:deg/>
                      <m:e>
                        <m:r>
                          <a:rPr lang="cs-CZ" sz="2000" b="1" i="1" kern="0">
                            <a:solidFill>
                              <a:srgbClr val="114454"/>
                            </a:solidFill>
                            <a:latin typeface="Cambria Math" panose="02040503050406030204" pitchFamily="18" charset="0"/>
                            <a:sym typeface="Nixie One"/>
                          </a:rPr>
                          <m:t>𝟑</m:t>
                        </m:r>
                      </m:e>
                    </m:rad>
                  </m:oMath>
                </a14:m>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4" name="Google Shape;161;p18">
                <a:extLst>
                  <a:ext uri="{FF2B5EF4-FFF2-40B4-BE49-F238E27FC236}">
                    <a16:creationId xmlns:a16="http://schemas.microsoft.com/office/drawing/2014/main" id="{26018AE5-DF11-498B-B930-BABC2A3F2576}"/>
                  </a:ext>
                </a:extLst>
              </p:cNvPr>
              <p:cNvSpPr txBox="1">
                <a:spLocks noRot="1" noChangeAspect="1" noMove="1" noResize="1" noEditPoints="1" noAdjustHandles="1" noChangeArrowheads="1" noChangeShapeType="1" noTextEdit="1"/>
              </p:cNvSpPr>
              <p:nvPr/>
            </p:nvSpPr>
            <p:spPr bwMode="auto">
              <a:xfrm>
                <a:off x="323528" y="2499742"/>
                <a:ext cx="4229394" cy="685325"/>
              </a:xfrm>
              <a:prstGeom prst="rect">
                <a:avLst/>
              </a:prstGeom>
              <a:blipFill>
                <a:blip r:embed="rId5"/>
                <a:stretch>
                  <a:fillRect l="-14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5" name="Google Shape;161;p18">
                <a:extLst>
                  <a:ext uri="{FF2B5EF4-FFF2-40B4-BE49-F238E27FC236}">
                    <a16:creationId xmlns:a16="http://schemas.microsoft.com/office/drawing/2014/main" id="{CA6E4F05-E9F2-4887-9DE8-DA1250917696}"/>
                  </a:ext>
                </a:extLst>
              </p:cNvPr>
              <p:cNvSpPr txBox="1">
                <a:spLocks/>
              </p:cNvSpPr>
              <p:nvPr/>
            </p:nvSpPr>
            <p:spPr bwMode="auto">
              <a:xfrm>
                <a:off x="323528" y="3988204"/>
                <a:ext cx="4229394" cy="685325"/>
              </a:xfrm>
              <a:prstGeom prst="rect">
                <a:avLst/>
              </a:prstGeom>
              <a:solidFill>
                <a:schemeClr val="accent6">
                  <a:lumMod val="40000"/>
                  <a:lumOff val="60000"/>
                </a:schemeClr>
              </a:solidFill>
              <a:ln>
                <a:noFill/>
              </a:ln>
              <a:extLst>
                <a:ext uri="{91240B29-F687-4F45-9708-019B960494DF}">
                  <a14:hiddenLine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cs-CZ" sz="2000" b="1" kern="0" dirty="0">
                    <a:solidFill>
                      <a:srgbClr val="114454"/>
                    </a:solidFill>
                    <a:latin typeface="Weekly Free Light" panose="00000400000000000000" pitchFamily="50" charset="-18"/>
                    <a:ea typeface="Nixie One"/>
                    <a:cs typeface="Nixie One"/>
                    <a:sym typeface="Nixie One"/>
                  </a:rPr>
                  <a:t>8:</a:t>
                </a:r>
                <a:r>
                  <a:rPr lang="cs-CZ" sz="2000" b="1" dirty="0">
                    <a:solidFill>
                      <a:srgbClr val="114454"/>
                    </a:solidFill>
                    <a:latin typeface="Weekly Free Light" panose="00000400000000000000" pitchFamily="50" charset="-18"/>
                    <a:ea typeface="Nixie One"/>
                    <a:cs typeface="Nixie One"/>
                    <a:sym typeface="Nixie One"/>
                  </a:rPr>
                  <a:t>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ctrlPr>
                      </m:funcPr>
                      <m:fName>
                        <m:sSup>
                          <m:sSupPr>
                            <m:ctrlPr>
                              <a:rPr lang="cs-CZ" sz="2000" b="1" i="1" smtClean="0">
                                <a:solidFill>
                                  <a:srgbClr val="114454"/>
                                </a:solidFill>
                                <a:latin typeface="Cambria Math" panose="02040503050406030204" pitchFamily="18" charset="0"/>
                                <a:ea typeface="Cambria Math" panose="02040503050406030204" pitchFamily="18" charset="0"/>
                                <a:sym typeface="Nixie One"/>
                              </a:rPr>
                            </m:ctrlPr>
                          </m:sSupPr>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𝒕𝒈</m:t>
                            </m:r>
                          </m:e>
                          <m:sup>
                            <m:r>
                              <a:rPr lang="cs-CZ" sz="2000" b="1" i="1" smtClean="0">
                                <a:solidFill>
                                  <a:srgbClr val="114454"/>
                                </a:solidFill>
                                <a:latin typeface="Cambria Math" panose="02040503050406030204" pitchFamily="18" charset="0"/>
                                <a:ea typeface="Cambria Math" panose="02040503050406030204" pitchFamily="18" charset="0"/>
                                <a:sym typeface="Nixie One"/>
                              </a:rPr>
                              <m:t>𝟐</m:t>
                            </m:r>
                          </m:sup>
                        </m:sSup>
                      </m:fName>
                      <m:e>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𝒙</m:t>
                        </m:r>
                      </m:e>
                    </m:func>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𝟏</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sym typeface="Nixie One"/>
                      </a:rPr>
                      <m:t>𝟎</m:t>
                    </m:r>
                  </m:oMath>
                </a14:m>
                <a:r>
                  <a:rPr lang="cs-CZ" sz="2000" b="1" kern="0" dirty="0">
                    <a:solidFill>
                      <a:srgbClr val="114454"/>
                    </a:solidFill>
                    <a:latin typeface="Weekly Free Light" panose="00000400000000000000" pitchFamily="50" charset="-18"/>
                    <a:ea typeface="Nixie One"/>
                    <a:cs typeface="Nixie One"/>
                    <a:sym typeface="Nixie One"/>
                  </a:rPr>
                  <a:t> </a:t>
                </a:r>
                <a:endParaRPr lang="ar-AE" sz="3200"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5" name="Google Shape;161;p18">
                <a:extLst>
                  <a:ext uri="{FF2B5EF4-FFF2-40B4-BE49-F238E27FC236}">
                    <a16:creationId xmlns:a16="http://schemas.microsoft.com/office/drawing/2014/main" id="{CA6E4F05-E9F2-4887-9DE8-DA1250917696}"/>
                  </a:ext>
                </a:extLst>
              </p:cNvPr>
              <p:cNvSpPr txBox="1">
                <a:spLocks noRot="1" noChangeAspect="1" noMove="1" noResize="1" noEditPoints="1" noAdjustHandles="1" noChangeArrowheads="1" noChangeShapeType="1" noTextEdit="1"/>
              </p:cNvSpPr>
              <p:nvPr/>
            </p:nvSpPr>
            <p:spPr bwMode="auto">
              <a:xfrm>
                <a:off x="323528" y="3988204"/>
                <a:ext cx="4229394" cy="685325"/>
              </a:xfrm>
              <a:prstGeom prst="rect">
                <a:avLst/>
              </a:prstGeom>
              <a:blipFill>
                <a:blip r:embed="rId6"/>
                <a:stretch>
                  <a:fillRect l="-14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0" name="Google Shape;161;p18">
                <a:extLst>
                  <a:ext uri="{FF2B5EF4-FFF2-40B4-BE49-F238E27FC236}">
                    <a16:creationId xmlns:a16="http://schemas.microsoft.com/office/drawing/2014/main" id="{EC9B9ECF-EB61-184A-3AD1-CB924AD0D8E2}"/>
                  </a:ext>
                </a:extLst>
              </p:cNvPr>
              <p:cNvSpPr txBox="1">
                <a:spLocks/>
              </p:cNvSpPr>
              <p:nvPr/>
            </p:nvSpPr>
            <p:spPr bwMode="auto">
              <a:xfrm>
                <a:off x="4644008" y="1744773"/>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smtClea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0" name="Google Shape;161;p18">
                <a:extLst>
                  <a:ext uri="{FF2B5EF4-FFF2-40B4-BE49-F238E27FC236}">
                    <a16:creationId xmlns:a16="http://schemas.microsoft.com/office/drawing/2014/main" id="{EC9B9ECF-EB61-184A-3AD1-CB924AD0D8E2}"/>
                  </a:ext>
                </a:extLst>
              </p:cNvPr>
              <p:cNvSpPr txBox="1">
                <a:spLocks noRot="1" noChangeAspect="1" noMove="1" noResize="1" noEditPoints="1" noAdjustHandles="1" noChangeArrowheads="1" noChangeShapeType="1" noTextEdit="1"/>
              </p:cNvSpPr>
              <p:nvPr/>
            </p:nvSpPr>
            <p:spPr bwMode="auto">
              <a:xfrm>
                <a:off x="4644008" y="1744773"/>
                <a:ext cx="4229394" cy="685325"/>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2" name="Google Shape;161;p18">
                <a:extLst>
                  <a:ext uri="{FF2B5EF4-FFF2-40B4-BE49-F238E27FC236}">
                    <a16:creationId xmlns:a16="http://schemas.microsoft.com/office/drawing/2014/main" id="{6B4E75CA-EF7B-01B3-2255-845494D1F697}"/>
                  </a:ext>
                </a:extLst>
              </p:cNvPr>
              <p:cNvSpPr txBox="1">
                <a:spLocks/>
              </p:cNvSpPr>
              <p:nvPr/>
            </p:nvSpPr>
            <p:spPr bwMode="auto">
              <a:xfrm>
                <a:off x="4644008" y="3242239"/>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𝟑</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2" name="Google Shape;161;p18">
                <a:extLst>
                  <a:ext uri="{FF2B5EF4-FFF2-40B4-BE49-F238E27FC236}">
                    <a16:creationId xmlns:a16="http://schemas.microsoft.com/office/drawing/2014/main" id="{6B4E75CA-EF7B-01B3-2255-845494D1F697}"/>
                  </a:ext>
                </a:extLst>
              </p:cNvPr>
              <p:cNvSpPr txBox="1">
                <a:spLocks noRot="1" noChangeAspect="1" noMove="1" noResize="1" noEditPoints="1" noAdjustHandles="1" noChangeArrowheads="1" noChangeShapeType="1" noTextEdit="1"/>
              </p:cNvSpPr>
              <p:nvPr/>
            </p:nvSpPr>
            <p:spPr bwMode="auto">
              <a:xfrm>
                <a:off x="4644008" y="3242239"/>
                <a:ext cx="4229394" cy="685325"/>
              </a:xfrm>
              <a:prstGeom prst="rect">
                <a:avLst/>
              </a:prstGeom>
              <a:blipFill>
                <a:blip r:embed="rId8"/>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6" name="Google Shape;161;p18">
                <a:extLst>
                  <a:ext uri="{FF2B5EF4-FFF2-40B4-BE49-F238E27FC236}">
                    <a16:creationId xmlns:a16="http://schemas.microsoft.com/office/drawing/2014/main" id="{4CFB7B07-8978-1CEE-20FB-61F55D2E68D8}"/>
                  </a:ext>
                </a:extLst>
              </p:cNvPr>
              <p:cNvSpPr txBox="1">
                <a:spLocks/>
              </p:cNvSpPr>
              <p:nvPr/>
            </p:nvSpPr>
            <p:spPr bwMode="auto">
              <a:xfrm>
                <a:off x="4644008" y="2499742"/>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r>
                                <a:rPr lang="cs-CZ" sz="1600" b="1" i="1" kern="0">
                                  <a:solidFill>
                                    <a:srgbClr val="114454"/>
                                  </a:solidFill>
                                  <a:latin typeface="Cambria Math" panose="02040503050406030204" pitchFamily="18" charset="0"/>
                                  <a:ea typeface="Cambria Math" panose="02040503050406030204" pitchFamily="18" charset="0"/>
                                  <a:sym typeface="Nixie One"/>
                                </a:rPr>
                                <m:t>𝒌</m:t>
                              </m:r>
                              <m:f>
                                <m:fPr>
                                  <m:ctrlPr>
                                    <a:rPr lang="cs-CZ" sz="1600" b="1" i="1" kern="0" smtClea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𝟐</m:t>
                                  </m:r>
                                </m:den>
                              </m:f>
                              <m:r>
                                <a:rPr lang="cs-CZ" sz="1600" b="1" i="1" kern="0">
                                  <a:solidFill>
                                    <a:srgbClr val="114454"/>
                                  </a:solidFill>
                                  <a:latin typeface="Cambria Math" panose="02040503050406030204" pitchFamily="18" charset="0"/>
                                  <a:ea typeface="Cambria Math" panose="02040503050406030204" pitchFamily="18" charset="0"/>
                                  <a:sym typeface="Nixie One"/>
                                </a:rPr>
                                <m:t> </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6" name="Google Shape;161;p18">
                <a:extLst>
                  <a:ext uri="{FF2B5EF4-FFF2-40B4-BE49-F238E27FC236}">
                    <a16:creationId xmlns:a16="http://schemas.microsoft.com/office/drawing/2014/main" id="{4CFB7B07-8978-1CEE-20FB-61F55D2E68D8}"/>
                  </a:ext>
                </a:extLst>
              </p:cNvPr>
              <p:cNvSpPr txBox="1">
                <a:spLocks noRot="1" noChangeAspect="1" noMove="1" noResize="1" noEditPoints="1" noAdjustHandles="1" noChangeArrowheads="1" noChangeShapeType="1" noTextEdit="1"/>
              </p:cNvSpPr>
              <p:nvPr/>
            </p:nvSpPr>
            <p:spPr bwMode="auto">
              <a:xfrm>
                <a:off x="4644008" y="2499742"/>
                <a:ext cx="4229394" cy="685325"/>
              </a:xfrm>
              <a:prstGeom prst="rect">
                <a:avLst/>
              </a:prstGeom>
              <a:blipFill>
                <a:blip r:embed="rId9"/>
                <a:stretch>
                  <a:fillRect/>
                </a:stretch>
              </a:blipFill>
              <a:ln>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7" name="Google Shape;161;p18">
                <a:extLst>
                  <a:ext uri="{FF2B5EF4-FFF2-40B4-BE49-F238E27FC236}">
                    <a16:creationId xmlns:a16="http://schemas.microsoft.com/office/drawing/2014/main" id="{1E92F7C4-455C-7319-CFE8-9C66030A1F73}"/>
                  </a:ext>
                </a:extLst>
              </p:cNvPr>
              <p:cNvSpPr txBox="1">
                <a:spLocks/>
              </p:cNvSpPr>
              <p:nvPr/>
            </p:nvSpPr>
            <p:spPr bwMode="auto">
              <a:xfrm>
                <a:off x="4644008" y="3988204"/>
                <a:ext cx="4229394" cy="685325"/>
              </a:xfrm>
              <a:prstGeom prst="rect">
                <a:avLst/>
              </a:prstGeom>
              <a:solidFill>
                <a:schemeClr val="accent2">
                  <a:lumMod val="20000"/>
                  <a:lumOff val="8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600" b="1" i="1" kern="0" smtClean="0">
                          <a:solidFill>
                            <a:srgbClr val="114454"/>
                          </a:solidFill>
                          <a:latin typeface="Cambria Math" panose="02040503050406030204" pitchFamily="18" charset="0"/>
                          <a:ea typeface="Nixie One"/>
                          <a:cs typeface="Nixie One"/>
                          <a:sym typeface="Nixie One"/>
                        </a:rPr>
                        <m:t>𝒙</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600" b="1" i="1" ker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m:t>
                          </m:r>
                          <m:r>
                            <m:rPr>
                              <m:brk m:alnAt="7"/>
                            </m:rPr>
                            <a:rPr lang="cs-CZ" sz="1600" b="1" i="1" ker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600" b="1" i="1" ker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smtClean="0">
                                  <a:solidFill>
                                    <a:srgbClr val="114454"/>
                                  </a:solidFill>
                                  <a:latin typeface="Cambria Math" panose="02040503050406030204" pitchFamily="18" charset="0"/>
                                  <a:ea typeface="Cambria Math" panose="02040503050406030204" pitchFamily="18" charset="0"/>
                                  <a:sym typeface="Nixie One"/>
                                </a:rPr>
                                <m:t>;</m:t>
                              </m:r>
                              <m:f>
                                <m:fPr>
                                  <m:ctrlPr>
                                    <a:rPr lang="cs-CZ" sz="1600" b="1" i="1" kern="0">
                                      <a:solidFill>
                                        <a:srgbClr val="114454"/>
                                      </a:solidFill>
                                      <a:latin typeface="Cambria Math" panose="02040503050406030204" pitchFamily="18" charset="0"/>
                                      <a:ea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𝟑</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ea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b="1" i="1" kern="0" dirty="0">
                  <a:solidFill>
                    <a:srgbClr val="114454"/>
                  </a:solidFill>
                  <a:latin typeface="Weekly Free Light" panose="00000400000000000000" pitchFamily="50" charset="-18"/>
                  <a:ea typeface="Nixie One"/>
                  <a:cs typeface="Nixie One"/>
                  <a:sym typeface="Nixie One"/>
                </a:endParaRPr>
              </a:p>
            </p:txBody>
          </p:sp>
        </mc:Choice>
        <mc:Fallback>
          <p:sp>
            <p:nvSpPr>
              <p:cNvPr id="27" name="Google Shape;161;p18">
                <a:extLst>
                  <a:ext uri="{FF2B5EF4-FFF2-40B4-BE49-F238E27FC236}">
                    <a16:creationId xmlns:a16="http://schemas.microsoft.com/office/drawing/2014/main" id="{1E92F7C4-455C-7319-CFE8-9C66030A1F73}"/>
                  </a:ext>
                </a:extLst>
              </p:cNvPr>
              <p:cNvSpPr txBox="1">
                <a:spLocks noRot="1" noChangeAspect="1" noMove="1" noResize="1" noEditPoints="1" noAdjustHandles="1" noChangeArrowheads="1" noChangeShapeType="1" noTextEdit="1"/>
              </p:cNvSpPr>
              <p:nvPr/>
            </p:nvSpPr>
            <p:spPr bwMode="auto">
              <a:xfrm>
                <a:off x="4644008" y="3988204"/>
                <a:ext cx="4229394" cy="685325"/>
              </a:xfrm>
              <a:prstGeom prst="rect">
                <a:avLst/>
              </a:prstGeom>
              <a:blipFill>
                <a:blip r:embed="rId10"/>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689731833"/>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22</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91329"/>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23</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2">
            <a:extLst>
              <a:ext uri="{FF2B5EF4-FFF2-40B4-BE49-F238E27FC236}">
                <a16:creationId xmlns:a16="http://schemas.microsoft.com/office/drawing/2014/main" id="{CDEA266D-25A9-46F7-B18C-C711B5CF0D4E}"/>
              </a:ext>
            </a:extLst>
          </p:cNvPr>
          <p:cNvPicPr>
            <a:picLocks noChangeAspect="1" noChangeArrowheads="1"/>
          </p:cNvPicPr>
          <p:nvPr/>
        </p:nvPicPr>
        <p:blipFill>
          <a:blip r:embed="rId4"/>
          <a:srcRect/>
          <a:stretch/>
        </p:blipFill>
        <p:spPr bwMode="auto">
          <a:xfrm>
            <a:off x="820505" y="241161"/>
            <a:ext cx="931027" cy="7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5"/>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427734"/>
            <a:ext cx="4505325" cy="1610866"/>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The revision of basic values</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1</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69758561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8496944"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KAHOOT!</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en-GB"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Revison</a:t>
            </a: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a:t>
            </a:r>
            <a:b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en-GB"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The values of trigonometric functions and the unit circle</a:t>
            </a:r>
            <a:endPar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pic>
        <p:nvPicPr>
          <p:cNvPr id="1026" name="Picture 2">
            <a:extLst>
              <a:ext uri="{FF2B5EF4-FFF2-40B4-BE49-F238E27FC236}">
                <a16:creationId xmlns:a16="http://schemas.microsoft.com/office/drawing/2014/main" id="{269746A0-AF20-4A31-95BA-82077A6D962F}"/>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7494" b="91335" l="9750" r="89987">
                        <a14:foregroundMark x1="28458" y1="17330" x2="28458" y2="17330"/>
                        <a14:foregroundMark x1="34651" y1="13349" x2="34651" y2="13349"/>
                        <a14:foregroundMark x1="36627" y1="7728" x2="36627" y2="7728"/>
                        <a14:foregroundMark x1="51647" y1="91335" x2="51647" y2="91335"/>
                        <a14:backgroundMark x1="34651" y1="28337" x2="34651" y2="28337"/>
                        <a14:backgroundMark x1="18050" y1="26230" x2="18050" y2="26230"/>
                      </a14:backgroundRemoval>
                    </a14:imgEffect>
                  </a14:imgLayer>
                </a14:imgProps>
              </a:ext>
              <a:ext uri="{28A0092B-C50C-407E-A947-70E740481C1C}">
                <a14:useLocalDpi xmlns:a14="http://schemas.microsoft.com/office/drawing/2010/main" val="0"/>
              </a:ext>
            </a:extLst>
          </a:blip>
          <a:srcRect/>
          <a:stretch>
            <a:fillRect/>
          </a:stretch>
        </p:blipFill>
        <p:spPr bwMode="auto">
          <a:xfrm>
            <a:off x="143823" y="3278159"/>
            <a:ext cx="1526674" cy="858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5353670" cy="738664"/>
          </a:xfrm>
          <a:prstGeom prst="rect">
            <a:avLst/>
          </a:prstGeom>
          <a:noFill/>
        </p:spPr>
        <p:txBody>
          <a:bodyPr wrap="square">
            <a:spAutoFit/>
          </a:bodyPr>
          <a:lstStyle/>
          <a:p>
            <a:r>
              <a:rPr lang="en-GB" dirty="0">
                <a:solidFill>
                  <a:schemeClr val="bg1"/>
                </a:solidFill>
              </a:rPr>
              <a:t>Link</a:t>
            </a:r>
            <a:r>
              <a:rPr lang="cs-CZ" dirty="0">
                <a:solidFill>
                  <a:schemeClr val="bg1"/>
                </a:solidFill>
              </a:rPr>
              <a:t>:</a:t>
            </a:r>
          </a:p>
          <a:p>
            <a:r>
              <a:rPr lang="cs-CZ" dirty="0">
                <a:solidFill>
                  <a:schemeClr val="bg1">
                    <a:lumMod val="95000"/>
                  </a:schemeClr>
                </a:solidFill>
                <a:hlinkClick r:id="rId5">
                  <a:extLst>
                    <a:ext uri="{A12FA001-AC4F-418D-AE19-62706E023703}">
                      <ahyp:hlinkClr xmlns:ahyp="http://schemas.microsoft.com/office/drawing/2018/hyperlinkcolor" val="tx"/>
                    </a:ext>
                  </a:extLst>
                </a:hlinkClick>
              </a:rPr>
              <a:t>https://create.kahoot.it/share/values-of-goniometrical-functions/0dd951a9-8538-45d7-8635-8517d099ba16</a:t>
            </a:r>
            <a:r>
              <a:rPr lang="cs-CZ" dirty="0">
                <a:solidFill>
                  <a:schemeClr val="bg1">
                    <a:lumMod val="95000"/>
                  </a:schemeClr>
                </a:solidFill>
              </a:rPr>
              <a:t> </a:t>
            </a:r>
          </a:p>
        </p:txBody>
      </p:sp>
      <p:sp>
        <p:nvSpPr>
          <p:cNvPr id="10" name="Tlačítko akce: Přejít vpřed nebo Další 9">
            <a:hlinkClick r:id="rId5"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en-GB" sz="1100" b="1" dirty="0">
                <a:solidFill>
                  <a:schemeClr val="bg1"/>
                </a:solidFill>
                <a:latin typeface="Weekly Free Light" panose="00000400000000000000" pitchFamily="50" charset="-18"/>
              </a:rPr>
              <a:t>Play</a:t>
            </a:r>
            <a:r>
              <a:rPr lang="cs-CZ" sz="1100" b="1" dirty="0">
                <a:solidFill>
                  <a:schemeClr val="bg1"/>
                </a:solidFill>
                <a:latin typeface="Weekly Free Light" panose="00000400000000000000" pitchFamily="50" charset="-18"/>
              </a:rPr>
              <a:t>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KAHOOT!</a:t>
            </a:r>
          </a:p>
        </p:txBody>
      </p:sp>
      <p:pic>
        <p:nvPicPr>
          <p:cNvPr id="3" name="Picture 2">
            <a:extLst>
              <a:ext uri="{FF2B5EF4-FFF2-40B4-BE49-F238E27FC236}">
                <a16:creationId xmlns:a16="http://schemas.microsoft.com/office/drawing/2014/main" id="{19CC9221-08FA-48F0-9016-B6C937DAB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3464" y="228371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499742"/>
            <a:ext cx="4505325" cy="1538858"/>
          </a:xfrm>
        </p:spPr>
        <p:txBody>
          <a:bodyPr/>
          <a:lstStyle/>
          <a:p>
            <a:pPr eaLnBrk="1" hangingPunct="1">
              <a:spcBef>
                <a:spcPct val="0"/>
              </a:spcBef>
              <a:spcAft>
                <a:spcPct val="0"/>
              </a:spcAft>
              <a:buFont typeface="Roboto Slab" pitchFamily="2" charset="0"/>
              <a:buNone/>
            </a:pPr>
            <a:r>
              <a:rPr lang="en-GB" altLang="cs-CZ" b="1" dirty="0">
                <a:latin typeface="Roboto Slab" pitchFamily="2" charset="0"/>
                <a:cs typeface="Arial" panose="020B0604020202020204" pitchFamily="34" charset="0"/>
                <a:sym typeface="Roboto Slab" pitchFamily="2" charset="0"/>
              </a:rPr>
              <a:t>Simple equations</a:t>
            </a:r>
            <a:endParaRPr lang="sk-SK" altLang="cs-CZ" b="1" dirty="0">
              <a:latin typeface="Roboto Slab" pitchFamily="2" charset="0"/>
              <a:cs typeface="Arial" panose="020B0604020202020204" pitchFamily="34" charset="0"/>
              <a:sym typeface="Roboto Slab" pitchFamily="2" charset="0"/>
            </a:endParaRP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2</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967546724"/>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Simple equations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251520" y="1565924"/>
                <a:ext cx="4320480"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en-GB" sz="2000" b="1" dirty="0">
                    <a:solidFill>
                      <a:srgbClr val="114454"/>
                    </a:solidFill>
                    <a:latin typeface="Weekly Free Light" panose="00000400000000000000" pitchFamily="50" charset="-18"/>
                    <a:ea typeface="Nixie One"/>
                    <a:cs typeface="Nixie One"/>
                    <a:sym typeface="Nixie One"/>
                  </a:rPr>
                  <a:t>Example </a:t>
                </a:r>
                <a:r>
                  <a:rPr lang="cs-CZ" sz="2000" b="1" dirty="0">
                    <a:solidFill>
                      <a:srgbClr val="114454"/>
                    </a:solidFill>
                    <a:latin typeface="Weekly Free Light" panose="00000400000000000000" pitchFamily="50" charset="-18"/>
                    <a:ea typeface="Nixie One"/>
                    <a:cs typeface="Nixie One"/>
                    <a:sym typeface="Nixie One"/>
                  </a:rPr>
                  <a:t>1: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𝐭𝐠</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Nixie One"/>
                        <a:cs typeface="Nixie One"/>
                        <a:sym typeface="Nixie One"/>
                      </a:rPr>
                      <m:t>𝟎</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251520" y="1565924"/>
                <a:ext cx="4320480" cy="685325"/>
              </a:xfrm>
              <a:blipFill>
                <a:blip r:embed="rId3"/>
                <a:stretch>
                  <a:fillRect l="-1410"/>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9C7A081C-EC8A-4344-9595-04A88DC3729A}"/>
                  </a:ext>
                </a:extLst>
              </p:cNvPr>
              <p:cNvSpPr txBox="1">
                <a:spLocks/>
              </p:cNvSpPr>
              <p:nvPr/>
            </p:nvSpPr>
            <p:spPr bwMode="auto">
              <a:xfrm>
                <a:off x="251520" y="2258248"/>
                <a:ext cx="4536504" cy="1299679"/>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The value of </a:t>
                </a:r>
                <a:r>
                  <a:rPr lang="cs-CZ" sz="1800" b="1" kern="0" dirty="0">
                    <a:solidFill>
                      <a:srgbClr val="114454"/>
                    </a:solidFill>
                    <a:latin typeface="Weekly Free Light" panose="020B0604020202020204" charset="-18"/>
                    <a:ea typeface="Nixie One"/>
                    <a:cs typeface="Nixie One"/>
                    <a:sym typeface="Nixie One"/>
                  </a:rPr>
                  <a:t>tg</a:t>
                </a:r>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is read on a tangent line going through the point</a:t>
                </a:r>
                <a:r>
                  <a:rPr lang="cs-CZ" sz="1800" kern="0" dirty="0">
                    <a:solidFill>
                      <a:srgbClr val="114454"/>
                    </a:solidFill>
                    <a:latin typeface="Weekly Free Light" panose="020B0604020202020204" charset="-18"/>
                    <a:ea typeface="Nixie One"/>
                    <a:cs typeface="Nixie One"/>
                    <a:sym typeface="Nixie One"/>
                  </a:rPr>
                  <a:t> </a:t>
                </a:r>
                <a14:m>
                  <m:oMath xmlns:m="http://schemas.openxmlformats.org/officeDocument/2006/math">
                    <m:d>
                      <m:dPr>
                        <m:begChr m:val="["/>
                        <m:endChr m:val="]"/>
                        <m:ctrlPr>
                          <a:rPr lang="cs-CZ" sz="1800" b="1" i="1" kern="0">
                            <a:solidFill>
                              <a:srgbClr val="114454"/>
                            </a:solidFill>
                            <a:latin typeface="Cambria Math" panose="02040503050406030204" pitchFamily="18" charset="0"/>
                            <a:sym typeface="Nixie One"/>
                          </a:rPr>
                        </m:ctrlPr>
                      </m:dPr>
                      <m:e>
                        <m:r>
                          <a:rPr lang="cs-CZ" sz="1800" b="1" i="1" kern="0" smtClean="0">
                            <a:solidFill>
                              <a:srgbClr val="114454"/>
                            </a:solidFill>
                            <a:latin typeface="Cambria Math" panose="02040503050406030204" pitchFamily="18" charset="0"/>
                            <a:sym typeface="Nixie One"/>
                          </a:rPr>
                          <m:t>𝟏</m:t>
                        </m:r>
                        <m:r>
                          <a:rPr lang="cs-CZ" sz="1800" b="1" i="1" kern="0">
                            <a:solidFill>
                              <a:srgbClr val="114454"/>
                            </a:solidFill>
                            <a:latin typeface="Cambria Math" panose="02040503050406030204" pitchFamily="18" charset="0"/>
                            <a:sym typeface="Nixie One"/>
                          </a:rPr>
                          <m:t>;</m:t>
                        </m:r>
                        <m:r>
                          <a:rPr lang="cs-CZ" sz="1800" b="1" i="1" kern="0" smtClean="0">
                            <a:solidFill>
                              <a:srgbClr val="114454"/>
                            </a:solidFill>
                            <a:latin typeface="Cambria Math" panose="02040503050406030204" pitchFamily="18" charset="0"/>
                            <a:sym typeface="Nixie One"/>
                          </a:rPr>
                          <m:t>𝟎</m:t>
                        </m:r>
                      </m:e>
                    </m:d>
                  </m:oMath>
                </a14:m>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To solve we need to find the coordinate </a:t>
                </a:r>
                <a:r>
                  <a:rPr lang="cs-CZ" sz="1800" b="1" kern="0" dirty="0">
                    <a:solidFill>
                      <a:srgbClr val="114454"/>
                    </a:solidFill>
                    <a:latin typeface="Weekly Free Light" panose="020B0604020202020204" charset="-18"/>
                    <a:ea typeface="Nixie One"/>
                    <a:cs typeface="Nixie One"/>
                    <a:sym typeface="Nixie One"/>
                  </a:rPr>
                  <a:t>y</a:t>
                </a:r>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of the intersection of the angle and this tangent line</a:t>
                </a:r>
                <a:r>
                  <a:rPr lang="cs-CZ" sz="1800" kern="0" dirty="0">
                    <a:solidFill>
                      <a:srgbClr val="114454"/>
                    </a:solidFill>
                    <a:latin typeface="Weekly Free Light" panose="020B0604020202020204" charset="-18"/>
                    <a:ea typeface="Nixie One"/>
                    <a:cs typeface="Nixie One"/>
                    <a:sym typeface="Nixie One"/>
                  </a:rPr>
                  <a:t>úhlu s touto tečnou.</a:t>
                </a:r>
              </a:p>
            </p:txBody>
          </p:sp>
        </mc:Choice>
        <mc:Fallback xmlns="">
          <p:sp>
            <p:nvSpPr>
              <p:cNvPr id="15" name="Google Shape;161;p18">
                <a:extLst>
                  <a:ext uri="{FF2B5EF4-FFF2-40B4-BE49-F238E27FC236}">
                    <a16:creationId xmlns:a16="http://schemas.microsoft.com/office/drawing/2014/main" id="{9C7A081C-EC8A-4344-9595-04A88DC3729A}"/>
                  </a:ext>
                </a:extLst>
              </p:cNvPr>
              <p:cNvSpPr txBox="1">
                <a:spLocks noRot="1" noChangeAspect="1" noMove="1" noResize="1" noEditPoints="1" noAdjustHandles="1" noChangeArrowheads="1" noChangeShapeType="1" noTextEdit="1"/>
              </p:cNvSpPr>
              <p:nvPr/>
            </p:nvSpPr>
            <p:spPr bwMode="auto">
              <a:xfrm>
                <a:off x="251520" y="2258248"/>
                <a:ext cx="4536504" cy="1299679"/>
              </a:xfrm>
              <a:prstGeom prst="rect">
                <a:avLst/>
              </a:prstGeom>
              <a:blipFill>
                <a:blip r:embed="rId4"/>
                <a:stretch>
                  <a:fillRect l="-1075" t="-8411" b="-13551"/>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B3D0039A-5A0F-443F-AAE4-FA86F35141EB}"/>
                  </a:ext>
                </a:extLst>
              </p:cNvPr>
              <p:cNvSpPr txBox="1">
                <a:spLocks/>
              </p:cNvSpPr>
              <p:nvPr/>
            </p:nvSpPr>
            <p:spPr bwMode="auto">
              <a:xfrm>
                <a:off x="342606" y="3586861"/>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The solution is the angle</a:t>
                </a:r>
                <a:r>
                  <a:rPr lang="cs-CZ" sz="1800" kern="0" dirty="0">
                    <a:solidFill>
                      <a:srgbClr val="114454"/>
                    </a:solidFill>
                    <a:latin typeface="Weekly Free Light" panose="020B0604020202020204" charset="-18"/>
                    <a:ea typeface="Nixie One"/>
                    <a:cs typeface="Nixie One"/>
                    <a:sym typeface="Nixie One"/>
                  </a:rPr>
                  <a:t> </a:t>
                </a:r>
                <a14:m>
                  <m:oMath xmlns:m="http://schemas.openxmlformats.org/officeDocument/2006/math">
                    <m:r>
                      <a:rPr lang="cs-CZ" sz="1800" b="1" i="1" kern="0" smtClean="0">
                        <a:solidFill>
                          <a:srgbClr val="114454"/>
                        </a:solidFill>
                        <a:latin typeface="Cambria Math" panose="02040503050406030204" pitchFamily="18" charset="0"/>
                        <a:ea typeface="Nixie One"/>
                        <a:cs typeface="Nixie One"/>
                        <a:sym typeface="Nixie One"/>
                      </a:rPr>
                      <m:t>𝒙</m:t>
                    </m:r>
                    <m:r>
                      <a:rPr lang="cs-CZ" sz="1800" b="1" i="1" kern="0" smtClean="0">
                        <a:solidFill>
                          <a:srgbClr val="114454"/>
                        </a:solidFill>
                        <a:latin typeface="Cambria Math" panose="02040503050406030204" pitchFamily="18" charset="0"/>
                        <a:ea typeface="Nixie One"/>
                        <a:cs typeface="Nixie One"/>
                        <a:sym typeface="Nixie One"/>
                      </a:rPr>
                      <m:t>=</m:t>
                    </m:r>
                    <m:r>
                      <a:rPr lang="cs-CZ" sz="1800" b="1" i="1" kern="0" smtClean="0">
                        <a:solidFill>
                          <a:srgbClr val="114454"/>
                        </a:solidFill>
                        <a:latin typeface="Cambria Math" panose="02040503050406030204" pitchFamily="18" charset="0"/>
                        <a:sym typeface="Nixie One"/>
                      </a:rPr>
                      <m:t>𝟎</m:t>
                    </m:r>
                  </m:oMath>
                </a14:m>
                <a:r>
                  <a:rPr lang="cs-CZ" sz="1800" kern="0" dirty="0">
                    <a:solidFill>
                      <a:srgbClr val="114454"/>
                    </a:solidFill>
                    <a:latin typeface="Weekly Free Light" panose="020B0604020202020204" charset="-18"/>
                    <a:ea typeface="Nixie One"/>
                    <a:cs typeface="Nixie One"/>
                    <a:sym typeface="Nixie One"/>
                  </a:rPr>
                  <a:t>.</a:t>
                </a:r>
              </a:p>
            </p:txBody>
          </p:sp>
        </mc:Choice>
        <mc:Fallback xmlns="">
          <p:sp>
            <p:nvSpPr>
              <p:cNvPr id="17" name="Google Shape;161;p18">
                <a:extLst>
                  <a:ext uri="{FF2B5EF4-FFF2-40B4-BE49-F238E27FC236}">
                    <a16:creationId xmlns:a16="http://schemas.microsoft.com/office/drawing/2014/main" id="{B3D0039A-5A0F-443F-AAE4-FA86F35141EB}"/>
                  </a:ext>
                </a:extLst>
              </p:cNvPr>
              <p:cNvSpPr txBox="1">
                <a:spLocks noRot="1" noChangeAspect="1" noMove="1" noResize="1" noEditPoints="1" noAdjustHandles="1" noChangeArrowheads="1" noChangeShapeType="1" noTextEdit="1"/>
              </p:cNvSpPr>
              <p:nvPr/>
            </p:nvSpPr>
            <p:spPr bwMode="auto">
              <a:xfrm>
                <a:off x="342606" y="3586861"/>
                <a:ext cx="4536504" cy="445140"/>
              </a:xfrm>
              <a:prstGeom prst="rect">
                <a:avLst/>
              </a:prstGeom>
              <a:blipFill>
                <a:blip r:embed="rId5"/>
                <a:stretch>
                  <a:fillRect l="-1075" b="-1369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410F1801-2F3B-4442-8EB8-3D9F6D784CF4}"/>
                  </a:ext>
                </a:extLst>
              </p:cNvPr>
              <p:cNvSpPr txBox="1">
                <a:spLocks/>
              </p:cNvSpPr>
              <p:nvPr/>
            </p:nvSpPr>
            <p:spPr bwMode="auto">
              <a:xfrm>
                <a:off x="4887289" y="4120346"/>
                <a:ext cx="3949946"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8" name="Google Shape;161;p18">
                <a:extLst>
                  <a:ext uri="{FF2B5EF4-FFF2-40B4-BE49-F238E27FC236}">
                    <a16:creationId xmlns:a16="http://schemas.microsoft.com/office/drawing/2014/main" id="{410F1801-2F3B-4442-8EB8-3D9F6D784CF4}"/>
                  </a:ext>
                </a:extLst>
              </p:cNvPr>
              <p:cNvSpPr txBox="1">
                <a:spLocks noRot="1" noChangeAspect="1" noMove="1" noResize="1" noEditPoints="1" noAdjustHandles="1" noChangeArrowheads="1" noChangeShapeType="1" noTextEdit="1"/>
              </p:cNvSpPr>
              <p:nvPr/>
            </p:nvSpPr>
            <p:spPr bwMode="auto">
              <a:xfrm>
                <a:off x="4887289" y="4120346"/>
                <a:ext cx="3949946" cy="847381"/>
              </a:xfrm>
              <a:prstGeom prst="rect">
                <a:avLst/>
              </a:prstGeom>
              <a:blipFill>
                <a:blip r:embed="rId6"/>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C90327DF-6DD4-4CA3-8536-C57976DFF9B1}"/>
                  </a:ext>
                </a:extLst>
              </p:cNvPr>
              <p:cNvSpPr txBox="1">
                <a:spLocks/>
              </p:cNvSpPr>
              <p:nvPr/>
            </p:nvSpPr>
            <p:spPr bwMode="auto">
              <a:xfrm>
                <a:off x="359961" y="4120346"/>
                <a:ext cx="4536504" cy="8077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As this is a periodic function with the period</a:t>
                </a:r>
                <a14:m>
                  <m:oMath xmlns:m="http://schemas.openxmlformats.org/officeDocument/2006/math">
                    <m:r>
                      <a:rPr lang="en-GB" sz="1800" b="0" i="0" kern="0" smtClean="0">
                        <a:solidFill>
                          <a:srgbClr val="114454"/>
                        </a:solidFill>
                        <a:latin typeface="Cambria Math" panose="02040503050406030204" pitchFamily="18" charset="0"/>
                        <a:ea typeface="Cambria Math" panose="02040503050406030204" pitchFamily="18" charset="0"/>
                        <a:sym typeface="Nixie One"/>
                      </a:rPr>
                      <m:t> </m:t>
                    </m:r>
                    <m:r>
                      <a:rPr lang="cs-CZ" sz="1800" b="1" i="1" kern="0">
                        <a:solidFill>
                          <a:srgbClr val="114454"/>
                        </a:solidFill>
                        <a:latin typeface="Cambria Math" panose="02040503050406030204" pitchFamily="18" charset="0"/>
                        <a:ea typeface="Cambria Math" panose="02040503050406030204" pitchFamily="18" charset="0"/>
                        <a:sym typeface="Nixie One"/>
                      </a:rPr>
                      <m:t>𝝅</m:t>
                    </m:r>
                    <m:r>
                      <a:rPr lang="cs-CZ" sz="1800" b="1" i="1" kern="0">
                        <a:solidFill>
                          <a:srgbClr val="114454"/>
                        </a:solidFill>
                        <a:latin typeface="Cambria Math" panose="02040503050406030204" pitchFamily="18" charset="0"/>
                        <a:ea typeface="Cambria Math" panose="02040503050406030204" pitchFamily="18" charset="0"/>
                        <a:sym typeface="Nixie One"/>
                      </a:rPr>
                      <m:t> </m:t>
                    </m:r>
                  </m:oMath>
                </a14:m>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we record it as</a:t>
                </a:r>
              </a:p>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800" b="1" i="1" kern="0">
                          <a:solidFill>
                            <a:srgbClr val="114454"/>
                          </a:solidFill>
                          <a:latin typeface="Cambria Math" panose="02040503050406030204" pitchFamily="18" charset="0"/>
                          <a:ea typeface="Nixie One"/>
                          <a:cs typeface="Nixie One"/>
                          <a:sym typeface="Nixie One"/>
                        </a:rPr>
                        <m:t>𝒙</m:t>
                      </m:r>
                      <m:r>
                        <a:rPr lang="cs-CZ" sz="1800" b="1" i="1" kern="0">
                          <a:solidFill>
                            <a:srgbClr val="114454"/>
                          </a:solidFill>
                          <a:latin typeface="Cambria Math" panose="02040503050406030204" pitchFamily="18" charset="0"/>
                          <a:ea typeface="Nixie One"/>
                          <a:cs typeface="Nixie One"/>
                          <a:sym typeface="Nixie One"/>
                        </a:rPr>
                        <m:t>=</m:t>
                      </m:r>
                      <m:r>
                        <a:rPr lang="cs-CZ" sz="1800" b="1" i="1" kern="0" smtClean="0">
                          <a:solidFill>
                            <a:srgbClr val="114454"/>
                          </a:solidFill>
                          <a:latin typeface="Cambria Math" panose="02040503050406030204" pitchFamily="18" charset="0"/>
                          <a:sym typeface="Nixie One"/>
                        </a:rPr>
                        <m:t>𝟎</m:t>
                      </m:r>
                      <m:r>
                        <a:rPr lang="cs-CZ" sz="1800" b="1" i="1" kern="0" smtClean="0">
                          <a:solidFill>
                            <a:srgbClr val="114454"/>
                          </a:solidFill>
                          <a:latin typeface="Cambria Math" panose="02040503050406030204" pitchFamily="18" charset="0"/>
                          <a:sym typeface="Nixie One"/>
                        </a:rPr>
                        <m:t>+</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𝝅</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𝝅</m:t>
                      </m:r>
                    </m:oMath>
                  </m:oMathPara>
                </a14:m>
                <a:endParaRPr lang="cs-CZ" sz="1800" b="1" kern="0" dirty="0">
                  <a:solidFill>
                    <a:srgbClr val="114454"/>
                  </a:solidFill>
                  <a:latin typeface="Weekly Free Light" panose="020B0604020202020204" charset="-18"/>
                  <a:ea typeface="Nixie One"/>
                  <a:cs typeface="Nixie One"/>
                  <a:sym typeface="Nixie One"/>
                </a:endParaRPr>
              </a:p>
            </p:txBody>
          </p:sp>
        </mc:Choice>
        <mc:Fallback xmlns="">
          <p:sp>
            <p:nvSpPr>
              <p:cNvPr id="19" name="Google Shape;161;p18">
                <a:extLst>
                  <a:ext uri="{FF2B5EF4-FFF2-40B4-BE49-F238E27FC236}">
                    <a16:creationId xmlns:a16="http://schemas.microsoft.com/office/drawing/2014/main" id="{C90327DF-6DD4-4CA3-8536-C57976DFF9B1}"/>
                  </a:ext>
                </a:extLst>
              </p:cNvPr>
              <p:cNvSpPr txBox="1">
                <a:spLocks noRot="1" noChangeAspect="1" noMove="1" noResize="1" noEditPoints="1" noAdjustHandles="1" noChangeArrowheads="1" noChangeShapeType="1" noTextEdit="1"/>
              </p:cNvSpPr>
              <p:nvPr/>
            </p:nvSpPr>
            <p:spPr bwMode="auto">
              <a:xfrm>
                <a:off x="359961" y="4120346"/>
                <a:ext cx="4536504" cy="807740"/>
              </a:xfrm>
              <a:prstGeom prst="rect">
                <a:avLst/>
              </a:prstGeom>
              <a:blipFill>
                <a:blip r:embed="rId7"/>
                <a:stretch>
                  <a:fillRect l="-1075" t="-10606" b="-6061"/>
                </a:stretch>
              </a:blipFill>
              <a:ln>
                <a:noFill/>
              </a:ln>
            </p:spPr>
            <p:txBody>
              <a:bodyPr/>
              <a:lstStyle/>
              <a:p>
                <a:r>
                  <a:rPr lang="cs-CZ">
                    <a:noFill/>
                  </a:rPr>
                  <a:t> </a:t>
                </a:r>
              </a:p>
            </p:txBody>
          </p:sp>
        </mc:Fallback>
      </mc:AlternateContent>
      <p:pic>
        <p:nvPicPr>
          <p:cNvPr id="3" name="Obrázek 2">
            <a:extLst>
              <a:ext uri="{FF2B5EF4-FFF2-40B4-BE49-F238E27FC236}">
                <a16:creationId xmlns:a16="http://schemas.microsoft.com/office/drawing/2014/main" id="{C931A758-E38D-43C4-8415-A49E0D89513C}"/>
              </a:ext>
            </a:extLst>
          </p:cNvPr>
          <p:cNvPicPr>
            <a:picLocks noChangeAspect="1"/>
          </p:cNvPicPr>
          <p:nvPr/>
        </p:nvPicPr>
        <p:blipFill>
          <a:blip r:embed="rId8"/>
          <a:stretch>
            <a:fillRect/>
          </a:stretch>
        </p:blipFill>
        <p:spPr>
          <a:xfrm>
            <a:off x="5328355" y="530225"/>
            <a:ext cx="2819277" cy="264375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Simple equations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251520" y="1558925"/>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en-GB" sz="2000" b="1" dirty="0">
                    <a:solidFill>
                      <a:srgbClr val="114454"/>
                    </a:solidFill>
                    <a:latin typeface="Weekly Free Light" panose="00000400000000000000" pitchFamily="50" charset="-18"/>
                    <a:ea typeface="Nixie One"/>
                    <a:cs typeface="Nixie One"/>
                    <a:sym typeface="Nixie One"/>
                  </a:rPr>
                  <a:t>Example </a:t>
                </a:r>
                <a:r>
                  <a:rPr lang="cs-CZ" sz="2000" b="1" dirty="0">
                    <a:solidFill>
                      <a:srgbClr val="114454"/>
                    </a:solidFill>
                    <a:latin typeface="Weekly Free Light" panose="00000400000000000000" pitchFamily="50" charset="-18"/>
                    <a:ea typeface="Nixie One"/>
                    <a:cs typeface="Nixie One"/>
                    <a:sym typeface="Nixie One"/>
                  </a:rPr>
                  <a:t>1: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𝐜𝐨𝐭𝐠</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Nixie One"/>
                        <a:cs typeface="Nixie One"/>
                        <a:sym typeface="Nixie One"/>
                      </a:rPr>
                      <m:t>𝟎</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251520" y="1558925"/>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5" name="Google Shape;161;p18">
                <a:extLst>
                  <a:ext uri="{FF2B5EF4-FFF2-40B4-BE49-F238E27FC236}">
                    <a16:creationId xmlns:a16="http://schemas.microsoft.com/office/drawing/2014/main" id="{9C7A081C-EC8A-4344-9595-04A88DC3729A}"/>
                  </a:ext>
                </a:extLst>
              </p:cNvPr>
              <p:cNvSpPr txBox="1">
                <a:spLocks/>
              </p:cNvSpPr>
              <p:nvPr/>
            </p:nvSpPr>
            <p:spPr bwMode="auto">
              <a:xfrm>
                <a:off x="251520" y="2257425"/>
                <a:ext cx="4536504" cy="1329436"/>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The value of </a:t>
                </a:r>
                <a:r>
                  <a:rPr lang="cs-CZ" sz="1800" b="1" kern="0" dirty="0">
                    <a:solidFill>
                      <a:srgbClr val="114454"/>
                    </a:solidFill>
                    <a:latin typeface="Weekly Free Light" panose="020B0604020202020204" charset="-18"/>
                    <a:ea typeface="Nixie One"/>
                    <a:cs typeface="Nixie One"/>
                    <a:sym typeface="Nixie One"/>
                  </a:rPr>
                  <a:t>cotg</a:t>
                </a:r>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is read on the tangent line going through the point</a:t>
                </a:r>
                <a:r>
                  <a:rPr lang="cs-CZ" sz="1800" kern="0" dirty="0">
                    <a:solidFill>
                      <a:srgbClr val="114454"/>
                    </a:solidFill>
                    <a:latin typeface="Weekly Free Light" panose="020B0604020202020204" charset="-18"/>
                    <a:ea typeface="Nixie One"/>
                    <a:cs typeface="Nixie One"/>
                    <a:sym typeface="Nixie One"/>
                  </a:rPr>
                  <a:t> </a:t>
                </a:r>
                <a14:m>
                  <m:oMath xmlns:m="http://schemas.openxmlformats.org/officeDocument/2006/math">
                    <m:d>
                      <m:dPr>
                        <m:begChr m:val="["/>
                        <m:endChr m:val="]"/>
                        <m:ctrlPr>
                          <a:rPr lang="cs-CZ" sz="1800" b="1" i="1" kern="0">
                            <a:solidFill>
                              <a:srgbClr val="114454"/>
                            </a:solidFill>
                            <a:latin typeface="Cambria Math" panose="02040503050406030204" pitchFamily="18" charset="0"/>
                            <a:sym typeface="Nixie One"/>
                          </a:rPr>
                        </m:ctrlPr>
                      </m:dPr>
                      <m:e>
                        <m:r>
                          <a:rPr lang="cs-CZ" sz="1800" b="1" i="1" kern="0" smtClean="0">
                            <a:solidFill>
                              <a:srgbClr val="114454"/>
                            </a:solidFill>
                            <a:latin typeface="Cambria Math" panose="02040503050406030204" pitchFamily="18" charset="0"/>
                            <a:sym typeface="Nixie One"/>
                          </a:rPr>
                          <m:t>𝟎</m:t>
                        </m:r>
                        <m:r>
                          <a:rPr lang="cs-CZ" sz="1800" b="1" i="1" kern="0">
                            <a:solidFill>
                              <a:srgbClr val="114454"/>
                            </a:solidFill>
                            <a:latin typeface="Cambria Math" panose="02040503050406030204" pitchFamily="18" charset="0"/>
                            <a:sym typeface="Nixie One"/>
                          </a:rPr>
                          <m:t>;</m:t>
                        </m:r>
                        <m:r>
                          <a:rPr lang="cs-CZ" sz="1800" b="1" i="1" kern="0" smtClean="0">
                            <a:solidFill>
                              <a:srgbClr val="114454"/>
                            </a:solidFill>
                            <a:latin typeface="Cambria Math" panose="02040503050406030204" pitchFamily="18" charset="0"/>
                            <a:sym typeface="Nixie One"/>
                          </a:rPr>
                          <m:t>𝟏</m:t>
                        </m:r>
                      </m:e>
                    </m:d>
                  </m:oMath>
                </a14:m>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To solve we need to seek for the coordinate</a:t>
                </a:r>
                <a:r>
                  <a:rPr lang="cs-CZ" sz="1800" kern="0" dirty="0">
                    <a:solidFill>
                      <a:srgbClr val="114454"/>
                    </a:solidFill>
                    <a:latin typeface="Weekly Free Light" panose="020B0604020202020204" charset="-18"/>
                    <a:ea typeface="Nixie One"/>
                    <a:cs typeface="Nixie One"/>
                    <a:sym typeface="Nixie One"/>
                  </a:rPr>
                  <a:t> </a:t>
                </a:r>
                <a:r>
                  <a:rPr lang="cs-CZ" sz="1800" b="1" kern="0" dirty="0">
                    <a:solidFill>
                      <a:srgbClr val="114454"/>
                    </a:solidFill>
                    <a:latin typeface="Weekly Free Light" panose="020B0604020202020204" charset="-18"/>
                    <a:ea typeface="Nixie One"/>
                    <a:cs typeface="Nixie One"/>
                    <a:sym typeface="Nixie One"/>
                  </a:rPr>
                  <a:t>x</a:t>
                </a:r>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of the intersection of the angle and this tangent line</a:t>
                </a:r>
                <a:r>
                  <a:rPr lang="cs-CZ" sz="1800" kern="0" dirty="0">
                    <a:solidFill>
                      <a:srgbClr val="114454"/>
                    </a:solidFill>
                    <a:latin typeface="Weekly Free Light" panose="020B0604020202020204" charset="-18"/>
                    <a:ea typeface="Nixie One"/>
                    <a:cs typeface="Nixie One"/>
                    <a:sym typeface="Nixie One"/>
                  </a:rPr>
                  <a:t>.</a:t>
                </a:r>
              </a:p>
            </p:txBody>
          </p:sp>
        </mc:Choice>
        <mc:Fallback xmlns="">
          <p:sp>
            <p:nvSpPr>
              <p:cNvPr id="15" name="Google Shape;161;p18">
                <a:extLst>
                  <a:ext uri="{FF2B5EF4-FFF2-40B4-BE49-F238E27FC236}">
                    <a16:creationId xmlns:a16="http://schemas.microsoft.com/office/drawing/2014/main" id="{9C7A081C-EC8A-4344-9595-04A88DC3729A}"/>
                  </a:ext>
                </a:extLst>
              </p:cNvPr>
              <p:cNvSpPr txBox="1">
                <a:spLocks noRot="1" noChangeAspect="1" noMove="1" noResize="1" noEditPoints="1" noAdjustHandles="1" noChangeArrowheads="1" noChangeShapeType="1" noTextEdit="1"/>
              </p:cNvSpPr>
              <p:nvPr/>
            </p:nvSpPr>
            <p:spPr bwMode="auto">
              <a:xfrm>
                <a:off x="251520" y="2257425"/>
                <a:ext cx="4536504" cy="1329436"/>
              </a:xfrm>
              <a:prstGeom prst="rect">
                <a:avLst/>
              </a:prstGeom>
              <a:blipFill>
                <a:blip r:embed="rId4"/>
                <a:stretch>
                  <a:fillRect l="-1075" t="-7339" b="-12385"/>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B3D0039A-5A0F-443F-AAE4-FA86F35141EB}"/>
                  </a:ext>
                </a:extLst>
              </p:cNvPr>
              <p:cNvSpPr txBox="1">
                <a:spLocks/>
              </p:cNvSpPr>
              <p:nvPr/>
            </p:nvSpPr>
            <p:spPr bwMode="auto">
              <a:xfrm>
                <a:off x="251520" y="3605497"/>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The solution is the angle</a:t>
                </a:r>
                <a:r>
                  <a:rPr lang="cs-CZ" sz="1800" kern="0" dirty="0">
                    <a:solidFill>
                      <a:srgbClr val="114454"/>
                    </a:solidFill>
                    <a:latin typeface="Weekly Free Light" panose="020B0604020202020204" charset="-18"/>
                    <a:ea typeface="Nixie One"/>
                    <a:cs typeface="Nixie One"/>
                    <a:sym typeface="Nixie One"/>
                  </a:rPr>
                  <a:t> </a:t>
                </a:r>
                <a14:m>
                  <m:oMath xmlns:m="http://schemas.openxmlformats.org/officeDocument/2006/math">
                    <m:r>
                      <a:rPr lang="cs-CZ" sz="1800" b="1" i="1" kern="0" smtClean="0">
                        <a:solidFill>
                          <a:srgbClr val="114454"/>
                        </a:solidFill>
                        <a:latin typeface="Cambria Math" panose="02040503050406030204" pitchFamily="18" charset="0"/>
                        <a:ea typeface="Nixie One"/>
                        <a:cs typeface="Nixie One"/>
                        <a:sym typeface="Nixie One"/>
                      </a:rPr>
                      <m:t>𝒙</m:t>
                    </m:r>
                    <m:r>
                      <a:rPr lang="cs-CZ" sz="1800" b="1" i="1" kern="0" smtClean="0">
                        <a:solidFill>
                          <a:srgbClr val="114454"/>
                        </a:solidFill>
                        <a:latin typeface="Cambria Math" panose="02040503050406030204" pitchFamily="18" charset="0"/>
                        <a:ea typeface="Nixie One"/>
                        <a:cs typeface="Nixie One"/>
                        <a:sym typeface="Nixie One"/>
                      </a:rPr>
                      <m:t>=</m:t>
                    </m:r>
                    <m:f>
                      <m:fPr>
                        <m:ctrlPr>
                          <a:rPr lang="cs-CZ" sz="1800" b="1" i="1" kern="0" smtClea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smtClean="0">
                            <a:solidFill>
                              <a:srgbClr val="114454"/>
                            </a:solidFill>
                            <a:latin typeface="Cambria Math" panose="02040503050406030204" pitchFamily="18" charset="0"/>
                            <a:sym typeface="Nixie One"/>
                          </a:rPr>
                          <m:t>𝟐</m:t>
                        </m:r>
                      </m:den>
                    </m:f>
                  </m:oMath>
                </a14:m>
                <a:r>
                  <a:rPr lang="cs-CZ" sz="1800" kern="0" dirty="0">
                    <a:solidFill>
                      <a:srgbClr val="114454"/>
                    </a:solidFill>
                    <a:latin typeface="Weekly Free Light" panose="020B0604020202020204" charset="-18"/>
                    <a:ea typeface="Nixie One"/>
                    <a:cs typeface="Nixie One"/>
                    <a:sym typeface="Nixie One"/>
                  </a:rPr>
                  <a:t>.</a:t>
                </a:r>
              </a:p>
            </p:txBody>
          </p:sp>
        </mc:Choice>
        <mc:Fallback xmlns="">
          <p:sp>
            <p:nvSpPr>
              <p:cNvPr id="17" name="Google Shape;161;p18">
                <a:extLst>
                  <a:ext uri="{FF2B5EF4-FFF2-40B4-BE49-F238E27FC236}">
                    <a16:creationId xmlns:a16="http://schemas.microsoft.com/office/drawing/2014/main" id="{B3D0039A-5A0F-443F-AAE4-FA86F35141EB}"/>
                  </a:ext>
                </a:extLst>
              </p:cNvPr>
              <p:cNvSpPr txBox="1">
                <a:spLocks noRot="1" noChangeAspect="1" noMove="1" noResize="1" noEditPoints="1" noAdjustHandles="1" noChangeArrowheads="1" noChangeShapeType="1" noTextEdit="1"/>
              </p:cNvSpPr>
              <p:nvPr/>
            </p:nvSpPr>
            <p:spPr bwMode="auto">
              <a:xfrm>
                <a:off x="251520" y="3605497"/>
                <a:ext cx="4536504" cy="445140"/>
              </a:xfrm>
              <a:prstGeom prst="rect">
                <a:avLst/>
              </a:prstGeom>
              <a:blipFill>
                <a:blip r:embed="rId5"/>
                <a:stretch>
                  <a:fillRect l="-1075" t="-2740"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410F1801-2F3B-4442-8EB8-3D9F6D784CF4}"/>
                  </a:ext>
                </a:extLst>
              </p:cNvPr>
              <p:cNvSpPr txBox="1">
                <a:spLocks/>
              </p:cNvSpPr>
              <p:nvPr/>
            </p:nvSpPr>
            <p:spPr bwMode="auto">
              <a:xfrm>
                <a:off x="4887289" y="4120346"/>
                <a:ext cx="3949946"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a:solidFill>
                                        <a:srgbClr val="114454"/>
                                      </a:solidFill>
                                      <a:latin typeface="Cambria Math" panose="02040503050406030204" pitchFamily="18" charset="0"/>
                                      <a:sym typeface="Nixie One"/>
                                    </a:rPr>
                                    <m:t>𝟐</m:t>
                                  </m:r>
                                </m:den>
                              </m:f>
                              <m:r>
                                <a:rPr lang="cs-CZ" sz="1600" b="1" i="1" kern="0">
                                  <a:solidFill>
                                    <a:srgbClr val="114454"/>
                                  </a:solidFill>
                                  <a:latin typeface="Cambria Math" panose="02040503050406030204" pitchFamily="18" charset="0"/>
                                  <a:sym typeface="Nixie One"/>
                                </a:rPr>
                                <m:t>+</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600" b="1" i="1" kern="0">
                                  <a:solidFill>
                                    <a:srgbClr val="114454"/>
                                  </a:solidFill>
                                  <a:latin typeface="Cambria Math" panose="02040503050406030204" pitchFamily="18" charset="0"/>
                                  <a:ea typeface="Cambria Math" panose="02040503050406030204" pitchFamily="18" charset="0"/>
                                  <a:cs typeface="Nixie One"/>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18" name="Google Shape;161;p18">
                <a:extLst>
                  <a:ext uri="{FF2B5EF4-FFF2-40B4-BE49-F238E27FC236}">
                    <a16:creationId xmlns:a16="http://schemas.microsoft.com/office/drawing/2014/main" id="{410F1801-2F3B-4442-8EB8-3D9F6D784CF4}"/>
                  </a:ext>
                </a:extLst>
              </p:cNvPr>
              <p:cNvSpPr txBox="1">
                <a:spLocks noRot="1" noChangeAspect="1" noMove="1" noResize="1" noEditPoints="1" noAdjustHandles="1" noChangeArrowheads="1" noChangeShapeType="1" noTextEdit="1"/>
              </p:cNvSpPr>
              <p:nvPr/>
            </p:nvSpPr>
            <p:spPr bwMode="auto">
              <a:xfrm>
                <a:off x="4887289" y="4120346"/>
                <a:ext cx="3949946" cy="847381"/>
              </a:xfrm>
              <a:prstGeom prst="rect">
                <a:avLst/>
              </a:prstGeom>
              <a:blipFill>
                <a:blip r:embed="rId6"/>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Google Shape;161;p18">
                <a:extLst>
                  <a:ext uri="{FF2B5EF4-FFF2-40B4-BE49-F238E27FC236}">
                    <a16:creationId xmlns:a16="http://schemas.microsoft.com/office/drawing/2014/main" id="{C90327DF-6DD4-4CA3-8536-C57976DFF9B1}"/>
                  </a:ext>
                </a:extLst>
              </p:cNvPr>
              <p:cNvSpPr txBox="1">
                <a:spLocks/>
              </p:cNvSpPr>
              <p:nvPr/>
            </p:nvSpPr>
            <p:spPr bwMode="auto">
              <a:xfrm>
                <a:off x="290534" y="4120346"/>
                <a:ext cx="4536504" cy="8077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1800" kern="0" dirty="0">
                    <a:solidFill>
                      <a:srgbClr val="114454"/>
                    </a:solidFill>
                    <a:latin typeface="Weekly Free Light" panose="020B0604020202020204" charset="-18"/>
                    <a:ea typeface="Nixie One"/>
                    <a:cs typeface="Nixie One"/>
                    <a:sym typeface="Nixie One"/>
                  </a:rPr>
                  <a:t>As it is a periodic function with the period</a:t>
                </a:r>
                <a:r>
                  <a:rPr lang="cs-CZ" sz="1800" kern="0" dirty="0">
                    <a:solidFill>
                      <a:srgbClr val="114454"/>
                    </a:solidFill>
                    <a:latin typeface="Weekly Free Light" panose="020B0604020202020204" charset="-18"/>
                    <a:ea typeface="Nixie One"/>
                    <a:cs typeface="Nixie One"/>
                    <a:sym typeface="Nixie One"/>
                  </a:rPr>
                  <a:t> </a:t>
                </a:r>
                <a14:m>
                  <m:oMath xmlns:m="http://schemas.openxmlformats.org/officeDocument/2006/math">
                    <m:r>
                      <a:rPr lang="cs-CZ" sz="1800" b="1" i="1" kern="0">
                        <a:solidFill>
                          <a:srgbClr val="114454"/>
                        </a:solidFill>
                        <a:latin typeface="Cambria Math" panose="02040503050406030204" pitchFamily="18" charset="0"/>
                        <a:ea typeface="Cambria Math" panose="02040503050406030204" pitchFamily="18" charset="0"/>
                        <a:sym typeface="Nixie One"/>
                      </a:rPr>
                      <m:t>𝝅</m:t>
                    </m:r>
                    <m:r>
                      <a:rPr lang="cs-CZ" sz="1800" b="1" i="1" kern="0">
                        <a:solidFill>
                          <a:srgbClr val="114454"/>
                        </a:solidFill>
                        <a:latin typeface="Cambria Math" panose="02040503050406030204" pitchFamily="18" charset="0"/>
                        <a:ea typeface="Cambria Math" panose="02040503050406030204" pitchFamily="18" charset="0"/>
                        <a:sym typeface="Nixie One"/>
                      </a:rPr>
                      <m:t> </m:t>
                    </m:r>
                  </m:oMath>
                </a14:m>
                <a:r>
                  <a:rPr lang="cs-CZ" sz="1800" kern="0" dirty="0">
                    <a:solidFill>
                      <a:srgbClr val="114454"/>
                    </a:solidFill>
                    <a:latin typeface="Weekly Free Light" panose="020B0604020202020204" charset="-18"/>
                    <a:ea typeface="Nixie One"/>
                    <a:cs typeface="Nixie One"/>
                    <a:sym typeface="Nixie One"/>
                  </a:rPr>
                  <a:t>, </a:t>
                </a:r>
                <a:r>
                  <a:rPr lang="en-GB" sz="1800" kern="0" dirty="0">
                    <a:solidFill>
                      <a:srgbClr val="114454"/>
                    </a:solidFill>
                    <a:latin typeface="Weekly Free Light" panose="020B0604020202020204" charset="-18"/>
                    <a:ea typeface="Nixie One"/>
                    <a:cs typeface="Nixie One"/>
                    <a:sym typeface="Nixie One"/>
                  </a:rPr>
                  <a:t>we record it as</a:t>
                </a:r>
                <a:r>
                  <a:rPr lang="cs-CZ" sz="1800" kern="0" dirty="0">
                    <a:solidFill>
                      <a:srgbClr val="114454"/>
                    </a:solidFill>
                    <a:latin typeface="Weekly Free Light" panose="020B0604020202020204" charset="-18"/>
                    <a:ea typeface="Nixie One"/>
                    <a:cs typeface="Nixie One"/>
                    <a:sym typeface="Nixie One"/>
                  </a:rPr>
                  <a:t> </a:t>
                </a:r>
                <a14:m>
                  <m:oMath xmlns:m="http://schemas.openxmlformats.org/officeDocument/2006/math">
                    <m:r>
                      <a:rPr lang="cs-CZ" sz="1800" b="1" i="1" kern="0">
                        <a:solidFill>
                          <a:srgbClr val="114454"/>
                        </a:solidFill>
                        <a:latin typeface="Cambria Math" panose="02040503050406030204" pitchFamily="18" charset="0"/>
                        <a:ea typeface="Nixie One"/>
                        <a:cs typeface="Nixie One"/>
                        <a:sym typeface="Nixie One"/>
                      </a:rPr>
                      <m:t>𝒙</m:t>
                    </m:r>
                    <m:r>
                      <a:rPr lang="cs-CZ" sz="1800" b="1" i="1" kern="0">
                        <a:solidFill>
                          <a:srgbClr val="114454"/>
                        </a:solidFill>
                        <a:latin typeface="Cambria Math" panose="02040503050406030204" pitchFamily="18" charset="0"/>
                        <a:ea typeface="Nixie One"/>
                        <a:cs typeface="Nixie One"/>
                        <a:sym typeface="Nixie One"/>
                      </a:rPr>
                      <m:t>=</m:t>
                    </m:r>
                    <m:f>
                      <m:fPr>
                        <m:ctrlPr>
                          <a:rPr lang="cs-CZ" sz="1800" b="1" i="1" kern="0" smtClean="0">
                            <a:solidFill>
                              <a:srgbClr val="114454"/>
                            </a:solidFill>
                            <a:latin typeface="Cambria Math" panose="02040503050406030204" pitchFamily="18" charset="0"/>
                            <a:sym typeface="Nixie One"/>
                          </a:rPr>
                        </m:ctrlPr>
                      </m:fPr>
                      <m:num>
                        <m:r>
                          <a:rPr lang="cs-CZ" sz="18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1800" b="1" i="1" kern="0" smtClean="0">
                            <a:solidFill>
                              <a:srgbClr val="114454"/>
                            </a:solidFill>
                            <a:latin typeface="Cambria Math" panose="02040503050406030204" pitchFamily="18" charset="0"/>
                            <a:sym typeface="Nixie One"/>
                          </a:rPr>
                          <m:t>𝟐</m:t>
                        </m:r>
                      </m:den>
                    </m:f>
                    <m:r>
                      <a:rPr lang="cs-CZ" sz="1800" b="1" i="1" kern="0" smtClean="0">
                        <a:solidFill>
                          <a:srgbClr val="114454"/>
                        </a:solidFill>
                        <a:latin typeface="Cambria Math" panose="02040503050406030204" pitchFamily="18" charset="0"/>
                        <a:sym typeface="Nixie One"/>
                      </a:rPr>
                      <m:t>+</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𝒌</m:t>
                    </m:r>
                    <m:r>
                      <a:rPr lang="cs-CZ" sz="1800" b="1" i="1" kern="0">
                        <a:solidFill>
                          <a:srgbClr val="114454"/>
                        </a:solidFill>
                        <a:latin typeface="Cambria Math" panose="02040503050406030204" pitchFamily="18" charset="0"/>
                        <a:ea typeface="Cambria Math" panose="02040503050406030204" pitchFamily="18" charset="0"/>
                        <a:cs typeface="Nixie One"/>
                        <a:sym typeface="Nixie One"/>
                      </a:rPr>
                      <m:t>𝝅</m:t>
                    </m:r>
                  </m:oMath>
                </a14:m>
                <a:endParaRPr lang="cs-CZ" sz="1800" b="1" kern="0" dirty="0">
                  <a:solidFill>
                    <a:srgbClr val="114454"/>
                  </a:solidFill>
                  <a:latin typeface="Weekly Free Light" panose="020B0604020202020204" charset="-18"/>
                  <a:ea typeface="Nixie One"/>
                  <a:cs typeface="Nixie One"/>
                  <a:sym typeface="Nixie One"/>
                </a:endParaRPr>
              </a:p>
            </p:txBody>
          </p:sp>
        </mc:Choice>
        <mc:Fallback xmlns="">
          <p:sp>
            <p:nvSpPr>
              <p:cNvPr id="19" name="Google Shape;161;p18">
                <a:extLst>
                  <a:ext uri="{FF2B5EF4-FFF2-40B4-BE49-F238E27FC236}">
                    <a16:creationId xmlns:a16="http://schemas.microsoft.com/office/drawing/2014/main" id="{C90327DF-6DD4-4CA3-8536-C57976DFF9B1}"/>
                  </a:ext>
                </a:extLst>
              </p:cNvPr>
              <p:cNvSpPr txBox="1">
                <a:spLocks noRot="1" noChangeAspect="1" noMove="1" noResize="1" noEditPoints="1" noAdjustHandles="1" noChangeArrowheads="1" noChangeShapeType="1" noTextEdit="1"/>
              </p:cNvSpPr>
              <p:nvPr/>
            </p:nvSpPr>
            <p:spPr bwMode="auto">
              <a:xfrm>
                <a:off x="290534" y="4120346"/>
                <a:ext cx="4536504" cy="807740"/>
              </a:xfrm>
              <a:prstGeom prst="rect">
                <a:avLst/>
              </a:prstGeom>
              <a:blipFill>
                <a:blip r:embed="rId7"/>
                <a:stretch>
                  <a:fillRect l="-1210"/>
                </a:stretch>
              </a:blipFill>
              <a:ln>
                <a:noFill/>
              </a:ln>
            </p:spPr>
            <p:txBody>
              <a:bodyPr/>
              <a:lstStyle/>
              <a:p>
                <a:r>
                  <a:rPr lang="cs-CZ">
                    <a:noFill/>
                  </a:rPr>
                  <a:t> </a:t>
                </a:r>
              </a:p>
            </p:txBody>
          </p:sp>
        </mc:Fallback>
      </mc:AlternateContent>
      <p:pic>
        <p:nvPicPr>
          <p:cNvPr id="4" name="Obrázek 3">
            <a:extLst>
              <a:ext uri="{FF2B5EF4-FFF2-40B4-BE49-F238E27FC236}">
                <a16:creationId xmlns:a16="http://schemas.microsoft.com/office/drawing/2014/main" id="{A1AB0BC6-91E4-4782-B772-0176D5B47EA0}"/>
              </a:ext>
            </a:extLst>
          </p:cNvPr>
          <p:cNvPicPr>
            <a:picLocks noChangeAspect="1"/>
          </p:cNvPicPr>
          <p:nvPr/>
        </p:nvPicPr>
        <p:blipFill>
          <a:blip r:embed="rId8"/>
          <a:stretch>
            <a:fillRect/>
          </a:stretch>
        </p:blipFill>
        <p:spPr>
          <a:xfrm>
            <a:off x="5009969" y="530225"/>
            <a:ext cx="3560463" cy="3255411"/>
          </a:xfrm>
          <a:prstGeom prst="rect">
            <a:avLst/>
          </a:prstGeom>
        </p:spPr>
      </p:pic>
    </p:spTree>
    <p:extLst>
      <p:ext uri="{BB962C8B-B14F-4D97-AF65-F5344CB8AC3E}">
        <p14:creationId xmlns:p14="http://schemas.microsoft.com/office/powerpoint/2010/main" val="295740835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Simple equations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en-GB" sz="2000" b="1" dirty="0">
                    <a:solidFill>
                      <a:srgbClr val="114454"/>
                    </a:solidFill>
                    <a:latin typeface="Weekly Free Light" panose="00000400000000000000" pitchFamily="50" charset="-18"/>
                    <a:ea typeface="Nixie One"/>
                    <a:cs typeface="Nixie One"/>
                    <a:sym typeface="Nixie One"/>
                  </a:rPr>
                  <a:t>Example </a:t>
                </a:r>
                <a:r>
                  <a:rPr lang="cs-CZ" sz="2000" b="1" dirty="0">
                    <a:solidFill>
                      <a:srgbClr val="114454"/>
                    </a:solidFill>
                    <a:latin typeface="Weekly Free Light" panose="00000400000000000000" pitchFamily="50" charset="-18"/>
                    <a:ea typeface="Nixie One"/>
                    <a:cs typeface="Nixie One"/>
                    <a:sym typeface="Nixie One"/>
                  </a:rPr>
                  <a:t>3: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𝐭𝐠</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sym typeface="Nixie One"/>
                      </a:rPr>
                      <m:t>𝟏</m:t>
                    </m:r>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429A03CB-D8E1-463E-8D71-771FF6E8DAFF}"/>
                  </a:ext>
                </a:extLst>
              </p:cNvPr>
              <p:cNvSpPr txBox="1">
                <a:spLocks/>
              </p:cNvSpPr>
              <p:nvPr/>
            </p:nvSpPr>
            <p:spPr bwMode="auto">
              <a:xfrm>
                <a:off x="333375" y="2461755"/>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2000" kern="0" dirty="0">
                    <a:solidFill>
                      <a:srgbClr val="114454"/>
                    </a:solidFill>
                    <a:latin typeface="Weekly Free Light" panose="020B0604020202020204" charset="-18"/>
                    <a:ea typeface="Nixie One"/>
                    <a:cs typeface="Nixie One"/>
                    <a:sym typeface="Nixie One"/>
                  </a:rPr>
                  <a:t>The basic table value</a:t>
                </a:r>
                <a:r>
                  <a:rPr lang="cs-CZ" sz="2000" kern="0" dirty="0">
                    <a:solidFill>
                      <a:srgbClr val="114454"/>
                    </a:solidFill>
                    <a:latin typeface="Weekly Free Light" panose="020B0604020202020204" charset="-18"/>
                    <a:ea typeface="Nixie One"/>
                    <a:cs typeface="Nixie One"/>
                    <a:sym typeface="Nixie One"/>
                  </a:rPr>
                  <a:t> </a:t>
                </a:r>
                <a14:m>
                  <m:oMath xmlns:m="http://schemas.openxmlformats.org/officeDocument/2006/math">
                    <m:sSub>
                      <m:sSubPr>
                        <m:ctrlPr>
                          <a:rPr lang="cs-CZ" sz="2000" b="1" i="1" kern="0" smtClean="0">
                            <a:solidFill>
                              <a:srgbClr val="114454"/>
                            </a:solidFill>
                            <a:latin typeface="Cambria Math" panose="02040503050406030204" pitchFamily="18" charset="0"/>
                            <a:sym typeface="Nixie One"/>
                          </a:rPr>
                        </m:ctrlPr>
                      </m:sSubPr>
                      <m:e>
                        <m:r>
                          <a:rPr lang="cs-CZ" sz="2000" b="1" i="1" kern="0" smtClean="0">
                            <a:solidFill>
                              <a:srgbClr val="114454"/>
                            </a:solidFill>
                            <a:latin typeface="Cambria Math" panose="02040503050406030204" pitchFamily="18" charset="0"/>
                            <a:sym typeface="Nixie One"/>
                          </a:rPr>
                          <m:t>𝒙</m:t>
                        </m:r>
                      </m:e>
                      <m:sub>
                        <m:r>
                          <a:rPr lang="cs-CZ" sz="2000" b="1" i="1" kern="0" smtClean="0">
                            <a:solidFill>
                              <a:srgbClr val="114454"/>
                            </a:solidFill>
                            <a:latin typeface="Cambria Math" panose="02040503050406030204" pitchFamily="18" charset="0"/>
                            <a:sym typeface="Nixie One"/>
                          </a:rPr>
                          <m:t>𝟎</m:t>
                        </m:r>
                      </m:sub>
                    </m:sSub>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𝟒</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6" name="Google Shape;161;p18">
                <a:extLst>
                  <a:ext uri="{FF2B5EF4-FFF2-40B4-BE49-F238E27FC236}">
                    <a16:creationId xmlns:a16="http://schemas.microsoft.com/office/drawing/2014/main" id="{429A03CB-D8E1-463E-8D71-771FF6E8DAFF}"/>
                  </a:ext>
                </a:extLst>
              </p:cNvPr>
              <p:cNvSpPr txBox="1">
                <a:spLocks noRot="1" noChangeAspect="1" noMove="1" noResize="1" noEditPoints="1" noAdjustHandles="1" noChangeArrowheads="1" noChangeShapeType="1" noTextEdit="1"/>
              </p:cNvSpPr>
              <p:nvPr/>
            </p:nvSpPr>
            <p:spPr bwMode="auto">
              <a:xfrm>
                <a:off x="333375" y="2461755"/>
                <a:ext cx="4536504" cy="445140"/>
              </a:xfrm>
              <a:prstGeom prst="rect">
                <a:avLst/>
              </a:prstGeom>
              <a:blipFill>
                <a:blip r:embed="rId4"/>
                <a:stretch>
                  <a:fillRect l="-1478" t="-8219" b="-1369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6F91A30A-06C3-4861-8F78-7491FE3B9B1C}"/>
                  </a:ext>
                </a:extLst>
              </p:cNvPr>
              <p:cNvSpPr txBox="1">
                <a:spLocks/>
              </p:cNvSpPr>
              <p:nvPr/>
            </p:nvSpPr>
            <p:spPr bwMode="auto">
              <a:xfrm>
                <a:off x="333375" y="2944592"/>
                <a:ext cx="4536504" cy="900975"/>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𝐭𝐠</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a:solidFill>
                          <a:srgbClr val="114454"/>
                        </a:solidFill>
                        <a:latin typeface="Cambria Math" panose="02040503050406030204" pitchFamily="18" charset="0"/>
                        <a:ea typeface="Nixie One"/>
                        <a:cs typeface="Nixie One"/>
                        <a:sym typeface="Nixie One"/>
                      </a:rPr>
                      <m:t> </m:t>
                    </m:r>
                  </m:oMath>
                </a14:m>
                <a:r>
                  <a:rPr lang="cs-CZ" sz="2000" kern="0" dirty="0">
                    <a:solidFill>
                      <a:srgbClr val="114454"/>
                    </a:solidFill>
                    <a:latin typeface="Weekly Free Light" panose="020B0604020202020204" charset="-18"/>
                    <a:ea typeface="Nixie One"/>
                    <a:cs typeface="Nixie One"/>
                    <a:sym typeface="Nixie One"/>
                  </a:rPr>
                  <a:t> </a:t>
                </a:r>
                <a:r>
                  <a:rPr lang="en-GB" sz="2000" kern="0" dirty="0">
                    <a:solidFill>
                      <a:srgbClr val="114454"/>
                    </a:solidFill>
                    <a:latin typeface="Weekly Free Light" panose="020B0604020202020204" charset="-18"/>
                    <a:ea typeface="Nixie One"/>
                    <a:cs typeface="Nixie One"/>
                    <a:sym typeface="Nixie One"/>
                  </a:rPr>
                  <a:t>is positive in Quadrants </a:t>
                </a:r>
                <a:r>
                  <a:rPr lang="cs-CZ" sz="2000" kern="0" dirty="0">
                    <a:solidFill>
                      <a:srgbClr val="114454"/>
                    </a:solidFill>
                    <a:latin typeface="Weekly Free Light" panose="020B0604020202020204" charset="-18"/>
                    <a:ea typeface="Nixie One"/>
                    <a:cs typeface="Nixie One"/>
                    <a:sym typeface="Nixie One"/>
                  </a:rPr>
                  <a:t>I</a:t>
                </a:r>
                <a:r>
                  <a:rPr lang="en-GB" sz="2000" kern="0" dirty="0">
                    <a:solidFill>
                      <a:srgbClr val="114454"/>
                    </a:solidFill>
                    <a:latin typeface="Weekly Free Light" panose="020B0604020202020204" charset="-18"/>
                    <a:ea typeface="Nixie One"/>
                    <a:cs typeface="Nixie One"/>
                    <a:sym typeface="Nixie One"/>
                  </a:rPr>
                  <a:t> and </a:t>
                </a:r>
                <a:r>
                  <a:rPr lang="cs-CZ" sz="2000" kern="0" dirty="0">
                    <a:solidFill>
                      <a:srgbClr val="114454"/>
                    </a:solidFill>
                    <a:latin typeface="Weekly Free Light" panose="020B0604020202020204" charset="-18"/>
                    <a:ea typeface="Nixie One"/>
                    <a:cs typeface="Nixie One"/>
                    <a:sym typeface="Nixie One"/>
                  </a:rPr>
                  <a:t>III (</a:t>
                </a:r>
                <a:r>
                  <a:rPr lang="en-GB" sz="2000" kern="0" dirty="0">
                    <a:solidFill>
                      <a:srgbClr val="114454"/>
                    </a:solidFill>
                    <a:latin typeface="Weekly Free Light" panose="020B0604020202020204" charset="-18"/>
                    <a:ea typeface="Nixie One"/>
                    <a:cs typeface="Nixie One"/>
                    <a:sym typeface="Nixie One"/>
                  </a:rPr>
                  <a:t>considering the period</a:t>
                </a:r>
                <a:r>
                  <a:rPr lang="cs-CZ" sz="2000" kern="0" dirty="0">
                    <a:solidFill>
                      <a:srgbClr val="114454"/>
                    </a:solidFill>
                    <a:latin typeface="Weekly Free Light" panose="020B0604020202020204" charset="-18"/>
                    <a:ea typeface="Nixie One"/>
                    <a:cs typeface="Nixie One"/>
                    <a:sym typeface="Nixie One"/>
                  </a:rPr>
                  <a:t> </a:t>
                </a:r>
                <a14:m>
                  <m:oMath xmlns:m="http://schemas.openxmlformats.org/officeDocument/2006/math">
                    <m:r>
                      <a:rPr lang="cs-CZ" sz="2000" b="1" i="1" kern="0">
                        <a:solidFill>
                          <a:srgbClr val="114454"/>
                        </a:solidFill>
                        <a:latin typeface="Cambria Math" panose="02040503050406030204" pitchFamily="18" charset="0"/>
                        <a:ea typeface="Cambria Math" panose="02040503050406030204" pitchFamily="18" charset="0"/>
                        <a:sym typeface="Nixie One"/>
                      </a:rPr>
                      <m:t>𝝅</m:t>
                    </m:r>
                  </m:oMath>
                </a14:m>
                <a:r>
                  <a:rPr lang="cs-CZ" sz="2000" kern="0" dirty="0">
                    <a:solidFill>
                      <a:srgbClr val="114454"/>
                    </a:solidFill>
                    <a:latin typeface="Weekly Free Light" panose="020B0604020202020204" charset="-18"/>
                    <a:ea typeface="Nixie One"/>
                    <a:cs typeface="Nixie One"/>
                    <a:sym typeface="Nixie One"/>
                  </a:rPr>
                  <a:t> </a:t>
                </a:r>
                <a:r>
                  <a:rPr lang="en-GB" sz="2000" kern="0" dirty="0">
                    <a:solidFill>
                      <a:srgbClr val="114454"/>
                    </a:solidFill>
                    <a:latin typeface="Weekly Free Light" panose="020B0604020202020204" charset="-18"/>
                    <a:ea typeface="Nixie One"/>
                    <a:cs typeface="Nixie One"/>
                    <a:sym typeface="Nixie One"/>
                  </a:rPr>
                  <a:t>just Quadrant</a:t>
                </a:r>
                <a:r>
                  <a:rPr lang="cs-CZ" sz="2000" kern="0" dirty="0">
                    <a:solidFill>
                      <a:srgbClr val="114454"/>
                    </a:solidFill>
                    <a:latin typeface="Weekly Free Light" panose="020B0604020202020204" charset="-18"/>
                    <a:ea typeface="Nixie One"/>
                    <a:cs typeface="Nixie One"/>
                    <a:sym typeface="Nixie One"/>
                  </a:rPr>
                  <a:t> I </a:t>
                </a:r>
                <a:r>
                  <a:rPr lang="en-GB" sz="2000" kern="0" dirty="0">
                    <a:solidFill>
                      <a:srgbClr val="114454"/>
                    </a:solidFill>
                    <a:latin typeface="Weekly Free Light" panose="020B0604020202020204" charset="-18"/>
                    <a:ea typeface="Nixie One"/>
                    <a:cs typeface="Nixie One"/>
                    <a:sym typeface="Nixie One"/>
                  </a:rPr>
                  <a:t>is solved</a:t>
                </a:r>
                <a:r>
                  <a:rPr lang="cs-CZ" sz="2000" kern="0" dirty="0">
                    <a:solidFill>
                      <a:srgbClr val="114454"/>
                    </a:solidFill>
                    <a:latin typeface="Weekly Free Light" panose="020B0604020202020204" charset="-18"/>
                    <a:ea typeface="Nixie One"/>
                    <a:cs typeface="Nixie One"/>
                    <a:sym typeface="Nixie One"/>
                  </a:rPr>
                  <a:t>.</a:t>
                </a:r>
                <a:endParaRPr lang="cs-CZ" sz="20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7" name="Google Shape;161;p18">
                <a:extLst>
                  <a:ext uri="{FF2B5EF4-FFF2-40B4-BE49-F238E27FC236}">
                    <a16:creationId xmlns:a16="http://schemas.microsoft.com/office/drawing/2014/main" id="{6F91A30A-06C3-4861-8F78-7491FE3B9B1C}"/>
                  </a:ext>
                </a:extLst>
              </p:cNvPr>
              <p:cNvSpPr txBox="1">
                <a:spLocks noRot="1" noChangeAspect="1" noMove="1" noResize="1" noEditPoints="1" noAdjustHandles="1" noChangeArrowheads="1" noChangeShapeType="1" noTextEdit="1"/>
              </p:cNvSpPr>
              <p:nvPr/>
            </p:nvSpPr>
            <p:spPr bwMode="auto">
              <a:xfrm>
                <a:off x="333375" y="2944592"/>
                <a:ext cx="4536504" cy="900975"/>
              </a:xfrm>
              <a:prstGeom prst="rect">
                <a:avLst/>
              </a:prstGeom>
              <a:blipFill>
                <a:blip r:embed="rId5"/>
                <a:stretch>
                  <a:fillRect l="-1478" t="-9459" r="-806" b="-17568"/>
                </a:stretch>
              </a:blipFill>
              <a:ln>
                <a:noFill/>
              </a:ln>
            </p:spPr>
            <p:txBody>
              <a:bodyPr/>
              <a:lstStyle/>
              <a:p>
                <a:r>
                  <a:rPr lang="cs-CZ">
                    <a:noFill/>
                  </a:rPr>
                  <a:t> </a:t>
                </a:r>
              </a:p>
            </p:txBody>
          </p:sp>
        </mc:Fallback>
      </mc:AlternateContent>
      <p:sp>
        <p:nvSpPr>
          <p:cNvPr id="19" name="Google Shape;161;p18">
            <a:extLst>
              <a:ext uri="{FF2B5EF4-FFF2-40B4-BE49-F238E27FC236}">
                <a16:creationId xmlns:a16="http://schemas.microsoft.com/office/drawing/2014/main" id="{856E6E28-6C69-486B-B91D-3875545F5870}"/>
              </a:ext>
            </a:extLst>
          </p:cNvPr>
          <p:cNvSpPr txBox="1">
            <a:spLocks/>
          </p:cNvSpPr>
          <p:nvPr/>
        </p:nvSpPr>
        <p:spPr bwMode="auto">
          <a:xfrm>
            <a:off x="375892" y="3954952"/>
            <a:ext cx="1747836" cy="445141"/>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Quadrant </a:t>
            </a:r>
            <a:r>
              <a:rPr lang="cs-CZ" sz="2000" b="1" kern="0" dirty="0">
                <a:solidFill>
                  <a:srgbClr val="114454"/>
                </a:solidFill>
                <a:latin typeface="Weekly Free Light" panose="00000400000000000000" pitchFamily="50" charset="-18"/>
                <a:ea typeface="Nixie One"/>
                <a:cs typeface="Nixie One"/>
                <a:sym typeface="Nixie One"/>
              </a:rPr>
              <a:t>I:</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48209150-791B-4A0F-993C-C7513E141F17}"/>
                  </a:ext>
                </a:extLst>
              </p:cNvPr>
              <p:cNvSpPr txBox="1">
                <a:spLocks/>
              </p:cNvSpPr>
              <p:nvPr/>
            </p:nvSpPr>
            <p:spPr bwMode="auto">
              <a:xfrm>
                <a:off x="2195736" y="3954952"/>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𝟒</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1" name="Google Shape;161;p18">
                <a:extLst>
                  <a:ext uri="{FF2B5EF4-FFF2-40B4-BE49-F238E27FC236}">
                    <a16:creationId xmlns:a16="http://schemas.microsoft.com/office/drawing/2014/main" id="{48209150-791B-4A0F-993C-C7513E141F17}"/>
                  </a:ext>
                </a:extLst>
              </p:cNvPr>
              <p:cNvSpPr txBox="1">
                <a:spLocks noRot="1" noChangeAspect="1" noMove="1" noResize="1" noEditPoints="1" noAdjustHandles="1" noChangeArrowheads="1" noChangeShapeType="1" noTextEdit="1"/>
              </p:cNvSpPr>
              <p:nvPr/>
            </p:nvSpPr>
            <p:spPr bwMode="auto">
              <a:xfrm>
                <a:off x="2195736" y="3954952"/>
                <a:ext cx="2158777" cy="445140"/>
              </a:xfrm>
              <a:prstGeom prst="rect">
                <a:avLst/>
              </a:prstGeom>
              <a:blipFill>
                <a:blip r:embed="rId6"/>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3676FF2A-86BB-4328-B197-F6D3BD890B91}"/>
                  </a:ext>
                </a:extLst>
              </p:cNvPr>
              <p:cNvSpPr txBox="1">
                <a:spLocks/>
              </p:cNvSpPr>
              <p:nvPr/>
            </p:nvSpPr>
            <p:spPr bwMode="auto">
              <a:xfrm>
                <a:off x="4957633" y="4134194"/>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sym typeface="Nixie One"/>
                                    </a:rPr>
                                  </m:ctrlPr>
                                </m:fPr>
                                <m:num>
                                  <m:r>
                                    <a:rPr lang="cs-CZ" sz="1600" b="1" i="1" kern="0">
                                      <a:solidFill>
                                        <a:srgbClr val="114454"/>
                                      </a:solidFill>
                                      <a:latin typeface="Cambria Math" panose="02040503050406030204" pitchFamily="18" charset="0"/>
                                      <a:ea typeface="Cambria Math" panose="02040503050406030204" pitchFamily="18" charset="0"/>
                                      <a:sym typeface="Nixie One"/>
                                    </a:rPr>
                                    <m:t>𝝅</m:t>
                                  </m:r>
                                </m:num>
                                <m:den>
                                  <m:r>
                                    <a:rPr lang="cs-CZ" sz="1600" b="1" i="1" kern="0">
                                      <a:solidFill>
                                        <a:srgbClr val="114454"/>
                                      </a:solidFill>
                                      <a:latin typeface="Cambria Math" panose="02040503050406030204" pitchFamily="18" charset="0"/>
                                      <a:ea typeface="Cambria Math" panose="02040503050406030204" pitchFamily="18" charset="0"/>
                                      <a:sym typeface="Nixie One"/>
                                    </a:rPr>
                                    <m:t>𝟒</m:t>
                                  </m:r>
                                </m:den>
                              </m:f>
                              <m:r>
                                <a:rPr lang="cs-CZ" sz="1600" b="1" i="1" kern="0">
                                  <a:solidFill>
                                    <a:srgbClr val="114454"/>
                                  </a:solidFill>
                                  <a:latin typeface="Cambria Math" panose="02040503050406030204" pitchFamily="18" charset="0"/>
                                  <a:sym typeface="Nixie One"/>
                                </a:rPr>
                                <m:t>+</m:t>
                              </m:r>
                              <m:r>
                                <a:rPr lang="cs-CZ" sz="1600" b="1" i="1" kern="0">
                                  <a:solidFill>
                                    <a:srgbClr val="114454"/>
                                  </a:solidFill>
                                  <a:latin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3" name="Google Shape;161;p18">
                <a:extLst>
                  <a:ext uri="{FF2B5EF4-FFF2-40B4-BE49-F238E27FC236}">
                    <a16:creationId xmlns:a16="http://schemas.microsoft.com/office/drawing/2014/main" id="{3676FF2A-86BB-4328-B197-F6D3BD890B91}"/>
                  </a:ext>
                </a:extLst>
              </p:cNvPr>
              <p:cNvSpPr txBox="1">
                <a:spLocks noRot="1" noChangeAspect="1" noMove="1" noResize="1" noEditPoints="1" noAdjustHandles="1" noChangeArrowheads="1" noChangeShapeType="1" noTextEdit="1"/>
              </p:cNvSpPr>
              <p:nvPr/>
            </p:nvSpPr>
            <p:spPr bwMode="auto">
              <a:xfrm>
                <a:off x="4957633" y="4134194"/>
                <a:ext cx="3981262" cy="847381"/>
              </a:xfrm>
              <a:prstGeom prst="rect">
                <a:avLst/>
              </a:prstGeom>
              <a:blipFill>
                <a:blip r:embed="rId7"/>
                <a:stretch>
                  <a:fillRect/>
                </a:stretch>
              </a:blipFill>
              <a:ln>
                <a:noFill/>
              </a:ln>
            </p:spPr>
            <p:txBody>
              <a:bodyPr/>
              <a:lstStyle/>
              <a:p>
                <a:r>
                  <a:rPr lang="cs-CZ">
                    <a:noFill/>
                  </a:rPr>
                  <a:t> </a:t>
                </a:r>
              </a:p>
            </p:txBody>
          </p:sp>
        </mc:Fallback>
      </mc:AlternateContent>
      <p:pic>
        <p:nvPicPr>
          <p:cNvPr id="3" name="Obrázek 2">
            <a:extLst>
              <a:ext uri="{FF2B5EF4-FFF2-40B4-BE49-F238E27FC236}">
                <a16:creationId xmlns:a16="http://schemas.microsoft.com/office/drawing/2014/main" id="{51764330-8977-41A0-9C9E-8658CA710803}"/>
              </a:ext>
            </a:extLst>
          </p:cNvPr>
          <p:cNvPicPr>
            <a:picLocks noChangeAspect="1"/>
          </p:cNvPicPr>
          <p:nvPr/>
        </p:nvPicPr>
        <p:blipFill>
          <a:blip r:embed="rId8"/>
          <a:stretch>
            <a:fillRect/>
          </a:stretch>
        </p:blipFill>
        <p:spPr>
          <a:xfrm>
            <a:off x="5189386" y="530225"/>
            <a:ext cx="3430791" cy="3311667"/>
          </a:xfrm>
          <a:prstGeom prst="rect">
            <a:avLst/>
          </a:prstGeom>
        </p:spPr>
      </p:pic>
    </p:spTree>
    <p:extLst>
      <p:ext uri="{BB962C8B-B14F-4D97-AF65-F5344CB8AC3E}">
        <p14:creationId xmlns:p14="http://schemas.microsoft.com/office/powerpoint/2010/main" val="15808329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en-GB" altLang="cs-CZ" sz="1800" b="1" dirty="0">
                <a:solidFill>
                  <a:srgbClr val="FFFFFF"/>
                </a:solidFill>
                <a:latin typeface="Roboto Slab" pitchFamily="2" charset="0"/>
                <a:cs typeface="Arial" panose="020B0604020202020204" pitchFamily="34" charset="0"/>
                <a:sym typeface="Roboto Slab" pitchFamily="2" charset="0"/>
              </a:rPr>
              <a:t>Simple </a:t>
            </a:r>
            <a:r>
              <a:rPr lang="en-GB" altLang="cs-CZ" sz="1800" b="1" dirty="0" err="1">
                <a:solidFill>
                  <a:srgbClr val="FFFFFF"/>
                </a:solidFill>
                <a:latin typeface="Roboto Slab" pitchFamily="2" charset="0"/>
                <a:cs typeface="Arial" panose="020B0604020202020204" pitchFamily="34" charset="0"/>
                <a:sym typeface="Roboto Slab" pitchFamily="2" charset="0"/>
              </a:rPr>
              <a:t>eqautions</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42606" y="1742408"/>
                <a:ext cx="4229394" cy="685325"/>
              </a:xfrm>
              <a:solidFill>
                <a:schemeClr val="accent6">
                  <a:lumMod val="40000"/>
                  <a:lumOff val="60000"/>
                </a:schemeClr>
              </a:solidFill>
            </p:spPr>
            <p:txBody>
              <a:bodyPr anchor="ctr"/>
              <a:lstStyle/>
              <a:p>
                <a:pPr marL="0" indent="0" eaLnBrk="1" fontAlgn="auto" hangingPunct="1">
                  <a:spcBef>
                    <a:spcPts val="0"/>
                  </a:spcBef>
                  <a:buClr>
                    <a:srgbClr val="114454"/>
                  </a:buClr>
                  <a:buNone/>
                  <a:defRPr/>
                </a:pPr>
                <a:r>
                  <a:rPr lang="en-GB" sz="2000" b="1" dirty="0">
                    <a:solidFill>
                      <a:srgbClr val="114454"/>
                    </a:solidFill>
                    <a:latin typeface="Weekly Free Light" panose="00000400000000000000" pitchFamily="50" charset="-18"/>
                    <a:ea typeface="Nixie One"/>
                    <a:cs typeface="Nixie One"/>
                    <a:sym typeface="Nixie One"/>
                  </a:rPr>
                  <a:t>Example </a:t>
                </a:r>
                <a:r>
                  <a:rPr lang="cs-CZ" sz="2000" b="1" dirty="0">
                    <a:solidFill>
                      <a:srgbClr val="114454"/>
                    </a:solidFill>
                    <a:latin typeface="Weekly Free Light" panose="00000400000000000000" pitchFamily="50" charset="-18"/>
                    <a:ea typeface="Nixie One"/>
                    <a:cs typeface="Nixie One"/>
                    <a:sym typeface="Nixie One"/>
                  </a:rPr>
                  <a:t>3: </a:t>
                </a:r>
                <a14:m>
                  <m:oMath xmlns:m="http://schemas.openxmlformats.org/officeDocument/2006/math">
                    <m:r>
                      <a:rPr lang="cs-CZ" sz="2000" b="1" i="0" smtClean="0">
                        <a:solidFill>
                          <a:srgbClr val="114454"/>
                        </a:solidFill>
                        <a:latin typeface="Cambria Math" panose="02040503050406030204" pitchFamily="18" charset="0"/>
                        <a:ea typeface="Nixie One"/>
                        <a:cs typeface="Nixie One"/>
                        <a:sym typeface="Nixie One"/>
                      </a:rPr>
                      <m:t> </m:t>
                    </m:r>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𝐭𝐠</m:t>
                        </m:r>
                      </m:fName>
                      <m:e>
                        <m:d>
                          <m:dPr>
                            <m:ctrlPr>
                              <a:rPr lang="cs-CZ" sz="2000" b="1" i="1" smtClean="0">
                                <a:solidFill>
                                  <a:srgbClr val="114454"/>
                                </a:solidFill>
                                <a:latin typeface="Cambria Math" panose="02040503050406030204" pitchFamily="18" charset="0"/>
                                <a:ea typeface="Nixie One"/>
                                <a:cs typeface="Nixie One"/>
                                <a:sym typeface="Nixie One"/>
                              </a:rPr>
                            </m:ctrlPr>
                          </m:dPr>
                          <m:e>
                            <m:r>
                              <a:rPr lang="cs-CZ" sz="2000" b="1" i="1" smtClean="0">
                                <a:solidFill>
                                  <a:srgbClr val="114454"/>
                                </a:solidFill>
                                <a:latin typeface="Cambria Math" panose="02040503050406030204" pitchFamily="18" charset="0"/>
                                <a:ea typeface="Nixie One"/>
                                <a:cs typeface="Nixie One"/>
                                <a:sym typeface="Nixie One"/>
                              </a:rPr>
                              <m:t>𝒙</m:t>
                            </m:r>
                          </m:e>
                        </m:d>
                      </m:e>
                    </m:func>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smtClean="0">
                            <a:solidFill>
                              <a:srgbClr val="114454"/>
                            </a:solidFill>
                            <a:latin typeface="Cambria Math" panose="02040503050406030204" pitchFamily="18" charset="0"/>
                            <a:sym typeface="Nixie One"/>
                          </a:rPr>
                        </m:ctrlPr>
                      </m:fPr>
                      <m:num>
                        <m:rad>
                          <m:radPr>
                            <m:degHide m:val="on"/>
                            <m:ctrlPr>
                              <a:rPr lang="cs-CZ" sz="2000" b="1" i="1" smtClean="0">
                                <a:solidFill>
                                  <a:srgbClr val="114454"/>
                                </a:solidFill>
                                <a:latin typeface="Cambria Math" panose="02040503050406030204" pitchFamily="18" charset="0"/>
                                <a:sym typeface="Nixie One"/>
                              </a:rPr>
                            </m:ctrlPr>
                          </m:radPr>
                          <m:deg/>
                          <m:e>
                            <m:r>
                              <a:rPr lang="cs-CZ" sz="2000" b="1" i="1" smtClean="0">
                                <a:solidFill>
                                  <a:srgbClr val="114454"/>
                                </a:solidFill>
                                <a:latin typeface="Cambria Math" panose="02040503050406030204" pitchFamily="18" charset="0"/>
                                <a:sym typeface="Nixie One"/>
                              </a:rPr>
                              <m:t>𝟑</m:t>
                            </m:r>
                          </m:e>
                        </m:rad>
                      </m:num>
                      <m:den>
                        <m:r>
                          <a:rPr lang="cs-CZ" sz="2000" b="1" i="1" smtClean="0">
                            <a:solidFill>
                              <a:srgbClr val="114454"/>
                            </a:solidFill>
                            <a:latin typeface="Cambria Math" panose="02040503050406030204" pitchFamily="18" charset="0"/>
                            <a:sym typeface="Nixie One"/>
                          </a:rPr>
                          <m:t>𝟑</m:t>
                        </m:r>
                      </m:den>
                    </m:f>
                  </m:oMath>
                </a14:m>
                <a:endParaRPr sz="3200" b="1"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342606" y="1742408"/>
                <a:ext cx="4229394" cy="685325"/>
              </a:xfrm>
              <a:blipFill>
                <a:blip r:embed="rId3"/>
                <a:stretch>
                  <a:fillRect l="-1441"/>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16" name="Google Shape;161;p18">
                <a:extLst>
                  <a:ext uri="{FF2B5EF4-FFF2-40B4-BE49-F238E27FC236}">
                    <a16:creationId xmlns:a16="http://schemas.microsoft.com/office/drawing/2014/main" id="{429A03CB-D8E1-463E-8D71-771FF6E8DAFF}"/>
                  </a:ext>
                </a:extLst>
              </p:cNvPr>
              <p:cNvSpPr txBox="1">
                <a:spLocks/>
              </p:cNvSpPr>
              <p:nvPr/>
            </p:nvSpPr>
            <p:spPr bwMode="auto">
              <a:xfrm>
                <a:off x="333375" y="2461755"/>
                <a:ext cx="4536504"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r>
                  <a:rPr lang="en-GB" sz="2000" kern="0" dirty="0">
                    <a:solidFill>
                      <a:srgbClr val="114454"/>
                    </a:solidFill>
                    <a:latin typeface="Weekly Free Light" panose="020B0604020202020204" charset="-18"/>
                    <a:ea typeface="Nixie One"/>
                    <a:cs typeface="Nixie One"/>
                    <a:sym typeface="Nixie One"/>
                  </a:rPr>
                  <a:t>The basic table value</a:t>
                </a:r>
                <a:r>
                  <a:rPr lang="cs-CZ" sz="2000" kern="0" dirty="0">
                    <a:solidFill>
                      <a:srgbClr val="114454"/>
                    </a:solidFill>
                    <a:latin typeface="Weekly Free Light" panose="020B0604020202020204" charset="-18"/>
                    <a:ea typeface="Nixie One"/>
                    <a:cs typeface="Nixie One"/>
                    <a:sym typeface="Nixie One"/>
                  </a:rPr>
                  <a:t> </a:t>
                </a:r>
                <a14:m>
                  <m:oMath xmlns:m="http://schemas.openxmlformats.org/officeDocument/2006/math">
                    <m:sSub>
                      <m:sSubPr>
                        <m:ctrlPr>
                          <a:rPr lang="cs-CZ" sz="2000" b="1" i="1" kern="0" smtClean="0">
                            <a:solidFill>
                              <a:srgbClr val="114454"/>
                            </a:solidFill>
                            <a:latin typeface="Cambria Math" panose="02040503050406030204" pitchFamily="18" charset="0"/>
                            <a:sym typeface="Nixie One"/>
                          </a:rPr>
                        </m:ctrlPr>
                      </m:sSubPr>
                      <m:e>
                        <m:r>
                          <a:rPr lang="cs-CZ" sz="2000" b="1" i="1" kern="0" smtClean="0">
                            <a:solidFill>
                              <a:srgbClr val="114454"/>
                            </a:solidFill>
                            <a:latin typeface="Cambria Math" panose="02040503050406030204" pitchFamily="18" charset="0"/>
                            <a:sym typeface="Nixie One"/>
                          </a:rPr>
                          <m:t>𝒙</m:t>
                        </m:r>
                      </m:e>
                      <m:sub>
                        <m:r>
                          <a:rPr lang="cs-CZ" sz="2000" b="1" i="1" kern="0" smtClean="0">
                            <a:solidFill>
                              <a:srgbClr val="114454"/>
                            </a:solidFill>
                            <a:latin typeface="Cambria Math" panose="02040503050406030204" pitchFamily="18" charset="0"/>
                            <a:sym typeface="Nixie One"/>
                          </a:rPr>
                          <m:t>𝟎</m:t>
                        </m:r>
                      </m:sub>
                    </m:sSub>
                    <m:r>
                      <a:rPr lang="cs-CZ" sz="2000" b="1" i="1" kern="0" smtClean="0">
                        <a:solidFill>
                          <a:srgbClr val="114454"/>
                        </a:solidFill>
                        <a:latin typeface="Cambria Math" panose="02040503050406030204" pitchFamily="18" charset="0"/>
                        <a:sym typeface="Nixie One"/>
                      </a:rPr>
                      <m:t>=</m:t>
                    </m:r>
                    <m:f>
                      <m:fPr>
                        <m:ctrlPr>
                          <a:rPr lang="cs-CZ" sz="2000" b="1" i="1" kern="0" smtClea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6" name="Google Shape;161;p18">
                <a:extLst>
                  <a:ext uri="{FF2B5EF4-FFF2-40B4-BE49-F238E27FC236}">
                    <a16:creationId xmlns:a16="http://schemas.microsoft.com/office/drawing/2014/main" id="{429A03CB-D8E1-463E-8D71-771FF6E8DAFF}"/>
                  </a:ext>
                </a:extLst>
              </p:cNvPr>
              <p:cNvSpPr txBox="1">
                <a:spLocks noRot="1" noChangeAspect="1" noMove="1" noResize="1" noEditPoints="1" noAdjustHandles="1" noChangeArrowheads="1" noChangeShapeType="1" noTextEdit="1"/>
              </p:cNvSpPr>
              <p:nvPr/>
            </p:nvSpPr>
            <p:spPr bwMode="auto">
              <a:xfrm>
                <a:off x="333375" y="2461755"/>
                <a:ext cx="4536504" cy="445140"/>
              </a:xfrm>
              <a:prstGeom prst="rect">
                <a:avLst/>
              </a:prstGeom>
              <a:blipFill>
                <a:blip r:embed="rId4"/>
                <a:stretch>
                  <a:fillRect l="-1478" t="-8219" b="-1369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Google Shape;161;p18">
                <a:extLst>
                  <a:ext uri="{FF2B5EF4-FFF2-40B4-BE49-F238E27FC236}">
                    <a16:creationId xmlns:a16="http://schemas.microsoft.com/office/drawing/2014/main" id="{6F91A30A-06C3-4861-8F78-7491FE3B9B1C}"/>
                  </a:ext>
                </a:extLst>
              </p:cNvPr>
              <p:cNvSpPr txBox="1">
                <a:spLocks/>
              </p:cNvSpPr>
              <p:nvPr/>
            </p:nvSpPr>
            <p:spPr bwMode="auto">
              <a:xfrm>
                <a:off x="346576" y="2943993"/>
                <a:ext cx="4536504" cy="863496"/>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func>
                      <m:funcPr>
                        <m:ctrlPr>
                          <a:rPr lang="cs-CZ" sz="2000" b="1" i="1" smtClean="0">
                            <a:solidFill>
                              <a:srgbClr val="114454"/>
                            </a:solidFill>
                            <a:latin typeface="Cambria Math" panose="02040503050406030204" pitchFamily="18" charset="0"/>
                            <a:ea typeface="Nixie One"/>
                            <a:cs typeface="Nixie One"/>
                            <a:sym typeface="Nixie One"/>
                          </a:rPr>
                        </m:ctrlPr>
                      </m:funcPr>
                      <m:fName>
                        <m:r>
                          <a:rPr lang="cs-CZ" sz="2000" b="1" i="0" smtClean="0">
                            <a:solidFill>
                              <a:srgbClr val="114454"/>
                            </a:solidFill>
                            <a:latin typeface="Cambria Math" panose="02040503050406030204" pitchFamily="18" charset="0"/>
                            <a:ea typeface="Nixie One"/>
                            <a:cs typeface="Nixie One"/>
                            <a:sym typeface="Nixie One"/>
                          </a:rPr>
                          <m:t>𝐭𝐠</m:t>
                        </m:r>
                      </m:fName>
                      <m:e>
                        <m:r>
                          <a:rPr lang="cs-CZ" sz="2000" b="1" i="1" smtClean="0">
                            <a:solidFill>
                              <a:srgbClr val="114454"/>
                            </a:solidFill>
                            <a:latin typeface="Cambria Math" panose="02040503050406030204" pitchFamily="18" charset="0"/>
                            <a:ea typeface="Nixie One"/>
                            <a:cs typeface="Nixie One"/>
                            <a:sym typeface="Nixie One"/>
                          </a:rPr>
                          <m:t>𝒙</m:t>
                        </m:r>
                      </m:e>
                    </m:func>
                    <m:r>
                      <a:rPr lang="cs-CZ" sz="2000" b="1" i="1">
                        <a:solidFill>
                          <a:srgbClr val="114454"/>
                        </a:solidFill>
                        <a:latin typeface="Cambria Math" panose="02040503050406030204" pitchFamily="18" charset="0"/>
                        <a:ea typeface="Nixie One"/>
                        <a:cs typeface="Nixie One"/>
                        <a:sym typeface="Nixie One"/>
                      </a:rPr>
                      <m:t> </m:t>
                    </m:r>
                  </m:oMath>
                </a14:m>
                <a:r>
                  <a:rPr lang="cs-CZ" sz="2000" kern="0" dirty="0">
                    <a:solidFill>
                      <a:srgbClr val="114454"/>
                    </a:solidFill>
                    <a:latin typeface="Weekly Free Light" panose="020B0604020202020204" charset="-18"/>
                    <a:ea typeface="Nixie One"/>
                    <a:cs typeface="Nixie One"/>
                    <a:sym typeface="Nixie One"/>
                  </a:rPr>
                  <a:t> </a:t>
                </a:r>
                <a:r>
                  <a:rPr lang="en-GB" sz="2000" kern="0" dirty="0">
                    <a:solidFill>
                      <a:srgbClr val="114454"/>
                    </a:solidFill>
                    <a:latin typeface="Weekly Free Light" panose="020B0604020202020204" charset="-18"/>
                    <a:ea typeface="Nixie One"/>
                    <a:cs typeface="Nixie One"/>
                    <a:sym typeface="Nixie One"/>
                  </a:rPr>
                  <a:t>is negative in Quadrants </a:t>
                </a:r>
                <a:r>
                  <a:rPr lang="cs-CZ" sz="2000" kern="0" dirty="0">
                    <a:solidFill>
                      <a:srgbClr val="114454"/>
                    </a:solidFill>
                    <a:latin typeface="Weekly Free Light" panose="020B0604020202020204" charset="-18"/>
                    <a:ea typeface="Nixie One"/>
                    <a:cs typeface="Nixie One"/>
                    <a:sym typeface="Nixie One"/>
                  </a:rPr>
                  <a:t>II a</a:t>
                </a:r>
                <a:r>
                  <a:rPr lang="en-GB" sz="2000" kern="0" dirty="0" err="1">
                    <a:solidFill>
                      <a:srgbClr val="114454"/>
                    </a:solidFill>
                    <a:latin typeface="Weekly Free Light" panose="020B0604020202020204" charset="-18"/>
                    <a:ea typeface="Nixie One"/>
                    <a:cs typeface="Nixie One"/>
                    <a:sym typeface="Nixie One"/>
                  </a:rPr>
                  <a:t>nd</a:t>
                </a:r>
                <a:r>
                  <a:rPr lang="cs-CZ" sz="2000" kern="0" dirty="0">
                    <a:solidFill>
                      <a:srgbClr val="114454"/>
                    </a:solidFill>
                    <a:latin typeface="Weekly Free Light" panose="020B0604020202020204" charset="-18"/>
                    <a:ea typeface="Nixie One"/>
                    <a:cs typeface="Nixie One"/>
                    <a:sym typeface="Nixie One"/>
                  </a:rPr>
                  <a:t> IV (</a:t>
                </a:r>
                <a:r>
                  <a:rPr lang="en-GB" sz="2000" kern="0" dirty="0">
                    <a:solidFill>
                      <a:srgbClr val="114454"/>
                    </a:solidFill>
                    <a:latin typeface="Weekly Free Light" panose="020B0604020202020204" charset="-18"/>
                    <a:ea typeface="Nixie One"/>
                    <a:cs typeface="Nixie One"/>
                    <a:sym typeface="Nixie One"/>
                  </a:rPr>
                  <a:t>considering the period</a:t>
                </a:r>
                <a:r>
                  <a:rPr lang="cs-CZ" sz="2000" kern="0" dirty="0">
                    <a:solidFill>
                      <a:srgbClr val="114454"/>
                    </a:solidFill>
                    <a:latin typeface="Weekly Free Light" panose="020B0604020202020204" charset="-18"/>
                    <a:ea typeface="Nixie One"/>
                    <a:cs typeface="Nixie One"/>
                    <a:sym typeface="Nixie One"/>
                  </a:rPr>
                  <a:t> </a:t>
                </a:r>
                <a14:m>
                  <m:oMath xmlns:m="http://schemas.openxmlformats.org/officeDocument/2006/math">
                    <m:r>
                      <a:rPr lang="cs-CZ" sz="2000" b="1" i="1" kern="0">
                        <a:solidFill>
                          <a:srgbClr val="114454"/>
                        </a:solidFill>
                        <a:latin typeface="Cambria Math" panose="02040503050406030204" pitchFamily="18" charset="0"/>
                        <a:ea typeface="Cambria Math" panose="02040503050406030204" pitchFamily="18" charset="0"/>
                        <a:sym typeface="Nixie One"/>
                      </a:rPr>
                      <m:t>𝝅</m:t>
                    </m:r>
                  </m:oMath>
                </a14:m>
                <a:r>
                  <a:rPr lang="cs-CZ" sz="2000" kern="0" dirty="0">
                    <a:solidFill>
                      <a:srgbClr val="114454"/>
                    </a:solidFill>
                    <a:latin typeface="Weekly Free Light" panose="020B0604020202020204" charset="-18"/>
                    <a:ea typeface="Nixie One"/>
                    <a:cs typeface="Nixie One"/>
                    <a:sym typeface="Nixie One"/>
                  </a:rPr>
                  <a:t> </a:t>
                </a:r>
                <a:r>
                  <a:rPr lang="en-GB" sz="2000" kern="0" dirty="0">
                    <a:solidFill>
                      <a:srgbClr val="114454"/>
                    </a:solidFill>
                    <a:latin typeface="Weekly Free Light" panose="020B0604020202020204" charset="-18"/>
                    <a:ea typeface="Nixie One"/>
                    <a:cs typeface="Nixie One"/>
                    <a:sym typeface="Nixie One"/>
                  </a:rPr>
                  <a:t>just Quadrant </a:t>
                </a:r>
                <a:r>
                  <a:rPr lang="cs-CZ" sz="2000" kern="0" dirty="0">
                    <a:solidFill>
                      <a:srgbClr val="114454"/>
                    </a:solidFill>
                    <a:latin typeface="Weekly Free Light" panose="020B0604020202020204" charset="-18"/>
                    <a:ea typeface="Nixie One"/>
                    <a:cs typeface="Nixie One"/>
                    <a:sym typeface="Nixie One"/>
                  </a:rPr>
                  <a:t>II</a:t>
                </a:r>
                <a:r>
                  <a:rPr lang="en-GB" sz="2000" kern="0" dirty="0">
                    <a:solidFill>
                      <a:srgbClr val="114454"/>
                    </a:solidFill>
                    <a:latin typeface="Weekly Free Light" panose="020B0604020202020204" charset="-18"/>
                    <a:ea typeface="Nixie One"/>
                    <a:cs typeface="Nixie One"/>
                    <a:sym typeface="Nixie One"/>
                  </a:rPr>
                  <a:t> is solved</a:t>
                </a:r>
                <a:r>
                  <a:rPr lang="cs-CZ" sz="2000" kern="0" dirty="0">
                    <a:solidFill>
                      <a:srgbClr val="114454"/>
                    </a:solidFill>
                    <a:latin typeface="Weekly Free Light" panose="020B0604020202020204" charset="-18"/>
                    <a:ea typeface="Nixie One"/>
                    <a:cs typeface="Nixie One"/>
                    <a:sym typeface="Nixie One"/>
                  </a:rPr>
                  <a:t>).</a:t>
                </a:r>
                <a:endParaRPr lang="cs-CZ" sz="2000" b="1" i="1" kern="0" dirty="0">
                  <a:solidFill>
                    <a:srgbClr val="114454"/>
                  </a:solidFill>
                  <a:latin typeface="Cambria Math" panose="02040503050406030204" pitchFamily="18" charset="0"/>
                  <a:ea typeface="Nixie One"/>
                  <a:cs typeface="Nixie One"/>
                  <a:sym typeface="Nixie One"/>
                </a:endParaRPr>
              </a:p>
            </p:txBody>
          </p:sp>
        </mc:Choice>
        <mc:Fallback xmlns="">
          <p:sp>
            <p:nvSpPr>
              <p:cNvPr id="17" name="Google Shape;161;p18">
                <a:extLst>
                  <a:ext uri="{FF2B5EF4-FFF2-40B4-BE49-F238E27FC236}">
                    <a16:creationId xmlns:a16="http://schemas.microsoft.com/office/drawing/2014/main" id="{6F91A30A-06C3-4861-8F78-7491FE3B9B1C}"/>
                  </a:ext>
                </a:extLst>
              </p:cNvPr>
              <p:cNvSpPr txBox="1">
                <a:spLocks noRot="1" noChangeAspect="1" noMove="1" noResize="1" noEditPoints="1" noAdjustHandles="1" noChangeArrowheads="1" noChangeShapeType="1" noTextEdit="1"/>
              </p:cNvSpPr>
              <p:nvPr/>
            </p:nvSpPr>
            <p:spPr bwMode="auto">
              <a:xfrm>
                <a:off x="346576" y="2943993"/>
                <a:ext cx="4536504" cy="863496"/>
              </a:xfrm>
              <a:prstGeom prst="rect">
                <a:avLst/>
              </a:prstGeom>
              <a:blipFill>
                <a:blip r:embed="rId5"/>
                <a:stretch>
                  <a:fillRect l="-1478" t="-11972" b="-20423"/>
                </a:stretch>
              </a:blipFill>
              <a:ln>
                <a:noFill/>
              </a:ln>
            </p:spPr>
            <p:txBody>
              <a:bodyPr/>
              <a:lstStyle/>
              <a:p>
                <a:r>
                  <a:rPr lang="cs-CZ">
                    <a:noFill/>
                  </a:rPr>
                  <a:t> </a:t>
                </a:r>
              </a:p>
            </p:txBody>
          </p:sp>
        </mc:Fallback>
      </mc:AlternateContent>
      <p:sp>
        <p:nvSpPr>
          <p:cNvPr id="19" name="Google Shape;161;p18">
            <a:extLst>
              <a:ext uri="{FF2B5EF4-FFF2-40B4-BE49-F238E27FC236}">
                <a16:creationId xmlns:a16="http://schemas.microsoft.com/office/drawing/2014/main" id="{856E6E28-6C69-486B-B91D-3875545F5870}"/>
              </a:ext>
            </a:extLst>
          </p:cNvPr>
          <p:cNvSpPr txBox="1">
            <a:spLocks/>
          </p:cNvSpPr>
          <p:nvPr/>
        </p:nvSpPr>
        <p:spPr bwMode="auto">
          <a:xfrm>
            <a:off x="375892" y="3954952"/>
            <a:ext cx="1747836" cy="445141"/>
          </a:xfrm>
          <a:prstGeom prst="rect">
            <a:avLst/>
          </a:prstGeom>
          <a:solidFill>
            <a:schemeClr val="accent1">
              <a:lumMod val="10000"/>
              <a:lumOff val="9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Font typeface="Arial" panose="020B0604020202020204" pitchFamily="34" charset="0"/>
              <a:buNone/>
              <a:defRPr/>
            </a:pPr>
            <a:r>
              <a:rPr lang="en-GB" sz="2000" b="1" kern="0" dirty="0">
                <a:solidFill>
                  <a:srgbClr val="114454"/>
                </a:solidFill>
                <a:latin typeface="Weekly Free Light" panose="00000400000000000000" pitchFamily="50" charset="-18"/>
                <a:ea typeface="Nixie One"/>
                <a:cs typeface="Nixie One"/>
                <a:sym typeface="Nixie One"/>
              </a:rPr>
              <a:t>Quadrant </a:t>
            </a:r>
            <a:r>
              <a:rPr lang="cs-CZ" sz="2000" b="1" kern="0" dirty="0">
                <a:solidFill>
                  <a:srgbClr val="114454"/>
                </a:solidFill>
                <a:latin typeface="Weekly Free Light" panose="00000400000000000000" pitchFamily="50" charset="-18"/>
                <a:ea typeface="Nixie One"/>
                <a:cs typeface="Nixie One"/>
                <a:sym typeface="Nixie One"/>
              </a:rPr>
              <a:t>II:</a:t>
            </a:r>
            <a:endParaRPr lang="ar-AE" sz="32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AlternateContent xmlns:mc="http://schemas.openxmlformats.org/markup-compatibility/2006" xmlns:a14="http://schemas.microsoft.com/office/drawing/2010/main">
        <mc:Choice Requires="a14">
          <p:sp>
            <p:nvSpPr>
              <p:cNvPr id="21" name="Google Shape;161;p18">
                <a:extLst>
                  <a:ext uri="{FF2B5EF4-FFF2-40B4-BE49-F238E27FC236}">
                    <a16:creationId xmlns:a16="http://schemas.microsoft.com/office/drawing/2014/main" id="{48209150-791B-4A0F-993C-C7513E141F17}"/>
                  </a:ext>
                </a:extLst>
              </p:cNvPr>
              <p:cNvSpPr txBox="1">
                <a:spLocks/>
              </p:cNvSpPr>
              <p:nvPr/>
            </p:nvSpPr>
            <p:spPr bwMode="auto">
              <a:xfrm>
                <a:off x="2195736" y="3954952"/>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𝝅</m:t>
                    </m:r>
                    <m:r>
                      <a:rPr lang="cs-CZ" sz="2000" b="1" i="1" smtClean="0">
                        <a:solidFill>
                          <a:srgbClr val="114454"/>
                        </a:solidFill>
                        <a:latin typeface="Cambria Math" panose="02040503050406030204" pitchFamily="18" charset="0"/>
                        <a:ea typeface="Cambria Math" panose="02040503050406030204" pitchFamily="18" charset="0"/>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21" name="Google Shape;161;p18">
                <a:extLst>
                  <a:ext uri="{FF2B5EF4-FFF2-40B4-BE49-F238E27FC236}">
                    <a16:creationId xmlns:a16="http://schemas.microsoft.com/office/drawing/2014/main" id="{48209150-791B-4A0F-993C-C7513E141F17}"/>
                  </a:ext>
                </a:extLst>
              </p:cNvPr>
              <p:cNvSpPr txBox="1">
                <a:spLocks noRot="1" noChangeAspect="1" noMove="1" noResize="1" noEditPoints="1" noAdjustHandles="1" noChangeArrowheads="1" noChangeShapeType="1" noTextEdit="1"/>
              </p:cNvSpPr>
              <p:nvPr/>
            </p:nvSpPr>
            <p:spPr bwMode="auto">
              <a:xfrm>
                <a:off x="2195736" y="3954952"/>
                <a:ext cx="2158777" cy="445140"/>
              </a:xfrm>
              <a:prstGeom prst="rect">
                <a:avLst/>
              </a:prstGeom>
              <a:blipFill>
                <a:blip r:embed="rId6"/>
                <a:stretch>
                  <a:fillRect b="-958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Google Shape;161;p18">
                <a:extLst>
                  <a:ext uri="{FF2B5EF4-FFF2-40B4-BE49-F238E27FC236}">
                    <a16:creationId xmlns:a16="http://schemas.microsoft.com/office/drawing/2014/main" id="{3676FF2A-86BB-4328-B197-F6D3BD890B91}"/>
                  </a:ext>
                </a:extLst>
              </p:cNvPr>
              <p:cNvSpPr txBox="1">
                <a:spLocks/>
              </p:cNvSpPr>
              <p:nvPr/>
            </p:nvSpPr>
            <p:spPr bwMode="auto">
              <a:xfrm>
                <a:off x="4957633" y="4134194"/>
                <a:ext cx="3981262" cy="847381"/>
              </a:xfrm>
              <a:prstGeom prst="rect">
                <a:avLst/>
              </a:prstGeom>
              <a:solidFill>
                <a:schemeClr val="bg2">
                  <a:lumMod val="40000"/>
                  <a:lumOff val="60000"/>
                </a:schemeClr>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Para xmlns:m="http://schemas.openxmlformats.org/officeDocument/2006/math">
                    <m:oMathParaPr>
                      <m:jc m:val="centerGroup"/>
                    </m:oMathParaPr>
                    <m:oMath xmlns:m="http://schemas.openxmlformats.org/officeDocument/2006/math">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𝒙</m:t>
                      </m:r>
                      <m:r>
                        <a:rPr lang="cs-CZ" sz="1500" b="1" i="1" kern="0" smtClean="0">
                          <a:solidFill>
                            <a:srgbClr val="114454"/>
                          </a:solidFill>
                          <a:latin typeface="Cambria Math" panose="02040503050406030204" pitchFamily="18" charset="0"/>
                          <a:ea typeface="Cambria Math" panose="02040503050406030204" pitchFamily="18" charset="0"/>
                          <a:cs typeface="Nixie One"/>
                          <a:sym typeface="Nixie One"/>
                        </a:rPr>
                        <m:t>∈</m:t>
                      </m:r>
                      <m:nary>
                        <m:naryPr>
                          <m:chr m:val="⋃"/>
                          <m:supHide m:val="on"/>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naryPr>
                        <m:sub>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𝒌</m:t>
                          </m:r>
                          <m:r>
                            <a:rPr lang="cs-CZ" sz="1500" b="1" i="1" kern="0" smtClean="0">
                              <a:solidFill>
                                <a:srgbClr val="114454"/>
                              </a:solidFill>
                              <a:latin typeface="Cambria Math" panose="02040503050406030204" pitchFamily="18" charset="0"/>
                              <a:ea typeface="Cambria Math" panose="02040503050406030204" pitchFamily="18" charset="0"/>
                              <a:sym typeface="Nixie One"/>
                            </a:rPr>
                            <m:t>∈</m:t>
                          </m:r>
                          <m:r>
                            <m:rPr>
                              <m:brk m:alnAt="7"/>
                            </m:rPr>
                            <a:rPr lang="cs-CZ" sz="1500" b="1" i="1" kern="0" smtClean="0">
                              <a:solidFill>
                                <a:srgbClr val="114454"/>
                              </a:solidFill>
                              <a:latin typeface="Cambria Math" panose="02040503050406030204" pitchFamily="18" charset="0"/>
                              <a:ea typeface="Cambria Math" panose="02040503050406030204" pitchFamily="18" charset="0"/>
                              <a:sym typeface="Nixie One"/>
                            </a:rPr>
                            <m:t>ℤ</m:t>
                          </m:r>
                        </m:sub>
                        <m:sup/>
                        <m:e>
                          <m:d>
                            <m:dPr>
                              <m:begChr m:val="{"/>
                              <m:endChr m:val="}"/>
                              <m:ctrlPr>
                                <a:rPr lang="cs-CZ" sz="1500" b="1" i="1" kern="0" smtClean="0">
                                  <a:solidFill>
                                    <a:srgbClr val="114454"/>
                                  </a:solidFill>
                                  <a:latin typeface="Cambria Math" panose="02040503050406030204" pitchFamily="18" charset="0"/>
                                  <a:ea typeface="Cambria Math" panose="02040503050406030204" pitchFamily="18" charset="0"/>
                                  <a:sym typeface="Nixie One"/>
                                </a:rPr>
                              </m:ctrlPr>
                            </m:dPr>
                            <m:e>
                              <m:f>
                                <m:fPr>
                                  <m:ctrlPr>
                                    <a:rPr lang="cs-CZ" sz="1600" b="1" i="1" kern="0">
                                      <a:solidFill>
                                        <a:srgbClr val="114454"/>
                                      </a:solidFill>
                                      <a:latin typeface="Cambria Math" panose="02040503050406030204" pitchFamily="18" charset="0"/>
                                      <a:sym typeface="Nixie One"/>
                                    </a:rPr>
                                  </m:ctrlPr>
                                </m:fPr>
                                <m:num>
                                  <m:r>
                                    <a:rPr lang="cs-CZ" sz="1600" b="1" i="1" kern="0" smtClean="0">
                                      <a:solidFill>
                                        <a:srgbClr val="114454"/>
                                      </a:solidFill>
                                      <a:latin typeface="Cambria Math" panose="02040503050406030204" pitchFamily="18" charset="0"/>
                                      <a:sym typeface="Nixie One"/>
                                    </a:rPr>
                                    <m:t>𝟓</m:t>
                                  </m:r>
                                </m:num>
                                <m:den>
                                  <m:r>
                                    <a:rPr lang="cs-CZ" sz="16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1600" b="1" i="1" kern="0" smtClean="0">
                                  <a:solidFill>
                                    <a:srgbClr val="114454"/>
                                  </a:solidFill>
                                  <a:latin typeface="Cambria Math" panose="02040503050406030204" pitchFamily="18" charset="0"/>
                                  <a:ea typeface="Cambria Math" panose="02040503050406030204" pitchFamily="18" charset="0"/>
                                  <a:sym typeface="Nixie One"/>
                                </a:rPr>
                                <m:t>𝝅</m:t>
                              </m:r>
                              <m:r>
                                <a:rPr lang="cs-CZ" sz="1600" b="1" i="1" kern="0">
                                  <a:solidFill>
                                    <a:srgbClr val="114454"/>
                                  </a:solidFill>
                                  <a:latin typeface="Cambria Math" panose="02040503050406030204" pitchFamily="18" charset="0"/>
                                  <a:sym typeface="Nixie One"/>
                                </a:rPr>
                                <m:t>+</m:t>
                              </m:r>
                              <m:r>
                                <a:rPr lang="cs-CZ" sz="1600" b="1" i="1" kern="0">
                                  <a:solidFill>
                                    <a:srgbClr val="114454"/>
                                  </a:solidFill>
                                  <a:latin typeface="Cambria Math" panose="02040503050406030204" pitchFamily="18" charset="0"/>
                                  <a:sym typeface="Nixie One"/>
                                </a:rPr>
                                <m:t>𝒌</m:t>
                              </m:r>
                              <m:r>
                                <a:rPr lang="cs-CZ" sz="1600" b="1" i="1" kern="0">
                                  <a:solidFill>
                                    <a:srgbClr val="114454"/>
                                  </a:solidFill>
                                  <a:latin typeface="Cambria Math" panose="02040503050406030204" pitchFamily="18" charset="0"/>
                                  <a:ea typeface="Cambria Math" panose="02040503050406030204" pitchFamily="18" charset="0"/>
                                  <a:sym typeface="Nixie One"/>
                                </a:rPr>
                                <m:t>𝝅</m:t>
                              </m:r>
                            </m:e>
                          </m:d>
                        </m:e>
                      </m:nary>
                    </m:oMath>
                  </m:oMathPara>
                </a14:m>
                <a:endParaRPr lang="ar-AE" sz="1500" b="1" i="1" kern="0" dirty="0">
                  <a:solidFill>
                    <a:srgbClr val="114454"/>
                  </a:solidFill>
                  <a:latin typeface="Cambria Math" panose="02040503050406030204" pitchFamily="18" charset="0"/>
                  <a:ea typeface="Cambria Math" panose="02040503050406030204" pitchFamily="18" charset="0"/>
                  <a:cs typeface="Nixie One"/>
                  <a:sym typeface="Nixie One"/>
                </a:endParaRPr>
              </a:p>
            </p:txBody>
          </p:sp>
        </mc:Choice>
        <mc:Fallback xmlns="">
          <p:sp>
            <p:nvSpPr>
              <p:cNvPr id="23" name="Google Shape;161;p18">
                <a:extLst>
                  <a:ext uri="{FF2B5EF4-FFF2-40B4-BE49-F238E27FC236}">
                    <a16:creationId xmlns:a16="http://schemas.microsoft.com/office/drawing/2014/main" id="{3676FF2A-86BB-4328-B197-F6D3BD890B91}"/>
                  </a:ext>
                </a:extLst>
              </p:cNvPr>
              <p:cNvSpPr txBox="1">
                <a:spLocks noRot="1" noChangeAspect="1" noMove="1" noResize="1" noEditPoints="1" noAdjustHandles="1" noChangeArrowheads="1" noChangeShapeType="1" noTextEdit="1"/>
              </p:cNvSpPr>
              <p:nvPr/>
            </p:nvSpPr>
            <p:spPr bwMode="auto">
              <a:xfrm>
                <a:off x="4957633" y="4134194"/>
                <a:ext cx="3981262" cy="847381"/>
              </a:xfrm>
              <a:prstGeom prst="rect">
                <a:avLst/>
              </a:prstGeom>
              <a:blipFill>
                <a:blip r:embed="rId7"/>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Google Shape;161;p18">
                <a:extLst>
                  <a:ext uri="{FF2B5EF4-FFF2-40B4-BE49-F238E27FC236}">
                    <a16:creationId xmlns:a16="http://schemas.microsoft.com/office/drawing/2014/main" id="{CF88BD9F-A701-4ECC-89D9-2F59CF251317}"/>
                  </a:ext>
                </a:extLst>
              </p:cNvPr>
              <p:cNvSpPr txBox="1">
                <a:spLocks/>
              </p:cNvSpPr>
              <p:nvPr/>
            </p:nvSpPr>
            <p:spPr bwMode="auto">
              <a:xfrm>
                <a:off x="2195736" y="4428329"/>
                <a:ext cx="2158777" cy="445140"/>
              </a:xfrm>
              <a:prstGeom prst="rect">
                <a:avLst/>
              </a:prstGeom>
              <a:solidFill>
                <a:schemeClr val="bg1"/>
              </a:solidFill>
              <a:ln>
                <a:noFill/>
              </a:ln>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marL="457200" lvl="0" indent="-406400" algn="l" rtl="0" eaLnBrk="0" fontAlgn="base" hangingPunct="0">
                  <a:spcBef>
                    <a:spcPts val="60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1pPr>
                <a:lvl2pPr marL="914400" lvl="1"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2pPr>
                <a:lvl3pPr marL="1371600" lvl="2"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3pPr>
                <a:lvl4pPr marL="1828800" lvl="3"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4pPr>
                <a:lvl5pPr marL="2286000" lvl="4" indent="-406400" algn="l" rtl="0" eaLnBrk="0" fontAlgn="base" hangingPunct="0">
                  <a:spcBef>
                    <a:spcPts val="0"/>
                  </a:spcBef>
                  <a:spcAft>
                    <a:spcPts val="0"/>
                  </a:spcAft>
                  <a:buClr>
                    <a:srgbClr val="000000"/>
                  </a:buClr>
                  <a:buSzPts val="2800"/>
                  <a:buFont typeface="Arial" panose="020B0604020202020204" pitchFamily="34" charset="0"/>
                  <a:buChar char="○"/>
                  <a:defRPr sz="2800">
                    <a:solidFill>
                      <a:srgbClr val="000000"/>
                    </a:solidFill>
                    <a:latin typeface="Arial"/>
                    <a:ea typeface="Arial"/>
                    <a:cs typeface="Arial"/>
                    <a:sym typeface="Arial" panose="020B0604020202020204" pitchFamily="34" charset="0"/>
                  </a:defRPr>
                </a:lvl5pPr>
                <a:lvl6pPr marL="2743200" marR="0" lvl="5"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pPr marL="0" indent="0" eaLnBrk="1" fontAlgn="auto" hangingPunct="1">
                  <a:spcBef>
                    <a:spcPts val="0"/>
                  </a:spcBef>
                  <a:buClr>
                    <a:srgbClr val="114454"/>
                  </a:buClr>
                  <a:buNone/>
                  <a:defRPr/>
                </a:pPr>
                <a14:m>
                  <m:oMath xmlns:m="http://schemas.openxmlformats.org/officeDocument/2006/math">
                    <m:r>
                      <a:rPr lang="cs-CZ" sz="2000" b="1" i="1" smtClean="0">
                        <a:solidFill>
                          <a:srgbClr val="114454"/>
                        </a:solidFill>
                        <a:latin typeface="Cambria Math" panose="02040503050406030204" pitchFamily="18" charset="0"/>
                        <a:ea typeface="Nixie One"/>
                        <a:cs typeface="Nixie One"/>
                        <a:sym typeface="Nixie One"/>
                      </a:rPr>
                      <m:t>𝒙</m:t>
                    </m:r>
                    <m:r>
                      <a:rPr lang="cs-CZ" sz="2000" b="1" i="1" smtClean="0">
                        <a:solidFill>
                          <a:srgbClr val="114454"/>
                        </a:solidFill>
                        <a:latin typeface="Cambria Math" panose="02040503050406030204" pitchFamily="18" charset="0"/>
                        <a:ea typeface="Nixie One"/>
                        <a:cs typeface="Nixie One"/>
                        <a:sym typeface="Nixie One"/>
                      </a:rPr>
                      <m:t>=</m:t>
                    </m:r>
                    <m:f>
                      <m:fPr>
                        <m:ctrlPr>
                          <a:rPr lang="cs-CZ" sz="2000" b="1" i="1" kern="0">
                            <a:solidFill>
                              <a:srgbClr val="114454"/>
                            </a:solidFill>
                            <a:latin typeface="Cambria Math" panose="02040503050406030204" pitchFamily="18" charset="0"/>
                            <a:sym typeface="Nixie One"/>
                          </a:rPr>
                        </m:ctrlPr>
                      </m:fPr>
                      <m:num>
                        <m:r>
                          <a:rPr lang="cs-CZ" sz="2000" b="1" i="1" kern="0" smtClean="0">
                            <a:solidFill>
                              <a:srgbClr val="114454"/>
                            </a:solidFill>
                            <a:latin typeface="Cambria Math" panose="02040503050406030204" pitchFamily="18" charset="0"/>
                            <a:sym typeface="Nixie One"/>
                          </a:rPr>
                          <m:t>𝟓</m:t>
                        </m:r>
                        <m:r>
                          <a:rPr lang="cs-CZ" sz="2000" b="1" i="1" kern="0">
                            <a:solidFill>
                              <a:srgbClr val="114454"/>
                            </a:solidFill>
                            <a:latin typeface="Cambria Math" panose="02040503050406030204" pitchFamily="18" charset="0"/>
                            <a:ea typeface="Cambria Math" panose="02040503050406030204" pitchFamily="18" charset="0"/>
                            <a:sym typeface="Nixie One"/>
                          </a:rPr>
                          <m:t>𝝅</m:t>
                        </m:r>
                      </m:num>
                      <m:den>
                        <m:r>
                          <a:rPr lang="cs-CZ" sz="2000" b="1" i="1" kern="0" smtClean="0">
                            <a:solidFill>
                              <a:srgbClr val="114454"/>
                            </a:solidFill>
                            <a:latin typeface="Cambria Math" panose="02040503050406030204" pitchFamily="18" charset="0"/>
                            <a:ea typeface="Cambria Math" panose="02040503050406030204" pitchFamily="18" charset="0"/>
                            <a:sym typeface="Nixie One"/>
                          </a:rPr>
                          <m:t>𝟔</m:t>
                        </m:r>
                      </m:den>
                    </m:f>
                    <m:r>
                      <a:rPr lang="cs-CZ" sz="2000" b="1" i="1" kern="0" smtClean="0">
                        <a:solidFill>
                          <a:srgbClr val="114454"/>
                        </a:solidFill>
                        <a:latin typeface="Cambria Math" panose="02040503050406030204" pitchFamily="18" charset="0"/>
                        <a:sym typeface="Nixie One"/>
                      </a:rPr>
                      <m:t>+</m:t>
                    </m:r>
                    <m:r>
                      <a:rPr lang="cs-CZ" sz="2000" b="1" i="1" kern="0" smtClean="0">
                        <a:solidFill>
                          <a:srgbClr val="114454"/>
                        </a:solidFill>
                        <a:latin typeface="Cambria Math" panose="02040503050406030204" pitchFamily="18" charset="0"/>
                        <a:sym typeface="Nixie One"/>
                      </a:rPr>
                      <m:t>𝒌</m:t>
                    </m:r>
                    <m:r>
                      <a:rPr lang="cs-CZ" sz="2000" b="1" i="1" kern="0" smtClean="0">
                        <a:solidFill>
                          <a:srgbClr val="114454"/>
                        </a:solidFill>
                        <a:latin typeface="Cambria Math" panose="02040503050406030204" pitchFamily="18" charset="0"/>
                        <a:ea typeface="Cambria Math" panose="02040503050406030204" pitchFamily="18" charset="0"/>
                        <a:sym typeface="Nixie One"/>
                      </a:rPr>
                      <m:t>𝝅</m:t>
                    </m:r>
                  </m:oMath>
                </a14:m>
                <a:r>
                  <a:rPr lang="cs-CZ" sz="2000" b="1" i="1" kern="0" dirty="0">
                    <a:solidFill>
                      <a:srgbClr val="114454"/>
                    </a:solidFill>
                    <a:latin typeface="Cambria Math" panose="02040503050406030204" pitchFamily="18" charset="0"/>
                    <a:ea typeface="Nixie One"/>
                    <a:cs typeface="Nixie One"/>
                    <a:sym typeface="Nixie One"/>
                  </a:rPr>
                  <a:t> </a:t>
                </a:r>
              </a:p>
            </p:txBody>
          </p:sp>
        </mc:Choice>
        <mc:Fallback xmlns="">
          <p:sp>
            <p:nvSpPr>
              <p:cNvPr id="18" name="Google Shape;161;p18">
                <a:extLst>
                  <a:ext uri="{FF2B5EF4-FFF2-40B4-BE49-F238E27FC236}">
                    <a16:creationId xmlns:a16="http://schemas.microsoft.com/office/drawing/2014/main" id="{CF88BD9F-A701-4ECC-89D9-2F59CF251317}"/>
                  </a:ext>
                </a:extLst>
              </p:cNvPr>
              <p:cNvSpPr txBox="1">
                <a:spLocks noRot="1" noChangeAspect="1" noMove="1" noResize="1" noEditPoints="1" noAdjustHandles="1" noChangeArrowheads="1" noChangeShapeType="1" noTextEdit="1"/>
              </p:cNvSpPr>
              <p:nvPr/>
            </p:nvSpPr>
            <p:spPr bwMode="auto">
              <a:xfrm>
                <a:off x="2195736" y="4428329"/>
                <a:ext cx="2158777" cy="445140"/>
              </a:xfrm>
              <a:prstGeom prst="rect">
                <a:avLst/>
              </a:prstGeom>
              <a:blipFill>
                <a:blip r:embed="rId8"/>
                <a:stretch>
                  <a:fillRect b="-1370"/>
                </a:stretch>
              </a:blipFill>
              <a:ln>
                <a:noFill/>
              </a:ln>
            </p:spPr>
            <p:txBody>
              <a:bodyPr/>
              <a:lstStyle/>
              <a:p>
                <a:r>
                  <a:rPr lang="cs-CZ">
                    <a:noFill/>
                  </a:rPr>
                  <a:t> </a:t>
                </a:r>
              </a:p>
            </p:txBody>
          </p:sp>
        </mc:Fallback>
      </mc:AlternateContent>
      <p:pic>
        <p:nvPicPr>
          <p:cNvPr id="3" name="Obrázek 2">
            <a:extLst>
              <a:ext uri="{FF2B5EF4-FFF2-40B4-BE49-F238E27FC236}">
                <a16:creationId xmlns:a16="http://schemas.microsoft.com/office/drawing/2014/main" id="{9E393A85-0358-44B3-8EC0-DF7232C91866}"/>
              </a:ext>
            </a:extLst>
          </p:cNvPr>
          <p:cNvPicPr>
            <a:picLocks noChangeAspect="1"/>
          </p:cNvPicPr>
          <p:nvPr/>
        </p:nvPicPr>
        <p:blipFill>
          <a:blip r:embed="rId9"/>
          <a:stretch>
            <a:fillRect/>
          </a:stretch>
        </p:blipFill>
        <p:spPr>
          <a:xfrm>
            <a:off x="5304440" y="582622"/>
            <a:ext cx="3358783" cy="3208999"/>
          </a:xfrm>
          <a:prstGeom prst="rect">
            <a:avLst/>
          </a:prstGeom>
        </p:spPr>
      </p:pic>
    </p:spTree>
    <p:extLst>
      <p:ext uri="{BB962C8B-B14F-4D97-AF65-F5344CB8AC3E}">
        <p14:creationId xmlns:p14="http://schemas.microsoft.com/office/powerpoint/2010/main" val="337269977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1" grpId="0" animBg="1"/>
      <p:bldP spid="23" grpId="0" animBg="1"/>
      <p:bldP spid="18" grpId="0" animBg="1"/>
    </p:bldLst>
  </p:timing>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TotalTime>
  <Words>978</Words>
  <Application>Microsoft Office PowerPoint</Application>
  <PresentationFormat>Předvádění na obrazovce (16:9)</PresentationFormat>
  <Paragraphs>193</Paragraphs>
  <Slides>23</Slides>
  <Notes>23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23</vt:i4>
      </vt:variant>
    </vt:vector>
  </HeadingPairs>
  <TitlesOfParts>
    <vt:vector size="30" baseType="lpstr">
      <vt:lpstr>Roboto Slab</vt:lpstr>
      <vt:lpstr>Weekly Free Light</vt:lpstr>
      <vt:lpstr>Arial</vt:lpstr>
      <vt:lpstr>Cambria Math</vt:lpstr>
      <vt:lpstr>Wingdings</vt:lpstr>
      <vt:lpstr>Nixie One</vt:lpstr>
      <vt:lpstr>Warwick template</vt:lpstr>
      <vt:lpstr>Tangens and cotangens functions equations</vt:lpstr>
      <vt:lpstr>Prezentace aplikace PowerPoint</vt:lpstr>
      <vt:lpstr>The revision of basic values</vt:lpstr>
      <vt:lpstr>Prezentace aplikace PowerPoint</vt:lpstr>
      <vt:lpstr>Simple equations</vt:lpstr>
      <vt:lpstr>Simple equations</vt:lpstr>
      <vt:lpstr>Simple equations</vt:lpstr>
      <vt:lpstr>Simple equations</vt:lpstr>
      <vt:lpstr>Simple eqautions</vt:lpstr>
      <vt:lpstr>Simple equations</vt:lpstr>
      <vt:lpstr>More complex equations</vt:lpstr>
      <vt:lpstr>More complex equations</vt:lpstr>
      <vt:lpstr>More complex equations</vt:lpstr>
      <vt:lpstr>More complex equations </vt:lpstr>
      <vt:lpstr>Summarizing table</vt:lpstr>
      <vt:lpstr>Table</vt:lpstr>
      <vt:lpstr>Tangent and cotangent values</vt:lpstr>
      <vt:lpstr>Excercises</vt:lpstr>
      <vt:lpstr>Excercises</vt:lpstr>
      <vt:lpstr>Results</vt:lpstr>
      <vt:lpstr>Results</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Michal Heczko</cp:lastModifiedBy>
  <cp:revision>5</cp:revision>
  <dcterms:modified xsi:type="dcterms:W3CDTF">2022-07-30T10:09:40Z</dcterms:modified>
</cp:coreProperties>
</file>