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6"/>
  </p:notesMasterIdLst>
  <p:sldIdLst>
    <p:sldId id="256" r:id="rId5"/>
    <p:sldId id="288" r:id="rId6"/>
    <p:sldId id="259" r:id="rId7"/>
    <p:sldId id="268" r:id="rId8"/>
    <p:sldId id="262" r:id="rId9"/>
    <p:sldId id="261" r:id="rId10"/>
    <p:sldId id="293" r:id="rId11"/>
    <p:sldId id="294" r:id="rId12"/>
    <p:sldId id="295" r:id="rId13"/>
    <p:sldId id="299" r:id="rId14"/>
    <p:sldId id="304" r:id="rId15"/>
    <p:sldId id="265" r:id="rId16"/>
    <p:sldId id="305" r:id="rId17"/>
    <p:sldId id="306" r:id="rId18"/>
    <p:sldId id="307" r:id="rId19"/>
    <p:sldId id="308" r:id="rId20"/>
    <p:sldId id="309" r:id="rId21"/>
    <p:sldId id="311" r:id="rId22"/>
    <p:sldId id="292" r:id="rId23"/>
    <p:sldId id="310" r:id="rId24"/>
    <p:sldId id="290"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Nixie One" panose="020B0604020202020204" charset="0"/>
      <p:regular r:id="rId31"/>
    </p:embeddedFont>
    <p:embeddedFont>
      <p:font typeface="Roboto Slab" panose="020B0604020202020204" charset="0"/>
      <p:regular r:id="rId32"/>
      <p:bold r:id="rId33"/>
    </p:embeddedFont>
    <p:embeddedFont>
      <p:font typeface="Weekly Free Light" panose="020B0604020202020204" charset="-18"/>
      <p:regular r:id="rId34"/>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057"/>
    <a:srgbClr val="94BF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84" y="105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éta Brucháčková" userId="S::bruchackova@gjszlin.cz::d3adc6a9-e6bb-4a44-9134-a2191e96b22d" providerId="AD" clId="Web-{17A67A9F-DE34-610B-6679-A6A3A697FCD1}"/>
    <pc:docChg chg="modSld">
      <pc:chgData name="Markéta Brucháčková" userId="S::bruchackova@gjszlin.cz::d3adc6a9-e6bb-4a44-9134-a2191e96b22d" providerId="AD" clId="Web-{17A67A9F-DE34-610B-6679-A6A3A697FCD1}" dt="2022-07-20T20:41:51.996" v="1" actId="20577"/>
      <pc:docMkLst>
        <pc:docMk/>
      </pc:docMkLst>
      <pc:sldChg chg="modSp">
        <pc:chgData name="Markéta Brucháčková" userId="S::bruchackova@gjszlin.cz::d3adc6a9-e6bb-4a44-9134-a2191e96b22d" providerId="AD" clId="Web-{17A67A9F-DE34-610B-6679-A6A3A697FCD1}" dt="2022-07-20T20:41:51.996" v="1" actId="20577"/>
        <pc:sldMkLst>
          <pc:docMk/>
          <pc:sldMk cId="0" sldId="268"/>
        </pc:sldMkLst>
        <pc:spChg chg="mod">
          <ac:chgData name="Markéta Brucháčková" userId="S::bruchackova@gjszlin.cz::d3adc6a9-e6bb-4a44-9134-a2191e96b22d" providerId="AD" clId="Web-{17A67A9F-DE34-610B-6679-A6A3A697FCD1}" dt="2022-07-20T20:41:51.996" v="1" actId="20577"/>
          <ac:spMkLst>
            <pc:docMk/>
            <pc:sldMk cId="0" sldId="268"/>
            <ac:spMk id="25602" creationId="{1A12AE3E-C423-489E-AE26-AE5F37E53702}"/>
          </ac:spMkLst>
        </pc:spChg>
      </pc:sldChg>
    </pc:docChg>
  </pc:docChgLst>
  <pc:docChgLst>
    <pc:chgData name="Jiřina Juříčková" userId="d7bc9bb3-e006-4dad-8404-c19b67946cec" providerId="ADAL" clId="{EC0FE499-D53F-43C7-A27D-0AEAA1CE069B}"/>
    <pc:docChg chg="modSld">
      <pc:chgData name="Jiřina Juříčková" userId="d7bc9bb3-e006-4dad-8404-c19b67946cec" providerId="ADAL" clId="{EC0FE499-D53F-43C7-A27D-0AEAA1CE069B}" dt="2022-09-20T09:07:48.912" v="1" actId="6549"/>
      <pc:docMkLst>
        <pc:docMk/>
      </pc:docMkLst>
      <pc:sldChg chg="modSp">
        <pc:chgData name="Jiřina Juříčková" userId="d7bc9bb3-e006-4dad-8404-c19b67946cec" providerId="ADAL" clId="{EC0FE499-D53F-43C7-A27D-0AEAA1CE069B}" dt="2022-09-20T09:07:48.912" v="1" actId="6549"/>
        <pc:sldMkLst>
          <pc:docMk/>
          <pc:sldMk cId="3625659446" sldId="311"/>
        </pc:sldMkLst>
        <pc:spChg chg="mod">
          <ac:chgData name="Jiřina Juříčková" userId="d7bc9bb3-e006-4dad-8404-c19b67946cec" providerId="ADAL" clId="{EC0FE499-D53F-43C7-A27D-0AEAA1CE069B}" dt="2022-09-20T09:07:48.912" v="1" actId="6549"/>
          <ac:spMkLst>
            <pc:docMk/>
            <pc:sldMk cId="3625659446" sldId="311"/>
            <ac:spMk id="161" creationId="{9ACFB387-623D-4F24-8571-E2BAB10093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539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Google Shape;220;g35f391192_057:notes">
            <a:extLst>
              <a:ext uri="{FF2B5EF4-FFF2-40B4-BE49-F238E27FC236}">
                <a16:creationId xmlns:a16="http://schemas.microsoft.com/office/drawing/2014/main" id="{E2834840-935F-4D95-9B32-8045B68080A9}"/>
              </a:ext>
            </a:extLst>
          </p:cNvPr>
          <p:cNvSpPr>
            <a:spLocks noGrp="1" noRot="1" noChangeAspect="1" noTextEdit="1"/>
          </p:cNvSpPr>
          <p:nvPr>
            <p:ph type="sldImg" idx="2"/>
          </p:nvPr>
        </p:nvSpPr>
        <p:spPr>
          <a:ln>
            <a:miter lim="800000"/>
            <a:headEnd/>
            <a:tailEnd/>
          </a:ln>
        </p:spPr>
      </p:sp>
      <p:sp>
        <p:nvSpPr>
          <p:cNvPr id="55299" name="Google Shape;221;g35f391192_057:notes">
            <a:extLst>
              <a:ext uri="{FF2B5EF4-FFF2-40B4-BE49-F238E27FC236}">
                <a16:creationId xmlns:a16="http://schemas.microsoft.com/office/drawing/2014/main" id="{A1901B56-5EF6-47A0-BE38-28C4B8B5AE19}"/>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77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4615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59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661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778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389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2CD0F741-697B-4768-A327-5A4FFD7AACE7}"/>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FC4EF859-5FAF-4738-814E-F60CB5E789F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2CD0F741-697B-4768-A327-5A4FFD7AACE7}"/>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FC4EF859-5FAF-4738-814E-F60CB5E789F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92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F9482033-5215-4FAC-B740-C663C02230BA}"/>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5DB020ED-B786-43E8-96D4-3659A3A751CC}"/>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9ABE19B8-EE05-4A23-9F6C-AE84FEC97346}"/>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81205FE8-9B38-4D1A-A5B7-8F956A21F7B1}"/>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262;gcd36154fc_196_0:notes">
            <a:extLst>
              <a:ext uri="{FF2B5EF4-FFF2-40B4-BE49-F238E27FC236}">
                <a16:creationId xmlns:a16="http://schemas.microsoft.com/office/drawing/2014/main" id="{E92B30B9-A9D4-4A1F-B248-625C407ACF37}"/>
              </a:ext>
            </a:extLst>
          </p:cNvPr>
          <p:cNvSpPr>
            <a:spLocks noGrp="1" noRot="1" noChangeAspect="1" noTextEdit="1"/>
          </p:cNvSpPr>
          <p:nvPr>
            <p:ph type="sldImg" idx="2"/>
          </p:nvPr>
        </p:nvSpPr>
        <p:spPr>
          <a:ln>
            <a:miter lim="800000"/>
            <a:headEnd/>
            <a:tailEnd/>
          </a:ln>
        </p:spPr>
      </p:sp>
      <p:sp>
        <p:nvSpPr>
          <p:cNvPr id="58371" name="Google Shape;263;gcd36154fc_196_0:notes">
            <a:extLst>
              <a:ext uri="{FF2B5EF4-FFF2-40B4-BE49-F238E27FC236}">
                <a16:creationId xmlns:a16="http://schemas.microsoft.com/office/drawing/2014/main" id="{42C7701A-F309-48D8-927C-BC62D92BC71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009DF92C-7721-48DE-B0B4-285E2BB8206A}"/>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7A180CC4-64FE-4C08-A682-D66DA406009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365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411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53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3C494479-6774-4C74-94F8-D503F044CF3D}"/>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a:extLst>
              <a:ext uri="{FF2B5EF4-FFF2-40B4-BE49-F238E27FC236}">
                <a16:creationId xmlns:a16="http://schemas.microsoft.com/office/drawing/2014/main" id="{9F83766D-42FD-4FD4-9889-A2DF34E4E22A}"/>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a:extLst>
              <a:ext uri="{FF2B5EF4-FFF2-40B4-BE49-F238E27FC236}">
                <a16:creationId xmlns:a16="http://schemas.microsoft.com/office/drawing/2014/main" id="{C8852B9B-09B1-4399-8CA4-2E91A3406DC0}"/>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a:extLst>
              <a:ext uri="{FF2B5EF4-FFF2-40B4-BE49-F238E27FC236}">
                <a16:creationId xmlns:a16="http://schemas.microsoft.com/office/drawing/2014/main" id="{92C95072-FBBF-405A-BAEB-EDA731BEF219}"/>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a:extLst>
              <a:ext uri="{FF2B5EF4-FFF2-40B4-BE49-F238E27FC236}">
                <a16:creationId xmlns:a16="http://schemas.microsoft.com/office/drawing/2014/main" id="{426B6079-5B96-4D74-A9C4-237AC44B9DD9}"/>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a:extLst>
              <a:ext uri="{FF2B5EF4-FFF2-40B4-BE49-F238E27FC236}">
                <a16:creationId xmlns:a16="http://schemas.microsoft.com/office/drawing/2014/main" id="{991DC6FC-8BC4-49EE-A38F-919507395348}"/>
              </a:ext>
            </a:extLst>
          </p:cNvPr>
          <p:cNvSpPr txBox="1">
            <a:spLocks noGrp="1"/>
          </p:cNvSpPr>
          <p:nvPr>
            <p:ph type="sldNum" idx="10"/>
          </p:nvPr>
        </p:nvSpPr>
        <p:spPr/>
        <p:txBody>
          <a:bodyPr/>
          <a:lstStyle>
            <a:lvl1pPr>
              <a:defRPr/>
            </a:lvl1pPr>
          </a:lstStyle>
          <a:p>
            <a:fld id="{756B228E-4CA4-4999-B61B-9090423EBAE5}" type="slidenum">
              <a:rPr lang="sk-SK" altLang="cs-CZ"/>
              <a:pPr/>
              <a:t>‹#›</a:t>
            </a:fld>
            <a:endParaRPr lang="sk-SK" altLang="cs-CZ"/>
          </a:p>
        </p:txBody>
      </p:sp>
    </p:spTree>
    <p:extLst>
      <p:ext uri="{BB962C8B-B14F-4D97-AF65-F5344CB8AC3E}">
        <p14:creationId xmlns:p14="http://schemas.microsoft.com/office/powerpoint/2010/main" val="329319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EC94FD2F-7CD2-43EA-8CDA-48B270931E61}"/>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id="{633DC7E9-2E3C-4863-A2F1-CBDC2A99E5A7}"/>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id="{575B663D-0A43-447A-AB44-99DAC7972209}"/>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id="{F5DC27D8-7C63-4AAD-935F-0CF76B8F3CCA}"/>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id="{24332532-CBB7-4F4F-BE1E-F93EAD7D1DFA}"/>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id="{0C1467BB-DF73-47EB-A16C-CD30C48DFCEC}"/>
              </a:ext>
            </a:extLst>
          </p:cNvPr>
          <p:cNvSpPr txBox="1">
            <a:spLocks noGrp="1"/>
          </p:cNvSpPr>
          <p:nvPr>
            <p:ph type="sldNum" idx="10"/>
          </p:nvPr>
        </p:nvSpPr>
        <p:spPr/>
        <p:txBody>
          <a:bodyPr/>
          <a:lstStyle>
            <a:lvl1pPr>
              <a:defRPr/>
            </a:lvl1pPr>
          </a:lstStyle>
          <a:p>
            <a:fld id="{F13A8229-5700-4BFE-A18B-24CE05D0F280}" type="slidenum">
              <a:rPr lang="sk-SK" altLang="cs-CZ"/>
              <a:pPr/>
              <a:t>‹#›</a:t>
            </a:fld>
            <a:endParaRPr lang="sk-SK" altLang="cs-CZ"/>
          </a:p>
        </p:txBody>
      </p:sp>
    </p:spTree>
    <p:extLst>
      <p:ext uri="{BB962C8B-B14F-4D97-AF65-F5344CB8AC3E}">
        <p14:creationId xmlns:p14="http://schemas.microsoft.com/office/powerpoint/2010/main" val="369030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0DCB62-3FD9-4585-96D4-83C7D7127CE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C565043-1E10-4825-8735-5EC1995308B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F167E09-D8EE-4A52-B34D-E6874853C81D}"/>
              </a:ext>
            </a:extLst>
          </p:cNvPr>
          <p:cNvSpPr>
            <a:spLocks noGrp="1"/>
          </p:cNvSpPr>
          <p:nvPr>
            <p:ph type="dt" sz="half" idx="10"/>
          </p:nvPr>
        </p:nvSpPr>
        <p:spPr/>
        <p:txBody>
          <a:bodyPr/>
          <a:lstStyle/>
          <a:p>
            <a:fld id="{CF248EBB-F4B6-4365-A33D-25AE93149E91}" type="datetimeFigureOut">
              <a:rPr lang="cs-CZ" smtClean="0"/>
              <a:t>20.09.2022</a:t>
            </a:fld>
            <a:endParaRPr lang="cs-CZ"/>
          </a:p>
        </p:txBody>
      </p:sp>
      <p:sp>
        <p:nvSpPr>
          <p:cNvPr id="5" name="Zástupný symbol pro zápatí 4">
            <a:extLst>
              <a:ext uri="{FF2B5EF4-FFF2-40B4-BE49-F238E27FC236}">
                <a16:creationId xmlns:a16="http://schemas.microsoft.com/office/drawing/2014/main" id="{D80C1C76-24B2-4570-A705-7BDACA784EE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CD3C1E5-E7A8-4D20-A749-3B8BEE8BFFE2}"/>
              </a:ext>
            </a:extLst>
          </p:cNvPr>
          <p:cNvSpPr>
            <a:spLocks noGrp="1"/>
          </p:cNvSpPr>
          <p:nvPr>
            <p:ph type="sldNum" sz="quarter" idx="12"/>
          </p:nvPr>
        </p:nvSpPr>
        <p:spPr/>
        <p:txBody>
          <a:bodyPr/>
          <a:lstStyle/>
          <a:p>
            <a:fld id="{BAED26AA-84A9-4F02-A2C7-ECCC75045F7B}" type="slidenum">
              <a:rPr lang="cs-CZ" smtClean="0"/>
              <a:t>‹#›</a:t>
            </a:fld>
            <a:endParaRPr lang="cs-CZ"/>
          </a:p>
        </p:txBody>
      </p:sp>
    </p:spTree>
    <p:extLst>
      <p:ext uri="{BB962C8B-B14F-4D97-AF65-F5344CB8AC3E}">
        <p14:creationId xmlns:p14="http://schemas.microsoft.com/office/powerpoint/2010/main" val="103232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231868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6" r:id="rId2"/>
    <p:sldLayoutId id="2147483701" r:id="rId3"/>
    <p:sldLayoutId id="2147483702" r:id="rId4"/>
    <p:sldLayoutId id="2147483704" r:id="rId5"/>
    <p:sldLayoutId id="2147483705"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0.jpg"/><Relationship Id="rId7"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ioly.org/wiki/index.php/GMOA_Notes" TargetMode="External"/><Relationship Id="rId5" Type="http://schemas.openxmlformats.org/officeDocument/2006/relationships/image" Target="../media/image11.jpg"/><Relationship Id="rId4" Type="http://schemas.openxmlformats.org/officeDocument/2006/relationships/hyperlink" Target="https://ca.wikipedia.org/wiki/Sism%C3%B2gra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2K6k9l9LCrY" TargetMode="External"/><Relationship Id="rId2" Type="http://schemas.openxmlformats.org/officeDocument/2006/relationships/slide" Target="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3.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hyperlink" Target="https://courses.lumenlearning.com/geo/chapter/reading-characteristics-of-the-mantle/"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lay.kahoot.it/v2/?quizId=7f78e27a-f0a8-418c-8a33-3738ca3d358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slide" Target="slide18.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pixabay.com/de/wei%C3%9Fe-m%C3%A4nnchen-3d-model-freigestellt-1834101/"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hyperlink" Target="http://www.rusadas.com/2013/03/la-penultima-frontera-el-pozo.html" TargetMode="External"/><Relationship Id="rId3" Type="http://schemas.openxmlformats.org/officeDocument/2006/relationships/slide" Target="slide8.xml"/><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9.xml"/><Relationship Id="rId9"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mapy.cz/zakladni?x=17.6932602&amp;y=49.3099562&amp;z=10&amp;source=base&amp;id=1914350" TargetMode="External"/><Relationship Id="rId5" Type="http://schemas.openxmlformats.org/officeDocument/2006/relationships/hyperlink" Target="https://www.facebook.com/MNDcz/photos/plyn-a-ropu-hled%C3%A1me-v-takov%C3%BDch-hloubk%C3%A1ch-a%C5%BE-se-z-toho-nejednomu-zamot%C3%A1-hlava-pod/1452911168070734/" TargetMode="Externa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5.png"/><Relationship Id="rId7" Type="http://schemas.openxmlformats.org/officeDocument/2006/relationships/hyperlink" Target="https://commons.wikimedia.org/wiki/File:%D0%A1%D0%B0%D0%BC%D0%B0_%D1%81%D0%BA%D0%B2%D0%B0%D0%B6%D0%B8%D0%BD%D0%B0(%D0%B7%D0%B0%D0%B2%D0%B0%D1%80%D0%B5%D0%BD%D0%B0),_%D0%B0%D0%B2%D0%B3%D1%83%D1%81%D1%82_2012.JPG" TargetMode="External"/><Relationship Id="rId12"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hyperlink" Target="https://creativecommons.org/licenses/by-nc-sa/3.0/" TargetMode="External"/><Relationship Id="rId5" Type="http://schemas.openxmlformats.org/officeDocument/2006/relationships/hyperlink" Target="https://mapy.cz/zakladni?x=19.0974084&amp;y=65.0556745&amp;z=3&amp;l=0&amp;source=osm&amp;id=137399774" TargetMode="External"/><Relationship Id="rId10" Type="http://schemas.openxmlformats.org/officeDocument/2006/relationships/hyperlink" Target="http://www.rusadas.com/2013/03/la-penultima-frontera-el-pozo.html" TargetMode="External"/><Relationship Id="rId4" Type="http://schemas.openxmlformats.org/officeDocument/2006/relationships/image" Target="../media/image6.sv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395536" y="3601567"/>
            <a:ext cx="5810250" cy="1158875"/>
          </a:xfrm>
        </p:spPr>
        <p:txBody>
          <a:bodyPr/>
          <a:lstStyle/>
          <a:p>
            <a:pPr eaLnBrk="1" hangingPunct="1">
              <a:spcBef>
                <a:spcPct val="0"/>
              </a:spcBef>
              <a:spcAft>
                <a:spcPct val="0"/>
              </a:spcAft>
              <a:buClr>
                <a:srgbClr val="FFFFFF"/>
              </a:buClr>
            </a:pPr>
            <a:r>
              <a:rPr lang="en-GB" altLang="cs-CZ" b="1">
                <a:solidFill>
                  <a:srgbClr val="FFFFFF"/>
                </a:solidFill>
                <a:latin typeface="Roboto Slab"/>
                <a:sym typeface="Roboto Slab" pitchFamily="2" charset="0"/>
              </a:rPr>
              <a:t>Digi school</a:t>
            </a:r>
            <a:br>
              <a:rPr lang="sk-SK" altLang="cs-CZ" b="1" dirty="0">
                <a:effectLst/>
                <a:latin typeface="Roboto Slab"/>
                <a:ea typeface="Calibri" panose="020F0502020204030204" pitchFamily="34" charset="0"/>
              </a:rPr>
            </a:br>
            <a:r>
              <a:rPr lang="en-GB" altLang="cs-CZ" b="1" dirty="0">
                <a:solidFill>
                  <a:srgbClr val="FFFFFF"/>
                </a:solidFill>
                <a:latin typeface="Roboto Slab"/>
              </a:rPr>
              <a:t>Geomorphology</a:t>
            </a:r>
            <a:br>
              <a:rPr lang="cs-CZ" sz="1800" dirty="0">
                <a:latin typeface="Calibri"/>
                <a:cs typeface="Times New Roman"/>
              </a:rPr>
            </a:br>
            <a:endParaRPr lang="sk-SK" altLang="cs-CZ" b="1" dirty="0">
              <a:solidFill>
                <a:srgbClr val="FFFFFF"/>
              </a:solidFill>
              <a:latin typeface="Roboto Slab" pitchFamily="2" charset="0"/>
              <a:cs typeface="Arial" panose="020B0604020202020204" pitchFamily="34" charset="0"/>
              <a:sym typeface="Roboto Slab" pitchFamily="2" charset="0"/>
            </a:endParaRPr>
          </a:p>
        </p:txBody>
      </p:sp>
      <p:pic>
        <p:nvPicPr>
          <p:cNvPr id="11" name="Obrázek 10">
            <a:extLst>
              <a:ext uri="{FF2B5EF4-FFF2-40B4-BE49-F238E27FC236}">
                <a16:creationId xmlns:a16="http://schemas.microsoft.com/office/drawing/2014/main" id="{24FF7EFC-DF9F-4E44-83B8-2B8574EE7249}"/>
              </a:ext>
            </a:extLst>
          </p:cNvPr>
          <p:cNvPicPr/>
          <p:nvPr/>
        </p:nvPicPr>
        <p:blipFill>
          <a:blip r:embed="rId3"/>
          <a:srcRect/>
          <a:stretch/>
        </p:blipFill>
        <p:spPr bwMode="auto">
          <a:xfrm>
            <a:off x="3166176" y="142875"/>
            <a:ext cx="1121705" cy="914400"/>
          </a:xfrm>
          <a:prstGeom prst="rect">
            <a:avLst/>
          </a:prstGeom>
          <a:noFill/>
          <a:ln>
            <a:noFill/>
          </a:ln>
        </p:spPr>
      </p:pic>
      <p:pic>
        <p:nvPicPr>
          <p:cNvPr id="12" name="Obrázok 7" descr="Erasmus+ logo EN.jpg">
            <a:extLst>
              <a:ext uri="{FF2B5EF4-FFF2-40B4-BE49-F238E27FC236}">
                <a16:creationId xmlns:a16="http://schemas.microsoft.com/office/drawing/2014/main" id="{4863F2EC-08C4-46D4-B41B-814AAECCC3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oogle Shape;132;p14">
            <a:extLst>
              <a:ext uri="{FF2B5EF4-FFF2-40B4-BE49-F238E27FC236}">
                <a16:creationId xmlns:a16="http://schemas.microsoft.com/office/drawing/2014/main" id="{200EB65F-EABB-4523-BA24-7D18AC3E5A1A}"/>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 name="Obrázek 4">
            <a:extLst>
              <a:ext uri="{FF2B5EF4-FFF2-40B4-BE49-F238E27FC236}">
                <a16:creationId xmlns:a16="http://schemas.microsoft.com/office/drawing/2014/main" id="{45503417-487C-4959-8E5D-222E4EEE1A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lačítko akce: Přejít vpřed nebo Další 6">
            <a:hlinkClick r:id="" action="ppaction://hlinkshowjump?jump=nextslide" highlightClick="1"/>
            <a:extLst>
              <a:ext uri="{FF2B5EF4-FFF2-40B4-BE49-F238E27FC236}">
                <a16:creationId xmlns:a16="http://schemas.microsoft.com/office/drawing/2014/main" id="{6BC8F982-1AE8-47F8-A5E3-7B5EF2FDFA10}"/>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Seismic waves study</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1162156" y="1603696"/>
            <a:ext cx="7540625" cy="3159125"/>
          </a:xfrm>
        </p:spPr>
        <p:txBody>
          <a:bodyPr/>
          <a:lstStyle/>
          <a:p>
            <a:pPr eaLnBrk="1" fontAlgn="auto" hangingPunct="1">
              <a:buClr>
                <a:srgbClr val="114454"/>
              </a:buClr>
              <a:buFont typeface="Nixie One"/>
              <a:buChar char="▪"/>
              <a:defRPr/>
            </a:pPr>
            <a:r>
              <a:rPr lang="en-GB" sz="2000" dirty="0">
                <a:solidFill>
                  <a:srgbClr val="114454"/>
                </a:solidFill>
                <a:latin typeface="Weekly Free Light" panose="00000400000000000000" pitchFamily="50" charset="-18"/>
                <a:ea typeface="Nixie One"/>
                <a:cs typeface="Nixie One"/>
                <a:sym typeface="Nixie One"/>
              </a:rPr>
              <a:t>Seismic waves</a:t>
            </a:r>
            <a:endParaRPr lang="cs-CZ" sz="2000" dirty="0">
              <a:solidFill>
                <a:srgbClr val="114454"/>
              </a:solidFill>
              <a:latin typeface="Weekly Free Light" panose="00000400000000000000" pitchFamily="50" charset="-18"/>
              <a:ea typeface="Nixie One"/>
              <a:cs typeface="Nixie One"/>
              <a:sym typeface="Nixie One"/>
            </a:endParaRPr>
          </a:p>
          <a:p>
            <a:pPr lvl="1" eaLnBrk="1" fontAlgn="auto" hangingPunct="1">
              <a:buClr>
                <a:srgbClr val="114454"/>
              </a:buClr>
              <a:buFont typeface="Nixie One"/>
              <a:buChar char="▪"/>
              <a:defRPr/>
            </a:pPr>
            <a:r>
              <a:rPr lang="en-GB" sz="2000" dirty="0">
                <a:solidFill>
                  <a:srgbClr val="114454"/>
                </a:solidFill>
                <a:latin typeface="Weekly Free Light" panose="00000400000000000000" pitchFamily="50" charset="-18"/>
                <a:ea typeface="Nixie One"/>
                <a:cs typeface="Nixie One"/>
                <a:sym typeface="Nixie One"/>
              </a:rPr>
              <a:t>Formed during an earthquake, spread through all directions</a:t>
            </a:r>
            <a:endParaRPr lang="cs-CZ" sz="2000" dirty="0">
              <a:solidFill>
                <a:srgbClr val="114454"/>
              </a:solidFill>
              <a:latin typeface="Weekly Free Light" panose="00000400000000000000" pitchFamily="50" charset="-18"/>
              <a:ea typeface="Nixie One"/>
              <a:cs typeface="Nixie One"/>
              <a:sym typeface="Nixie One"/>
            </a:endParaRPr>
          </a:p>
          <a:p>
            <a:pPr lvl="1" eaLnBrk="1" fontAlgn="auto" hangingPunct="1">
              <a:buClr>
                <a:srgbClr val="114454"/>
              </a:buClr>
              <a:buFont typeface="Nixie One"/>
              <a:buChar char="▪"/>
              <a:defRPr/>
            </a:pPr>
            <a:r>
              <a:rPr lang="en-GB" sz="2000" dirty="0">
                <a:solidFill>
                  <a:srgbClr val="114454"/>
                </a:solidFill>
                <a:latin typeface="Weekly Free Light" panose="00000400000000000000" pitchFamily="50" charset="-18"/>
                <a:ea typeface="Nixie One"/>
                <a:cs typeface="Nixie One"/>
                <a:sym typeface="Nixie One"/>
              </a:rPr>
              <a:t>When travelling through the planet Earth, they change their speed and direction according to the kind of rock and their physical properties</a:t>
            </a:r>
            <a:endParaRPr lang="cs-CZ" sz="2000" dirty="0">
              <a:solidFill>
                <a:srgbClr val="114454"/>
              </a:solidFill>
              <a:latin typeface="Weekly Free Light" panose="00000400000000000000" pitchFamily="50" charset="-18"/>
              <a:ea typeface="Nixie One"/>
              <a:cs typeface="Nixie One"/>
              <a:sym typeface="Nixie One"/>
            </a:endParaRPr>
          </a:p>
          <a:p>
            <a:pPr eaLnBrk="1" fontAlgn="auto" hangingPunct="1">
              <a:spcBef>
                <a:spcPts val="0"/>
              </a:spcBef>
              <a:buClr>
                <a:srgbClr val="114454"/>
              </a:buClr>
              <a:buFont typeface="Nixie One"/>
              <a:buChar char="▪"/>
              <a:defRPr/>
            </a:pPr>
            <a:r>
              <a:rPr lang="en-GB" sz="2000" dirty="0">
                <a:solidFill>
                  <a:srgbClr val="114454"/>
                </a:solidFill>
                <a:latin typeface="Weekly Free Light" panose="00000400000000000000" pitchFamily="50" charset="-18"/>
                <a:ea typeface="Nixie One"/>
                <a:cs typeface="Nixie One"/>
                <a:sym typeface="Nixie One"/>
              </a:rPr>
              <a:t>Different borderlines were discovered in the planet’s body dividing them into several layers thanks to the use of the research of seismic waves</a:t>
            </a:r>
            <a:r>
              <a:rPr lang="en-GB" sz="2400" dirty="0">
                <a:solidFill>
                  <a:srgbClr val="114454"/>
                </a:solidFill>
                <a:latin typeface="Weekly Free Light" panose="00000400000000000000" pitchFamily="50" charset="-18"/>
                <a:ea typeface="Nixie One"/>
                <a:cs typeface="Nixie One"/>
                <a:sym typeface="Nixie One"/>
              </a:rPr>
              <a:t>.</a:t>
            </a:r>
            <a:endParaRPr sz="24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967DB0F-8249-4DEC-B27F-FBBB16A07528}"/>
              </a:ext>
            </a:extLst>
          </p:cNvPr>
          <p:cNvGrpSpPr>
            <a:grpSpLocks/>
          </p:cNvGrpSpPr>
          <p:nvPr/>
        </p:nvGrpSpPr>
        <p:grpSpPr bwMode="auto">
          <a:xfrm>
            <a:off x="457200" y="877887"/>
            <a:ext cx="334962" cy="333375"/>
            <a:chOff x="5941025" y="3634400"/>
            <a:chExt cx="467650" cy="467650"/>
          </a:xfrm>
        </p:grpSpPr>
        <p:sp>
          <p:nvSpPr>
            <p:cNvPr id="13" name="Google Shape;680;p40">
              <a:extLst>
                <a:ext uri="{FF2B5EF4-FFF2-40B4-BE49-F238E27FC236}">
                  <a16:creationId xmlns:a16="http://schemas.microsoft.com/office/drawing/2014/main" id="{BD4EB1B8-5C6C-41B0-B08E-7A2535AC3EF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8D08446D-332F-4A6F-A32E-AF2FDA04BC4E}"/>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D5E469BF-56AF-4F1A-9A26-B6B08AD3AE0D}"/>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D311575C-DBB4-49A8-AB9F-5A48A2A506F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DCF4CC0B-1967-47C7-9028-F008A62A4A5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69D78FF4-6E76-4A05-9946-A266D4035EF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3" name="Obrázek 2">
            <a:extLst>
              <a:ext uri="{FF2B5EF4-FFF2-40B4-BE49-F238E27FC236}">
                <a16:creationId xmlns:a16="http://schemas.microsoft.com/office/drawing/2014/main" id="{8F1AA27E-E384-4F7E-B86B-A23E485DF6B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88511" y="289828"/>
            <a:ext cx="1514270" cy="1514270"/>
          </a:xfrm>
          <a:prstGeom prst="rect">
            <a:avLst/>
          </a:prstGeom>
        </p:spPr>
      </p:pic>
      <p:pic>
        <p:nvPicPr>
          <p:cNvPr id="19" name="Obrázek 18">
            <a:extLst>
              <a:ext uri="{FF2B5EF4-FFF2-40B4-BE49-F238E27FC236}">
                <a16:creationId xmlns:a16="http://schemas.microsoft.com/office/drawing/2014/main" id="{8E512CBB-A405-40D5-83C8-A5F2B12B96E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640270" y="505272"/>
            <a:ext cx="2662236" cy="1121653"/>
          </a:xfrm>
          <a:prstGeom prst="rect">
            <a:avLst/>
          </a:prstGeom>
        </p:spPr>
      </p:pic>
      <p:sp>
        <p:nvSpPr>
          <p:cNvPr id="7" name="Tlačítko akce: Video 6">
            <a:hlinkClick r:id="rId7" action="ppaction://hlinksldjump" highlightClick="1"/>
            <a:extLst>
              <a:ext uri="{FF2B5EF4-FFF2-40B4-BE49-F238E27FC236}">
                <a16:creationId xmlns:a16="http://schemas.microsoft.com/office/drawing/2014/main" id="{45319051-C790-4E19-8C9B-852FE09E4843}"/>
              </a:ext>
            </a:extLst>
          </p:cNvPr>
          <p:cNvSpPr/>
          <p:nvPr/>
        </p:nvSpPr>
        <p:spPr>
          <a:xfrm>
            <a:off x="3635896" y="1707654"/>
            <a:ext cx="432048" cy="413129"/>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1" name="Tlačítko akce: Návrat 20">
            <a:hlinkClick r:id="rId8" action="ppaction://hlinksldjump" highlightClick="1"/>
            <a:extLst>
              <a:ext uri="{FF2B5EF4-FFF2-40B4-BE49-F238E27FC236}">
                <a16:creationId xmlns:a16="http://schemas.microsoft.com/office/drawing/2014/main" id="{BE97F2C6-9778-4E21-844A-A1DA7204A756}"/>
              </a:ext>
            </a:extLst>
          </p:cNvPr>
          <p:cNvSpPr/>
          <p:nvPr/>
        </p:nvSpPr>
        <p:spPr>
          <a:xfrm>
            <a:off x="8440217" y="4635274"/>
            <a:ext cx="349250" cy="3238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09628615"/>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B7F58D35-FEF3-4148-A941-29153FABFF9E}"/>
              </a:ext>
            </a:extLst>
          </p:cNvPr>
          <p:cNvSpPr>
            <a:spLocks noGrp="1"/>
          </p:cNvSpPr>
          <p:nvPr>
            <p:ph type="sldNum" idx="10"/>
          </p:nvPr>
        </p:nvSpPr>
        <p:spPr/>
        <p:txBody>
          <a:bodyPr/>
          <a:lstStyle/>
          <a:p>
            <a:fld id="{E1B91BDA-37F5-4C21-A38D-C9F4403AFF43}" type="slidenum">
              <a:rPr lang="sk-SK" altLang="cs-CZ" smtClean="0"/>
              <a:pPr/>
              <a:t>11</a:t>
            </a:fld>
            <a:endParaRPr lang="sk-SK" altLang="cs-CZ"/>
          </a:p>
        </p:txBody>
      </p:sp>
      <p:sp>
        <p:nvSpPr>
          <p:cNvPr id="6" name="Tlačítko akce: Návrat 5">
            <a:hlinkClick r:id="rId2" action="ppaction://hlinksldjump" highlightClick="1"/>
            <a:extLst>
              <a:ext uri="{FF2B5EF4-FFF2-40B4-BE49-F238E27FC236}">
                <a16:creationId xmlns:a16="http://schemas.microsoft.com/office/drawing/2014/main" id="{7F9E9B97-7F5C-46EB-A792-D4235D6F09C7}"/>
              </a:ext>
            </a:extLst>
          </p:cNvPr>
          <p:cNvSpPr/>
          <p:nvPr/>
        </p:nvSpPr>
        <p:spPr>
          <a:xfrm>
            <a:off x="8440217" y="4635274"/>
            <a:ext cx="349250" cy="3238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a:extLst>
              <a:ext uri="{FF2B5EF4-FFF2-40B4-BE49-F238E27FC236}">
                <a16:creationId xmlns:a16="http://schemas.microsoft.com/office/drawing/2014/main" id="{184052AB-ADFD-44E0-9DA8-4DF78BBA47AA}"/>
              </a:ext>
            </a:extLst>
          </p:cNvPr>
          <p:cNvSpPr txBox="1"/>
          <p:nvPr/>
        </p:nvSpPr>
        <p:spPr>
          <a:xfrm>
            <a:off x="3563888" y="2211710"/>
            <a:ext cx="2321469" cy="338554"/>
          </a:xfrm>
          <a:prstGeom prst="rect">
            <a:avLst/>
          </a:prstGeom>
          <a:noFill/>
        </p:spPr>
        <p:txBody>
          <a:bodyPr wrap="none" rtlCol="0">
            <a:spAutoFit/>
          </a:bodyPr>
          <a:lstStyle/>
          <a:p>
            <a:r>
              <a:rPr lang="en-GB" sz="1600" dirty="0">
                <a:solidFill>
                  <a:srgbClr val="124057"/>
                </a:solidFill>
                <a:latin typeface="Weekly Free Light" panose="020B0604020202020204" charset="-18"/>
                <a:hlinkClick r:id="rId3"/>
              </a:rPr>
              <a:t>Seismic waves</a:t>
            </a:r>
            <a:r>
              <a:rPr lang="cs-CZ" sz="1600" dirty="0">
                <a:solidFill>
                  <a:srgbClr val="124057"/>
                </a:solidFill>
                <a:latin typeface="Weekly Free Light" panose="020B0604020202020204" charset="-18"/>
                <a:hlinkClick r:id="rId3"/>
              </a:rPr>
              <a:t> - video</a:t>
            </a:r>
            <a:endParaRPr lang="cs-CZ" sz="1600" dirty="0">
              <a:solidFill>
                <a:srgbClr val="124057"/>
              </a:solidFill>
              <a:latin typeface="Weekly Free Light" panose="020B0604020202020204" charset="-18"/>
            </a:endParaRPr>
          </a:p>
        </p:txBody>
      </p:sp>
    </p:spTree>
    <p:extLst>
      <p:ext uri="{BB962C8B-B14F-4D97-AF65-F5344CB8AC3E}">
        <p14:creationId xmlns:p14="http://schemas.microsoft.com/office/powerpoint/2010/main" val="2835561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223;p22">
            <a:extLst>
              <a:ext uri="{FF2B5EF4-FFF2-40B4-BE49-F238E27FC236}">
                <a16:creationId xmlns:a16="http://schemas.microsoft.com/office/drawing/2014/main" id="{B5EEB025-6657-4911-B624-952FC9A3A388}"/>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Structure of the Earth</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22531" name="Google Shape;224;p22">
            <a:extLst>
              <a:ext uri="{FF2B5EF4-FFF2-40B4-BE49-F238E27FC236}">
                <a16:creationId xmlns:a16="http://schemas.microsoft.com/office/drawing/2014/main" id="{0680727C-14CC-44C9-8FE2-163D291F3AC2}"/>
              </a:ext>
            </a:extLst>
          </p:cNvPr>
          <p:cNvSpPr txBox="1">
            <a:spLocks noGrp="1"/>
          </p:cNvSpPr>
          <p:nvPr>
            <p:ph type="body" idx="1"/>
          </p:nvPr>
        </p:nvSpPr>
        <p:spPr>
          <a:xfrm>
            <a:off x="4606813" y="1653127"/>
            <a:ext cx="4346885" cy="3414083"/>
          </a:xfrm>
        </p:spPr>
        <p:txBody>
          <a:bodyPr/>
          <a:lstStyle/>
          <a:p>
            <a:pPr marL="342900" indent="-342900" eaLnBrk="1" hangingPunct="1">
              <a:spcAft>
                <a:spcPct val="0"/>
              </a:spcAft>
              <a:buClr>
                <a:srgbClr val="114454"/>
              </a:buClr>
            </a:pPr>
            <a:r>
              <a:rPr lang="cs-CZ" sz="1800" dirty="0" err="1">
                <a:solidFill>
                  <a:srgbClr val="124057"/>
                </a:solidFill>
                <a:latin typeface="Weekly Free Light" panose="020B0604020202020204" charset="-18"/>
              </a:rPr>
              <a:t>Mohorovičić</a:t>
            </a:r>
            <a:r>
              <a:rPr lang="cs-CZ" sz="1800" dirty="0">
                <a:solidFill>
                  <a:srgbClr val="124057"/>
                </a:solidFill>
                <a:latin typeface="Weekly Free Light" panose="020B0604020202020204" charset="-18"/>
              </a:rPr>
              <a:t> </a:t>
            </a:r>
            <a:r>
              <a:rPr lang="cs-CZ" sz="1800" dirty="0" err="1">
                <a:solidFill>
                  <a:srgbClr val="124057"/>
                </a:solidFill>
                <a:latin typeface="Weekly Free Light" panose="020B0604020202020204" charset="-18"/>
              </a:rPr>
              <a:t>discontinuity</a:t>
            </a:r>
            <a:r>
              <a:rPr lang="en-GB" sz="1800" dirty="0">
                <a:solidFill>
                  <a:srgbClr val="124057"/>
                </a:solidFill>
                <a:latin typeface="Weekly Free Light" panose="020B0604020202020204" charset="-18"/>
              </a:rPr>
              <a:t> </a:t>
            </a:r>
            <a:r>
              <a:rPr lang="en-GB" sz="1800" b="1" dirty="0">
                <a:latin typeface="Weekly Free Light" panose="020B0604020202020204" charset="-18"/>
              </a:rPr>
              <a:t>–</a:t>
            </a:r>
            <a:r>
              <a:rPr lang="en-GB" sz="1800" b="1" dirty="0"/>
              <a:t> </a:t>
            </a:r>
            <a:r>
              <a:rPr lang="en-GB" altLang="cs-CZ" sz="18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the border between the lithosphere and the mantel</a:t>
            </a:r>
            <a:endParaRPr lang="sk-SK" altLang="cs-CZ" sz="1800"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800100" lvl="1" indent="-342900" eaLnBrk="1" hangingPunct="1">
              <a:spcAft>
                <a:spcPct val="0"/>
              </a:spcAft>
              <a:buClr>
                <a:srgbClr val="114454"/>
              </a:buClr>
            </a:pPr>
            <a:r>
              <a:rPr lang="en-GB" altLang="cs-CZ" sz="18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The velocity of seismic waves suddenly rises</a:t>
            </a:r>
            <a:endParaRPr lang="sk-SK" altLang="cs-CZ" sz="1800"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342900" indent="-342900" eaLnBrk="1" hangingPunct="1">
              <a:spcAft>
                <a:spcPct val="0"/>
              </a:spcAft>
              <a:buClr>
                <a:srgbClr val="114454"/>
              </a:buClr>
            </a:pPr>
            <a:r>
              <a:rPr lang="en-GB" altLang="cs-CZ" sz="18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Core-mantle boundary</a:t>
            </a:r>
            <a:endParaRPr lang="sk-SK" altLang="cs-CZ" sz="1800"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800100" lvl="1" indent="-342900" eaLnBrk="1" hangingPunct="1">
              <a:spcAft>
                <a:spcPct val="0"/>
              </a:spcAft>
              <a:buClr>
                <a:srgbClr val="114454"/>
              </a:buClr>
            </a:pPr>
            <a:r>
              <a:rPr lang="en-GB" altLang="cs-CZ" sz="18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The boundary between the core the mantle</a:t>
            </a:r>
            <a:r>
              <a:rPr lang="sk-SK" altLang="cs-CZ" sz="18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p>
          <a:p>
            <a:pPr marL="800100" lvl="1" indent="-342900" eaLnBrk="1" hangingPunct="1">
              <a:spcAft>
                <a:spcPct val="0"/>
              </a:spcAft>
              <a:buClr>
                <a:srgbClr val="114454"/>
              </a:buClr>
            </a:pPr>
            <a:r>
              <a:rPr lang="sk-SK" altLang="cs-CZ" sz="18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P </a:t>
            </a:r>
            <a:r>
              <a:rPr lang="en-GB" altLang="cs-CZ" sz="18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waves velocities are much slower while S-waves do not exist</a:t>
            </a:r>
            <a:endParaRPr lang="sk-SK" altLang="cs-CZ" sz="1800"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22534" name="Google Shape;232;p22">
            <a:extLst>
              <a:ext uri="{FF2B5EF4-FFF2-40B4-BE49-F238E27FC236}">
                <a16:creationId xmlns:a16="http://schemas.microsoft.com/office/drawing/2014/main" id="{894C1EC0-AE33-4A90-8ADA-EB670CA96A3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426551BA-FE34-47F8-B1BB-26A1EFB77421}"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p:grpSp>
        <p:nvGrpSpPr>
          <p:cNvPr id="20" name="Google Shape;679;p40">
            <a:extLst>
              <a:ext uri="{FF2B5EF4-FFF2-40B4-BE49-F238E27FC236}">
                <a16:creationId xmlns:a16="http://schemas.microsoft.com/office/drawing/2014/main" id="{7027AE57-83AD-4837-89C9-08D0DE2E682B}"/>
              </a:ext>
            </a:extLst>
          </p:cNvPr>
          <p:cNvGrpSpPr>
            <a:grpSpLocks/>
          </p:cNvGrpSpPr>
          <p:nvPr/>
        </p:nvGrpSpPr>
        <p:grpSpPr bwMode="auto">
          <a:xfrm>
            <a:off x="457200" y="877887"/>
            <a:ext cx="334962" cy="333375"/>
            <a:chOff x="5941025" y="3634400"/>
            <a:chExt cx="467650" cy="467650"/>
          </a:xfrm>
        </p:grpSpPr>
        <p:sp>
          <p:nvSpPr>
            <p:cNvPr id="21" name="Google Shape;680;p40">
              <a:extLst>
                <a:ext uri="{FF2B5EF4-FFF2-40B4-BE49-F238E27FC236}">
                  <a16:creationId xmlns:a16="http://schemas.microsoft.com/office/drawing/2014/main" id="{471F6FF1-6BD5-4604-AB77-D472B8C2529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2" name="Google Shape;681;p40">
              <a:extLst>
                <a:ext uri="{FF2B5EF4-FFF2-40B4-BE49-F238E27FC236}">
                  <a16:creationId xmlns:a16="http://schemas.microsoft.com/office/drawing/2014/main" id="{B47CB083-C182-4DCA-9240-613730ADDA82}"/>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 name="Google Shape;682;p40">
              <a:extLst>
                <a:ext uri="{FF2B5EF4-FFF2-40B4-BE49-F238E27FC236}">
                  <a16:creationId xmlns:a16="http://schemas.microsoft.com/office/drawing/2014/main" id="{F0FDE39B-FE5B-466F-8A30-CCA1CC46004B}"/>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4" name="Google Shape;683;p40">
              <a:extLst>
                <a:ext uri="{FF2B5EF4-FFF2-40B4-BE49-F238E27FC236}">
                  <a16:creationId xmlns:a16="http://schemas.microsoft.com/office/drawing/2014/main" id="{47B06D4E-2113-4A22-98B2-BD1F33622DD3}"/>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 name="Google Shape;684;p40">
              <a:extLst>
                <a:ext uri="{FF2B5EF4-FFF2-40B4-BE49-F238E27FC236}">
                  <a16:creationId xmlns:a16="http://schemas.microsoft.com/office/drawing/2014/main" id="{11C0BF04-2EB4-472C-8030-461119CD0708}"/>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 name="Google Shape;685;p40">
              <a:extLst>
                <a:ext uri="{FF2B5EF4-FFF2-40B4-BE49-F238E27FC236}">
                  <a16:creationId xmlns:a16="http://schemas.microsoft.com/office/drawing/2014/main" id="{6954A55C-D45E-4A0C-91F3-3508DA76E499}"/>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29" name="Skupina 28">
            <a:extLst>
              <a:ext uri="{FF2B5EF4-FFF2-40B4-BE49-F238E27FC236}">
                <a16:creationId xmlns:a16="http://schemas.microsoft.com/office/drawing/2014/main" id="{B3811F71-2648-4525-8307-FFE49AC21EE2}"/>
              </a:ext>
            </a:extLst>
          </p:cNvPr>
          <p:cNvGrpSpPr/>
          <p:nvPr/>
        </p:nvGrpSpPr>
        <p:grpSpPr>
          <a:xfrm>
            <a:off x="-828600" y="1714838"/>
            <a:ext cx="6472108" cy="6392094"/>
            <a:chOff x="2593084" y="771960"/>
            <a:chExt cx="7920880" cy="7921311"/>
          </a:xfrm>
        </p:grpSpPr>
        <p:grpSp>
          <p:nvGrpSpPr>
            <p:cNvPr id="30" name="Skupina 29">
              <a:extLst>
                <a:ext uri="{FF2B5EF4-FFF2-40B4-BE49-F238E27FC236}">
                  <a16:creationId xmlns:a16="http://schemas.microsoft.com/office/drawing/2014/main" id="{96405194-CD00-42A6-A490-26295E86DAE3}"/>
                </a:ext>
              </a:extLst>
            </p:cNvPr>
            <p:cNvGrpSpPr/>
            <p:nvPr/>
          </p:nvGrpSpPr>
          <p:grpSpPr>
            <a:xfrm>
              <a:off x="2593084" y="771960"/>
              <a:ext cx="7920880" cy="7921311"/>
              <a:chOff x="34442" y="1927316"/>
              <a:chExt cx="7920880" cy="7921311"/>
            </a:xfrm>
          </p:grpSpPr>
          <p:sp>
            <p:nvSpPr>
              <p:cNvPr id="33" name="Výseč 2">
                <a:extLst>
                  <a:ext uri="{FF2B5EF4-FFF2-40B4-BE49-F238E27FC236}">
                    <a16:creationId xmlns:a16="http://schemas.microsoft.com/office/drawing/2014/main" id="{17E63AF3-15E0-4154-BA18-F8D6523CCEF8}"/>
                  </a:ext>
                </a:extLst>
              </p:cNvPr>
              <p:cNvSpPr/>
              <p:nvPr/>
            </p:nvSpPr>
            <p:spPr>
              <a:xfrm rot="1645573">
                <a:off x="34442" y="1927747"/>
                <a:ext cx="7920880" cy="7920880"/>
              </a:xfrm>
              <a:prstGeom prst="pie">
                <a:avLst>
                  <a:gd name="adj1" fmla="val 12922451"/>
                  <a:gd name="adj2" fmla="val 16200000"/>
                </a:avLst>
              </a:prstGeom>
              <a:solidFill>
                <a:srgbClr val="94BF6E"/>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solidFill>
                    <a:schemeClr val="tx1"/>
                  </a:solidFill>
                </a:endParaRPr>
              </a:p>
            </p:txBody>
          </p:sp>
          <p:sp>
            <p:nvSpPr>
              <p:cNvPr id="34" name="TextovéPole 33">
                <a:extLst>
                  <a:ext uri="{FF2B5EF4-FFF2-40B4-BE49-F238E27FC236}">
                    <a16:creationId xmlns:a16="http://schemas.microsoft.com/office/drawing/2014/main" id="{23DFCF07-DBE3-4F33-913F-80C9A924AD83}"/>
                  </a:ext>
                </a:extLst>
              </p:cNvPr>
              <p:cNvSpPr txBox="1"/>
              <p:nvPr/>
            </p:nvSpPr>
            <p:spPr>
              <a:xfrm>
                <a:off x="3470814" y="1927316"/>
                <a:ext cx="1175530" cy="381408"/>
              </a:xfrm>
              <a:prstGeom prst="rect">
                <a:avLst/>
              </a:prstGeom>
              <a:noFill/>
            </p:spPr>
            <p:txBody>
              <a:bodyPr wrap="none" rtlCol="0">
                <a:spAutoFit/>
                <a:scene3d>
                  <a:camera prst="orthographicFront"/>
                  <a:lightRig rig="threePt" dir="t"/>
                </a:scene3d>
              </a:bodyPr>
              <a:lstStyle/>
              <a:p>
                <a:r>
                  <a:rPr lang="en-GB" dirty="0" err="1">
                    <a:solidFill>
                      <a:schemeClr val="bg1"/>
                    </a:solidFill>
                    <a:hlinkClick r:id="rId3" action="ppaction://hlinksldjump"/>
                  </a:rPr>
                  <a:t>litosphere</a:t>
                </a:r>
                <a:endParaRPr lang="cs-CZ" dirty="0">
                  <a:solidFill>
                    <a:schemeClr val="bg1"/>
                  </a:solidFill>
                </a:endParaRPr>
              </a:p>
            </p:txBody>
          </p:sp>
          <p:sp>
            <p:nvSpPr>
              <p:cNvPr id="35" name="TextovéPole 34">
                <a:hlinkClick r:id="rId4" action="ppaction://hlinksldjump"/>
                <a:extLst>
                  <a:ext uri="{FF2B5EF4-FFF2-40B4-BE49-F238E27FC236}">
                    <a16:creationId xmlns:a16="http://schemas.microsoft.com/office/drawing/2014/main" id="{CABBCF9F-6CB7-4B62-A47A-3E8055AAE00F}"/>
                  </a:ext>
                </a:extLst>
              </p:cNvPr>
              <p:cNvSpPr txBox="1"/>
              <p:nvPr/>
            </p:nvSpPr>
            <p:spPr>
              <a:xfrm>
                <a:off x="3638584" y="2623923"/>
                <a:ext cx="883217" cy="381408"/>
              </a:xfrm>
              <a:prstGeom prst="rect">
                <a:avLst/>
              </a:prstGeom>
              <a:noFill/>
            </p:spPr>
            <p:txBody>
              <a:bodyPr wrap="none" rtlCol="0">
                <a:spAutoFit/>
                <a:scene3d>
                  <a:camera prst="orthographicFront"/>
                  <a:lightRig rig="threePt" dir="t"/>
                </a:scene3d>
              </a:bodyPr>
              <a:lstStyle/>
              <a:p>
                <a:r>
                  <a:rPr lang="en-GB" dirty="0">
                    <a:solidFill>
                      <a:schemeClr val="bg1"/>
                    </a:solidFill>
                    <a:hlinkClick r:id="rId4" action="ppaction://hlinksldjump"/>
                  </a:rPr>
                  <a:t>mantle</a:t>
                </a:r>
                <a:endParaRPr lang="cs-CZ" dirty="0">
                  <a:solidFill>
                    <a:schemeClr val="bg1"/>
                  </a:solidFill>
                </a:endParaRPr>
              </a:p>
            </p:txBody>
          </p:sp>
          <p:sp>
            <p:nvSpPr>
              <p:cNvPr id="36" name="TextovéPole 35">
                <a:extLst>
                  <a:ext uri="{FF2B5EF4-FFF2-40B4-BE49-F238E27FC236}">
                    <a16:creationId xmlns:a16="http://schemas.microsoft.com/office/drawing/2014/main" id="{E1681576-E781-430C-865A-DEB9EA15BB8F}"/>
                  </a:ext>
                </a:extLst>
              </p:cNvPr>
              <p:cNvSpPr txBox="1"/>
              <p:nvPr/>
            </p:nvSpPr>
            <p:spPr>
              <a:xfrm>
                <a:off x="3235701" y="3789040"/>
                <a:ext cx="1410643" cy="369332"/>
              </a:xfrm>
              <a:prstGeom prst="rect">
                <a:avLst/>
              </a:prstGeom>
              <a:noFill/>
            </p:spPr>
            <p:txBody>
              <a:bodyPr wrap="none" rtlCol="0">
                <a:spAutoFit/>
                <a:scene3d>
                  <a:camera prst="orthographicFront"/>
                  <a:lightRig rig="threePt" dir="t"/>
                </a:scene3d>
              </a:bodyPr>
              <a:lstStyle/>
              <a:p>
                <a:r>
                  <a:rPr lang="cs-CZ" dirty="0">
                    <a:solidFill>
                      <a:schemeClr val="bg1"/>
                    </a:solidFill>
                  </a:rPr>
                  <a:t>zemské jádro</a:t>
                </a:r>
              </a:p>
            </p:txBody>
          </p:sp>
          <p:sp>
            <p:nvSpPr>
              <p:cNvPr id="37" name="TextovéPole 36">
                <a:extLst>
                  <a:ext uri="{FF2B5EF4-FFF2-40B4-BE49-F238E27FC236}">
                    <a16:creationId xmlns:a16="http://schemas.microsoft.com/office/drawing/2014/main" id="{5B068298-6A4E-4DA7-9975-4BAA9ECF4F6B}"/>
                  </a:ext>
                </a:extLst>
              </p:cNvPr>
              <p:cNvSpPr txBox="1"/>
              <p:nvPr/>
            </p:nvSpPr>
            <p:spPr>
              <a:xfrm>
                <a:off x="1607501" y="2492896"/>
                <a:ext cx="760144" cy="369332"/>
              </a:xfrm>
              <a:prstGeom prst="rect">
                <a:avLst/>
              </a:prstGeom>
              <a:noFill/>
            </p:spPr>
            <p:txBody>
              <a:bodyPr wrap="none" rtlCol="0">
                <a:spAutoFit/>
              </a:bodyPr>
              <a:lstStyle/>
              <a:p>
                <a:r>
                  <a:rPr lang="cs-CZ" dirty="0"/>
                  <a:t>35 km</a:t>
                </a:r>
              </a:p>
            </p:txBody>
          </p:sp>
          <p:sp>
            <p:nvSpPr>
              <p:cNvPr id="38" name="TextovéPole 37">
                <a:extLst>
                  <a:ext uri="{FF2B5EF4-FFF2-40B4-BE49-F238E27FC236}">
                    <a16:creationId xmlns:a16="http://schemas.microsoft.com/office/drawing/2014/main" id="{F7E431D0-B19E-41C7-A437-7CB94B33E596}"/>
                  </a:ext>
                </a:extLst>
              </p:cNvPr>
              <p:cNvSpPr txBox="1"/>
              <p:nvPr/>
            </p:nvSpPr>
            <p:spPr>
              <a:xfrm>
                <a:off x="2853339" y="5712364"/>
                <a:ext cx="994183" cy="369332"/>
              </a:xfrm>
              <a:prstGeom prst="rect">
                <a:avLst/>
              </a:prstGeom>
              <a:noFill/>
            </p:spPr>
            <p:txBody>
              <a:bodyPr wrap="none" rtlCol="0">
                <a:spAutoFit/>
              </a:bodyPr>
              <a:lstStyle/>
              <a:p>
                <a:r>
                  <a:rPr lang="cs-CZ" dirty="0"/>
                  <a:t>6378 km</a:t>
                </a:r>
              </a:p>
            </p:txBody>
          </p:sp>
          <p:sp>
            <p:nvSpPr>
              <p:cNvPr id="40" name="TextovéPole 39">
                <a:extLst>
                  <a:ext uri="{FF2B5EF4-FFF2-40B4-BE49-F238E27FC236}">
                    <a16:creationId xmlns:a16="http://schemas.microsoft.com/office/drawing/2014/main" id="{F7A16475-E0E1-4CB5-A677-B7298FB5376A}"/>
                  </a:ext>
                </a:extLst>
              </p:cNvPr>
              <p:cNvSpPr txBox="1"/>
              <p:nvPr/>
            </p:nvSpPr>
            <p:spPr>
              <a:xfrm>
                <a:off x="1783815" y="3429608"/>
                <a:ext cx="994183" cy="369332"/>
              </a:xfrm>
              <a:prstGeom prst="rect">
                <a:avLst/>
              </a:prstGeom>
              <a:noFill/>
            </p:spPr>
            <p:txBody>
              <a:bodyPr wrap="none" rtlCol="0">
                <a:spAutoFit/>
              </a:bodyPr>
              <a:lstStyle/>
              <a:p>
                <a:r>
                  <a:rPr lang="cs-CZ" dirty="0"/>
                  <a:t>2900 km</a:t>
                </a:r>
              </a:p>
            </p:txBody>
          </p:sp>
          <p:cxnSp>
            <p:nvCxnSpPr>
              <p:cNvPr id="43" name="Přímá spojnice se šipkou 42">
                <a:extLst>
                  <a:ext uri="{FF2B5EF4-FFF2-40B4-BE49-F238E27FC236}">
                    <a16:creationId xmlns:a16="http://schemas.microsoft.com/office/drawing/2014/main" id="{6D75FD10-1A6A-4775-9A5B-733610555F1F}"/>
                  </a:ext>
                </a:extLst>
              </p:cNvPr>
              <p:cNvCxnSpPr>
                <a:cxnSpLocks/>
              </p:cNvCxnSpPr>
              <p:nvPr/>
            </p:nvCxnSpPr>
            <p:spPr>
              <a:xfrm flipH="1">
                <a:off x="5685428" y="2340881"/>
                <a:ext cx="1010331" cy="396823"/>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46" name="Výseč 9">
                <a:extLst>
                  <a:ext uri="{FF2B5EF4-FFF2-40B4-BE49-F238E27FC236}">
                    <a16:creationId xmlns:a16="http://schemas.microsoft.com/office/drawing/2014/main" id="{4765BC30-D851-43E2-AB74-2459EED458DD}"/>
                  </a:ext>
                </a:extLst>
              </p:cNvPr>
              <p:cNvSpPr/>
              <p:nvPr/>
            </p:nvSpPr>
            <p:spPr>
              <a:xfrm rot="1645573">
                <a:off x="1525420" y="3388210"/>
                <a:ext cx="4938656" cy="4977733"/>
              </a:xfrm>
              <a:prstGeom prst="pie">
                <a:avLst>
                  <a:gd name="adj1" fmla="val 12922451"/>
                  <a:gd name="adj2" fmla="val 16200000"/>
                </a:avLst>
              </a:prstGeom>
              <a:solidFill>
                <a:srgbClr val="94BF6E"/>
              </a:solidFill>
              <a:ln w="19050">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solidFill>
                    <a:schemeClr val="tx1"/>
                  </a:solidFill>
                </a:endParaRPr>
              </a:p>
            </p:txBody>
          </p:sp>
          <p:cxnSp>
            <p:nvCxnSpPr>
              <p:cNvPr id="48" name="Přímá spojnice se šipkou 47">
                <a:extLst>
                  <a:ext uri="{FF2B5EF4-FFF2-40B4-BE49-F238E27FC236}">
                    <a16:creationId xmlns:a16="http://schemas.microsoft.com/office/drawing/2014/main" id="{2A199F96-EF69-4E41-8580-25C078EA960C}"/>
                  </a:ext>
                </a:extLst>
              </p:cNvPr>
              <p:cNvCxnSpPr>
                <a:cxnSpLocks/>
              </p:cNvCxnSpPr>
              <p:nvPr/>
            </p:nvCxnSpPr>
            <p:spPr>
              <a:xfrm flipH="1" flipV="1">
                <a:off x="5182747" y="3681361"/>
                <a:ext cx="1550267" cy="36484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49" name="TextovéPole 48">
                <a:extLst>
                  <a:ext uri="{FF2B5EF4-FFF2-40B4-BE49-F238E27FC236}">
                    <a16:creationId xmlns:a16="http://schemas.microsoft.com/office/drawing/2014/main" id="{679D02B8-F262-470E-8627-ABC0905E14FB}"/>
                  </a:ext>
                </a:extLst>
              </p:cNvPr>
              <p:cNvSpPr txBox="1"/>
              <p:nvPr/>
            </p:nvSpPr>
            <p:spPr>
              <a:xfrm>
                <a:off x="3671818" y="3733210"/>
                <a:ext cx="651721" cy="381408"/>
              </a:xfrm>
              <a:prstGeom prst="rect">
                <a:avLst/>
              </a:prstGeom>
              <a:noFill/>
            </p:spPr>
            <p:txBody>
              <a:bodyPr wrap="none" rtlCol="0">
                <a:spAutoFit/>
                <a:scene3d>
                  <a:camera prst="orthographicFront"/>
                  <a:lightRig rig="threePt" dir="t"/>
                </a:scene3d>
              </a:bodyPr>
              <a:lstStyle/>
              <a:p>
                <a:r>
                  <a:rPr lang="en-GB" dirty="0">
                    <a:solidFill>
                      <a:schemeClr val="bg1"/>
                    </a:solidFill>
                    <a:hlinkClick r:id="rId5" action="ppaction://hlinksldjump"/>
                  </a:rPr>
                  <a:t>core</a:t>
                </a:r>
                <a:endParaRPr lang="cs-CZ" dirty="0">
                  <a:solidFill>
                    <a:schemeClr val="bg1"/>
                  </a:solidFill>
                </a:endParaRPr>
              </a:p>
            </p:txBody>
          </p:sp>
        </p:grpSp>
        <p:sp>
          <p:nvSpPr>
            <p:cNvPr id="32" name="Výseč 9">
              <a:extLst>
                <a:ext uri="{FF2B5EF4-FFF2-40B4-BE49-F238E27FC236}">
                  <a16:creationId xmlns:a16="http://schemas.microsoft.com/office/drawing/2014/main" id="{599AAE66-18D2-4432-8082-2EA59DF8E20F}"/>
                </a:ext>
              </a:extLst>
            </p:cNvPr>
            <p:cNvSpPr/>
            <p:nvPr/>
          </p:nvSpPr>
          <p:spPr>
            <a:xfrm rot="1645573">
              <a:off x="2960600" y="1148884"/>
              <a:ext cx="7185578" cy="7185578"/>
            </a:xfrm>
            <a:prstGeom prst="pie">
              <a:avLst>
                <a:gd name="adj1" fmla="val 12922451"/>
                <a:gd name="adj2" fmla="val 16200000"/>
              </a:avLst>
            </a:prstGeom>
            <a:noFill/>
            <a:ln w="19050">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solidFill>
                  <a:schemeClr val="tx1"/>
                </a:solidFill>
              </a:endParaRPr>
            </a:p>
          </p:txBody>
        </p:sp>
      </p:grpSp>
      <p:cxnSp>
        <p:nvCxnSpPr>
          <p:cNvPr id="11" name="Přímá spojnice 10">
            <a:extLst>
              <a:ext uri="{FF2B5EF4-FFF2-40B4-BE49-F238E27FC236}">
                <a16:creationId xmlns:a16="http://schemas.microsoft.com/office/drawing/2014/main" id="{167AB793-D414-48C0-9F41-87B3DE8E5AB7}"/>
              </a:ext>
            </a:extLst>
          </p:cNvPr>
          <p:cNvCxnSpPr>
            <a:cxnSpLocks/>
          </p:cNvCxnSpPr>
          <p:nvPr/>
        </p:nvCxnSpPr>
        <p:spPr>
          <a:xfrm>
            <a:off x="925928" y="2048564"/>
            <a:ext cx="1481415" cy="28624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Přímá spojnice 51">
            <a:extLst>
              <a:ext uri="{FF2B5EF4-FFF2-40B4-BE49-F238E27FC236}">
                <a16:creationId xmlns:a16="http://schemas.microsoft.com/office/drawing/2014/main" id="{BB6B8B76-1F30-4443-A646-118C5B96AAF5}"/>
              </a:ext>
            </a:extLst>
          </p:cNvPr>
          <p:cNvCxnSpPr>
            <a:cxnSpLocks/>
            <a:stCxn id="33" idx="3"/>
          </p:cNvCxnSpPr>
          <p:nvPr/>
        </p:nvCxnSpPr>
        <p:spPr>
          <a:xfrm flipH="1">
            <a:off x="2400088" y="2074387"/>
            <a:ext cx="1479404" cy="284380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Tlačítko akce: Přejít domů 56">
            <a:hlinkClick r:id="rId6" action="ppaction://hlinksldjump" highlightClick="1"/>
            <a:extLst>
              <a:ext uri="{FF2B5EF4-FFF2-40B4-BE49-F238E27FC236}">
                <a16:creationId xmlns:a16="http://schemas.microsoft.com/office/drawing/2014/main" id="{2FD11675-330C-4260-907E-B30052517D0B}"/>
              </a:ext>
            </a:extLst>
          </p:cNvPr>
          <p:cNvSpPr/>
          <p:nvPr/>
        </p:nvSpPr>
        <p:spPr>
          <a:xfrm>
            <a:off x="8604448" y="4731990"/>
            <a:ext cx="349250" cy="3238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The Core </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1146175" y="1766888"/>
            <a:ext cx="7540625" cy="3159125"/>
          </a:xfrm>
        </p:spPr>
        <p:txBody>
          <a:bodyPr/>
          <a:lstStyle/>
          <a:p>
            <a:pPr eaLnBrk="1" fontAlgn="auto" hangingPunct="1">
              <a:buClr>
                <a:srgbClr val="114454"/>
              </a:buClr>
              <a:buFont typeface="Nixie One"/>
              <a:buChar char="▪"/>
              <a:defRPr/>
            </a:pPr>
            <a:r>
              <a:rPr lang="en-GB" sz="2400" dirty="0">
                <a:solidFill>
                  <a:srgbClr val="114454"/>
                </a:solidFill>
                <a:latin typeface="Weekly Free Light" panose="00000400000000000000" pitchFamily="50" charset="-18"/>
                <a:ea typeface="Nixie One"/>
                <a:cs typeface="Nixie One"/>
                <a:sym typeface="Nixie One"/>
              </a:rPr>
              <a:t>Includes iron (Fe) and nickel (Ni) oxides</a:t>
            </a:r>
            <a:endParaRPr lang="cs-CZ" sz="24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r>
              <a:rPr lang="en-GB" sz="2400" dirty="0">
                <a:solidFill>
                  <a:srgbClr val="114454"/>
                </a:solidFill>
                <a:latin typeface="Weekly Free Light" panose="00000400000000000000" pitchFamily="50" charset="-18"/>
                <a:ea typeface="Nixie One"/>
                <a:cs typeface="Nixie One"/>
                <a:sym typeface="Nixie One"/>
              </a:rPr>
              <a:t>The temperature is around </a:t>
            </a:r>
            <a:r>
              <a:rPr lang="cs-CZ" sz="2400" dirty="0">
                <a:solidFill>
                  <a:srgbClr val="114454"/>
                </a:solidFill>
                <a:latin typeface="Weekly Free Light" panose="00000400000000000000" pitchFamily="50" charset="-18"/>
                <a:ea typeface="Nixie One"/>
                <a:cs typeface="Nixie One"/>
                <a:sym typeface="Nixie One"/>
              </a:rPr>
              <a:t>5 500°C </a:t>
            </a:r>
          </a:p>
          <a:p>
            <a:pPr eaLnBrk="1" fontAlgn="auto" hangingPunct="1">
              <a:buClr>
                <a:srgbClr val="114454"/>
              </a:buClr>
              <a:buFont typeface="Nixie One"/>
              <a:buChar char="▪"/>
              <a:defRPr/>
            </a:pPr>
            <a:r>
              <a:rPr lang="en-GB" sz="2400" dirty="0">
                <a:solidFill>
                  <a:srgbClr val="114454"/>
                </a:solidFill>
                <a:latin typeface="Weekly Free Light" panose="00000400000000000000" pitchFamily="50" charset="-18"/>
                <a:ea typeface="Nixie One"/>
                <a:cs typeface="Nixie One"/>
                <a:sym typeface="Nixie One"/>
              </a:rPr>
              <a:t>Outer core</a:t>
            </a:r>
            <a:endParaRPr lang="cs-CZ" sz="2400" dirty="0">
              <a:solidFill>
                <a:srgbClr val="114454"/>
              </a:solidFill>
              <a:latin typeface="Weekly Free Light" panose="00000400000000000000" pitchFamily="50" charset="-18"/>
              <a:ea typeface="Nixie One"/>
              <a:cs typeface="Nixie One"/>
              <a:sym typeface="Nixie One"/>
            </a:endParaRPr>
          </a:p>
          <a:p>
            <a:pPr lvl="1" eaLnBrk="1" fontAlgn="auto" hangingPunct="1">
              <a:buClr>
                <a:srgbClr val="114454"/>
              </a:buClr>
              <a:buFont typeface="Nixie One"/>
              <a:buChar char="▪"/>
              <a:defRPr/>
            </a:pPr>
            <a:r>
              <a:rPr lang="en-GB" sz="2400" dirty="0">
                <a:solidFill>
                  <a:srgbClr val="114454"/>
                </a:solidFill>
                <a:latin typeface="Weekly Free Light" panose="00000400000000000000" pitchFamily="50" charset="-18"/>
                <a:ea typeface="Nixie One"/>
                <a:cs typeface="Nixie One"/>
                <a:sym typeface="Nixie One"/>
              </a:rPr>
              <a:t>Liquid </a:t>
            </a:r>
            <a:endParaRPr lang="cs-CZ" sz="2400" dirty="0">
              <a:solidFill>
                <a:srgbClr val="114454"/>
              </a:solidFill>
              <a:latin typeface="Weekly Free Light" panose="00000400000000000000" pitchFamily="50" charset="-18"/>
              <a:ea typeface="Nixie One"/>
              <a:cs typeface="Nixie One"/>
              <a:sym typeface="Nixie One"/>
            </a:endParaRPr>
          </a:p>
          <a:p>
            <a:pPr lvl="1" eaLnBrk="1" fontAlgn="auto" hangingPunct="1">
              <a:buClr>
                <a:srgbClr val="114454"/>
              </a:buClr>
              <a:buFont typeface="Nixie One"/>
              <a:buChar char="▪"/>
              <a:defRPr/>
            </a:pPr>
            <a:r>
              <a:rPr lang="en-GB" sz="2400" dirty="0">
                <a:solidFill>
                  <a:srgbClr val="114454"/>
                </a:solidFill>
                <a:latin typeface="Weekly Free Light" panose="00000400000000000000" pitchFamily="50" charset="-18"/>
                <a:ea typeface="Nixie One"/>
                <a:cs typeface="Nixie One"/>
                <a:sym typeface="Nixie One"/>
              </a:rPr>
              <a:t>From </a:t>
            </a:r>
            <a:r>
              <a:rPr lang="cs-CZ" sz="2400" dirty="0">
                <a:solidFill>
                  <a:srgbClr val="114454"/>
                </a:solidFill>
                <a:latin typeface="Weekly Free Light" panose="00000400000000000000" pitchFamily="50" charset="-18"/>
                <a:ea typeface="Nixie One"/>
                <a:cs typeface="Nixie One"/>
                <a:sym typeface="Nixie One"/>
              </a:rPr>
              <a:t>5100 </a:t>
            </a:r>
            <a:r>
              <a:rPr lang="en-GB" sz="2400" dirty="0">
                <a:solidFill>
                  <a:srgbClr val="114454"/>
                </a:solidFill>
                <a:latin typeface="Weekly Free Light" panose="00000400000000000000" pitchFamily="50" charset="-18"/>
                <a:ea typeface="Nixie One"/>
                <a:cs typeface="Nixie One"/>
                <a:sym typeface="Nixie One"/>
              </a:rPr>
              <a:t>to</a:t>
            </a:r>
            <a:r>
              <a:rPr lang="cs-CZ" sz="2400" dirty="0">
                <a:solidFill>
                  <a:srgbClr val="114454"/>
                </a:solidFill>
                <a:latin typeface="Weekly Free Light" panose="00000400000000000000" pitchFamily="50" charset="-18"/>
                <a:ea typeface="Nixie One"/>
                <a:cs typeface="Nixie One"/>
                <a:sym typeface="Nixie One"/>
              </a:rPr>
              <a:t> 5300 km</a:t>
            </a:r>
          </a:p>
          <a:p>
            <a:pPr eaLnBrk="1" fontAlgn="auto" hangingPunct="1">
              <a:buClr>
                <a:srgbClr val="114454"/>
              </a:buClr>
              <a:buFont typeface="Nixie One"/>
              <a:buChar char="▪"/>
              <a:defRPr/>
            </a:pPr>
            <a:r>
              <a:rPr lang="en-GB" sz="2400" dirty="0">
                <a:solidFill>
                  <a:srgbClr val="114454"/>
                </a:solidFill>
                <a:latin typeface="Weekly Free Light" panose="00000400000000000000" pitchFamily="50" charset="-18"/>
                <a:ea typeface="Nixie One"/>
                <a:cs typeface="Nixie One"/>
                <a:sym typeface="Nixie One"/>
              </a:rPr>
              <a:t>Inner core</a:t>
            </a:r>
            <a:endParaRPr lang="cs-CZ" sz="2400" dirty="0">
              <a:solidFill>
                <a:srgbClr val="114454"/>
              </a:solidFill>
              <a:latin typeface="Weekly Free Light" panose="00000400000000000000" pitchFamily="50" charset="-18"/>
              <a:ea typeface="Nixie One"/>
              <a:cs typeface="Nixie One"/>
              <a:sym typeface="Nixie One"/>
            </a:endParaRPr>
          </a:p>
          <a:p>
            <a:pPr lvl="1" eaLnBrk="1" fontAlgn="auto" hangingPunct="1">
              <a:buClr>
                <a:srgbClr val="114454"/>
              </a:buClr>
              <a:buFont typeface="Nixie One"/>
              <a:buChar char="▪"/>
              <a:defRPr/>
            </a:pPr>
            <a:r>
              <a:rPr lang="en-GB" sz="2400" dirty="0">
                <a:solidFill>
                  <a:srgbClr val="114454"/>
                </a:solidFill>
                <a:latin typeface="Weekly Free Light" panose="00000400000000000000" pitchFamily="50" charset="-18"/>
                <a:ea typeface="Nixie One"/>
                <a:cs typeface="Nixie One"/>
                <a:sym typeface="Nixie One"/>
              </a:rPr>
              <a:t>Solid </a:t>
            </a:r>
            <a:endParaRPr lang="cs-CZ" sz="24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endParaRPr lang="cs-CZ" sz="24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endParaRPr lang="cs-CZ" sz="24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967DB0F-8249-4DEC-B27F-FBBB16A07528}"/>
              </a:ext>
            </a:extLst>
          </p:cNvPr>
          <p:cNvGrpSpPr>
            <a:grpSpLocks/>
          </p:cNvGrpSpPr>
          <p:nvPr/>
        </p:nvGrpSpPr>
        <p:grpSpPr bwMode="auto">
          <a:xfrm>
            <a:off x="457200" y="877887"/>
            <a:ext cx="334962" cy="333375"/>
            <a:chOff x="5941025" y="3634400"/>
            <a:chExt cx="467650" cy="467650"/>
          </a:xfrm>
        </p:grpSpPr>
        <p:sp>
          <p:nvSpPr>
            <p:cNvPr id="13" name="Google Shape;680;p40">
              <a:extLst>
                <a:ext uri="{FF2B5EF4-FFF2-40B4-BE49-F238E27FC236}">
                  <a16:creationId xmlns:a16="http://schemas.microsoft.com/office/drawing/2014/main" id="{BD4EB1B8-5C6C-41B0-B08E-7A2535AC3EF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8D08446D-332F-4A6F-A32E-AF2FDA04BC4E}"/>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D5E469BF-56AF-4F1A-9A26-B6B08AD3AE0D}"/>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D311575C-DBB4-49A8-AB9F-5A48A2A506F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DCF4CC0B-1967-47C7-9028-F008A62A4A5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69D78FF4-6E76-4A05-9946-A266D4035EF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9" name="Tlačítko akce: Návrat 18">
            <a:hlinkClick r:id="rId3" action="ppaction://hlinksldjump" highlightClick="1"/>
            <a:extLst>
              <a:ext uri="{FF2B5EF4-FFF2-40B4-BE49-F238E27FC236}">
                <a16:creationId xmlns:a16="http://schemas.microsoft.com/office/drawing/2014/main" id="{CB2AA9DA-9555-47D2-BFD8-596456E4D25D}"/>
              </a:ext>
            </a:extLst>
          </p:cNvPr>
          <p:cNvSpPr/>
          <p:nvPr/>
        </p:nvSpPr>
        <p:spPr>
          <a:xfrm>
            <a:off x="8440217" y="4635274"/>
            <a:ext cx="349250" cy="3238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90401035"/>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The Mantle</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659822" y="1715186"/>
            <a:ext cx="8077792" cy="3159125"/>
          </a:xfrm>
        </p:spPr>
        <p:txBody>
          <a:bodyPr/>
          <a:lstStyle/>
          <a:p>
            <a:pPr eaLnBrk="1" fontAlgn="auto" hangingPunct="1">
              <a:buClr>
                <a:srgbClr val="114454"/>
              </a:buClr>
              <a:buFont typeface="Nixie One"/>
              <a:buChar char="▪"/>
              <a:defRPr/>
            </a:pPr>
            <a:r>
              <a:rPr lang="en-GB" sz="1600" dirty="0">
                <a:solidFill>
                  <a:srgbClr val="114454"/>
                </a:solidFill>
                <a:latin typeface="Weekly Free Light" panose="00000400000000000000" pitchFamily="50" charset="-18"/>
                <a:ea typeface="Nixie One"/>
                <a:cs typeface="Nixie One"/>
                <a:sym typeface="Nixie One"/>
              </a:rPr>
              <a:t>Includes</a:t>
            </a:r>
            <a:r>
              <a:rPr lang="cs-CZ" sz="1600" dirty="0">
                <a:solidFill>
                  <a:srgbClr val="114454"/>
                </a:solidFill>
                <a:latin typeface="Weekly Free Light" panose="00000400000000000000" pitchFamily="50" charset="-18"/>
                <a:ea typeface="Nixie One"/>
                <a:cs typeface="Nixie One"/>
                <a:sym typeface="Nixie One"/>
              </a:rPr>
              <a:t> SiO</a:t>
            </a:r>
            <a:r>
              <a:rPr lang="cs-CZ" sz="1600" baseline="-25000" dirty="0">
                <a:solidFill>
                  <a:srgbClr val="114454"/>
                </a:solidFill>
                <a:latin typeface="Weekly Free Light" panose="00000400000000000000" pitchFamily="50" charset="-18"/>
                <a:ea typeface="Nixie One"/>
                <a:cs typeface="Nixie One"/>
                <a:sym typeface="Nixie One"/>
              </a:rPr>
              <a:t>2</a:t>
            </a:r>
            <a:r>
              <a:rPr lang="cs-CZ" sz="1600" dirty="0">
                <a:solidFill>
                  <a:srgbClr val="114454"/>
                </a:solidFill>
                <a:latin typeface="Weekly Free Light" panose="00000400000000000000" pitchFamily="50" charset="-18"/>
                <a:ea typeface="Nixie One"/>
                <a:cs typeface="Nixie One"/>
                <a:sym typeface="Nixie One"/>
              </a:rPr>
              <a:t> (43%), </a:t>
            </a:r>
            <a:r>
              <a:rPr lang="cs-CZ" sz="1600" dirty="0" err="1">
                <a:solidFill>
                  <a:srgbClr val="114454"/>
                </a:solidFill>
                <a:latin typeface="Weekly Free Light" panose="00000400000000000000" pitchFamily="50" charset="-18"/>
                <a:ea typeface="Nixie One"/>
                <a:cs typeface="Nixie One"/>
                <a:sym typeface="Nixie One"/>
              </a:rPr>
              <a:t>MgO</a:t>
            </a:r>
            <a:r>
              <a:rPr lang="cs-CZ" sz="1600" dirty="0">
                <a:solidFill>
                  <a:srgbClr val="114454"/>
                </a:solidFill>
                <a:latin typeface="Weekly Free Light" panose="00000400000000000000" pitchFamily="50" charset="-18"/>
                <a:ea typeface="Nixie One"/>
                <a:cs typeface="Nixie One"/>
                <a:sym typeface="Nixie One"/>
              </a:rPr>
              <a:t> (37%)</a:t>
            </a:r>
          </a:p>
          <a:p>
            <a:pPr eaLnBrk="1" fontAlgn="auto" hangingPunct="1">
              <a:buClr>
                <a:srgbClr val="114454"/>
              </a:buClr>
              <a:buFont typeface="Nixie One"/>
              <a:buChar char="▪"/>
              <a:defRPr/>
            </a:pPr>
            <a:r>
              <a:rPr lang="en-GB" sz="1600" dirty="0">
                <a:solidFill>
                  <a:srgbClr val="114454"/>
                </a:solidFill>
                <a:latin typeface="Weekly Free Light" panose="00000400000000000000" pitchFamily="50" charset="-18"/>
                <a:ea typeface="Nixie One"/>
                <a:cs typeface="Nixie One"/>
                <a:sym typeface="Nixie One"/>
              </a:rPr>
              <a:t>Upper mantle</a:t>
            </a:r>
            <a:endParaRPr lang="cs-CZ" sz="1600" dirty="0">
              <a:solidFill>
                <a:srgbClr val="114454"/>
              </a:solidFill>
              <a:latin typeface="Weekly Free Light" panose="00000400000000000000" pitchFamily="50" charset="-18"/>
              <a:ea typeface="Nixie One"/>
              <a:cs typeface="Nixie One"/>
              <a:sym typeface="Nixie One"/>
            </a:endParaRPr>
          </a:p>
          <a:p>
            <a:pPr lvl="1" eaLnBrk="1" fontAlgn="auto" hangingPunct="1">
              <a:buClr>
                <a:srgbClr val="114454"/>
              </a:buClr>
              <a:buFont typeface="Nixie One"/>
              <a:buChar char="▪"/>
              <a:defRPr/>
            </a:pPr>
            <a:r>
              <a:rPr lang="en-GB" sz="1600" dirty="0">
                <a:solidFill>
                  <a:srgbClr val="114454"/>
                </a:solidFill>
                <a:latin typeface="Weekly Free Light" panose="00000400000000000000" pitchFamily="50" charset="-18"/>
                <a:ea typeface="Nixie One"/>
                <a:cs typeface="Nixie One"/>
                <a:sym typeface="Nixie One"/>
              </a:rPr>
              <a:t>Created by molten rock</a:t>
            </a:r>
            <a:endParaRPr lang="cs-CZ" sz="1600" dirty="0">
              <a:solidFill>
                <a:srgbClr val="114454"/>
              </a:solidFill>
              <a:latin typeface="Weekly Free Light" panose="00000400000000000000" pitchFamily="50" charset="-18"/>
              <a:ea typeface="Nixie One"/>
              <a:cs typeface="Nixie One"/>
              <a:sym typeface="Nixie One"/>
            </a:endParaRPr>
          </a:p>
          <a:p>
            <a:pPr lvl="1" eaLnBrk="1" fontAlgn="auto" hangingPunct="1">
              <a:buClr>
                <a:srgbClr val="114454"/>
              </a:buClr>
              <a:buFont typeface="Nixie One"/>
              <a:buChar char="▪"/>
              <a:defRPr/>
            </a:pPr>
            <a:r>
              <a:rPr lang="en-GB" sz="1600" dirty="0">
                <a:solidFill>
                  <a:srgbClr val="114454"/>
                </a:solidFill>
                <a:latin typeface="Weekly Free Light" panose="00000400000000000000" pitchFamily="50" charset="-18"/>
                <a:ea typeface="Nixie One"/>
                <a:cs typeface="Nixie One"/>
                <a:sym typeface="Nixie One"/>
              </a:rPr>
              <a:t>Differences in temperatures within different parts of the upper mantle cause convection currents</a:t>
            </a:r>
            <a:endParaRPr lang="cs-CZ" sz="16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r>
              <a:rPr lang="en-GB" sz="1600" dirty="0">
                <a:solidFill>
                  <a:srgbClr val="114454"/>
                </a:solidFill>
                <a:latin typeface="Weekly Free Light" panose="00000400000000000000" pitchFamily="50" charset="-18"/>
                <a:ea typeface="Nixie One"/>
                <a:cs typeface="Nixie One"/>
                <a:sym typeface="Nixie One"/>
              </a:rPr>
              <a:t>Lower mantle</a:t>
            </a:r>
            <a:endParaRPr lang="cs-CZ" sz="16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endParaRPr lang="cs-CZ" sz="24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14</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967DB0F-8249-4DEC-B27F-FBBB16A07528}"/>
              </a:ext>
            </a:extLst>
          </p:cNvPr>
          <p:cNvGrpSpPr>
            <a:grpSpLocks/>
          </p:cNvGrpSpPr>
          <p:nvPr/>
        </p:nvGrpSpPr>
        <p:grpSpPr bwMode="auto">
          <a:xfrm>
            <a:off x="457200" y="877887"/>
            <a:ext cx="334962" cy="333375"/>
            <a:chOff x="5941025" y="3634400"/>
            <a:chExt cx="467650" cy="467650"/>
          </a:xfrm>
        </p:grpSpPr>
        <p:sp>
          <p:nvSpPr>
            <p:cNvPr id="13" name="Google Shape;680;p40">
              <a:extLst>
                <a:ext uri="{FF2B5EF4-FFF2-40B4-BE49-F238E27FC236}">
                  <a16:creationId xmlns:a16="http://schemas.microsoft.com/office/drawing/2014/main" id="{BD4EB1B8-5C6C-41B0-B08E-7A2535AC3EF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8D08446D-332F-4A6F-A32E-AF2FDA04BC4E}"/>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D5E469BF-56AF-4F1A-9A26-B6B08AD3AE0D}"/>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D311575C-DBB4-49A8-AB9F-5A48A2A506F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DCF4CC0B-1967-47C7-9028-F008A62A4A5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69D78FF4-6E76-4A05-9946-A266D4035EF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9" name="Obrázek 8">
            <a:extLst>
              <a:ext uri="{FF2B5EF4-FFF2-40B4-BE49-F238E27FC236}">
                <a16:creationId xmlns:a16="http://schemas.microsoft.com/office/drawing/2014/main" id="{34340896-31C0-4854-8B67-385FB7858CC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17740"/>
          <a:stretch/>
        </p:blipFill>
        <p:spPr>
          <a:xfrm>
            <a:off x="3677088" y="3203011"/>
            <a:ext cx="4711276" cy="1671300"/>
          </a:xfrm>
          <a:prstGeom prst="rect">
            <a:avLst/>
          </a:prstGeom>
        </p:spPr>
      </p:pic>
      <p:sp>
        <p:nvSpPr>
          <p:cNvPr id="24" name="Tlačítko akce: Návrat 23">
            <a:hlinkClick r:id="rId5" action="ppaction://hlinksldjump" highlightClick="1"/>
            <a:extLst>
              <a:ext uri="{FF2B5EF4-FFF2-40B4-BE49-F238E27FC236}">
                <a16:creationId xmlns:a16="http://schemas.microsoft.com/office/drawing/2014/main" id="{28C9BF46-7220-47AF-83F4-8BD8F81E8CF7}"/>
              </a:ext>
            </a:extLst>
          </p:cNvPr>
          <p:cNvSpPr/>
          <p:nvPr/>
        </p:nvSpPr>
        <p:spPr>
          <a:xfrm>
            <a:off x="8440217" y="4635274"/>
            <a:ext cx="349250" cy="3238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27622164"/>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Crust</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899592" y="1626785"/>
            <a:ext cx="7540625" cy="3159125"/>
          </a:xfrm>
        </p:spPr>
        <p:txBody>
          <a:bodyPr/>
          <a:lstStyle/>
          <a:p>
            <a:pPr eaLnBrk="1" fontAlgn="auto" hangingPunct="1">
              <a:buClr>
                <a:srgbClr val="114454"/>
              </a:buClr>
              <a:buFont typeface="Nixie One"/>
              <a:buChar char="▪"/>
              <a:defRPr/>
            </a:pPr>
            <a:r>
              <a:rPr lang="en-GB" sz="2400" dirty="0">
                <a:solidFill>
                  <a:srgbClr val="114454"/>
                </a:solidFill>
                <a:latin typeface="Weekly Free Light" panose="00000400000000000000" pitchFamily="50" charset="-18"/>
                <a:ea typeface="Nixie One"/>
                <a:cs typeface="Nixie One"/>
                <a:sym typeface="Nixie One"/>
                <a:hlinkClick r:id="rId3" action="ppaction://hlinksldjump"/>
              </a:rPr>
              <a:t>Composition</a:t>
            </a:r>
            <a:endParaRPr lang="cs-CZ" sz="24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r>
              <a:rPr lang="en-GB" sz="2400" dirty="0">
                <a:solidFill>
                  <a:srgbClr val="114454"/>
                </a:solidFill>
                <a:latin typeface="Weekly Free Light" panose="00000400000000000000" pitchFamily="50" charset="-18"/>
                <a:ea typeface="Nixie One"/>
                <a:cs typeface="Nixie One"/>
                <a:sym typeface="Nixie One"/>
                <a:hlinkClick r:id="rId4" action="ppaction://hlinksldjump"/>
              </a:rPr>
              <a:t>Types of crust</a:t>
            </a:r>
            <a:endParaRPr lang="cs-CZ" sz="24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15</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967DB0F-8249-4DEC-B27F-FBBB16A07528}"/>
              </a:ext>
            </a:extLst>
          </p:cNvPr>
          <p:cNvGrpSpPr>
            <a:grpSpLocks/>
          </p:cNvGrpSpPr>
          <p:nvPr/>
        </p:nvGrpSpPr>
        <p:grpSpPr bwMode="auto">
          <a:xfrm>
            <a:off x="457200" y="877887"/>
            <a:ext cx="334962" cy="333375"/>
            <a:chOff x="5941025" y="3634400"/>
            <a:chExt cx="467650" cy="467650"/>
          </a:xfrm>
        </p:grpSpPr>
        <p:sp>
          <p:nvSpPr>
            <p:cNvPr id="13" name="Google Shape;680;p40">
              <a:extLst>
                <a:ext uri="{FF2B5EF4-FFF2-40B4-BE49-F238E27FC236}">
                  <a16:creationId xmlns:a16="http://schemas.microsoft.com/office/drawing/2014/main" id="{BD4EB1B8-5C6C-41B0-B08E-7A2535AC3EF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8D08446D-332F-4A6F-A32E-AF2FDA04BC4E}"/>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D5E469BF-56AF-4F1A-9A26-B6B08AD3AE0D}"/>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D311575C-DBB4-49A8-AB9F-5A48A2A506F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DCF4CC0B-1967-47C7-9028-F008A62A4A5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69D78FF4-6E76-4A05-9946-A266D4035EF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9" name="Tlačítko akce: Návrat 18">
            <a:hlinkClick r:id="rId5" action="ppaction://hlinksldjump" highlightClick="1"/>
            <a:extLst>
              <a:ext uri="{FF2B5EF4-FFF2-40B4-BE49-F238E27FC236}">
                <a16:creationId xmlns:a16="http://schemas.microsoft.com/office/drawing/2014/main" id="{DDD1845B-7D5A-4091-B109-CFD920E79A1A}"/>
              </a:ext>
            </a:extLst>
          </p:cNvPr>
          <p:cNvSpPr/>
          <p:nvPr/>
        </p:nvSpPr>
        <p:spPr>
          <a:xfrm>
            <a:off x="8440217" y="4635274"/>
            <a:ext cx="349250" cy="3238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88732534"/>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Composition of the crust</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899592" y="1476149"/>
            <a:ext cx="7540625" cy="3159125"/>
          </a:xfrm>
        </p:spPr>
        <p:txBody>
          <a:bodyPr/>
          <a:lstStyle/>
          <a:p>
            <a:pPr eaLnBrk="1" fontAlgn="auto" hangingPunct="1">
              <a:buClr>
                <a:srgbClr val="114454"/>
              </a:buClr>
              <a:buFont typeface="Nixie One"/>
              <a:buChar char="▪"/>
              <a:defRPr/>
            </a:pPr>
            <a:r>
              <a:rPr lang="en-GB" sz="1400" dirty="0">
                <a:solidFill>
                  <a:srgbClr val="114454"/>
                </a:solidFill>
                <a:latin typeface="Weekly Free Light" panose="00000400000000000000" pitchFamily="50" charset="-18"/>
                <a:ea typeface="Nixie One"/>
                <a:cs typeface="Nixie One"/>
                <a:sym typeface="Nixie One"/>
              </a:rPr>
              <a:t>Includes </a:t>
            </a:r>
            <a:r>
              <a:rPr lang="cs-CZ" sz="1400" dirty="0">
                <a:solidFill>
                  <a:srgbClr val="114454"/>
                </a:solidFill>
                <a:latin typeface="Weekly Free Light" panose="00000400000000000000" pitchFamily="50" charset="-18"/>
                <a:ea typeface="Nixie One"/>
                <a:cs typeface="Nixie One"/>
                <a:sym typeface="Nixie One"/>
              </a:rPr>
              <a:t>SiO</a:t>
            </a:r>
            <a:r>
              <a:rPr lang="cs-CZ" sz="1400" baseline="-25000" dirty="0">
                <a:solidFill>
                  <a:srgbClr val="114454"/>
                </a:solidFill>
                <a:latin typeface="Weekly Free Light" panose="00000400000000000000" pitchFamily="50" charset="-18"/>
                <a:ea typeface="Nixie One"/>
                <a:cs typeface="Nixie One"/>
                <a:sym typeface="Nixie One"/>
              </a:rPr>
              <a:t>2</a:t>
            </a:r>
            <a:r>
              <a:rPr lang="cs-CZ" sz="1400" dirty="0">
                <a:solidFill>
                  <a:srgbClr val="114454"/>
                </a:solidFill>
                <a:latin typeface="Weekly Free Light" panose="00000400000000000000" pitchFamily="50" charset="-18"/>
                <a:ea typeface="Nixie One"/>
                <a:cs typeface="Nixie One"/>
                <a:sym typeface="Nixie One"/>
              </a:rPr>
              <a:t>, Al</a:t>
            </a:r>
            <a:r>
              <a:rPr lang="cs-CZ" sz="1400" baseline="-25000" dirty="0">
                <a:solidFill>
                  <a:srgbClr val="114454"/>
                </a:solidFill>
                <a:latin typeface="Weekly Free Light" panose="00000400000000000000" pitchFamily="50" charset="-18"/>
                <a:ea typeface="Nixie One"/>
                <a:cs typeface="Nixie One"/>
                <a:sym typeface="Nixie One"/>
              </a:rPr>
              <a:t>2</a:t>
            </a:r>
            <a:r>
              <a:rPr lang="cs-CZ" sz="1400" dirty="0">
                <a:solidFill>
                  <a:srgbClr val="114454"/>
                </a:solidFill>
                <a:latin typeface="Weekly Free Light" panose="00000400000000000000" pitchFamily="50" charset="-18"/>
                <a:ea typeface="Nixie One"/>
                <a:cs typeface="Nixie One"/>
                <a:sym typeface="Nixie One"/>
              </a:rPr>
              <a:t>O</a:t>
            </a:r>
            <a:r>
              <a:rPr lang="cs-CZ" sz="1400" baseline="-25000" dirty="0">
                <a:solidFill>
                  <a:srgbClr val="114454"/>
                </a:solidFill>
                <a:latin typeface="Weekly Free Light" panose="00000400000000000000" pitchFamily="50" charset="-18"/>
                <a:ea typeface="Nixie One"/>
                <a:cs typeface="Nixie One"/>
                <a:sym typeface="Nixie One"/>
              </a:rPr>
              <a:t>3  </a:t>
            </a:r>
            <a:endParaRPr lang="cs-CZ" sz="14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r>
              <a:rPr lang="en-GB" sz="1400" dirty="0">
                <a:solidFill>
                  <a:srgbClr val="114454"/>
                </a:solidFill>
                <a:latin typeface="Weekly Free Light" panose="00000400000000000000" pitchFamily="50" charset="-18"/>
                <a:ea typeface="Nixie One"/>
                <a:cs typeface="Nixie One"/>
                <a:sym typeface="Nixie One"/>
              </a:rPr>
              <a:t>Elements in the crust occur</a:t>
            </a:r>
            <a:r>
              <a:rPr lang="cs-CZ" sz="1400" dirty="0">
                <a:solidFill>
                  <a:srgbClr val="114454"/>
                </a:solidFill>
                <a:latin typeface="Weekly Free Light" panose="00000400000000000000" pitchFamily="50" charset="-18"/>
                <a:ea typeface="Nixie One"/>
                <a:cs typeface="Nixie One"/>
                <a:sym typeface="Nixie One"/>
              </a:rPr>
              <a:t>: </a:t>
            </a:r>
          </a:p>
          <a:p>
            <a:pPr lvl="1" eaLnBrk="1" fontAlgn="auto" hangingPunct="1">
              <a:buClr>
                <a:srgbClr val="114454"/>
              </a:buClr>
              <a:buFont typeface="Nixie One"/>
              <a:buChar char="▪"/>
              <a:defRPr/>
            </a:pPr>
            <a:r>
              <a:rPr lang="en-GB" sz="1400" dirty="0">
                <a:solidFill>
                  <a:srgbClr val="114454"/>
                </a:solidFill>
                <a:latin typeface="Weekly Free Light" panose="00000400000000000000" pitchFamily="50" charset="-18"/>
                <a:ea typeface="Nixie One"/>
                <a:cs typeface="Nixie One"/>
                <a:sym typeface="Nixie One"/>
              </a:rPr>
              <a:t>On their own</a:t>
            </a:r>
            <a:r>
              <a:rPr lang="cs-CZ" sz="1400" dirty="0">
                <a:solidFill>
                  <a:srgbClr val="114454"/>
                </a:solidFill>
                <a:latin typeface="Weekly Free Light" panose="00000400000000000000" pitchFamily="50" charset="-18"/>
                <a:ea typeface="Nixie One"/>
                <a:cs typeface="Nixie One"/>
                <a:sym typeface="Nixie One"/>
              </a:rPr>
              <a:t> (Au, </a:t>
            </a:r>
            <a:r>
              <a:rPr lang="cs-CZ" sz="1400" dirty="0" err="1">
                <a:solidFill>
                  <a:srgbClr val="114454"/>
                </a:solidFill>
                <a:latin typeface="Weekly Free Light" panose="00000400000000000000" pitchFamily="50" charset="-18"/>
                <a:ea typeface="Nixie One"/>
                <a:cs typeface="Nixie One"/>
                <a:sym typeface="Nixie One"/>
              </a:rPr>
              <a:t>Ag</a:t>
            </a:r>
            <a:r>
              <a:rPr lang="cs-CZ" sz="1400" dirty="0">
                <a:solidFill>
                  <a:srgbClr val="114454"/>
                </a:solidFill>
                <a:latin typeface="Weekly Free Light" panose="00000400000000000000" pitchFamily="50" charset="-18"/>
                <a:ea typeface="Nixie One"/>
                <a:cs typeface="Nixie One"/>
                <a:sym typeface="Nixie One"/>
              </a:rPr>
              <a:t>,..)</a:t>
            </a:r>
          </a:p>
          <a:p>
            <a:pPr lvl="1" eaLnBrk="1" fontAlgn="auto" hangingPunct="1">
              <a:buClr>
                <a:srgbClr val="114454"/>
              </a:buClr>
              <a:buFont typeface="Nixie One"/>
              <a:buChar char="▪"/>
              <a:defRPr/>
            </a:pPr>
            <a:r>
              <a:rPr lang="en-GB" sz="1400" dirty="0">
                <a:solidFill>
                  <a:srgbClr val="114454"/>
                </a:solidFill>
                <a:latin typeface="Weekly Free Light" panose="00000400000000000000" pitchFamily="50" charset="-18"/>
                <a:ea typeface="Nixie One"/>
                <a:cs typeface="Nixie One"/>
                <a:sym typeface="Nixie One"/>
              </a:rPr>
              <a:t>Form minerals </a:t>
            </a:r>
            <a:r>
              <a:rPr lang="cs-CZ" sz="1400" dirty="0">
                <a:solidFill>
                  <a:srgbClr val="114454"/>
                </a:solidFill>
                <a:latin typeface="Weekly Free Light" panose="00000400000000000000" pitchFamily="50" charset="-18"/>
                <a:ea typeface="Nixie One"/>
                <a:cs typeface="Nixie One"/>
                <a:sym typeface="Nixie One"/>
              </a:rPr>
              <a:t>(</a:t>
            </a:r>
            <a:r>
              <a:rPr lang="en-GB" sz="1400" dirty="0">
                <a:solidFill>
                  <a:srgbClr val="114454"/>
                </a:solidFill>
                <a:latin typeface="Weekly Free Light" panose="00000400000000000000" pitchFamily="50" charset="-18"/>
                <a:ea typeface="Nixie One"/>
                <a:cs typeface="Nixie One"/>
                <a:sym typeface="Nixie One"/>
              </a:rPr>
              <a:t>silicon</a:t>
            </a:r>
            <a:r>
              <a:rPr lang="cs-CZ" sz="1400" dirty="0">
                <a:solidFill>
                  <a:srgbClr val="114454"/>
                </a:solidFill>
                <a:latin typeface="Weekly Free Light" panose="00000400000000000000" pitchFamily="50" charset="-18"/>
                <a:ea typeface="Nixie One"/>
                <a:cs typeface="Nixie One"/>
                <a:sym typeface="Nixie One"/>
              </a:rPr>
              <a:t>)</a:t>
            </a:r>
          </a:p>
          <a:p>
            <a:pPr lvl="1" eaLnBrk="1" fontAlgn="auto" hangingPunct="1">
              <a:buClr>
                <a:srgbClr val="114454"/>
              </a:buClr>
              <a:buFont typeface="Nixie One"/>
              <a:buChar char="▪"/>
              <a:defRPr/>
            </a:pPr>
            <a:r>
              <a:rPr lang="en-GB" sz="1400" dirty="0">
                <a:solidFill>
                  <a:srgbClr val="114454"/>
                </a:solidFill>
                <a:latin typeface="Weekly Free Light" panose="00000400000000000000" pitchFamily="50" charset="-18"/>
                <a:ea typeface="Nixie One"/>
                <a:cs typeface="Nixie One"/>
                <a:sym typeface="Nixie One"/>
              </a:rPr>
              <a:t>Form rocks</a:t>
            </a:r>
            <a:r>
              <a:rPr lang="cs-CZ" sz="1400" dirty="0">
                <a:solidFill>
                  <a:srgbClr val="114454"/>
                </a:solidFill>
                <a:latin typeface="Weekly Free Light" panose="00000400000000000000" pitchFamily="50" charset="-18"/>
                <a:ea typeface="Nixie One"/>
                <a:cs typeface="Nixie One"/>
                <a:sym typeface="Nixie One"/>
              </a:rPr>
              <a:t>:</a:t>
            </a:r>
          </a:p>
          <a:p>
            <a:pPr lvl="2" eaLnBrk="1" fontAlgn="auto" hangingPunct="1">
              <a:buClr>
                <a:srgbClr val="114454"/>
              </a:buClr>
              <a:buFont typeface="Nixie One"/>
              <a:buChar char="▪"/>
              <a:defRPr/>
            </a:pPr>
            <a:r>
              <a:rPr lang="en-GB" sz="1400" dirty="0">
                <a:solidFill>
                  <a:srgbClr val="114454"/>
                </a:solidFill>
                <a:latin typeface="Weekly Free Light" panose="00000400000000000000" pitchFamily="50" charset="-18"/>
                <a:ea typeface="Nixie One"/>
                <a:cs typeface="Nixie One"/>
                <a:sym typeface="Nixie One"/>
              </a:rPr>
              <a:t>Igneous (95%) – formed during the crystallization of magma</a:t>
            </a:r>
            <a:endParaRPr lang="cs-CZ" sz="1400" dirty="0">
              <a:solidFill>
                <a:srgbClr val="114454"/>
              </a:solidFill>
              <a:latin typeface="Weekly Free Light" panose="00000400000000000000" pitchFamily="50" charset="-18"/>
              <a:ea typeface="Nixie One"/>
              <a:cs typeface="Nixie One"/>
              <a:sym typeface="Nixie One"/>
            </a:endParaRPr>
          </a:p>
          <a:p>
            <a:pPr lvl="3" eaLnBrk="1" fontAlgn="auto" hangingPunct="1">
              <a:buClr>
                <a:srgbClr val="114454"/>
              </a:buClr>
              <a:buFont typeface="Nixie One"/>
              <a:buChar char="▪"/>
              <a:defRPr/>
            </a:pPr>
            <a:r>
              <a:rPr lang="en-GB" sz="1400" dirty="0">
                <a:solidFill>
                  <a:srgbClr val="114454"/>
                </a:solidFill>
                <a:latin typeface="Weekly Free Light" panose="00000400000000000000" pitchFamily="50" charset="-18"/>
                <a:ea typeface="Nixie One"/>
                <a:cs typeface="Nixie One"/>
                <a:sym typeface="Nixie One"/>
              </a:rPr>
              <a:t>intrusive</a:t>
            </a:r>
            <a:r>
              <a:rPr lang="cs-CZ" sz="1400" dirty="0">
                <a:solidFill>
                  <a:srgbClr val="114454"/>
                </a:solidFill>
                <a:latin typeface="Weekly Free Light" panose="00000400000000000000" pitchFamily="50" charset="-18"/>
                <a:ea typeface="Nixie One"/>
                <a:cs typeface="Nixie One"/>
                <a:sym typeface="Nixie One"/>
              </a:rPr>
              <a:t>: </a:t>
            </a:r>
            <a:r>
              <a:rPr lang="en-GB" sz="1400" dirty="0">
                <a:solidFill>
                  <a:srgbClr val="114454"/>
                </a:solidFill>
                <a:latin typeface="Weekly Free Light" panose="00000400000000000000" pitchFamily="50" charset="-18"/>
                <a:ea typeface="Nixie One"/>
                <a:cs typeface="Nixie One"/>
                <a:sym typeface="Nixie One"/>
              </a:rPr>
              <a:t>magmatic</a:t>
            </a:r>
            <a:r>
              <a:rPr lang="cs-CZ" sz="1400" dirty="0">
                <a:solidFill>
                  <a:srgbClr val="114454"/>
                </a:solidFill>
                <a:latin typeface="Weekly Free Light" panose="00000400000000000000" pitchFamily="50" charset="-18"/>
                <a:ea typeface="Nixie One"/>
                <a:cs typeface="Nixie One"/>
                <a:sym typeface="Nixie One"/>
              </a:rPr>
              <a:t> (e. g. </a:t>
            </a:r>
            <a:r>
              <a:rPr lang="en-GB" sz="1400" dirty="0">
                <a:solidFill>
                  <a:srgbClr val="114454"/>
                </a:solidFill>
                <a:latin typeface="Weekly Free Light" panose="00000400000000000000" pitchFamily="50" charset="-18"/>
                <a:ea typeface="Nixie One"/>
                <a:cs typeface="Nixie One"/>
                <a:sym typeface="Nixie One"/>
              </a:rPr>
              <a:t>granite</a:t>
            </a:r>
            <a:r>
              <a:rPr lang="cs-CZ" sz="1400" dirty="0">
                <a:solidFill>
                  <a:srgbClr val="114454"/>
                </a:solidFill>
                <a:latin typeface="Weekly Free Light" panose="00000400000000000000" pitchFamily="50" charset="-18"/>
                <a:ea typeface="Nixie One"/>
                <a:cs typeface="Nixie One"/>
                <a:sym typeface="Nixie One"/>
              </a:rPr>
              <a:t>)</a:t>
            </a:r>
          </a:p>
          <a:p>
            <a:pPr lvl="3" eaLnBrk="1" fontAlgn="auto" hangingPunct="1">
              <a:buClr>
                <a:srgbClr val="114454"/>
              </a:buClr>
              <a:buFont typeface="Nixie One"/>
              <a:buChar char="▪"/>
              <a:defRPr/>
            </a:pPr>
            <a:r>
              <a:rPr lang="en-GB" sz="1400" dirty="0">
                <a:solidFill>
                  <a:srgbClr val="114454"/>
                </a:solidFill>
                <a:latin typeface="Weekly Free Light" panose="00000400000000000000" pitchFamily="50" charset="-18"/>
                <a:ea typeface="Nixie One"/>
                <a:cs typeface="Nixie One"/>
                <a:sym typeface="Nixie One"/>
              </a:rPr>
              <a:t>intrusive: intrusions </a:t>
            </a:r>
            <a:r>
              <a:rPr lang="cs-CZ" sz="1400" dirty="0">
                <a:solidFill>
                  <a:srgbClr val="114454"/>
                </a:solidFill>
                <a:latin typeface="Weekly Free Light" panose="00000400000000000000" pitchFamily="50" charset="-18"/>
                <a:ea typeface="Nixie One"/>
                <a:cs typeface="Nixie One"/>
                <a:sym typeface="Nixie One"/>
              </a:rPr>
              <a:t>(e. g. aplite)</a:t>
            </a:r>
          </a:p>
          <a:p>
            <a:pPr lvl="3" eaLnBrk="1" fontAlgn="auto" hangingPunct="1">
              <a:buClr>
                <a:srgbClr val="114454"/>
              </a:buClr>
              <a:buFont typeface="Nixie One"/>
              <a:buChar char="▪"/>
              <a:defRPr/>
            </a:pPr>
            <a:r>
              <a:rPr lang="en-GB" sz="1400" dirty="0">
                <a:solidFill>
                  <a:srgbClr val="114454"/>
                </a:solidFill>
                <a:latin typeface="Weekly Free Light" panose="00000400000000000000" pitchFamily="50" charset="-18"/>
                <a:ea typeface="Nixie One"/>
                <a:cs typeface="Nixie One"/>
                <a:sym typeface="Nixie One"/>
              </a:rPr>
              <a:t>extrusive</a:t>
            </a:r>
            <a:r>
              <a:rPr lang="cs-CZ" sz="1400" dirty="0">
                <a:solidFill>
                  <a:srgbClr val="114454"/>
                </a:solidFill>
                <a:latin typeface="Weekly Free Light" panose="00000400000000000000" pitchFamily="50" charset="-18"/>
                <a:ea typeface="Nixie One"/>
                <a:cs typeface="Nixie One"/>
                <a:sym typeface="Nixie One"/>
              </a:rPr>
              <a:t>: (e. g. basalt)</a:t>
            </a:r>
          </a:p>
          <a:p>
            <a:pPr lvl="2" eaLnBrk="1" fontAlgn="auto" hangingPunct="1">
              <a:buClr>
                <a:srgbClr val="114454"/>
              </a:buClr>
              <a:buFont typeface="Nixie One"/>
              <a:buChar char="▪"/>
              <a:defRPr/>
            </a:pPr>
            <a:r>
              <a:rPr lang="en-GB" sz="1400" dirty="0">
                <a:solidFill>
                  <a:srgbClr val="114454"/>
                </a:solidFill>
                <a:latin typeface="Weekly Free Light" panose="00000400000000000000" pitchFamily="50" charset="-18"/>
                <a:ea typeface="Nixie One"/>
                <a:cs typeface="Nixie One"/>
                <a:sym typeface="Nixie One"/>
              </a:rPr>
              <a:t>Sedimentary </a:t>
            </a:r>
            <a:r>
              <a:rPr lang="cs-CZ" sz="1400" dirty="0">
                <a:solidFill>
                  <a:srgbClr val="114454"/>
                </a:solidFill>
                <a:latin typeface="Weekly Free Light" panose="00000400000000000000" pitchFamily="50" charset="-18"/>
                <a:ea typeface="Nixie One"/>
                <a:cs typeface="Nixie One"/>
                <a:sym typeface="Nixie One"/>
              </a:rPr>
              <a:t>– </a:t>
            </a:r>
            <a:r>
              <a:rPr lang="en-GB" sz="1400" dirty="0">
                <a:solidFill>
                  <a:srgbClr val="114454"/>
                </a:solidFill>
                <a:latin typeface="Weekly Free Light" panose="00000400000000000000" pitchFamily="50" charset="-18"/>
                <a:ea typeface="Nixie One"/>
                <a:cs typeface="Nixie One"/>
                <a:sym typeface="Nixie One"/>
              </a:rPr>
              <a:t>formed by deposition of material, create</a:t>
            </a:r>
            <a:r>
              <a:rPr lang="cs-CZ" sz="1400" dirty="0">
                <a:solidFill>
                  <a:srgbClr val="114454"/>
                </a:solidFill>
                <a:latin typeface="Weekly Free Light" panose="00000400000000000000" pitchFamily="50" charset="-18"/>
                <a:ea typeface="Nixie One"/>
                <a:cs typeface="Nixie One"/>
                <a:sym typeface="Nixie One"/>
              </a:rPr>
              <a:t> 75% </a:t>
            </a:r>
            <a:r>
              <a:rPr lang="en-GB" sz="1400" dirty="0">
                <a:solidFill>
                  <a:srgbClr val="114454"/>
                </a:solidFill>
                <a:latin typeface="Weekly Free Light" panose="00000400000000000000" pitchFamily="50" charset="-18"/>
                <a:ea typeface="Nixie One"/>
                <a:cs typeface="Nixie One"/>
                <a:sym typeface="Nixie One"/>
              </a:rPr>
              <a:t>of the land surface</a:t>
            </a:r>
            <a:endParaRPr lang="cs-CZ" sz="1400" baseline="-25000" dirty="0">
              <a:solidFill>
                <a:srgbClr val="114454"/>
              </a:solidFill>
              <a:latin typeface="Weekly Free Light" panose="00000400000000000000" pitchFamily="50" charset="-18"/>
              <a:ea typeface="Nixie One"/>
              <a:cs typeface="Nixie One"/>
              <a:sym typeface="Nixie One"/>
            </a:endParaRPr>
          </a:p>
          <a:p>
            <a:pPr lvl="2" eaLnBrk="1" fontAlgn="auto" hangingPunct="1">
              <a:buClr>
                <a:srgbClr val="114454"/>
              </a:buClr>
              <a:buFont typeface="Nixie One"/>
              <a:buChar char="▪"/>
              <a:defRPr/>
            </a:pPr>
            <a:r>
              <a:rPr lang="en-GB" sz="1400" dirty="0">
                <a:solidFill>
                  <a:srgbClr val="114454"/>
                </a:solidFill>
                <a:latin typeface="Weekly Free Light" panose="00000400000000000000" pitchFamily="50" charset="-18"/>
                <a:ea typeface="Nixie One"/>
                <a:cs typeface="Nixie One"/>
                <a:sym typeface="Nixie One"/>
              </a:rPr>
              <a:t>Metamorphic </a:t>
            </a:r>
            <a:r>
              <a:rPr lang="cs-CZ" sz="1400" dirty="0">
                <a:solidFill>
                  <a:srgbClr val="114454"/>
                </a:solidFill>
                <a:latin typeface="Weekly Free Light" panose="00000400000000000000" pitchFamily="50" charset="-18"/>
                <a:ea typeface="Nixie One"/>
                <a:cs typeface="Nixie One"/>
                <a:sym typeface="Nixie One"/>
              </a:rPr>
              <a:t>–</a:t>
            </a:r>
            <a:r>
              <a:rPr lang="en-GB" sz="1400" dirty="0">
                <a:solidFill>
                  <a:srgbClr val="114454"/>
                </a:solidFill>
                <a:latin typeface="Weekly Free Light" panose="00000400000000000000" pitchFamily="50" charset="-18"/>
                <a:ea typeface="Nixie One"/>
                <a:cs typeface="Nixie One"/>
                <a:sym typeface="Nixie One"/>
              </a:rPr>
              <a:t>created in a process of transformation of existing rock to new types of rock in a process called metamorphism</a:t>
            </a:r>
            <a:endParaRPr lang="cs-CZ" sz="14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16</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967DB0F-8249-4DEC-B27F-FBBB16A07528}"/>
              </a:ext>
            </a:extLst>
          </p:cNvPr>
          <p:cNvGrpSpPr>
            <a:grpSpLocks/>
          </p:cNvGrpSpPr>
          <p:nvPr/>
        </p:nvGrpSpPr>
        <p:grpSpPr bwMode="auto">
          <a:xfrm>
            <a:off x="457200" y="877887"/>
            <a:ext cx="334962" cy="333375"/>
            <a:chOff x="5941025" y="3634400"/>
            <a:chExt cx="467650" cy="467650"/>
          </a:xfrm>
        </p:grpSpPr>
        <p:sp>
          <p:nvSpPr>
            <p:cNvPr id="13" name="Google Shape;680;p40">
              <a:extLst>
                <a:ext uri="{FF2B5EF4-FFF2-40B4-BE49-F238E27FC236}">
                  <a16:creationId xmlns:a16="http://schemas.microsoft.com/office/drawing/2014/main" id="{BD4EB1B8-5C6C-41B0-B08E-7A2535AC3EF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8D08446D-332F-4A6F-A32E-AF2FDA04BC4E}"/>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D5E469BF-56AF-4F1A-9A26-B6B08AD3AE0D}"/>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D311575C-DBB4-49A8-AB9F-5A48A2A506F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DCF4CC0B-1967-47C7-9028-F008A62A4A5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69D78FF4-6E76-4A05-9946-A266D4035EF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 name="Tlačítko akce: Návrat 1">
            <a:hlinkClick r:id="rId3" action="ppaction://hlinksldjump" highlightClick="1"/>
            <a:extLst>
              <a:ext uri="{FF2B5EF4-FFF2-40B4-BE49-F238E27FC236}">
                <a16:creationId xmlns:a16="http://schemas.microsoft.com/office/drawing/2014/main" id="{667E9C15-3185-4740-A4F9-705699592EB5}"/>
              </a:ext>
            </a:extLst>
          </p:cNvPr>
          <p:cNvSpPr/>
          <p:nvPr/>
        </p:nvSpPr>
        <p:spPr>
          <a:xfrm>
            <a:off x="8440217" y="4635274"/>
            <a:ext cx="349250" cy="3238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88561642"/>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Types of crust</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899592" y="1626785"/>
            <a:ext cx="7540625" cy="3159125"/>
          </a:xfrm>
        </p:spPr>
        <p:txBody>
          <a:bodyPr/>
          <a:lstStyle/>
          <a:p>
            <a:pPr eaLnBrk="1" fontAlgn="auto" hangingPunct="1">
              <a:buClr>
                <a:srgbClr val="114454"/>
              </a:buClr>
              <a:buFont typeface="Nixie One"/>
              <a:buChar char="▪"/>
              <a:defRPr/>
            </a:pPr>
            <a:r>
              <a:rPr lang="en-GB" sz="1600" dirty="0">
                <a:solidFill>
                  <a:srgbClr val="114454"/>
                </a:solidFill>
                <a:latin typeface="Weekly Free Light" panose="00000400000000000000" pitchFamily="50" charset="-18"/>
                <a:ea typeface="Nixie One"/>
                <a:cs typeface="Nixie One"/>
                <a:sym typeface="Nixie One"/>
              </a:rPr>
              <a:t>Continental</a:t>
            </a:r>
            <a:endParaRPr lang="cs-CZ" sz="1600" dirty="0">
              <a:solidFill>
                <a:srgbClr val="114454"/>
              </a:solidFill>
              <a:latin typeface="Weekly Free Light" panose="00000400000000000000" pitchFamily="50" charset="-18"/>
              <a:ea typeface="Nixie One"/>
              <a:cs typeface="Nixie One"/>
              <a:sym typeface="Nixie One"/>
            </a:endParaRPr>
          </a:p>
          <a:p>
            <a:pPr lvl="1" eaLnBrk="1" fontAlgn="auto" hangingPunct="1">
              <a:buClr>
                <a:srgbClr val="114454"/>
              </a:buClr>
              <a:buFont typeface="Nixie One"/>
              <a:buChar char="▪"/>
              <a:defRPr/>
            </a:pPr>
            <a:r>
              <a:rPr lang="en-GB" sz="1600" dirty="0">
                <a:solidFill>
                  <a:srgbClr val="114454"/>
                </a:solidFill>
                <a:latin typeface="Weekly Free Light" panose="00000400000000000000" pitchFamily="50" charset="-18"/>
                <a:ea typeface="Nixie One"/>
                <a:cs typeface="Nixie One"/>
                <a:sym typeface="Nixie One"/>
              </a:rPr>
              <a:t>Sedimentary</a:t>
            </a:r>
            <a:r>
              <a:rPr lang="cs-CZ" sz="1600" dirty="0">
                <a:solidFill>
                  <a:srgbClr val="114454"/>
                </a:solidFill>
                <a:latin typeface="Weekly Free Light" panose="00000400000000000000" pitchFamily="50" charset="-18"/>
                <a:ea typeface="Nixie One"/>
                <a:cs typeface="Nixie One"/>
                <a:sym typeface="Nixie One"/>
              </a:rPr>
              <a:t>, </a:t>
            </a:r>
            <a:r>
              <a:rPr lang="en-GB" sz="1600" dirty="0">
                <a:solidFill>
                  <a:srgbClr val="114454"/>
                </a:solidFill>
                <a:latin typeface="Weekly Free Light" panose="00000400000000000000" pitchFamily="50" charset="-18"/>
                <a:ea typeface="Nixie One"/>
                <a:cs typeface="Nixie One"/>
                <a:sym typeface="Nixie One"/>
              </a:rPr>
              <a:t>granite and basalt layers</a:t>
            </a:r>
            <a:endParaRPr lang="cs-CZ" sz="1600" dirty="0">
              <a:solidFill>
                <a:srgbClr val="114454"/>
              </a:solidFill>
              <a:latin typeface="Weekly Free Light" panose="00000400000000000000" pitchFamily="50" charset="-18"/>
              <a:ea typeface="Nixie One"/>
              <a:cs typeface="Nixie One"/>
              <a:sym typeface="Nixie One"/>
            </a:endParaRPr>
          </a:p>
          <a:p>
            <a:pPr lvl="1" eaLnBrk="1" fontAlgn="auto" hangingPunct="1">
              <a:buClr>
                <a:srgbClr val="114454"/>
              </a:buClr>
              <a:buFont typeface="Nixie One"/>
              <a:buChar char="▪"/>
              <a:defRPr/>
            </a:pPr>
            <a:r>
              <a:rPr lang="en-GB" sz="1600" dirty="0">
                <a:solidFill>
                  <a:srgbClr val="114454"/>
                </a:solidFill>
                <a:latin typeface="Weekly Free Light" panose="00000400000000000000" pitchFamily="50" charset="-18"/>
                <a:ea typeface="Nixie One"/>
                <a:cs typeface="Nixie One"/>
                <a:sym typeface="Nixie One"/>
              </a:rPr>
              <a:t>From </a:t>
            </a:r>
            <a:r>
              <a:rPr lang="cs-CZ" sz="1600" dirty="0">
                <a:solidFill>
                  <a:srgbClr val="114454"/>
                </a:solidFill>
                <a:latin typeface="Weekly Free Light" panose="00000400000000000000" pitchFamily="50" charset="-18"/>
                <a:ea typeface="Nixie One"/>
                <a:cs typeface="Nixie One"/>
                <a:sym typeface="Nixie One"/>
              </a:rPr>
              <a:t>30 </a:t>
            </a:r>
            <a:r>
              <a:rPr lang="en-GB" sz="1600" dirty="0">
                <a:solidFill>
                  <a:srgbClr val="114454"/>
                </a:solidFill>
                <a:latin typeface="Weekly Free Light" panose="00000400000000000000" pitchFamily="50" charset="-18"/>
                <a:ea typeface="Nixie One"/>
                <a:cs typeface="Nixie One"/>
                <a:sym typeface="Nixie One"/>
              </a:rPr>
              <a:t>to</a:t>
            </a:r>
            <a:r>
              <a:rPr lang="cs-CZ" sz="1600" dirty="0">
                <a:solidFill>
                  <a:srgbClr val="114454"/>
                </a:solidFill>
                <a:latin typeface="Weekly Free Light" panose="00000400000000000000" pitchFamily="50" charset="-18"/>
                <a:ea typeface="Nixie One"/>
                <a:cs typeface="Nixie One"/>
                <a:sym typeface="Nixie One"/>
              </a:rPr>
              <a:t> 80 km</a:t>
            </a:r>
            <a:r>
              <a:rPr lang="en-GB" sz="1600" dirty="0">
                <a:solidFill>
                  <a:srgbClr val="114454"/>
                </a:solidFill>
                <a:latin typeface="Weekly Free Light" panose="00000400000000000000" pitchFamily="50" charset="-18"/>
                <a:ea typeface="Nixie One"/>
                <a:cs typeface="Nixie One"/>
                <a:sym typeface="Nixie One"/>
              </a:rPr>
              <a:t> deep</a:t>
            </a:r>
            <a:endParaRPr lang="cs-CZ" sz="16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r>
              <a:rPr lang="en-GB" sz="1600" dirty="0">
                <a:solidFill>
                  <a:srgbClr val="114454"/>
                </a:solidFill>
                <a:latin typeface="Weekly Free Light" panose="00000400000000000000" pitchFamily="50" charset="-18"/>
                <a:ea typeface="Nixie One"/>
                <a:cs typeface="Nixie One"/>
                <a:sym typeface="Nixie One"/>
              </a:rPr>
              <a:t>Oceanic</a:t>
            </a:r>
            <a:endParaRPr lang="cs-CZ" sz="1600" dirty="0">
              <a:solidFill>
                <a:srgbClr val="114454"/>
              </a:solidFill>
              <a:latin typeface="Weekly Free Light" panose="00000400000000000000" pitchFamily="50" charset="-18"/>
              <a:ea typeface="Nixie One"/>
              <a:cs typeface="Nixie One"/>
              <a:sym typeface="Nixie One"/>
            </a:endParaRPr>
          </a:p>
          <a:p>
            <a:pPr lvl="1" eaLnBrk="1" fontAlgn="auto" hangingPunct="1">
              <a:buClr>
                <a:srgbClr val="114454"/>
              </a:buClr>
              <a:buFont typeface="Nixie One"/>
              <a:buChar char="▪"/>
              <a:defRPr/>
            </a:pPr>
            <a:r>
              <a:rPr lang="en-GB" sz="1600" dirty="0">
                <a:solidFill>
                  <a:srgbClr val="114454"/>
                </a:solidFill>
                <a:latin typeface="Weekly Free Light" panose="00000400000000000000" pitchFamily="50" charset="-18"/>
                <a:ea typeface="Nixie One"/>
                <a:cs typeface="Nixie One"/>
                <a:sym typeface="Nixie One"/>
              </a:rPr>
              <a:t>Sedimentary and basalt layers</a:t>
            </a:r>
            <a:r>
              <a:rPr lang="cs-CZ" sz="1600" dirty="0">
                <a:solidFill>
                  <a:srgbClr val="114454"/>
                </a:solidFill>
                <a:latin typeface="Weekly Free Light" panose="00000400000000000000" pitchFamily="50" charset="-18"/>
                <a:ea typeface="Nixie One"/>
                <a:cs typeface="Nixie One"/>
                <a:sym typeface="Nixie One"/>
              </a:rPr>
              <a:t> </a:t>
            </a:r>
          </a:p>
          <a:p>
            <a:pPr lvl="1" eaLnBrk="1" fontAlgn="auto" hangingPunct="1">
              <a:buClr>
                <a:srgbClr val="114454"/>
              </a:buClr>
              <a:buFont typeface="Nixie One"/>
              <a:buChar char="▪"/>
              <a:defRPr/>
            </a:pPr>
            <a:r>
              <a:rPr lang="en-GB" sz="1600" dirty="0">
                <a:solidFill>
                  <a:srgbClr val="114454"/>
                </a:solidFill>
                <a:latin typeface="Weekly Free Light" panose="00000400000000000000" pitchFamily="50" charset="-18"/>
                <a:ea typeface="Nixie One"/>
                <a:cs typeface="Nixie One"/>
                <a:sym typeface="Nixie One"/>
              </a:rPr>
              <a:t>From </a:t>
            </a:r>
            <a:r>
              <a:rPr lang="cs-CZ" sz="1600" dirty="0">
                <a:solidFill>
                  <a:srgbClr val="114454"/>
                </a:solidFill>
                <a:latin typeface="Weekly Free Light" panose="00000400000000000000" pitchFamily="50" charset="-18"/>
                <a:ea typeface="Nixie One"/>
                <a:cs typeface="Nixie One"/>
                <a:sym typeface="Nixie One"/>
              </a:rPr>
              <a:t>6 </a:t>
            </a:r>
            <a:r>
              <a:rPr lang="en-GB" sz="1600" dirty="0">
                <a:solidFill>
                  <a:srgbClr val="114454"/>
                </a:solidFill>
                <a:latin typeface="Weekly Free Light" panose="00000400000000000000" pitchFamily="50" charset="-18"/>
                <a:ea typeface="Nixie One"/>
                <a:cs typeface="Nixie One"/>
                <a:sym typeface="Nixie One"/>
              </a:rPr>
              <a:t>to</a:t>
            </a:r>
            <a:r>
              <a:rPr lang="cs-CZ" sz="1600" dirty="0">
                <a:solidFill>
                  <a:srgbClr val="114454"/>
                </a:solidFill>
                <a:latin typeface="Weekly Free Light" panose="00000400000000000000" pitchFamily="50" charset="-18"/>
                <a:ea typeface="Nixie One"/>
                <a:cs typeface="Nixie One"/>
                <a:sym typeface="Nixie One"/>
              </a:rPr>
              <a:t> 15 km</a:t>
            </a:r>
            <a:r>
              <a:rPr lang="en-GB" sz="1600" dirty="0">
                <a:solidFill>
                  <a:srgbClr val="114454"/>
                </a:solidFill>
                <a:latin typeface="Weekly Free Light" panose="00000400000000000000" pitchFamily="50" charset="-18"/>
                <a:ea typeface="Nixie One"/>
                <a:cs typeface="Nixie One"/>
                <a:sym typeface="Nixie One"/>
              </a:rPr>
              <a:t> deep</a:t>
            </a:r>
            <a:endParaRPr lang="cs-CZ" sz="1600" dirty="0">
              <a:solidFill>
                <a:srgbClr val="114454"/>
              </a:solidFill>
              <a:latin typeface="Weekly Free Light" panose="00000400000000000000" pitchFamily="50" charset="-18"/>
              <a:ea typeface="Nixie One"/>
              <a:cs typeface="Nixie One"/>
              <a:sym typeface="Nixie One"/>
            </a:endParaRPr>
          </a:p>
          <a:p>
            <a:pPr lvl="1" eaLnBrk="1" fontAlgn="auto" hangingPunct="1">
              <a:buClr>
                <a:srgbClr val="114454"/>
              </a:buClr>
              <a:buFont typeface="Nixie One"/>
              <a:buChar char="▪"/>
              <a:defRPr/>
            </a:pPr>
            <a:r>
              <a:rPr lang="en-GB" sz="1600" dirty="0">
                <a:solidFill>
                  <a:srgbClr val="114454"/>
                </a:solidFill>
                <a:latin typeface="Weekly Free Light" panose="00000400000000000000" pitchFamily="50" charset="-18"/>
                <a:ea typeface="Nixie One"/>
                <a:cs typeface="Nixie One"/>
                <a:sym typeface="Nixie One"/>
              </a:rPr>
              <a:t>younger</a:t>
            </a:r>
            <a:endParaRPr lang="cs-CZ" sz="16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endParaRPr lang="cs-CZ" sz="16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endParaRPr lang="cs-CZ" sz="24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17</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967DB0F-8249-4DEC-B27F-FBBB16A07528}"/>
              </a:ext>
            </a:extLst>
          </p:cNvPr>
          <p:cNvGrpSpPr>
            <a:grpSpLocks/>
          </p:cNvGrpSpPr>
          <p:nvPr/>
        </p:nvGrpSpPr>
        <p:grpSpPr bwMode="auto">
          <a:xfrm>
            <a:off x="457200" y="877887"/>
            <a:ext cx="334962" cy="333375"/>
            <a:chOff x="5941025" y="3634400"/>
            <a:chExt cx="467650" cy="467650"/>
          </a:xfrm>
        </p:grpSpPr>
        <p:sp>
          <p:nvSpPr>
            <p:cNvPr id="13" name="Google Shape;680;p40">
              <a:extLst>
                <a:ext uri="{FF2B5EF4-FFF2-40B4-BE49-F238E27FC236}">
                  <a16:creationId xmlns:a16="http://schemas.microsoft.com/office/drawing/2014/main" id="{BD4EB1B8-5C6C-41B0-B08E-7A2535AC3EF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8D08446D-332F-4A6F-A32E-AF2FDA04BC4E}"/>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D5E469BF-56AF-4F1A-9A26-B6B08AD3AE0D}"/>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D311575C-DBB4-49A8-AB9F-5A48A2A506F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DCF4CC0B-1967-47C7-9028-F008A62A4A5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69D78FF4-6E76-4A05-9946-A266D4035EF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9" name="Tlačítko akce: Návrat 18">
            <a:hlinkClick r:id="rId3" action="ppaction://hlinksldjump" highlightClick="1"/>
            <a:extLst>
              <a:ext uri="{FF2B5EF4-FFF2-40B4-BE49-F238E27FC236}">
                <a16:creationId xmlns:a16="http://schemas.microsoft.com/office/drawing/2014/main" id="{0752DE3F-1AAC-4442-B55D-F7C51E3DA56B}"/>
              </a:ext>
            </a:extLst>
          </p:cNvPr>
          <p:cNvSpPr/>
          <p:nvPr/>
        </p:nvSpPr>
        <p:spPr>
          <a:xfrm>
            <a:off x="8440217" y="4635274"/>
            <a:ext cx="349250" cy="3238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46788524"/>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cs-CZ" altLang="cs-CZ" sz="1800" b="1" dirty="0" err="1">
                <a:solidFill>
                  <a:srgbClr val="FFFFFF"/>
                </a:solidFill>
                <a:latin typeface="Roboto Slab" pitchFamily="2" charset="0"/>
                <a:cs typeface="Arial" panose="020B0604020202020204" pitchFamily="34" charset="0"/>
                <a:sym typeface="Roboto Slab" pitchFamily="2" charset="0"/>
              </a:rPr>
              <a:t>Kahoot</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899592" y="1626785"/>
            <a:ext cx="7540625" cy="3159125"/>
          </a:xfrm>
        </p:spPr>
        <p:txBody>
          <a:bodyPr/>
          <a:lstStyle/>
          <a:p>
            <a:pPr marL="50800" indent="0" eaLnBrk="1" fontAlgn="auto" hangingPunct="1">
              <a:buClr>
                <a:srgbClr val="114454"/>
              </a:buClr>
              <a:buNone/>
              <a:defRPr/>
            </a:pPr>
            <a:r>
              <a:rPr lang="cs-CZ" sz="1600">
                <a:solidFill>
                  <a:srgbClr val="114454"/>
                </a:solidFill>
                <a:latin typeface="Weekly Free Light" panose="00000400000000000000" pitchFamily="50" charset="-18"/>
                <a:ea typeface="Nixie One"/>
                <a:cs typeface="Nixie One"/>
                <a:sym typeface="Nixie One"/>
                <a:hlinkClick r:id="rId3"/>
              </a:rPr>
              <a:t>https://play.kahoot.it/v2/?quizId=7f78e27a-f0a8-418c-8a33-3738ca3d3583</a:t>
            </a:r>
            <a:endParaRPr lang="cs-CZ" sz="16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18</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967DB0F-8249-4DEC-B27F-FBBB16A07528}"/>
              </a:ext>
            </a:extLst>
          </p:cNvPr>
          <p:cNvGrpSpPr>
            <a:grpSpLocks/>
          </p:cNvGrpSpPr>
          <p:nvPr/>
        </p:nvGrpSpPr>
        <p:grpSpPr bwMode="auto">
          <a:xfrm>
            <a:off x="457200" y="877887"/>
            <a:ext cx="334962" cy="333375"/>
            <a:chOff x="5941025" y="3634400"/>
            <a:chExt cx="467650" cy="467650"/>
          </a:xfrm>
        </p:grpSpPr>
        <p:sp>
          <p:nvSpPr>
            <p:cNvPr id="13" name="Google Shape;680;p40">
              <a:extLst>
                <a:ext uri="{FF2B5EF4-FFF2-40B4-BE49-F238E27FC236}">
                  <a16:creationId xmlns:a16="http://schemas.microsoft.com/office/drawing/2014/main" id="{BD4EB1B8-5C6C-41B0-B08E-7A2535AC3EF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8D08446D-332F-4A6F-A32E-AF2FDA04BC4E}"/>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D5E469BF-56AF-4F1A-9A26-B6B08AD3AE0D}"/>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D311575C-DBB4-49A8-AB9F-5A48A2A506F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DCF4CC0B-1967-47C7-9028-F008A62A4A5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69D78FF4-6E76-4A05-9946-A266D4035EF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 name="Tlačítko akce: Přejít vpřed nebo Další 19">
            <a:hlinkClick r:id="rId4" action="ppaction://hlinksldjump" highlightClick="1"/>
            <a:extLst>
              <a:ext uri="{FF2B5EF4-FFF2-40B4-BE49-F238E27FC236}">
                <a16:creationId xmlns:a16="http://schemas.microsoft.com/office/drawing/2014/main" id="{C5099C44-C027-4FA3-B744-EA1147E5BE15}"/>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25659446"/>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76ECCBCF-11EF-433B-97CE-1662E73255AF}"/>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dirty="0" err="1">
                <a:solidFill>
                  <a:schemeClr val="bg1"/>
                </a:solidFill>
                <a:latin typeface="Nixie One" panose="020B0604020202020204" charset="0"/>
                <a:cs typeface="Arial" panose="020B0604020202020204" pitchFamily="34" charset="0"/>
                <a:sym typeface="Nixie One" panose="020B0604020202020204" charset="0"/>
              </a:rPr>
              <a:t>Resources</a:t>
            </a:r>
            <a:r>
              <a:rPr lang="sk-SK" altLang="sk-SK" sz="2400" b="1" dirty="0">
                <a:solidFill>
                  <a:schemeClr val="bg1"/>
                </a:solidFill>
                <a:latin typeface="Nixie One" panose="020B0604020202020204" charset="0"/>
                <a:cs typeface="Arial" panose="020B0604020202020204" pitchFamily="34" charset="0"/>
                <a:sym typeface="Nixie One" panose="020B0604020202020204" charset="0"/>
              </a:rPr>
              <a:t>:</a:t>
            </a:r>
          </a:p>
        </p:txBody>
      </p:sp>
      <p:sp>
        <p:nvSpPr>
          <p:cNvPr id="6147" name="Google Shape;141;p15">
            <a:extLst>
              <a:ext uri="{FF2B5EF4-FFF2-40B4-BE49-F238E27FC236}">
                <a16:creationId xmlns:a16="http://schemas.microsoft.com/office/drawing/2014/main" id="{553FF8EC-9626-49A8-977D-C9E09635E23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C9FBC7D-B5E1-499D-A404-C253B012FCAD}"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19</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D116080A-025C-4FAE-B80B-439582EEB8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2">
            <a:extLst>
              <a:ext uri="{FF2B5EF4-FFF2-40B4-BE49-F238E27FC236}">
                <a16:creationId xmlns:a16="http://schemas.microsoft.com/office/drawing/2014/main" id="{86619737-4648-45B0-A463-0411CFCC65E4}"/>
              </a:ext>
            </a:extLst>
          </p:cNvPr>
          <p:cNvPicPr>
            <a:picLocks noChangeAspect="1" noChangeArrowheads="1"/>
          </p:cNvPicPr>
          <p:nvPr/>
        </p:nvPicPr>
        <p:blipFill>
          <a:blip r:embed="rId4"/>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105924CC-DB33-44E7-A8CD-21899A4AB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8869390B-CC9D-4A61-8668-20206FDC36AC}"/>
              </a:ext>
            </a:extLst>
          </p:cNvPr>
          <p:cNvSpPr txBox="1">
            <a:spLocks noChangeArrowheads="1"/>
          </p:cNvSpPr>
          <p:nvPr/>
        </p:nvSpPr>
        <p:spPr bwMode="auto">
          <a:xfrm>
            <a:off x="309563" y="2379663"/>
            <a:ext cx="17220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cs-CZ" altLang="cs-CZ" dirty="0">
                <a:solidFill>
                  <a:schemeClr val="bg1"/>
                </a:solidFill>
                <a:latin typeface="Nixie One" panose="020B0604020202020204" charset="0"/>
              </a:rPr>
              <a:t>MS Office </a:t>
            </a:r>
            <a:r>
              <a:rPr lang="cs-CZ" altLang="cs-CZ" dirty="0" err="1">
                <a:solidFill>
                  <a:schemeClr val="bg1"/>
                </a:solidFill>
                <a:latin typeface="Nixie One" panose="020B0604020202020204" charset="0"/>
              </a:rPr>
              <a:t>gallery</a:t>
            </a:r>
            <a:endParaRPr lang="cs-CZ" altLang="cs-CZ" dirty="0">
              <a:solidFill>
                <a:schemeClr val="bg1"/>
              </a:solidFill>
              <a:latin typeface="Nixie One" panose="020B0604020202020204" charset="0"/>
            </a:endParaRPr>
          </a:p>
        </p:txBody>
      </p:sp>
      <p:sp>
        <p:nvSpPr>
          <p:cNvPr id="9" name="Tlačítko akce: Přejít vpřed nebo Další 8">
            <a:hlinkClick r:id="" action="ppaction://hlinkshowjump?jump=nextslide" highlightClick="1"/>
            <a:extLst>
              <a:ext uri="{FF2B5EF4-FFF2-40B4-BE49-F238E27FC236}">
                <a16:creationId xmlns:a16="http://schemas.microsoft.com/office/drawing/2014/main" id="{03EDF383-5ECA-4A42-9450-49EDB4C52943}"/>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Google Shape;141;p15">
            <a:extLst>
              <a:ext uri="{FF2B5EF4-FFF2-40B4-BE49-F238E27FC236}">
                <a16:creationId xmlns:a16="http://schemas.microsoft.com/office/drawing/2014/main" id="{D069E92B-0C1D-46F3-AEFE-CEED4E53727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0102A84-CB2A-4A22-B57D-6FF49AC7DF28}" type="slidenum">
              <a:rPr lang="sk-SK" altLang="sk-SK" sz="800">
                <a:solidFill>
                  <a:srgbClr val="FFFFFF"/>
                </a:solidFill>
                <a:latin typeface="Roboto Slab" pitchFamily="2" charset="0"/>
                <a:sym typeface="Roboto Slab" pitchFamily="2" charset="0"/>
              </a:rPr>
              <a:pPr eaLnBrk="1" hangingPunct="1"/>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66AB832D-5613-4C87-BDF6-7CBB14F61469}"/>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D20CC59E-9786-4862-A0BA-8CF6C13057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BB67E8B1-98C9-488B-B4B3-5D6D7CB7A27D}"/>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Font typeface="Wingdings" panose="05000000000000000000" pitchFamily="2" charset="2"/>
              <a:buChar char="Ø"/>
            </a:pPr>
            <a:r>
              <a:rPr lang="sk-SK" altLang="cs-CZ" dirty="0">
                <a:solidFill>
                  <a:schemeClr val="bg1"/>
                </a:solidFill>
                <a:latin typeface="Nixie One" charset="0"/>
              </a:rPr>
              <a:t>SUBJECT: </a:t>
            </a:r>
            <a:r>
              <a:rPr lang="sk-SK" altLang="cs-CZ" dirty="0" err="1">
                <a:solidFill>
                  <a:schemeClr val="bg1"/>
                </a:solidFill>
                <a:latin typeface="Nixie One" charset="0"/>
              </a:rPr>
              <a:t>Geography</a:t>
            </a:r>
            <a:r>
              <a:rPr lang="sk-SK" altLang="cs-CZ" dirty="0">
                <a:solidFill>
                  <a:schemeClr val="bg1"/>
                </a:solidFill>
                <a:latin typeface="Nixie One" charset="0"/>
              </a:rPr>
              <a:t>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SPECIFICATION: </a:t>
            </a:r>
            <a:r>
              <a:rPr lang="sk-SK" altLang="cs-CZ" dirty="0" err="1">
                <a:solidFill>
                  <a:schemeClr val="bg1"/>
                </a:solidFill>
                <a:latin typeface="Nixie One" charset="0"/>
              </a:rPr>
              <a:t>may</a:t>
            </a:r>
            <a:r>
              <a:rPr lang="sk-SK" altLang="cs-CZ" dirty="0">
                <a:solidFill>
                  <a:schemeClr val="bg1"/>
                </a:solidFill>
                <a:latin typeface="Nixie One" charset="0"/>
              </a:rPr>
              <a:t> </a:t>
            </a:r>
            <a:r>
              <a:rPr lang="sk-SK" altLang="cs-CZ" dirty="0" err="1">
                <a:solidFill>
                  <a:schemeClr val="bg1"/>
                </a:solidFill>
                <a:latin typeface="Nixie One" charset="0"/>
              </a:rPr>
              <a:t>be</a:t>
            </a:r>
            <a:r>
              <a:rPr lang="sk-SK" altLang="cs-CZ" dirty="0">
                <a:solidFill>
                  <a:schemeClr val="bg1"/>
                </a:solidFill>
                <a:latin typeface="Nixie One" charset="0"/>
              </a:rPr>
              <a:t> </a:t>
            </a:r>
            <a:r>
              <a:rPr lang="sk-SK" altLang="cs-CZ" dirty="0" err="1">
                <a:solidFill>
                  <a:schemeClr val="bg1"/>
                </a:solidFill>
                <a:latin typeface="Nixie One" charset="0"/>
              </a:rPr>
              <a:t>used</a:t>
            </a:r>
            <a:r>
              <a:rPr lang="sk-SK" altLang="cs-CZ" dirty="0">
                <a:solidFill>
                  <a:schemeClr val="bg1"/>
                </a:solidFill>
                <a:latin typeface="Nixie One" charset="0"/>
              </a:rPr>
              <a:t> </a:t>
            </a:r>
            <a:r>
              <a:rPr lang="sk-SK" altLang="cs-CZ" dirty="0" err="1">
                <a:solidFill>
                  <a:schemeClr val="bg1"/>
                </a:solidFill>
                <a:latin typeface="Nixie One" charset="0"/>
              </a:rPr>
              <a:t>for</a:t>
            </a:r>
            <a:r>
              <a:rPr lang="sk-SK" altLang="cs-CZ" dirty="0">
                <a:solidFill>
                  <a:schemeClr val="bg1"/>
                </a:solidFill>
                <a:latin typeface="Nixie One" charset="0"/>
              </a:rPr>
              <a:t> </a:t>
            </a:r>
            <a:r>
              <a:rPr lang="sk-SK" altLang="cs-CZ" dirty="0" err="1">
                <a:solidFill>
                  <a:schemeClr val="bg1"/>
                </a:solidFill>
                <a:latin typeface="Nixie One" charset="0"/>
              </a:rPr>
              <a:t>presentation</a:t>
            </a:r>
            <a:r>
              <a:rPr lang="sk-SK" altLang="cs-CZ" dirty="0">
                <a:solidFill>
                  <a:schemeClr val="bg1"/>
                </a:solidFill>
                <a:latin typeface="Nixie One" charset="0"/>
              </a:rPr>
              <a:t> and </a:t>
            </a:r>
            <a:r>
              <a:rPr lang="sk-SK" altLang="cs-CZ" dirty="0" err="1">
                <a:solidFill>
                  <a:schemeClr val="bg1"/>
                </a:solidFill>
                <a:latin typeface="Nixie One" charset="0"/>
              </a:rPr>
              <a:t>self-education</a:t>
            </a:r>
            <a:r>
              <a:rPr lang="sk-SK" altLang="cs-CZ" dirty="0">
                <a:solidFill>
                  <a:schemeClr val="bg1"/>
                </a:solidFill>
                <a:latin typeface="Nixie One" charset="0"/>
              </a:rPr>
              <a:t>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AGE OF STUDENTS: 15 – 16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1 LESSON : 45 min</a:t>
            </a:r>
          </a:p>
          <a:p>
            <a:pPr eaLnBrk="1" hangingPunct="1"/>
            <a:endParaRPr lang="sk-SK" altLang="cs-CZ" dirty="0"/>
          </a:p>
        </p:txBody>
      </p:sp>
      <p:pic>
        <p:nvPicPr>
          <p:cNvPr id="8" name="Obrázek 7">
            <a:extLst>
              <a:ext uri="{FF2B5EF4-FFF2-40B4-BE49-F238E27FC236}">
                <a16:creationId xmlns:a16="http://schemas.microsoft.com/office/drawing/2014/main" id="{375A0AC3-5B6B-4FBA-A202-521E53502D5F}"/>
              </a:ext>
            </a:extLst>
          </p:cNvPr>
          <p:cNvPicPr/>
          <p:nvPr/>
        </p:nvPicPr>
        <p:blipFill>
          <a:blip r:embed="rId4"/>
          <a:srcRect/>
          <a:stretch/>
        </p:blipFill>
        <p:spPr bwMode="auto">
          <a:xfrm>
            <a:off x="3166176" y="142875"/>
            <a:ext cx="1121705" cy="914400"/>
          </a:xfrm>
          <a:prstGeom prst="rect">
            <a:avLst/>
          </a:prstGeom>
          <a:noFill/>
          <a:ln>
            <a:noFill/>
          </a:ln>
        </p:spPr>
      </p:pic>
      <p:pic>
        <p:nvPicPr>
          <p:cNvPr id="9" name="Obrázek 4">
            <a:extLst>
              <a:ext uri="{FF2B5EF4-FFF2-40B4-BE49-F238E27FC236}">
                <a16:creationId xmlns:a16="http://schemas.microsoft.com/office/drawing/2014/main" id="{248F5573-8694-4262-A5C1-6950EC283A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lačítko akce: Přejít vpřed nebo Další 9">
            <a:hlinkClick r:id="" action="ppaction://hlinkshowjump?jump=nextslide" highlightClick="1"/>
            <a:extLst>
              <a:ext uri="{FF2B5EF4-FFF2-40B4-BE49-F238E27FC236}">
                <a16:creationId xmlns:a16="http://schemas.microsoft.com/office/drawing/2014/main" id="{B10935AC-19E9-4648-851E-71EAC35EC8E1}"/>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76ECCBCF-11EF-433B-97CE-1662E73255AF}"/>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a:solidFill>
                  <a:schemeClr val="bg1"/>
                </a:solidFill>
                <a:latin typeface="Nixie One" panose="020B0604020202020204" charset="0"/>
                <a:cs typeface="Arial" panose="020B0604020202020204" pitchFamily="34" charset="0"/>
                <a:sym typeface="Nixie One" panose="020B0604020202020204" charset="0"/>
              </a:rPr>
              <a:t>2020-1-SK01-KA226-SCH-094350	DIGI SCHOOL</a:t>
            </a:r>
          </a:p>
        </p:txBody>
      </p:sp>
      <p:sp>
        <p:nvSpPr>
          <p:cNvPr id="6147" name="Google Shape;141;p15">
            <a:extLst>
              <a:ext uri="{FF2B5EF4-FFF2-40B4-BE49-F238E27FC236}">
                <a16:creationId xmlns:a16="http://schemas.microsoft.com/office/drawing/2014/main" id="{553FF8EC-9626-49A8-977D-C9E09635E23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C9FBC7D-B5E1-499D-A404-C253B012FCAD}"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20</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D116080A-025C-4FAE-B80B-439582EEB8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2">
            <a:extLst>
              <a:ext uri="{FF2B5EF4-FFF2-40B4-BE49-F238E27FC236}">
                <a16:creationId xmlns:a16="http://schemas.microsoft.com/office/drawing/2014/main" id="{86619737-4648-45B0-A463-0411CFCC65E4}"/>
              </a:ext>
            </a:extLst>
          </p:cNvPr>
          <p:cNvPicPr>
            <a:picLocks noChangeAspect="1" noChangeArrowheads="1"/>
          </p:cNvPicPr>
          <p:nvPr/>
        </p:nvPicPr>
        <p:blipFill>
          <a:blip r:embed="rId4"/>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105924CC-DB33-44E7-A8CD-21899A4AB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8869390B-CC9D-4A61-8668-20206FDC36AC}"/>
              </a:ext>
            </a:extLst>
          </p:cNvPr>
          <p:cNvSpPr txBox="1">
            <a:spLocks noChangeArrowheads="1"/>
          </p:cNvSpPr>
          <p:nvPr/>
        </p:nvSpPr>
        <p:spPr bwMode="auto">
          <a:xfrm>
            <a:off x="309563" y="2379663"/>
            <a:ext cx="800685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cs-CZ" altLang="cs-CZ" dirty="0">
                <a:solidFill>
                  <a:schemeClr val="bg1"/>
                </a:solidFill>
                <a:latin typeface="Nixie One" panose="020B0604020202020204" charset="0"/>
              </a:rPr>
              <a:t>Délka projektu:  01. 03. 2021 – 28. 02. 2023</a:t>
            </a:r>
          </a:p>
          <a:p>
            <a:r>
              <a:rPr lang="cs-CZ" altLang="cs-CZ" dirty="0">
                <a:solidFill>
                  <a:schemeClr val="bg1"/>
                </a:solidFill>
                <a:latin typeface="Nixie One" panose="020B0604020202020204" charset="0"/>
              </a:rPr>
              <a:t>Rozpočet partnerství: 101.092,-€ </a:t>
            </a:r>
          </a:p>
          <a:p>
            <a:r>
              <a:rPr lang="cs-CZ" altLang="cs-CZ" dirty="0">
                <a:solidFill>
                  <a:schemeClr val="bg1"/>
                </a:solidFill>
                <a:latin typeface="Nixie One" panose="020B0604020202020204" charset="0"/>
              </a:rPr>
              <a:t>Rozpočet GJŠ Zlín: 20.829,- €</a:t>
            </a:r>
          </a:p>
          <a:p>
            <a:r>
              <a:rPr lang="cs-CZ" altLang="cs-CZ" dirty="0">
                <a:solidFill>
                  <a:schemeClr val="bg1"/>
                </a:solidFill>
                <a:latin typeface="Nixie One" panose="020B0604020202020204" charset="0"/>
              </a:rPr>
              <a:t>Intelektuální výstupy všech partnerů: ANJ, NEJ, FRJ,SPJ, DEJ, OBN, CHE, GEO, MAT, BIO, EKN, ITK</a:t>
            </a:r>
            <a:r>
              <a:rPr lang="cs-CZ" altLang="cs-CZ">
                <a:solidFill>
                  <a:schemeClr val="bg1"/>
                </a:solidFill>
                <a:latin typeface="Nixie One" panose="020B0604020202020204" charset="0"/>
              </a:rPr>
              <a:t>, HUV</a:t>
            </a:r>
            <a:r>
              <a:rPr lang="cs-CZ" altLang="cs-CZ" dirty="0">
                <a:solidFill>
                  <a:schemeClr val="bg1"/>
                </a:solidFill>
                <a:latin typeface="Nixie One" panose="020B0604020202020204" charset="0"/>
              </a:rPr>
              <a:t>, ETV</a:t>
            </a:r>
          </a:p>
          <a:p>
            <a:r>
              <a:rPr lang="cs-CZ" altLang="cs-CZ" dirty="0">
                <a:solidFill>
                  <a:schemeClr val="bg1"/>
                </a:solidFill>
                <a:latin typeface="Nixie One" panose="020B0604020202020204" charset="0"/>
              </a:rPr>
              <a:t>Intelektuální výstupy GJŠ Zlín v předmětech MAT, GEO, CHE, SPJ</a:t>
            </a:r>
          </a:p>
        </p:txBody>
      </p:sp>
      <p:sp>
        <p:nvSpPr>
          <p:cNvPr id="9" name="Tlačítko akce: Přejít vpřed nebo Další 8">
            <a:hlinkClick r:id="" action="ppaction://hlinkshowjump?jump=nextslide" highlightClick="1"/>
            <a:extLst>
              <a:ext uri="{FF2B5EF4-FFF2-40B4-BE49-F238E27FC236}">
                <a16:creationId xmlns:a16="http://schemas.microsoft.com/office/drawing/2014/main" id="{03EDF383-5ECA-4A42-9450-49EDB4C52943}"/>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32571554"/>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6820AE68-92D7-4501-A525-D62649E34F70}"/>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charset="0"/>
              <a:cs typeface="Arial" panose="020B0604020202020204" pitchFamily="34" charset="0"/>
              <a:sym typeface="Nixie One" charset="0"/>
            </a:endParaRPr>
          </a:p>
        </p:txBody>
      </p:sp>
      <p:sp>
        <p:nvSpPr>
          <p:cNvPr id="4099" name="Google Shape;141;p15">
            <a:extLst>
              <a:ext uri="{FF2B5EF4-FFF2-40B4-BE49-F238E27FC236}">
                <a16:creationId xmlns:a16="http://schemas.microsoft.com/office/drawing/2014/main" id="{638CF17A-26D1-41BE-8AF2-6D4FC309BFA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6D3805B-DFE0-4009-8A99-C80C13CCBC8E}"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21</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a:solidFill>
                <a:srgbClr val="114454"/>
              </a:solidFill>
              <a:latin typeface="Nixie One" charset="0"/>
              <a:cs typeface="Arial" charset="0"/>
              <a:sym typeface="Nixie One" charset="0"/>
            </a:endParaRPr>
          </a:p>
        </p:txBody>
      </p:sp>
      <p:pic>
        <p:nvPicPr>
          <p:cNvPr id="4101" name="Obrázok 7" descr="Erasmus+ logo EN.jpg">
            <a:extLst>
              <a:ext uri="{FF2B5EF4-FFF2-40B4-BE49-F238E27FC236}">
                <a16:creationId xmlns:a16="http://schemas.microsoft.com/office/drawing/2014/main" id="{1DC1842B-BDC5-4756-AE21-897891BA7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BlokTextu 9">
            <a:extLst>
              <a:ext uri="{FF2B5EF4-FFF2-40B4-BE49-F238E27FC236}">
                <a16:creationId xmlns:a16="http://schemas.microsoft.com/office/drawing/2014/main" id="{EE724D8E-65BC-4A9F-9EB0-CE804EC2B616}"/>
              </a:ext>
            </a:extLst>
          </p:cNvPr>
          <p:cNvSpPr txBox="1">
            <a:spLocks noChangeArrowheads="1"/>
          </p:cNvSpPr>
          <p:nvPr/>
        </p:nvSpPr>
        <p:spPr bwMode="auto">
          <a:xfrm>
            <a:off x="214313" y="2643188"/>
            <a:ext cx="5143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ČR Podpora Evropské komise na zhotovení této práce nevyjadřuje názor Komise, obsah je názorem autora a Komise není zodpovědná za informace v práci obsažené. </a:t>
            </a:r>
          </a:p>
        </p:txBody>
      </p:sp>
      <p:pic>
        <p:nvPicPr>
          <p:cNvPr id="8" name="Obrázek 4">
            <a:extLst>
              <a:ext uri="{FF2B5EF4-FFF2-40B4-BE49-F238E27FC236}">
                <a16:creationId xmlns:a16="http://schemas.microsoft.com/office/drawing/2014/main" id="{5D676C18-19B7-4FAB-B685-7BF5E845A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ázek 2">
            <a:extLst>
              <a:ext uri="{FF2B5EF4-FFF2-40B4-BE49-F238E27FC236}">
                <a16:creationId xmlns:a16="http://schemas.microsoft.com/office/drawing/2014/main" id="{06A5BFCB-2C67-49EA-B5A4-380AF8AF65CD}"/>
              </a:ext>
            </a:extLst>
          </p:cNvPr>
          <p:cNvPicPr>
            <a:picLocks noChangeAspect="1" noChangeArrowheads="1"/>
          </p:cNvPicPr>
          <p:nvPr/>
        </p:nvPicPr>
        <p:blipFill>
          <a:blip r:embed="rId5"/>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lačítko akce: Přejít vpřed nebo Další 9">
            <a:hlinkClick r:id="" action="ppaction://hlinkshowjump?jump=nextslide" highlightClick="1"/>
            <a:extLst>
              <a:ext uri="{FF2B5EF4-FFF2-40B4-BE49-F238E27FC236}">
                <a16:creationId xmlns:a16="http://schemas.microsoft.com/office/drawing/2014/main" id="{EA032E47-C1F0-44FA-992F-87A80FD5221E}"/>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139702"/>
            <a:ext cx="4505325" cy="1898898"/>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The</a:t>
            </a:r>
            <a:r>
              <a:rPr lang="sk-SK" altLang="cs-CZ" b="1" dirty="0">
                <a:latin typeface="Roboto Slab" pitchFamily="2" charset="0"/>
                <a:cs typeface="Arial" panose="020B0604020202020204" pitchFamily="34" charset="0"/>
                <a:sym typeface="Roboto Slab" pitchFamily="2" charset="0"/>
              </a:rPr>
              <a:t> </a:t>
            </a:r>
            <a:r>
              <a:rPr lang="sk-SK" altLang="cs-CZ" b="1" dirty="0" err="1">
                <a:latin typeface="Roboto Slab" pitchFamily="2" charset="0"/>
                <a:cs typeface="Arial" panose="020B0604020202020204" pitchFamily="34" charset="0"/>
                <a:sym typeface="Roboto Slab" pitchFamily="2" charset="0"/>
              </a:rPr>
              <a:t>Earth</a:t>
            </a:r>
            <a:r>
              <a:rPr lang="sk-SK" altLang="cs-CZ" b="1" dirty="0">
                <a:latin typeface="Roboto Slab" pitchFamily="2" charset="0"/>
                <a:cs typeface="Arial" panose="020B0604020202020204" pitchFamily="34" charset="0"/>
                <a:sym typeface="Roboto Slab" pitchFamily="2" charset="0"/>
              </a:rPr>
              <a:t> </a:t>
            </a:r>
            <a:r>
              <a:rPr lang="sk-SK" altLang="cs-CZ" b="1" dirty="0" err="1">
                <a:latin typeface="Roboto Slab" pitchFamily="2" charset="0"/>
                <a:cs typeface="Arial" panose="020B0604020202020204" pitchFamily="34" charset="0"/>
                <a:sym typeface="Roboto Slab" pitchFamily="2" charset="0"/>
              </a:rPr>
              <a:t>structure</a:t>
            </a:r>
            <a:endParaRPr lang="sk-SK" altLang="cs-CZ" b="1" dirty="0">
              <a:latin typeface="Roboto Slab" pitchFamily="2" charset="0"/>
              <a:cs typeface="Arial" panose="020B0604020202020204" pitchFamily="34" charset="0"/>
              <a:sym typeface="Roboto Slab" pitchFamily="2"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1</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sp>
        <p:nvSpPr>
          <p:cNvPr id="5" name="Tlačítko akce: Přejít vpřed nebo Další 4">
            <a:hlinkClick r:id="" action="ppaction://hlinkshowjump?jump=nextslide" highlightClick="1"/>
            <a:extLst>
              <a:ext uri="{FF2B5EF4-FFF2-40B4-BE49-F238E27FC236}">
                <a16:creationId xmlns:a16="http://schemas.microsoft.com/office/drawing/2014/main" id="{DFDBC372-F516-405A-99D8-C10FBDB40423}"/>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Google Shape;265;p25">
            <a:extLst>
              <a:ext uri="{FF2B5EF4-FFF2-40B4-BE49-F238E27FC236}">
                <a16:creationId xmlns:a16="http://schemas.microsoft.com/office/drawing/2014/main" id="{1A12AE3E-C423-489E-AE26-AE5F37E53702}"/>
              </a:ext>
            </a:extLst>
          </p:cNvPr>
          <p:cNvSpPr txBox="1">
            <a:spLocks noGrp="1"/>
          </p:cNvSpPr>
          <p:nvPr>
            <p:ph type="title" idx="4294967295"/>
          </p:nvPr>
        </p:nvSpPr>
        <p:spPr>
          <a:xfrm>
            <a:off x="387350" y="366713"/>
            <a:ext cx="2759075" cy="884237"/>
          </a:xfrm>
        </p:spPr>
        <p:txBody>
          <a:bodyPr anchor="t"/>
          <a:lstStyle/>
          <a:p>
            <a:pPr>
              <a:buSzPts val="1800"/>
              <a:buFont typeface="Roboto Slab" pitchFamily="2" charset="0"/>
            </a:pPr>
            <a:r>
              <a:rPr lang="sk-SK" altLang="cs-CZ" sz="1800" b="1" dirty="0" err="1">
                <a:solidFill>
                  <a:srgbClr val="124057"/>
                </a:solidFill>
                <a:latin typeface="Roboto Slab"/>
                <a:sym typeface="Roboto Slab" pitchFamily="2" charset="0"/>
              </a:rPr>
              <a:t>Lesson</a:t>
            </a:r>
            <a:r>
              <a:rPr lang="sk-SK" altLang="cs-CZ" sz="1800" b="1" dirty="0">
                <a:solidFill>
                  <a:srgbClr val="124057"/>
                </a:solidFill>
                <a:latin typeface="Roboto Slab"/>
                <a:sym typeface="Roboto Slab" pitchFamily="2" charset="0"/>
              </a:rPr>
              <a:t> </a:t>
            </a:r>
            <a:r>
              <a:rPr lang="sk-SK" altLang="cs-CZ" sz="1800" b="1" dirty="0" err="1">
                <a:solidFill>
                  <a:srgbClr val="124057"/>
                </a:solidFill>
                <a:latin typeface="Roboto Slab"/>
                <a:sym typeface="Roboto Slab" pitchFamily="2" charset="0"/>
              </a:rPr>
              <a:t>content</a:t>
            </a:r>
            <a:endParaRPr lang="sk-SK" altLang="cs-CZ" sz="1800" b="1" dirty="0" err="1">
              <a:solidFill>
                <a:srgbClr val="124057"/>
              </a:solidFill>
              <a:latin typeface="Roboto Slab"/>
            </a:endParaRPr>
          </a:p>
        </p:txBody>
      </p:sp>
      <p:sp>
        <p:nvSpPr>
          <p:cNvPr id="25605" name="Google Shape;268;p25">
            <a:extLst>
              <a:ext uri="{FF2B5EF4-FFF2-40B4-BE49-F238E27FC236}">
                <a16:creationId xmlns:a16="http://schemas.microsoft.com/office/drawing/2014/main" id="{5C0D6BD5-3F48-4CB4-B271-4EE183769ADE}"/>
              </a:ext>
            </a:extLst>
          </p:cNvPr>
          <p:cNvSpPr>
            <a:spLocks noChangeArrowheads="1"/>
          </p:cNvSpPr>
          <p:nvPr/>
        </p:nvSpPr>
        <p:spPr bwMode="auto">
          <a:xfrm>
            <a:off x="3759200" y="2259013"/>
            <a:ext cx="2227263"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6" name="Google Shape;269;p25">
            <a:extLst>
              <a:ext uri="{FF2B5EF4-FFF2-40B4-BE49-F238E27FC236}">
                <a16:creationId xmlns:a16="http://schemas.microsoft.com/office/drawing/2014/main" id="{2738E059-E50F-4B9F-9CB8-FEE967634EEE}"/>
              </a:ext>
            </a:extLst>
          </p:cNvPr>
          <p:cNvSpPr>
            <a:spLocks noChangeArrowheads="1"/>
          </p:cNvSpPr>
          <p:nvPr/>
        </p:nvSpPr>
        <p:spPr bwMode="auto">
          <a:xfrm>
            <a:off x="3759200" y="1508125"/>
            <a:ext cx="2554288"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7" name="Google Shape;270;p25">
            <a:extLst>
              <a:ext uri="{FF2B5EF4-FFF2-40B4-BE49-F238E27FC236}">
                <a16:creationId xmlns:a16="http://schemas.microsoft.com/office/drawing/2014/main" id="{7990C13C-F9AF-43EF-9E00-481E6B431E9C}"/>
              </a:ext>
            </a:extLst>
          </p:cNvPr>
          <p:cNvSpPr>
            <a:spLocks noChangeArrowheads="1"/>
          </p:cNvSpPr>
          <p:nvPr/>
        </p:nvSpPr>
        <p:spPr bwMode="auto">
          <a:xfrm>
            <a:off x="2898775" y="1312863"/>
            <a:ext cx="882650" cy="954087"/>
          </a:xfrm>
          <a:custGeom>
            <a:avLst/>
            <a:gdLst>
              <a:gd name="T0" fmla="*/ 0 w 120000"/>
              <a:gd name="T1" fmla="*/ 0 h 120000"/>
              <a:gd name="T2" fmla="*/ 120000 w 120000"/>
              <a:gd name="T3" fmla="*/ 120000 h 120000"/>
            </a:gdLst>
            <a:ahLst/>
            <a:cxnLst/>
            <a:rect l="T0" t="T1" r="T2" b="T3"/>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08" name="Google Shape;271;p25">
            <a:extLst>
              <a:ext uri="{FF2B5EF4-FFF2-40B4-BE49-F238E27FC236}">
                <a16:creationId xmlns:a16="http://schemas.microsoft.com/office/drawing/2014/main" id="{FEE31190-D93C-4D83-9111-20A8FAB5E2A1}"/>
              </a:ext>
            </a:extLst>
          </p:cNvPr>
          <p:cNvSpPr>
            <a:spLocks noChangeArrowheads="1"/>
          </p:cNvSpPr>
          <p:nvPr/>
        </p:nvSpPr>
        <p:spPr bwMode="auto">
          <a:xfrm>
            <a:off x="2892425" y="2132013"/>
            <a:ext cx="889000" cy="879475"/>
          </a:xfrm>
          <a:custGeom>
            <a:avLst/>
            <a:gdLst>
              <a:gd name="T0" fmla="*/ 0 w 120000"/>
              <a:gd name="T1" fmla="*/ 0 h 120000"/>
              <a:gd name="T2" fmla="*/ 120000 w 120000"/>
              <a:gd name="T3" fmla="*/ 120000 h 120000"/>
            </a:gdLst>
            <a:ahLst/>
            <a:cxnLst/>
            <a:rect l="T0" t="T1" r="T2" b="T3"/>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2" name="Google Shape;275;p25">
            <a:extLst>
              <a:ext uri="{FF2B5EF4-FFF2-40B4-BE49-F238E27FC236}">
                <a16:creationId xmlns:a16="http://schemas.microsoft.com/office/drawing/2014/main" id="{3B388418-617F-495B-8E6A-156BD2621273}"/>
              </a:ext>
            </a:extLst>
          </p:cNvPr>
          <p:cNvSpPr>
            <a:spLocks noChangeArrowheads="1"/>
          </p:cNvSpPr>
          <p:nvPr/>
        </p:nvSpPr>
        <p:spPr bwMode="auto">
          <a:xfrm flipH="1">
            <a:off x="2017713" y="2127250"/>
            <a:ext cx="884237" cy="876300"/>
          </a:xfrm>
          <a:custGeom>
            <a:avLst/>
            <a:gdLst>
              <a:gd name="T0" fmla="*/ 0 w 120000"/>
              <a:gd name="T1" fmla="*/ 0 h 120000"/>
              <a:gd name="T2" fmla="*/ 120000 w 120000"/>
              <a:gd name="T3" fmla="*/ 120000 h 120000"/>
            </a:gdLst>
            <a:ahLst/>
            <a:cxnLst/>
            <a:rect l="T0" t="T1" r="T2" b="T3"/>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3" name="Google Shape;276;p25">
            <a:extLst>
              <a:ext uri="{FF2B5EF4-FFF2-40B4-BE49-F238E27FC236}">
                <a16:creationId xmlns:a16="http://schemas.microsoft.com/office/drawing/2014/main" id="{1256E71E-25B8-4058-B6AA-817CF776B2D2}"/>
              </a:ext>
            </a:extLst>
          </p:cNvPr>
          <p:cNvSpPr>
            <a:spLocks noChangeArrowheads="1"/>
          </p:cNvSpPr>
          <p:nvPr/>
        </p:nvSpPr>
        <p:spPr bwMode="auto">
          <a:xfrm flipH="1">
            <a:off x="2016125" y="1314450"/>
            <a:ext cx="887413" cy="939800"/>
          </a:xfrm>
          <a:custGeom>
            <a:avLst/>
            <a:gdLst>
              <a:gd name="T0" fmla="*/ 0 w 120000"/>
              <a:gd name="T1" fmla="*/ 0 h 120000"/>
              <a:gd name="T2" fmla="*/ 120000 w 120000"/>
              <a:gd name="T3" fmla="*/ 120000 h 120000"/>
            </a:gdLst>
            <a:ahLst/>
            <a:cxnLst/>
            <a:rect l="T0" t="T1" r="T2" b="T3"/>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5" name="Google Shape;278;p25">
            <a:extLst>
              <a:ext uri="{FF2B5EF4-FFF2-40B4-BE49-F238E27FC236}">
                <a16:creationId xmlns:a16="http://schemas.microsoft.com/office/drawing/2014/main" id="{658E34AE-145C-43E7-9820-1CC017A46479}"/>
              </a:ext>
            </a:extLst>
          </p:cNvPr>
          <p:cNvSpPr>
            <a:spLocks noChangeArrowheads="1"/>
          </p:cNvSpPr>
          <p:nvPr/>
        </p:nvSpPr>
        <p:spPr bwMode="auto">
          <a:xfrm>
            <a:off x="1985963" y="1412875"/>
            <a:ext cx="477837" cy="3290888"/>
          </a:xfrm>
          <a:custGeom>
            <a:avLst/>
            <a:gdLst>
              <a:gd name="T0" fmla="*/ 0 w 120000"/>
              <a:gd name="T1" fmla="*/ 0 h 120000"/>
              <a:gd name="T2" fmla="*/ 120000 w 120000"/>
              <a:gd name="T3" fmla="*/ 120000 h 120000"/>
            </a:gdLst>
            <a:ahLst/>
            <a:cxnLst/>
            <a:rect l="T0" t="T1" r="T2" b="T3"/>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6" name="Google Shape;279;p25">
            <a:extLst>
              <a:ext uri="{FF2B5EF4-FFF2-40B4-BE49-F238E27FC236}">
                <a16:creationId xmlns:a16="http://schemas.microsoft.com/office/drawing/2014/main" id="{A2B7060F-9C69-471B-B7B9-E531B4C93985}"/>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01</a:t>
            </a:r>
          </a:p>
        </p:txBody>
      </p:sp>
      <p:cxnSp>
        <p:nvCxnSpPr>
          <p:cNvPr id="25617" name="Google Shape;280;p25">
            <a:extLst>
              <a:ext uri="{FF2B5EF4-FFF2-40B4-BE49-F238E27FC236}">
                <a16:creationId xmlns:a16="http://schemas.microsoft.com/office/drawing/2014/main" id="{9A51A5E5-3741-4B7B-A378-87FAD003445E}"/>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18" name="Google Shape;281;p25">
            <a:hlinkClick r:id="rId3" action="ppaction://hlinksldjump"/>
            <a:extLst>
              <a:ext uri="{FF2B5EF4-FFF2-40B4-BE49-F238E27FC236}">
                <a16:creationId xmlns:a16="http://schemas.microsoft.com/office/drawing/2014/main" id="{7DE014D0-1AE3-413E-AA8F-16B09C0B348D}"/>
              </a:ext>
            </a:extLst>
          </p:cNvPr>
          <p:cNvSpPr txBox="1">
            <a:spLocks noChangeArrowheads="1"/>
          </p:cNvSpPr>
          <p:nvPr/>
        </p:nvSpPr>
        <p:spPr bwMode="auto">
          <a:xfrm>
            <a:off x="4532313" y="1666875"/>
            <a:ext cx="145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cs-CZ" sz="1200" b="1" dirty="0" err="1">
                <a:solidFill>
                  <a:srgbClr val="FFFFFF"/>
                </a:solidFill>
                <a:latin typeface="Weekly Free Light" panose="00000400000000000000" pitchFamily="50" charset="-18"/>
                <a:sym typeface="Nixie One" panose="02000503080000020004" pitchFamily="50" charset="0"/>
              </a:rPr>
              <a:t>The</a:t>
            </a:r>
            <a:r>
              <a:rPr lang="sk-SK" altLang="cs-CZ" sz="1200" b="1" dirty="0">
                <a:solidFill>
                  <a:srgbClr val="FFFFFF"/>
                </a:solidFill>
                <a:latin typeface="Weekly Free Light" panose="00000400000000000000" pitchFamily="50" charset="-18"/>
                <a:sym typeface="Nixie One" panose="02000503080000020004" pitchFamily="50" charset="0"/>
              </a:rPr>
              <a:t> </a:t>
            </a:r>
            <a:r>
              <a:rPr lang="sk-SK" altLang="cs-CZ" sz="1200" b="1" dirty="0" err="1">
                <a:solidFill>
                  <a:srgbClr val="FFFFFF"/>
                </a:solidFill>
                <a:latin typeface="Weekly Free Light" panose="00000400000000000000" pitchFamily="50" charset="-18"/>
                <a:sym typeface="Nixie One" panose="02000503080000020004" pitchFamily="50" charset="0"/>
              </a:rPr>
              <a:t>Earth</a:t>
            </a:r>
            <a:r>
              <a:rPr lang="sk-SK" altLang="cs-CZ" sz="1200" b="1" dirty="0">
                <a:solidFill>
                  <a:srgbClr val="FFFFFF"/>
                </a:solidFill>
                <a:latin typeface="Weekly Free Light" panose="00000400000000000000" pitchFamily="50" charset="-18"/>
                <a:sym typeface="Nixie One" panose="02000503080000020004" pitchFamily="50" charset="0"/>
              </a:rPr>
              <a:t> </a:t>
            </a:r>
            <a:r>
              <a:rPr lang="sk-SK" altLang="cs-CZ" sz="1200" b="1" dirty="0" err="1">
                <a:solidFill>
                  <a:srgbClr val="FFFFFF"/>
                </a:solidFill>
                <a:latin typeface="Weekly Free Light" panose="00000400000000000000" pitchFamily="50" charset="-18"/>
                <a:sym typeface="Nixie One" panose="02000503080000020004" pitchFamily="50" charset="0"/>
              </a:rPr>
              <a:t>exploration</a:t>
            </a:r>
            <a:endParaRPr lang="sk-SK" altLang="cs-CZ" dirty="0">
              <a:solidFill>
                <a:srgbClr val="FFFFFF"/>
              </a:solidFill>
              <a:latin typeface="Weekly Free Light" panose="00000400000000000000" pitchFamily="50" charset="-18"/>
              <a:sym typeface="Nixie One" panose="02000503080000020004" pitchFamily="50" charset="0"/>
            </a:endParaRPr>
          </a:p>
        </p:txBody>
      </p:sp>
      <p:sp>
        <p:nvSpPr>
          <p:cNvPr id="25619" name="Google Shape;282;p25">
            <a:extLst>
              <a:ext uri="{FF2B5EF4-FFF2-40B4-BE49-F238E27FC236}">
                <a16:creationId xmlns:a16="http://schemas.microsoft.com/office/drawing/2014/main" id="{F31F18EC-293A-4F56-B6CC-1706872366BE}"/>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02</a:t>
            </a:r>
            <a:endParaRPr lang="sk-SK" altLang="cs-CZ" sz="2400" b="1" dirty="0">
              <a:latin typeface="Weekly Free Light" panose="00000400000000000000" pitchFamily="50" charset="-18"/>
              <a:sym typeface="Nixie One" panose="02000503080000020004" pitchFamily="50" charset="0"/>
            </a:endParaRPr>
          </a:p>
        </p:txBody>
      </p:sp>
      <p:cxnSp>
        <p:nvCxnSpPr>
          <p:cNvPr id="25620" name="Google Shape;283;p25">
            <a:extLst>
              <a:ext uri="{FF2B5EF4-FFF2-40B4-BE49-F238E27FC236}">
                <a16:creationId xmlns:a16="http://schemas.microsoft.com/office/drawing/2014/main" id="{5FE08788-C72F-4D56-891F-AE62CCB7A616}"/>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1" name="Google Shape;284;p25">
            <a:hlinkClick r:id="rId4" action="ppaction://hlinksldjump"/>
            <a:extLst>
              <a:ext uri="{FF2B5EF4-FFF2-40B4-BE49-F238E27FC236}">
                <a16:creationId xmlns:a16="http://schemas.microsoft.com/office/drawing/2014/main" id="{4473CE7E-D6B4-46BD-B53D-91AE76CA304A}"/>
              </a:ext>
            </a:extLst>
          </p:cNvPr>
          <p:cNvSpPr txBox="1">
            <a:spLocks noChangeArrowheads="1"/>
          </p:cNvSpPr>
          <p:nvPr/>
        </p:nvSpPr>
        <p:spPr bwMode="auto">
          <a:xfrm>
            <a:off x="4532313" y="2409825"/>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cs-CZ" sz="1200" b="1" dirty="0" err="1">
                <a:solidFill>
                  <a:srgbClr val="FFFFFF"/>
                </a:solidFill>
                <a:latin typeface="Weekly Free Light" panose="00000400000000000000" pitchFamily="50" charset="-18"/>
                <a:sym typeface="Nixie One" panose="02000503080000020004" pitchFamily="50" charset="0"/>
              </a:rPr>
              <a:t>The</a:t>
            </a:r>
            <a:r>
              <a:rPr lang="sk-SK" altLang="cs-CZ" sz="1200" b="1" dirty="0">
                <a:solidFill>
                  <a:srgbClr val="FFFFFF"/>
                </a:solidFill>
                <a:latin typeface="Weekly Free Light" panose="00000400000000000000" pitchFamily="50" charset="-18"/>
                <a:sym typeface="Nixie One" panose="02000503080000020004" pitchFamily="50" charset="0"/>
              </a:rPr>
              <a:t> </a:t>
            </a:r>
            <a:r>
              <a:rPr lang="sk-SK" altLang="cs-CZ" sz="1200" b="1" dirty="0" err="1">
                <a:solidFill>
                  <a:srgbClr val="FFFFFF"/>
                </a:solidFill>
                <a:latin typeface="Weekly Free Light" panose="00000400000000000000" pitchFamily="50" charset="-18"/>
                <a:sym typeface="Nixie One" panose="02000503080000020004" pitchFamily="50" charset="0"/>
              </a:rPr>
              <a:t>Earth</a:t>
            </a:r>
            <a:r>
              <a:rPr lang="sk-SK" altLang="cs-CZ" sz="1200" b="1" dirty="0">
                <a:solidFill>
                  <a:srgbClr val="FFFFFF"/>
                </a:solidFill>
                <a:latin typeface="Weekly Free Light" panose="00000400000000000000" pitchFamily="50" charset="-18"/>
                <a:sym typeface="Nixie One" panose="02000503080000020004" pitchFamily="50" charset="0"/>
              </a:rPr>
              <a:t> </a:t>
            </a:r>
            <a:r>
              <a:rPr lang="sk-SK" altLang="cs-CZ" sz="1200" b="1" dirty="0" err="1">
                <a:solidFill>
                  <a:srgbClr val="FFFFFF"/>
                </a:solidFill>
                <a:latin typeface="Weekly Free Light" panose="00000400000000000000" pitchFamily="50" charset="-18"/>
                <a:sym typeface="Nixie One" panose="02000503080000020004" pitchFamily="50" charset="0"/>
              </a:rPr>
              <a:t>structure</a:t>
            </a:r>
            <a:endParaRPr lang="sk-SK" altLang="cs-CZ" dirty="0">
              <a:latin typeface="Weekly Free Light" panose="00000400000000000000" pitchFamily="50" charset="-18"/>
              <a:sym typeface="Nixie One" panose="02000503080000020004" pitchFamily="50" charset="0"/>
            </a:endParaRPr>
          </a:p>
        </p:txBody>
      </p:sp>
      <p:sp>
        <p:nvSpPr>
          <p:cNvPr id="25622" name="Google Shape;285;p25">
            <a:extLst>
              <a:ext uri="{FF2B5EF4-FFF2-40B4-BE49-F238E27FC236}">
                <a16:creationId xmlns:a16="http://schemas.microsoft.com/office/drawing/2014/main" id="{DA8E3CFA-F3F9-4A7A-829D-5446A748F956}"/>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03</a:t>
            </a:r>
          </a:p>
        </p:txBody>
      </p:sp>
      <p:cxnSp>
        <p:nvCxnSpPr>
          <p:cNvPr id="25623" name="Google Shape;286;p25">
            <a:extLst>
              <a:ext uri="{FF2B5EF4-FFF2-40B4-BE49-F238E27FC236}">
                <a16:creationId xmlns:a16="http://schemas.microsoft.com/office/drawing/2014/main" id="{3292D679-5B44-4F87-A9A0-F20743FDC29F}"/>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5" name="Google Shape;288;p25">
            <a:extLst>
              <a:ext uri="{FF2B5EF4-FFF2-40B4-BE49-F238E27FC236}">
                <a16:creationId xmlns:a16="http://schemas.microsoft.com/office/drawing/2014/main" id="{34C2E9C1-77B9-47DA-BE36-E5F3E02A20AC}"/>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04</a:t>
            </a:r>
          </a:p>
        </p:txBody>
      </p:sp>
      <p:cxnSp>
        <p:nvCxnSpPr>
          <p:cNvPr id="25626" name="Google Shape;289;p25">
            <a:extLst>
              <a:ext uri="{FF2B5EF4-FFF2-40B4-BE49-F238E27FC236}">
                <a16:creationId xmlns:a16="http://schemas.microsoft.com/office/drawing/2014/main" id="{EA7277BC-257F-4C6C-82BF-772197ED5776}"/>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8" name="Google Shape;291;p25">
            <a:extLst>
              <a:ext uri="{FF2B5EF4-FFF2-40B4-BE49-F238E27FC236}">
                <a16:creationId xmlns:a16="http://schemas.microsoft.com/office/drawing/2014/main" id="{B23D4561-CEBA-4B04-AD9E-CEE756F0DAEC}"/>
              </a:ext>
            </a:extLst>
          </p:cNvPr>
          <p:cNvSpPr>
            <a:spLocks noChangeArrowheads="1"/>
          </p:cNvSpPr>
          <p:nvPr/>
        </p:nvSpPr>
        <p:spPr bwMode="auto">
          <a:xfrm flipH="1">
            <a:off x="3787775" y="1509713"/>
            <a:ext cx="90488" cy="2978150"/>
          </a:xfrm>
          <a:custGeom>
            <a:avLst/>
            <a:gdLst>
              <a:gd name="T0" fmla="*/ 0 w 120000"/>
              <a:gd name="T1" fmla="*/ 0 h 120000"/>
              <a:gd name="T2" fmla="*/ 120000 w 120000"/>
              <a:gd name="T3" fmla="*/ 120000 h 120000"/>
            </a:gdLst>
            <a:ahLst/>
            <a:cxnLst/>
            <a:rect l="T0" t="T1" r="T2" b="T3"/>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grpSp>
        <p:nvGrpSpPr>
          <p:cNvPr id="25631" name="Google Shape;294;p25">
            <a:extLst>
              <a:ext uri="{FF2B5EF4-FFF2-40B4-BE49-F238E27FC236}">
                <a16:creationId xmlns:a16="http://schemas.microsoft.com/office/drawing/2014/main" id="{73CCB8B6-2332-41E9-8C98-5A022CB32243}"/>
              </a:ext>
            </a:extLst>
          </p:cNvPr>
          <p:cNvGrpSpPr>
            <a:grpSpLocks/>
          </p:cNvGrpSpPr>
          <p:nvPr/>
        </p:nvGrpSpPr>
        <p:grpSpPr bwMode="auto">
          <a:xfrm>
            <a:off x="3184525" y="2463800"/>
            <a:ext cx="334963" cy="334963"/>
            <a:chOff x="5941025" y="3634400"/>
            <a:chExt cx="467650" cy="467650"/>
          </a:xfrm>
        </p:grpSpPr>
        <p:sp>
          <p:nvSpPr>
            <p:cNvPr id="25644" name="Google Shape;295;p25">
              <a:extLst>
                <a:ext uri="{FF2B5EF4-FFF2-40B4-BE49-F238E27FC236}">
                  <a16:creationId xmlns:a16="http://schemas.microsoft.com/office/drawing/2014/main" id="{4DC60864-A610-4CFB-914C-85DA82A56CBF}"/>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5" name="Google Shape;296;p25">
              <a:extLst>
                <a:ext uri="{FF2B5EF4-FFF2-40B4-BE49-F238E27FC236}">
                  <a16:creationId xmlns:a16="http://schemas.microsoft.com/office/drawing/2014/main" id="{9B548468-DA7A-4390-944F-E6AA4E58F856}"/>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6" name="Google Shape;297;p25">
              <a:extLst>
                <a:ext uri="{FF2B5EF4-FFF2-40B4-BE49-F238E27FC236}">
                  <a16:creationId xmlns:a16="http://schemas.microsoft.com/office/drawing/2014/main" id="{A2D08DF9-15DC-4C66-BCD3-8C147F4A6F47}"/>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7" name="Google Shape;298;p25">
              <a:extLst>
                <a:ext uri="{FF2B5EF4-FFF2-40B4-BE49-F238E27FC236}">
                  <a16:creationId xmlns:a16="http://schemas.microsoft.com/office/drawing/2014/main" id="{7AB27266-E5CF-4D2A-88F0-3F5DBFDF6CD8}"/>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8" name="Google Shape;299;p25">
              <a:extLst>
                <a:ext uri="{FF2B5EF4-FFF2-40B4-BE49-F238E27FC236}">
                  <a16:creationId xmlns:a16="http://schemas.microsoft.com/office/drawing/2014/main" id="{39435534-C422-4385-BF10-48B5DB79E13C}"/>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9" name="Google Shape;300;p25">
              <a:extLst>
                <a:ext uri="{FF2B5EF4-FFF2-40B4-BE49-F238E27FC236}">
                  <a16:creationId xmlns:a16="http://schemas.microsoft.com/office/drawing/2014/main" id="{D5615764-8C7C-43BC-AE30-1CAE154E9D5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25632" name="Google Shape;301;p25">
            <a:extLst>
              <a:ext uri="{FF2B5EF4-FFF2-40B4-BE49-F238E27FC236}">
                <a16:creationId xmlns:a16="http://schemas.microsoft.com/office/drawing/2014/main" id="{84CA6840-2B45-4A0B-BBCE-5E65C58374E9}"/>
              </a:ext>
            </a:extLst>
          </p:cNvPr>
          <p:cNvGrpSpPr>
            <a:grpSpLocks/>
          </p:cNvGrpSpPr>
          <p:nvPr/>
        </p:nvGrpSpPr>
        <p:grpSpPr bwMode="auto">
          <a:xfrm>
            <a:off x="3167063" y="3244850"/>
            <a:ext cx="369887" cy="274638"/>
            <a:chOff x="5247525" y="3007275"/>
            <a:chExt cx="517575" cy="384825"/>
          </a:xfrm>
        </p:grpSpPr>
        <p:sp>
          <p:nvSpPr>
            <p:cNvPr id="25642" name="Google Shape;302;p25">
              <a:extLst>
                <a:ext uri="{FF2B5EF4-FFF2-40B4-BE49-F238E27FC236}">
                  <a16:creationId xmlns:a16="http://schemas.microsoft.com/office/drawing/2014/main" id="{33412C00-C606-4D29-A023-2B3448C2361D}"/>
                </a:ext>
              </a:extLst>
            </p:cNvPr>
            <p:cNvSpPr>
              <a:spLocks noChangeArrowheads="1"/>
            </p:cNvSpPr>
            <p:nvPr/>
          </p:nvSpPr>
          <p:spPr bwMode="auto">
            <a:xfrm>
              <a:off x="5247525" y="3007275"/>
              <a:ext cx="348900" cy="348900"/>
            </a:xfrm>
            <a:custGeom>
              <a:avLst/>
              <a:gdLst>
                <a:gd name="T0" fmla="*/ 0 w 13956"/>
                <a:gd name="T1" fmla="*/ 0 h 13956"/>
                <a:gd name="T2" fmla="*/ 13956 w 13956"/>
                <a:gd name="T3" fmla="*/ 13956 h 13956"/>
              </a:gdLst>
              <a:ahLst/>
              <a:cxnLst/>
              <a:rect l="T0" t="T1" r="T2" b="T3"/>
              <a:pathLst>
                <a:path w="13956" h="13956" fill="none" extrusionOk="0">
                  <a:moveTo>
                    <a:pt x="13323" y="5772"/>
                  </a:moveTo>
                  <a:lnTo>
                    <a:pt x="11861" y="5626"/>
                  </a:lnTo>
                  <a:lnTo>
                    <a:pt x="11788" y="5334"/>
                  </a:lnTo>
                  <a:lnTo>
                    <a:pt x="11667" y="5042"/>
                  </a:lnTo>
                  <a:lnTo>
                    <a:pt x="11545" y="4750"/>
                  </a:lnTo>
                  <a:lnTo>
                    <a:pt x="11399" y="4482"/>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207" y="2411"/>
                  </a:lnTo>
                  <a:lnTo>
                    <a:pt x="8914" y="2290"/>
                  </a:lnTo>
                  <a:lnTo>
                    <a:pt x="8622" y="2168"/>
                  </a:lnTo>
                  <a:lnTo>
                    <a:pt x="8330" y="2070"/>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310" y="2168"/>
                  </a:lnTo>
                  <a:lnTo>
                    <a:pt x="5018" y="2290"/>
                  </a:lnTo>
                  <a:lnTo>
                    <a:pt x="4750" y="2411"/>
                  </a:lnTo>
                  <a:lnTo>
                    <a:pt x="4482" y="2558"/>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387" y="4750"/>
                  </a:lnTo>
                  <a:lnTo>
                    <a:pt x="2266" y="5042"/>
                  </a:lnTo>
                  <a:lnTo>
                    <a:pt x="2168" y="5334"/>
                  </a:lnTo>
                  <a:lnTo>
                    <a:pt x="2071" y="5626"/>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168" y="8646"/>
                  </a:lnTo>
                  <a:lnTo>
                    <a:pt x="2266" y="8914"/>
                  </a:lnTo>
                  <a:lnTo>
                    <a:pt x="2387" y="9206"/>
                  </a:lnTo>
                  <a:lnTo>
                    <a:pt x="2533" y="9474"/>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750" y="11545"/>
                  </a:lnTo>
                  <a:lnTo>
                    <a:pt x="5018" y="11691"/>
                  </a:lnTo>
                  <a:lnTo>
                    <a:pt x="5310" y="11788"/>
                  </a:lnTo>
                  <a:lnTo>
                    <a:pt x="5602" y="11886"/>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622" y="11788"/>
                  </a:lnTo>
                  <a:lnTo>
                    <a:pt x="8914" y="11691"/>
                  </a:lnTo>
                  <a:lnTo>
                    <a:pt x="9207" y="11545"/>
                  </a:lnTo>
                  <a:lnTo>
                    <a:pt x="9475" y="11423"/>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545" y="9206"/>
                  </a:lnTo>
                  <a:lnTo>
                    <a:pt x="11667" y="8914"/>
                  </a:lnTo>
                  <a:lnTo>
                    <a:pt x="11788" y="8646"/>
                  </a:lnTo>
                  <a:lnTo>
                    <a:pt x="11861" y="835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32" y="6381"/>
                  </a:lnTo>
                  <a:lnTo>
                    <a:pt x="13907" y="6235"/>
                  </a:lnTo>
                  <a:lnTo>
                    <a:pt x="13834" y="6138"/>
                  </a:lnTo>
                  <a:lnTo>
                    <a:pt x="13761" y="6016"/>
                  </a:lnTo>
                  <a:lnTo>
                    <a:pt x="13664" y="5943"/>
                  </a:lnTo>
                  <a:lnTo>
                    <a:pt x="13566" y="5870"/>
                  </a:lnTo>
                  <a:lnTo>
                    <a:pt x="13444" y="5821"/>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3" name="Google Shape;303;p25">
              <a:extLst>
                <a:ext uri="{FF2B5EF4-FFF2-40B4-BE49-F238E27FC236}">
                  <a16:creationId xmlns:a16="http://schemas.microsoft.com/office/drawing/2014/main" id="{61F1CC90-9968-45B0-825B-2DE37155747C}"/>
                </a:ext>
              </a:extLst>
            </p:cNvPr>
            <p:cNvSpPr>
              <a:spLocks noChangeArrowheads="1"/>
            </p:cNvSpPr>
            <p:nvPr/>
          </p:nvSpPr>
          <p:spPr bwMode="auto">
            <a:xfrm>
              <a:off x="5566575" y="3193575"/>
              <a:ext cx="198525" cy="198525"/>
            </a:xfrm>
            <a:custGeom>
              <a:avLst/>
              <a:gdLst>
                <a:gd name="T0" fmla="*/ 0 w 7941"/>
                <a:gd name="T1" fmla="*/ 0 h 7941"/>
                <a:gd name="T2" fmla="*/ 7941 w 7941"/>
                <a:gd name="T3" fmla="*/ 7941 h 7941"/>
              </a:gdLst>
              <a:ahLst/>
              <a:cxnLst/>
              <a:rect l="T0" t="T1" r="T2" b="T3"/>
              <a:pathLst>
                <a:path w="7941" h="7941" fill="none" extrusionOk="0">
                  <a:moveTo>
                    <a:pt x="7258" y="2144"/>
                  </a:moveTo>
                  <a:lnTo>
                    <a:pt x="6138" y="2388"/>
                  </a:lnTo>
                  <a:lnTo>
                    <a:pt x="6016" y="2217"/>
                  </a:lnTo>
                  <a:lnTo>
                    <a:pt x="5870" y="2071"/>
                  </a:lnTo>
                  <a:lnTo>
                    <a:pt x="6260" y="975"/>
                  </a:lnTo>
                  <a:lnTo>
                    <a:pt x="6284" y="902"/>
                  </a:lnTo>
                  <a:lnTo>
                    <a:pt x="6284" y="829"/>
                  </a:lnTo>
                  <a:lnTo>
                    <a:pt x="6260" y="683"/>
                  </a:lnTo>
                  <a:lnTo>
                    <a:pt x="6162" y="561"/>
                  </a:lnTo>
                  <a:lnTo>
                    <a:pt x="6114" y="488"/>
                  </a:lnTo>
                  <a:lnTo>
                    <a:pt x="6065" y="464"/>
                  </a:lnTo>
                  <a:lnTo>
                    <a:pt x="5553" y="196"/>
                  </a:lnTo>
                  <a:lnTo>
                    <a:pt x="5480" y="171"/>
                  </a:lnTo>
                  <a:lnTo>
                    <a:pt x="5407" y="171"/>
                  </a:lnTo>
                  <a:lnTo>
                    <a:pt x="5261" y="171"/>
                  </a:lnTo>
                  <a:lnTo>
                    <a:pt x="5115" y="244"/>
                  </a:lnTo>
                  <a:lnTo>
                    <a:pt x="5066" y="293"/>
                  </a:lnTo>
                  <a:lnTo>
                    <a:pt x="5018" y="342"/>
                  </a:lnTo>
                  <a:lnTo>
                    <a:pt x="4384" y="1316"/>
                  </a:lnTo>
                  <a:lnTo>
                    <a:pt x="4165" y="1292"/>
                  </a:lnTo>
                  <a:lnTo>
                    <a:pt x="3970" y="1292"/>
                  </a:lnTo>
                  <a:lnTo>
                    <a:pt x="3483" y="244"/>
                  </a:lnTo>
                  <a:lnTo>
                    <a:pt x="3435" y="171"/>
                  </a:lnTo>
                  <a:lnTo>
                    <a:pt x="3386" y="123"/>
                  </a:lnTo>
                  <a:lnTo>
                    <a:pt x="3264" y="50"/>
                  </a:lnTo>
                  <a:lnTo>
                    <a:pt x="3118" y="1"/>
                  </a:lnTo>
                  <a:lnTo>
                    <a:pt x="3045" y="1"/>
                  </a:lnTo>
                  <a:lnTo>
                    <a:pt x="2972" y="25"/>
                  </a:lnTo>
                  <a:lnTo>
                    <a:pt x="2436" y="196"/>
                  </a:lnTo>
                  <a:lnTo>
                    <a:pt x="2363" y="220"/>
                  </a:lnTo>
                  <a:lnTo>
                    <a:pt x="2290" y="269"/>
                  </a:lnTo>
                  <a:lnTo>
                    <a:pt x="2192" y="391"/>
                  </a:lnTo>
                  <a:lnTo>
                    <a:pt x="2144" y="537"/>
                  </a:lnTo>
                  <a:lnTo>
                    <a:pt x="2144" y="610"/>
                  </a:lnTo>
                  <a:lnTo>
                    <a:pt x="2144" y="683"/>
                  </a:lnTo>
                  <a:lnTo>
                    <a:pt x="2387" y="1828"/>
                  </a:lnTo>
                  <a:lnTo>
                    <a:pt x="2217" y="1949"/>
                  </a:lnTo>
                  <a:lnTo>
                    <a:pt x="2071" y="2095"/>
                  </a:lnTo>
                  <a:lnTo>
                    <a:pt x="999" y="1681"/>
                  </a:lnTo>
                  <a:lnTo>
                    <a:pt x="926" y="1681"/>
                  </a:lnTo>
                  <a:lnTo>
                    <a:pt x="829" y="1657"/>
                  </a:lnTo>
                  <a:lnTo>
                    <a:pt x="682" y="1706"/>
                  </a:lnTo>
                  <a:lnTo>
                    <a:pt x="561" y="1779"/>
                  </a:lnTo>
                  <a:lnTo>
                    <a:pt x="512" y="1828"/>
                  </a:lnTo>
                  <a:lnTo>
                    <a:pt x="463" y="1901"/>
                  </a:lnTo>
                  <a:lnTo>
                    <a:pt x="220" y="2388"/>
                  </a:lnTo>
                  <a:lnTo>
                    <a:pt x="195" y="2461"/>
                  </a:lnTo>
                  <a:lnTo>
                    <a:pt x="171" y="2534"/>
                  </a:lnTo>
                  <a:lnTo>
                    <a:pt x="195" y="2704"/>
                  </a:lnTo>
                  <a:lnTo>
                    <a:pt x="244" y="2826"/>
                  </a:lnTo>
                  <a:lnTo>
                    <a:pt x="293" y="2899"/>
                  </a:lnTo>
                  <a:lnTo>
                    <a:pt x="366" y="2948"/>
                  </a:lnTo>
                  <a:lnTo>
                    <a:pt x="1340" y="3581"/>
                  </a:lnTo>
                  <a:lnTo>
                    <a:pt x="1316" y="3776"/>
                  </a:lnTo>
                  <a:lnTo>
                    <a:pt x="1291" y="3995"/>
                  </a:lnTo>
                  <a:lnTo>
                    <a:pt x="244" y="4482"/>
                  </a:lnTo>
                  <a:lnTo>
                    <a:pt x="195" y="4507"/>
                  </a:lnTo>
                  <a:lnTo>
                    <a:pt x="122" y="4555"/>
                  </a:lnTo>
                  <a:lnTo>
                    <a:pt x="49" y="4701"/>
                  </a:lnTo>
                  <a:lnTo>
                    <a:pt x="0" y="4848"/>
                  </a:lnTo>
                  <a:lnTo>
                    <a:pt x="25" y="4921"/>
                  </a:lnTo>
                  <a:lnTo>
                    <a:pt x="25" y="4994"/>
                  </a:lnTo>
                  <a:lnTo>
                    <a:pt x="220" y="5530"/>
                  </a:lnTo>
                  <a:lnTo>
                    <a:pt x="244" y="5578"/>
                  </a:lnTo>
                  <a:lnTo>
                    <a:pt x="293" y="5651"/>
                  </a:lnTo>
                  <a:lnTo>
                    <a:pt x="390" y="5749"/>
                  </a:lnTo>
                  <a:lnTo>
                    <a:pt x="536" y="5797"/>
                  </a:lnTo>
                  <a:lnTo>
                    <a:pt x="609" y="5797"/>
                  </a:lnTo>
                  <a:lnTo>
                    <a:pt x="682" y="5797"/>
                  </a:lnTo>
                  <a:lnTo>
                    <a:pt x="1827" y="5554"/>
                  </a:lnTo>
                  <a:lnTo>
                    <a:pt x="1949" y="5724"/>
                  </a:lnTo>
                  <a:lnTo>
                    <a:pt x="2095" y="5870"/>
                  </a:lnTo>
                  <a:lnTo>
                    <a:pt x="1705" y="6966"/>
                  </a:lnTo>
                  <a:lnTo>
                    <a:pt x="1681" y="7040"/>
                  </a:lnTo>
                  <a:lnTo>
                    <a:pt x="1681" y="7113"/>
                  </a:lnTo>
                  <a:lnTo>
                    <a:pt x="1705" y="7259"/>
                  </a:lnTo>
                  <a:lnTo>
                    <a:pt x="1778" y="7380"/>
                  </a:lnTo>
                  <a:lnTo>
                    <a:pt x="1851" y="7429"/>
                  </a:lnTo>
                  <a:lnTo>
                    <a:pt x="1900" y="7478"/>
                  </a:lnTo>
                  <a:lnTo>
                    <a:pt x="2412" y="7721"/>
                  </a:lnTo>
                  <a:lnTo>
                    <a:pt x="2485" y="7770"/>
                  </a:lnTo>
                  <a:lnTo>
                    <a:pt x="2558" y="7770"/>
                  </a:lnTo>
                  <a:lnTo>
                    <a:pt x="2704" y="7770"/>
                  </a:lnTo>
                  <a:lnTo>
                    <a:pt x="2850" y="7697"/>
                  </a:lnTo>
                  <a:lnTo>
                    <a:pt x="2899" y="7648"/>
                  </a:lnTo>
                  <a:lnTo>
                    <a:pt x="2947" y="7600"/>
                  </a:lnTo>
                  <a:lnTo>
                    <a:pt x="3581" y="6625"/>
                  </a:lnTo>
                  <a:lnTo>
                    <a:pt x="3800" y="6650"/>
                  </a:lnTo>
                  <a:lnTo>
                    <a:pt x="3995" y="6650"/>
                  </a:lnTo>
                  <a:lnTo>
                    <a:pt x="4482" y="7697"/>
                  </a:lnTo>
                  <a:lnTo>
                    <a:pt x="4531" y="7770"/>
                  </a:lnTo>
                  <a:lnTo>
                    <a:pt x="4579" y="7819"/>
                  </a:lnTo>
                  <a:lnTo>
                    <a:pt x="4701" y="7892"/>
                  </a:lnTo>
                  <a:lnTo>
                    <a:pt x="4847" y="7941"/>
                  </a:lnTo>
                  <a:lnTo>
                    <a:pt x="4920" y="7941"/>
                  </a:lnTo>
                  <a:lnTo>
                    <a:pt x="4993" y="7916"/>
                  </a:lnTo>
                  <a:lnTo>
                    <a:pt x="5529" y="7746"/>
                  </a:lnTo>
                  <a:lnTo>
                    <a:pt x="5602" y="7721"/>
                  </a:lnTo>
                  <a:lnTo>
                    <a:pt x="5651" y="7673"/>
                  </a:lnTo>
                  <a:lnTo>
                    <a:pt x="5748" y="7551"/>
                  </a:lnTo>
                  <a:lnTo>
                    <a:pt x="5821" y="7405"/>
                  </a:lnTo>
                  <a:lnTo>
                    <a:pt x="5821" y="7332"/>
                  </a:lnTo>
                  <a:lnTo>
                    <a:pt x="5821" y="7259"/>
                  </a:lnTo>
                  <a:lnTo>
                    <a:pt x="5578" y="6114"/>
                  </a:lnTo>
                  <a:lnTo>
                    <a:pt x="5724" y="5992"/>
                  </a:lnTo>
                  <a:lnTo>
                    <a:pt x="5894" y="5846"/>
                  </a:lnTo>
                  <a:lnTo>
                    <a:pt x="6966" y="6260"/>
                  </a:lnTo>
                  <a:lnTo>
                    <a:pt x="7039" y="6260"/>
                  </a:lnTo>
                  <a:lnTo>
                    <a:pt x="7112" y="6285"/>
                  </a:lnTo>
                  <a:lnTo>
                    <a:pt x="7258" y="6236"/>
                  </a:lnTo>
                  <a:lnTo>
                    <a:pt x="7404" y="6163"/>
                  </a:lnTo>
                  <a:lnTo>
                    <a:pt x="7453" y="6114"/>
                  </a:lnTo>
                  <a:lnTo>
                    <a:pt x="7502" y="6041"/>
                  </a:lnTo>
                  <a:lnTo>
                    <a:pt x="7745" y="5530"/>
                  </a:lnTo>
                  <a:lnTo>
                    <a:pt x="7770" y="5481"/>
                  </a:lnTo>
                  <a:lnTo>
                    <a:pt x="7794" y="5383"/>
                  </a:lnTo>
                  <a:lnTo>
                    <a:pt x="7770" y="5237"/>
                  </a:lnTo>
                  <a:lnTo>
                    <a:pt x="7697" y="5115"/>
                  </a:lnTo>
                  <a:lnTo>
                    <a:pt x="7648" y="5042"/>
                  </a:lnTo>
                  <a:lnTo>
                    <a:pt x="7599" y="4994"/>
                  </a:lnTo>
                  <a:lnTo>
                    <a:pt x="6625" y="4360"/>
                  </a:lnTo>
                  <a:lnTo>
                    <a:pt x="6649" y="4166"/>
                  </a:lnTo>
                  <a:lnTo>
                    <a:pt x="6649" y="3946"/>
                  </a:lnTo>
                  <a:lnTo>
                    <a:pt x="7697" y="3459"/>
                  </a:lnTo>
                  <a:lnTo>
                    <a:pt x="7770" y="3435"/>
                  </a:lnTo>
                  <a:lnTo>
                    <a:pt x="7843" y="3386"/>
                  </a:lnTo>
                  <a:lnTo>
                    <a:pt x="7916" y="3240"/>
                  </a:lnTo>
                  <a:lnTo>
                    <a:pt x="7940" y="3094"/>
                  </a:lnTo>
                  <a:lnTo>
                    <a:pt x="7940" y="3021"/>
                  </a:lnTo>
                  <a:lnTo>
                    <a:pt x="7940" y="2948"/>
                  </a:lnTo>
                  <a:lnTo>
                    <a:pt x="7745" y="2412"/>
                  </a:lnTo>
                  <a:lnTo>
                    <a:pt x="7721" y="2339"/>
                  </a:lnTo>
                  <a:lnTo>
                    <a:pt x="7672" y="2290"/>
                  </a:lnTo>
                  <a:lnTo>
                    <a:pt x="7551" y="2193"/>
                  </a:lnTo>
                  <a:lnTo>
                    <a:pt x="7429" y="2144"/>
                  </a:lnTo>
                  <a:lnTo>
                    <a:pt x="7356"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25633" name="Google Shape;304;p25">
            <a:extLst>
              <a:ext uri="{FF2B5EF4-FFF2-40B4-BE49-F238E27FC236}">
                <a16:creationId xmlns:a16="http://schemas.microsoft.com/office/drawing/2014/main" id="{3E40C7F0-C4EA-47DC-ADA4-FF75BB1FFF67}"/>
              </a:ext>
            </a:extLst>
          </p:cNvPr>
          <p:cNvGrpSpPr>
            <a:grpSpLocks/>
          </p:cNvGrpSpPr>
          <p:nvPr/>
        </p:nvGrpSpPr>
        <p:grpSpPr bwMode="auto">
          <a:xfrm>
            <a:off x="3198813" y="4046538"/>
            <a:ext cx="306387" cy="320675"/>
            <a:chOff x="5961125" y="1623900"/>
            <a:chExt cx="427450" cy="448175"/>
          </a:xfrm>
        </p:grpSpPr>
        <p:sp>
          <p:nvSpPr>
            <p:cNvPr id="25635" name="Google Shape;305;p25">
              <a:extLst>
                <a:ext uri="{FF2B5EF4-FFF2-40B4-BE49-F238E27FC236}">
                  <a16:creationId xmlns:a16="http://schemas.microsoft.com/office/drawing/2014/main" id="{BF2AB7D7-3ABA-4E8D-8954-F71F8E064380}"/>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36" name="Google Shape;306;p25">
              <a:extLst>
                <a:ext uri="{FF2B5EF4-FFF2-40B4-BE49-F238E27FC236}">
                  <a16:creationId xmlns:a16="http://schemas.microsoft.com/office/drawing/2014/main" id="{7274CCC9-D86D-4A91-A925-B5FC00035A6A}"/>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37" name="Google Shape;307;p25">
              <a:extLst>
                <a:ext uri="{FF2B5EF4-FFF2-40B4-BE49-F238E27FC236}">
                  <a16:creationId xmlns:a16="http://schemas.microsoft.com/office/drawing/2014/main" id="{7FD7EAB9-F7D2-48F5-9884-4DA8C60BD5AD}"/>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38" name="Google Shape;308;p25">
              <a:extLst>
                <a:ext uri="{FF2B5EF4-FFF2-40B4-BE49-F238E27FC236}">
                  <a16:creationId xmlns:a16="http://schemas.microsoft.com/office/drawing/2014/main" id="{EE6465C7-34D2-49BA-8021-FD88E1B3B519}"/>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39" name="Google Shape;309;p25">
              <a:extLst>
                <a:ext uri="{FF2B5EF4-FFF2-40B4-BE49-F238E27FC236}">
                  <a16:creationId xmlns:a16="http://schemas.microsoft.com/office/drawing/2014/main" id="{E2871136-165F-44B7-81F6-988A5FCC25F0}"/>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0" name="Google Shape;310;p25">
              <a:extLst>
                <a:ext uri="{FF2B5EF4-FFF2-40B4-BE49-F238E27FC236}">
                  <a16:creationId xmlns:a16="http://schemas.microsoft.com/office/drawing/2014/main" id="{040B8EA3-63F4-454B-9E03-22A7501ABF8D}"/>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1" name="Google Shape;311;p25">
              <a:extLst>
                <a:ext uri="{FF2B5EF4-FFF2-40B4-BE49-F238E27FC236}">
                  <a16:creationId xmlns:a16="http://schemas.microsoft.com/office/drawing/2014/main" id="{A44C3138-A2CC-4A9D-8223-533EC5310DEA}"/>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5634" name="Google Shape;312;p25">
            <a:extLst>
              <a:ext uri="{FF2B5EF4-FFF2-40B4-BE49-F238E27FC236}">
                <a16:creationId xmlns:a16="http://schemas.microsoft.com/office/drawing/2014/main" id="{69237724-62F4-432F-8CF5-8954A5FED92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F837128C-9D50-40FB-B2B1-5D698E5B4DAE}"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sp>
        <p:nvSpPr>
          <p:cNvPr id="49" name="Tlačítko akce: Přejít vpřed nebo Další 48">
            <a:hlinkClick r:id="rId5" action="ppaction://hlinksldjump" highlightClick="1"/>
            <a:extLst>
              <a:ext uri="{FF2B5EF4-FFF2-40B4-BE49-F238E27FC236}">
                <a16:creationId xmlns:a16="http://schemas.microsoft.com/office/drawing/2014/main" id="{6804D02F-E8D7-4ADC-A9BE-2B3DED6735F2}"/>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50" name="Google Shape;294;p25">
            <a:extLst>
              <a:ext uri="{FF2B5EF4-FFF2-40B4-BE49-F238E27FC236}">
                <a16:creationId xmlns:a16="http://schemas.microsoft.com/office/drawing/2014/main" id="{A88E1A91-1724-4E2D-AF4C-F0C058DFF5E9}"/>
              </a:ext>
            </a:extLst>
          </p:cNvPr>
          <p:cNvGrpSpPr>
            <a:grpSpLocks/>
          </p:cNvGrpSpPr>
          <p:nvPr/>
        </p:nvGrpSpPr>
        <p:grpSpPr bwMode="auto">
          <a:xfrm>
            <a:off x="3166545" y="1722437"/>
            <a:ext cx="334963" cy="334963"/>
            <a:chOff x="5941025" y="3634400"/>
            <a:chExt cx="467650" cy="467650"/>
          </a:xfrm>
        </p:grpSpPr>
        <p:sp>
          <p:nvSpPr>
            <p:cNvPr id="51" name="Google Shape;295;p25">
              <a:extLst>
                <a:ext uri="{FF2B5EF4-FFF2-40B4-BE49-F238E27FC236}">
                  <a16:creationId xmlns:a16="http://schemas.microsoft.com/office/drawing/2014/main" id="{AEC24699-51A4-47D5-8C3B-1B0262C01727}"/>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2" name="Google Shape;296;p25">
              <a:extLst>
                <a:ext uri="{FF2B5EF4-FFF2-40B4-BE49-F238E27FC236}">
                  <a16:creationId xmlns:a16="http://schemas.microsoft.com/office/drawing/2014/main" id="{A499BFB2-8422-4A1B-8342-26619BE22171}"/>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3" name="Google Shape;297;p25">
              <a:extLst>
                <a:ext uri="{FF2B5EF4-FFF2-40B4-BE49-F238E27FC236}">
                  <a16:creationId xmlns:a16="http://schemas.microsoft.com/office/drawing/2014/main" id="{8E12C220-F50A-40D6-94BA-A15CDFB5CC58}"/>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4" name="Google Shape;298;p25">
              <a:extLst>
                <a:ext uri="{FF2B5EF4-FFF2-40B4-BE49-F238E27FC236}">
                  <a16:creationId xmlns:a16="http://schemas.microsoft.com/office/drawing/2014/main" id="{5D86713B-D352-4AE4-9C83-DA12D01F54A3}"/>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5" name="Google Shape;299;p25">
              <a:extLst>
                <a:ext uri="{FF2B5EF4-FFF2-40B4-BE49-F238E27FC236}">
                  <a16:creationId xmlns:a16="http://schemas.microsoft.com/office/drawing/2014/main" id="{18848865-E154-4B55-8494-8F873740F9CA}"/>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6" name="Google Shape;300;p25">
              <a:extLst>
                <a:ext uri="{FF2B5EF4-FFF2-40B4-BE49-F238E27FC236}">
                  <a16:creationId xmlns:a16="http://schemas.microsoft.com/office/drawing/2014/main" id="{1DD9666F-36AA-44FE-B8A8-5C0164570917}"/>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A82987BA-EA8A-4E41-8A2A-9532F25FB700}"/>
              </a:ext>
            </a:extLst>
          </p:cNvPr>
          <p:cNvSpPr txBox="1">
            <a:spLocks noGrp="1"/>
          </p:cNvSpPr>
          <p:nvPr>
            <p:ph type="ctrTitle" idx="4294967295"/>
          </p:nvPr>
        </p:nvSpPr>
        <p:spPr>
          <a:xfrm>
            <a:off x="844271" y="3322638"/>
            <a:ext cx="4706938" cy="1160462"/>
          </a:xfrm>
        </p:spPr>
        <p:txBody>
          <a:bodyPr anchor="b"/>
          <a:lstStyle/>
          <a:p>
            <a:pPr eaLnBrk="1" hangingPunct="1">
              <a:buClr>
                <a:srgbClr val="FFFFFF"/>
              </a:buClr>
              <a:buSzPts val="1800"/>
              <a:buFont typeface="Roboto Slab" pitchFamily="2" charset="0"/>
              <a:buNone/>
            </a:pPr>
            <a:r>
              <a:rPr lang="sk-SK" altLang="cs-CZ" sz="6000" b="1" dirty="0" err="1">
                <a:solidFill>
                  <a:srgbClr val="94BF6E"/>
                </a:solidFill>
                <a:latin typeface="Roboto Slab" pitchFamily="2" charset="0"/>
                <a:cs typeface="Arial" panose="020B0604020202020204" pitchFamily="34" charset="0"/>
                <a:sym typeface="Roboto Slab" pitchFamily="2" charset="0"/>
              </a:rPr>
              <a:t>What</a:t>
            </a:r>
            <a:r>
              <a:rPr lang="sk-SK" altLang="cs-CZ" sz="6000" b="1" dirty="0">
                <a:solidFill>
                  <a:srgbClr val="94BF6E"/>
                </a:solidFill>
                <a:latin typeface="Roboto Slab" pitchFamily="2" charset="0"/>
                <a:cs typeface="Arial" panose="020B0604020202020204" pitchFamily="34" charset="0"/>
                <a:sym typeface="Roboto Slab" pitchFamily="2" charset="0"/>
              </a:rPr>
              <a:t> </a:t>
            </a:r>
            <a:r>
              <a:rPr lang="sk-SK" altLang="cs-CZ" sz="6000" b="1" dirty="0" err="1">
                <a:solidFill>
                  <a:srgbClr val="94BF6E"/>
                </a:solidFill>
                <a:latin typeface="Roboto Slab" pitchFamily="2" charset="0"/>
                <a:cs typeface="Arial" panose="020B0604020202020204" pitchFamily="34" charset="0"/>
                <a:sym typeface="Roboto Slab" pitchFamily="2" charset="0"/>
              </a:rPr>
              <a:t>is</a:t>
            </a:r>
            <a:r>
              <a:rPr lang="sk-SK" altLang="cs-CZ" sz="6000" b="1" dirty="0">
                <a:solidFill>
                  <a:srgbClr val="94BF6E"/>
                </a:solidFill>
                <a:latin typeface="Roboto Slab" pitchFamily="2" charset="0"/>
                <a:cs typeface="Arial" panose="020B0604020202020204" pitchFamily="34" charset="0"/>
                <a:sym typeface="Roboto Slab" pitchFamily="2" charset="0"/>
              </a:rPr>
              <a:t> </a:t>
            </a:r>
            <a:r>
              <a:rPr lang="sk-SK" altLang="cs-CZ" sz="6000" b="1" dirty="0" err="1">
                <a:solidFill>
                  <a:srgbClr val="94BF6E"/>
                </a:solidFill>
                <a:latin typeface="Roboto Slab" pitchFamily="2" charset="0"/>
                <a:cs typeface="Arial" panose="020B0604020202020204" pitchFamily="34" charset="0"/>
                <a:sym typeface="Roboto Slab" pitchFamily="2" charset="0"/>
              </a:rPr>
              <a:t>beneath</a:t>
            </a:r>
            <a:r>
              <a:rPr lang="sk-SK" altLang="cs-CZ" sz="6000" b="1" dirty="0">
                <a:solidFill>
                  <a:srgbClr val="94BF6E"/>
                </a:solidFill>
                <a:latin typeface="Roboto Slab" pitchFamily="2" charset="0"/>
                <a:cs typeface="Arial" panose="020B0604020202020204" pitchFamily="34" charset="0"/>
                <a:sym typeface="Roboto Slab" pitchFamily="2" charset="0"/>
              </a:rPr>
              <a:t> </a:t>
            </a:r>
            <a:r>
              <a:rPr lang="sk-SK" altLang="cs-CZ" sz="6000" b="1" dirty="0" err="1">
                <a:solidFill>
                  <a:srgbClr val="94BF6E"/>
                </a:solidFill>
                <a:latin typeface="Roboto Slab" pitchFamily="2" charset="0"/>
                <a:cs typeface="Arial" panose="020B0604020202020204" pitchFamily="34" charset="0"/>
                <a:sym typeface="Roboto Slab" pitchFamily="2" charset="0"/>
              </a:rPr>
              <a:t>the</a:t>
            </a:r>
            <a:r>
              <a:rPr lang="sk-SK" altLang="cs-CZ" sz="6000" b="1" dirty="0">
                <a:solidFill>
                  <a:srgbClr val="94BF6E"/>
                </a:solidFill>
                <a:latin typeface="Roboto Slab" pitchFamily="2" charset="0"/>
                <a:cs typeface="Arial" panose="020B0604020202020204" pitchFamily="34" charset="0"/>
                <a:sym typeface="Roboto Slab" pitchFamily="2" charset="0"/>
              </a:rPr>
              <a:t> </a:t>
            </a:r>
            <a:r>
              <a:rPr lang="sk-SK" altLang="cs-CZ" sz="6000" b="1" dirty="0" err="1">
                <a:solidFill>
                  <a:srgbClr val="94BF6E"/>
                </a:solidFill>
                <a:latin typeface="Roboto Slab" pitchFamily="2" charset="0"/>
                <a:cs typeface="Arial" panose="020B0604020202020204" pitchFamily="34" charset="0"/>
                <a:sym typeface="Roboto Slab" pitchFamily="2" charset="0"/>
              </a:rPr>
              <a:t>Earth´s</a:t>
            </a:r>
            <a:r>
              <a:rPr lang="sk-SK" altLang="cs-CZ" sz="6000" b="1" dirty="0">
                <a:solidFill>
                  <a:srgbClr val="94BF6E"/>
                </a:solidFill>
                <a:latin typeface="Roboto Slab" pitchFamily="2" charset="0"/>
                <a:cs typeface="Arial" panose="020B0604020202020204" pitchFamily="34" charset="0"/>
                <a:sym typeface="Roboto Slab" pitchFamily="2" charset="0"/>
              </a:rPr>
              <a:t> </a:t>
            </a:r>
            <a:r>
              <a:rPr lang="sk-SK" altLang="cs-CZ" sz="6000" b="1" dirty="0" err="1">
                <a:solidFill>
                  <a:srgbClr val="94BF6E"/>
                </a:solidFill>
                <a:latin typeface="Roboto Slab" pitchFamily="2" charset="0"/>
                <a:cs typeface="Arial" panose="020B0604020202020204" pitchFamily="34" charset="0"/>
                <a:sym typeface="Roboto Slab" pitchFamily="2" charset="0"/>
              </a:rPr>
              <a:t>surface</a:t>
            </a:r>
            <a:r>
              <a:rPr lang="sk-SK" altLang="cs-CZ" sz="6000" b="1" dirty="0">
                <a:solidFill>
                  <a:srgbClr val="94BF6E"/>
                </a:solidFill>
                <a:latin typeface="Roboto Slab" pitchFamily="2" charset="0"/>
                <a:cs typeface="Arial" panose="020B0604020202020204" pitchFamily="34" charset="0"/>
                <a:sym typeface="Roboto Slab" pitchFamily="2" charset="0"/>
              </a:rPr>
              <a:t>? </a:t>
            </a:r>
          </a:p>
        </p:txBody>
      </p:sp>
      <p:sp>
        <p:nvSpPr>
          <p:cNvPr id="19465" name="Google Shape;187;p19">
            <a:extLst>
              <a:ext uri="{FF2B5EF4-FFF2-40B4-BE49-F238E27FC236}">
                <a16:creationId xmlns:a16="http://schemas.microsoft.com/office/drawing/2014/main" id="{52E7BF02-6937-41D0-BFE0-99187344A9A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D9819E5-529A-4C5F-87EF-E5F2A8BF5964}"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pic>
        <p:nvPicPr>
          <p:cNvPr id="19" name="Obrázek 18">
            <a:extLst>
              <a:ext uri="{FF2B5EF4-FFF2-40B4-BE49-F238E27FC236}">
                <a16:creationId xmlns:a16="http://schemas.microsoft.com/office/drawing/2014/main" id="{7C40667A-BB6A-4D5C-8139-9477B023E62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45386" y="1738462"/>
            <a:ext cx="3168352" cy="3168352"/>
          </a:xfrm>
          <a:prstGeom prst="rect">
            <a:avLst/>
          </a:prstGeom>
        </p:spPr>
      </p:pic>
      <p:sp>
        <p:nvSpPr>
          <p:cNvPr id="17" name="Tlačítko akce: Přejít vpřed nebo Další 16">
            <a:hlinkClick r:id="" action="ppaction://hlinkshowjump?jump=nextslide" highlightClick="1"/>
            <a:extLst>
              <a:ext uri="{FF2B5EF4-FFF2-40B4-BE49-F238E27FC236}">
                <a16:creationId xmlns:a16="http://schemas.microsoft.com/office/drawing/2014/main" id="{94B41F76-CFFF-4AE7-A106-9E9209834373}"/>
              </a:ext>
            </a:extLst>
          </p:cNvPr>
          <p:cNvSpPr/>
          <p:nvPr/>
        </p:nvSpPr>
        <p:spPr>
          <a:xfrm>
            <a:off x="8635959" y="4643858"/>
            <a:ext cx="349250" cy="3238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Exploration</a:t>
            </a:r>
            <a:r>
              <a:rPr lang="sk-SK" altLang="cs-CZ" sz="1800" b="1" dirty="0">
                <a:solidFill>
                  <a:srgbClr val="FFFFFF"/>
                </a:solidFill>
                <a:latin typeface="Roboto Slab" pitchFamily="2" charset="0"/>
                <a:cs typeface="Arial" panose="020B0604020202020204" pitchFamily="34" charset="0"/>
                <a:sym typeface="Roboto Slab" pitchFamily="2" charset="0"/>
              </a:rPr>
              <a:t> of </a:t>
            </a:r>
            <a:r>
              <a:rPr lang="sk-SK" altLang="cs-CZ" sz="1800" b="1" dirty="0" err="1">
                <a:solidFill>
                  <a:srgbClr val="FFFFFF"/>
                </a:solidFill>
                <a:latin typeface="Roboto Slab" pitchFamily="2" charset="0"/>
                <a:cs typeface="Arial" panose="020B0604020202020204" pitchFamily="34" charset="0"/>
                <a:sym typeface="Roboto Slab" pitchFamily="2" charset="0"/>
              </a:rPr>
              <a:t>the</a:t>
            </a:r>
            <a:r>
              <a:rPr lang="sk-SK" altLang="cs-CZ" sz="1800" b="1" dirty="0">
                <a:solidFill>
                  <a:srgbClr val="FFFFFF"/>
                </a:solidFill>
                <a:latin typeface="Roboto Slab" pitchFamily="2" charset="0"/>
                <a:cs typeface="Arial" panose="020B0604020202020204" pitchFamily="34" charset="0"/>
                <a:sym typeface="Roboto Slab" pitchFamily="2" charset="0"/>
              </a:rPr>
              <a:t> </a:t>
            </a:r>
            <a:r>
              <a:rPr lang="sk-SK" altLang="cs-CZ" sz="1800" b="1" dirty="0" err="1">
                <a:solidFill>
                  <a:srgbClr val="FFFFFF"/>
                </a:solidFill>
                <a:latin typeface="Roboto Slab" pitchFamily="2" charset="0"/>
                <a:cs typeface="Arial" panose="020B0604020202020204" pitchFamily="34" charset="0"/>
                <a:sym typeface="Roboto Slab" pitchFamily="2" charset="0"/>
              </a:rPr>
              <a:t>planet</a:t>
            </a:r>
            <a:r>
              <a:rPr lang="sk-SK" altLang="cs-CZ" sz="1800" b="1" dirty="0">
                <a:solidFill>
                  <a:srgbClr val="FFFFFF"/>
                </a:solidFill>
                <a:latin typeface="Roboto Slab" pitchFamily="2" charset="0"/>
                <a:cs typeface="Arial" panose="020B0604020202020204" pitchFamily="34" charset="0"/>
                <a:sym typeface="Roboto Slab" pitchFamily="2" charset="0"/>
              </a:rPr>
              <a:t> </a:t>
            </a:r>
            <a:r>
              <a:rPr lang="sk-SK" altLang="cs-CZ" sz="1800" b="1" dirty="0" err="1">
                <a:solidFill>
                  <a:srgbClr val="FFFFFF"/>
                </a:solidFill>
                <a:latin typeface="Roboto Slab" pitchFamily="2" charset="0"/>
                <a:cs typeface="Arial" panose="020B0604020202020204" pitchFamily="34" charset="0"/>
                <a:sym typeface="Roboto Slab" pitchFamily="2" charset="0"/>
              </a:rPr>
              <a:t>Earth</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1146175" y="1766888"/>
            <a:ext cx="7540625" cy="3159125"/>
          </a:xfrm>
        </p:spPr>
        <p:txBody>
          <a:bodyPr/>
          <a:lstStyle/>
          <a:p>
            <a:pPr eaLnBrk="1" fontAlgn="auto" hangingPunct="1">
              <a:buClr>
                <a:srgbClr val="114454"/>
              </a:buClr>
              <a:buFont typeface="Nixie One"/>
              <a:buChar char="▪"/>
              <a:defRPr/>
            </a:pPr>
            <a:r>
              <a:rPr lang="cs-CZ" dirty="0">
                <a:solidFill>
                  <a:srgbClr val="114454"/>
                </a:solidFill>
                <a:latin typeface="Weekly Free Light" panose="00000400000000000000" pitchFamily="50" charset="-18"/>
                <a:ea typeface="Nixie One"/>
                <a:cs typeface="Nixie One"/>
                <a:sym typeface="Nixie One"/>
                <a:hlinkClick r:id="rId3" action="ppaction://hlinksldjump"/>
              </a:rPr>
              <a:t>direct</a:t>
            </a:r>
            <a:endParaRPr lang="cs-CZ" dirty="0">
              <a:solidFill>
                <a:srgbClr val="114454"/>
              </a:solidFill>
              <a:latin typeface="Weekly Free Light" panose="00000400000000000000" pitchFamily="50" charset="-18"/>
              <a:ea typeface="Nixie One"/>
              <a:cs typeface="Nixie One"/>
              <a:sym typeface="Nixie One"/>
            </a:endParaRPr>
          </a:p>
          <a:p>
            <a:pPr eaLnBrk="1" fontAlgn="auto" hangingPunct="1">
              <a:spcBef>
                <a:spcPts val="0"/>
              </a:spcBef>
              <a:buClr>
                <a:srgbClr val="114454"/>
              </a:buClr>
              <a:buFont typeface="Nixie One"/>
              <a:buChar char="▪"/>
              <a:defRPr/>
            </a:pPr>
            <a:r>
              <a:rPr lang="cs-CZ" dirty="0" err="1">
                <a:solidFill>
                  <a:srgbClr val="114454"/>
                </a:solidFill>
                <a:latin typeface="Weekly Free Light" panose="00000400000000000000" pitchFamily="50" charset="-18"/>
                <a:ea typeface="Nixie One"/>
                <a:cs typeface="Nixie One"/>
                <a:sym typeface="Nixie One"/>
                <a:hlinkClick r:id="rId4" action="ppaction://hlinksldjump"/>
              </a:rPr>
              <a:t>indirect</a:t>
            </a:r>
            <a:endParaRPr lang="cs-CZ"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967DB0F-8249-4DEC-B27F-FBBB16A07528}"/>
              </a:ext>
            </a:extLst>
          </p:cNvPr>
          <p:cNvGrpSpPr>
            <a:grpSpLocks/>
          </p:cNvGrpSpPr>
          <p:nvPr/>
        </p:nvGrpSpPr>
        <p:grpSpPr bwMode="auto">
          <a:xfrm>
            <a:off x="457200" y="877887"/>
            <a:ext cx="334962" cy="333375"/>
            <a:chOff x="5941025" y="3634400"/>
            <a:chExt cx="467650" cy="467650"/>
          </a:xfrm>
        </p:grpSpPr>
        <p:sp>
          <p:nvSpPr>
            <p:cNvPr id="13" name="Google Shape;680;p40">
              <a:extLst>
                <a:ext uri="{FF2B5EF4-FFF2-40B4-BE49-F238E27FC236}">
                  <a16:creationId xmlns:a16="http://schemas.microsoft.com/office/drawing/2014/main" id="{BD4EB1B8-5C6C-41B0-B08E-7A2535AC3EF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8D08446D-332F-4A6F-A32E-AF2FDA04BC4E}"/>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D5E469BF-56AF-4F1A-9A26-B6B08AD3AE0D}"/>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D311575C-DBB4-49A8-AB9F-5A48A2A506F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DCF4CC0B-1967-47C7-9028-F008A62A4A5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69D78FF4-6E76-4A05-9946-A266D4035EF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 name="Tlačítko akce: Přejít domů 1">
            <a:hlinkClick r:id="rId5" action="ppaction://hlinksldjump" highlightClick="1"/>
            <a:extLst>
              <a:ext uri="{FF2B5EF4-FFF2-40B4-BE49-F238E27FC236}">
                <a16:creationId xmlns:a16="http://schemas.microsoft.com/office/drawing/2014/main" id="{E6F72CB8-82AC-40C2-8DDE-0B4968B42905}"/>
              </a:ext>
            </a:extLst>
          </p:cNvPr>
          <p:cNvSpPr/>
          <p:nvPr/>
        </p:nvSpPr>
        <p:spPr>
          <a:xfrm>
            <a:off x="8604448" y="4731990"/>
            <a:ext cx="349250" cy="3238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Deep</a:t>
            </a:r>
            <a:r>
              <a:rPr lang="sk-SK" altLang="cs-CZ" sz="1800" b="1" dirty="0">
                <a:solidFill>
                  <a:srgbClr val="FFFFFF"/>
                </a:solidFill>
                <a:latin typeface="Roboto Slab" pitchFamily="2" charset="0"/>
                <a:cs typeface="Arial" panose="020B0604020202020204" pitchFamily="34" charset="0"/>
                <a:sym typeface="Roboto Slab" pitchFamily="2" charset="0"/>
              </a:rPr>
              <a:t> </a:t>
            </a:r>
            <a:r>
              <a:rPr lang="sk-SK" altLang="cs-CZ" sz="1800" b="1" dirty="0" err="1">
                <a:solidFill>
                  <a:srgbClr val="FFFFFF"/>
                </a:solidFill>
                <a:latin typeface="Roboto Slab" pitchFamily="2" charset="0"/>
                <a:cs typeface="Arial" panose="020B0604020202020204" pitchFamily="34" charset="0"/>
                <a:sym typeface="Roboto Slab" pitchFamily="2" charset="0"/>
              </a:rPr>
              <a:t>drillings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467544" y="1712993"/>
            <a:ext cx="4104456" cy="3159125"/>
          </a:xfrm>
        </p:spPr>
        <p:txBody>
          <a:bodyPr/>
          <a:lstStyle/>
          <a:p>
            <a:pPr eaLnBrk="1" fontAlgn="auto" hangingPunct="1">
              <a:buClr>
                <a:srgbClr val="114454"/>
              </a:buClr>
              <a:buFont typeface="Nixie One"/>
              <a:buChar char="▪"/>
              <a:defRPr/>
            </a:pPr>
            <a:r>
              <a:rPr lang="cs-CZ" sz="2400" b="1" dirty="0" err="1">
                <a:solidFill>
                  <a:srgbClr val="114454"/>
                </a:solidFill>
                <a:latin typeface="Weekly Free Light" panose="00000400000000000000" pitchFamily="50" charset="-18"/>
                <a:ea typeface="Nixie One"/>
                <a:cs typeface="Nixie One"/>
                <a:sym typeface="Nixie One"/>
                <a:hlinkClick r:id="rId3" action="ppaction://hlinksldjump"/>
              </a:rPr>
              <a:t>The</a:t>
            </a:r>
            <a:r>
              <a:rPr lang="cs-CZ" sz="2400" b="1" dirty="0">
                <a:solidFill>
                  <a:srgbClr val="114454"/>
                </a:solidFill>
                <a:latin typeface="Weekly Free Light" panose="00000400000000000000" pitchFamily="50" charset="-18"/>
                <a:ea typeface="Nixie One"/>
                <a:cs typeface="Nixie One"/>
                <a:sym typeface="Nixie One"/>
                <a:hlinkClick r:id="rId3" action="ppaction://hlinksldjump"/>
              </a:rPr>
              <a:t> </a:t>
            </a:r>
            <a:r>
              <a:rPr lang="cs-CZ" sz="2400" b="1" dirty="0" err="1">
                <a:solidFill>
                  <a:srgbClr val="114454"/>
                </a:solidFill>
                <a:latin typeface="Weekly Free Light" panose="00000400000000000000" pitchFamily="50" charset="-18"/>
                <a:ea typeface="Nixie One"/>
                <a:cs typeface="Nixie One"/>
                <a:sym typeface="Nixie One"/>
                <a:hlinkClick r:id="rId3" action="ppaction://hlinksldjump"/>
              </a:rPr>
              <a:t>deepest</a:t>
            </a:r>
            <a:r>
              <a:rPr lang="cs-CZ" sz="2400" b="1" dirty="0">
                <a:solidFill>
                  <a:srgbClr val="114454"/>
                </a:solidFill>
                <a:latin typeface="Weekly Free Light" panose="00000400000000000000" pitchFamily="50" charset="-18"/>
                <a:ea typeface="Nixie One"/>
                <a:cs typeface="Nixie One"/>
                <a:sym typeface="Nixie One"/>
                <a:hlinkClick r:id="rId3" action="ppaction://hlinksldjump"/>
              </a:rPr>
              <a:t> in </a:t>
            </a:r>
            <a:r>
              <a:rPr lang="cs-CZ" sz="2400" b="1" dirty="0" err="1">
                <a:solidFill>
                  <a:srgbClr val="114454"/>
                </a:solidFill>
                <a:latin typeface="Weekly Free Light" panose="00000400000000000000" pitchFamily="50" charset="-18"/>
                <a:ea typeface="Nixie One"/>
                <a:cs typeface="Nixie One"/>
                <a:sym typeface="Nixie One"/>
                <a:hlinkClick r:id="rId3" action="ppaction://hlinksldjump"/>
              </a:rPr>
              <a:t>the</a:t>
            </a:r>
            <a:r>
              <a:rPr lang="cs-CZ" sz="2400" b="1" dirty="0">
                <a:solidFill>
                  <a:srgbClr val="114454"/>
                </a:solidFill>
                <a:latin typeface="Weekly Free Light" panose="00000400000000000000" pitchFamily="50" charset="-18"/>
                <a:ea typeface="Nixie One"/>
                <a:cs typeface="Nixie One"/>
                <a:sym typeface="Nixie One"/>
                <a:hlinkClick r:id="rId3" action="ppaction://hlinksldjump"/>
              </a:rPr>
              <a:t> Czech </a:t>
            </a:r>
            <a:r>
              <a:rPr lang="cs-CZ" sz="2400" b="1" dirty="0" err="1">
                <a:solidFill>
                  <a:srgbClr val="114454"/>
                </a:solidFill>
                <a:latin typeface="Weekly Free Light" panose="00000400000000000000" pitchFamily="50" charset="-18"/>
                <a:ea typeface="Nixie One"/>
                <a:cs typeface="Nixie One"/>
                <a:sym typeface="Nixie One"/>
                <a:hlinkClick r:id="rId3" action="ppaction://hlinksldjump"/>
              </a:rPr>
              <a:t>republic</a:t>
            </a:r>
            <a:r>
              <a:rPr lang="cs-CZ" sz="2400" b="1" dirty="0">
                <a:solidFill>
                  <a:srgbClr val="114454"/>
                </a:solidFill>
                <a:latin typeface="Weekly Free Light" panose="00000400000000000000" pitchFamily="50" charset="-18"/>
                <a:ea typeface="Nixie One"/>
                <a:cs typeface="Nixie One"/>
                <a:sym typeface="Nixie One"/>
                <a:hlinkClick r:id="rId3" action="ppaction://hlinksldjump"/>
              </a:rPr>
              <a:t>: </a:t>
            </a:r>
            <a:r>
              <a:rPr lang="cs-CZ" sz="2400" dirty="0">
                <a:solidFill>
                  <a:srgbClr val="114454"/>
                </a:solidFill>
                <a:latin typeface="Weekly Free Light" panose="00000400000000000000" pitchFamily="50" charset="-18"/>
                <a:ea typeface="Nixie One"/>
                <a:cs typeface="Nixie One"/>
                <a:sym typeface="Nixie One"/>
                <a:hlinkClick r:id="rId3" action="ppaction://hlinksldjump"/>
              </a:rPr>
              <a:t>Jablůnka 1</a:t>
            </a:r>
            <a:endParaRPr lang="cs-CZ" sz="2400" dirty="0">
              <a:solidFill>
                <a:srgbClr val="114454"/>
              </a:solidFill>
              <a:latin typeface="Weekly Free Light" panose="00000400000000000000" pitchFamily="50" charset="-18"/>
              <a:ea typeface="Nixie One"/>
              <a:cs typeface="Nixie One"/>
              <a:sym typeface="Nixie One"/>
            </a:endParaRPr>
          </a:p>
          <a:p>
            <a:pPr eaLnBrk="1" fontAlgn="auto" hangingPunct="1">
              <a:spcBef>
                <a:spcPts val="0"/>
              </a:spcBef>
              <a:buClr>
                <a:srgbClr val="114454"/>
              </a:buClr>
              <a:buFont typeface="Nixie One"/>
              <a:buChar char="▪"/>
              <a:defRPr/>
            </a:pPr>
            <a:r>
              <a:rPr lang="cs-CZ" sz="2400" b="1" dirty="0" err="1">
                <a:solidFill>
                  <a:srgbClr val="114454"/>
                </a:solidFill>
                <a:latin typeface="Weekly Free Light" panose="00000400000000000000" pitchFamily="50" charset="-18"/>
                <a:ea typeface="Nixie One"/>
                <a:cs typeface="Nixie One"/>
                <a:sym typeface="Nixie One"/>
                <a:hlinkClick r:id="rId4" action="ppaction://hlinksldjump"/>
              </a:rPr>
              <a:t>The</a:t>
            </a:r>
            <a:r>
              <a:rPr lang="cs-CZ" sz="2400" b="1" dirty="0">
                <a:solidFill>
                  <a:srgbClr val="114454"/>
                </a:solidFill>
                <a:latin typeface="Weekly Free Light" panose="00000400000000000000" pitchFamily="50" charset="-18"/>
                <a:ea typeface="Nixie One"/>
                <a:cs typeface="Nixie One"/>
                <a:sym typeface="Nixie One"/>
                <a:hlinkClick r:id="rId4" action="ppaction://hlinksldjump"/>
              </a:rPr>
              <a:t> </a:t>
            </a:r>
            <a:r>
              <a:rPr lang="cs-CZ" sz="2400" b="1" dirty="0" err="1">
                <a:solidFill>
                  <a:srgbClr val="114454"/>
                </a:solidFill>
                <a:latin typeface="Weekly Free Light" panose="00000400000000000000" pitchFamily="50" charset="-18"/>
                <a:ea typeface="Nixie One"/>
                <a:cs typeface="Nixie One"/>
                <a:sym typeface="Nixie One"/>
                <a:hlinkClick r:id="rId4" action="ppaction://hlinksldjump"/>
              </a:rPr>
              <a:t>deepest</a:t>
            </a:r>
            <a:r>
              <a:rPr lang="cs-CZ" sz="2400" b="1" dirty="0">
                <a:solidFill>
                  <a:srgbClr val="114454"/>
                </a:solidFill>
                <a:latin typeface="Weekly Free Light" panose="00000400000000000000" pitchFamily="50" charset="-18"/>
                <a:ea typeface="Nixie One"/>
                <a:cs typeface="Nixie One"/>
                <a:sym typeface="Nixie One"/>
                <a:hlinkClick r:id="rId4" action="ppaction://hlinksldjump"/>
              </a:rPr>
              <a:t> in </a:t>
            </a:r>
            <a:r>
              <a:rPr lang="cs-CZ" sz="2400" b="1" dirty="0" err="1">
                <a:solidFill>
                  <a:srgbClr val="114454"/>
                </a:solidFill>
                <a:latin typeface="Weekly Free Light" panose="00000400000000000000" pitchFamily="50" charset="-18"/>
                <a:ea typeface="Nixie One"/>
                <a:cs typeface="Nixie One"/>
                <a:sym typeface="Nixie One"/>
                <a:hlinkClick r:id="rId4" action="ppaction://hlinksldjump"/>
              </a:rPr>
              <a:t>the</a:t>
            </a:r>
            <a:r>
              <a:rPr lang="cs-CZ" sz="2400" b="1" dirty="0">
                <a:solidFill>
                  <a:srgbClr val="114454"/>
                </a:solidFill>
                <a:latin typeface="Weekly Free Light" panose="00000400000000000000" pitchFamily="50" charset="-18"/>
                <a:ea typeface="Nixie One"/>
                <a:cs typeface="Nixie One"/>
                <a:sym typeface="Nixie One"/>
                <a:hlinkClick r:id="rId4" action="ppaction://hlinksldjump"/>
              </a:rPr>
              <a:t> </a:t>
            </a:r>
            <a:r>
              <a:rPr lang="cs-CZ" sz="2400" b="1" dirty="0" err="1">
                <a:solidFill>
                  <a:srgbClr val="114454"/>
                </a:solidFill>
                <a:latin typeface="Weekly Free Light" panose="00000400000000000000" pitchFamily="50" charset="-18"/>
                <a:ea typeface="Nixie One"/>
                <a:cs typeface="Nixie One"/>
                <a:sym typeface="Nixie One"/>
                <a:hlinkClick r:id="rId4" action="ppaction://hlinksldjump"/>
              </a:rPr>
              <a:t>world</a:t>
            </a:r>
            <a:r>
              <a:rPr lang="cs-CZ" sz="2400" b="1" dirty="0">
                <a:solidFill>
                  <a:srgbClr val="114454"/>
                </a:solidFill>
                <a:latin typeface="Weekly Free Light" panose="00000400000000000000" pitchFamily="50" charset="-18"/>
                <a:ea typeface="Nixie One"/>
                <a:cs typeface="Nixie One"/>
                <a:sym typeface="Nixie One"/>
                <a:hlinkClick r:id="rId4" action="ppaction://hlinksldjump"/>
              </a:rPr>
              <a:t>: </a:t>
            </a:r>
            <a:r>
              <a:rPr lang="cs-CZ" sz="2400" dirty="0" err="1">
                <a:solidFill>
                  <a:srgbClr val="114454"/>
                </a:solidFill>
                <a:latin typeface="Weekly Free Light" panose="00000400000000000000" pitchFamily="50" charset="-18"/>
                <a:ea typeface="Nixie One"/>
                <a:cs typeface="Nixie One"/>
                <a:sym typeface="Nixie One"/>
                <a:hlinkClick r:id="rId4" action="ppaction://hlinksldjump"/>
              </a:rPr>
              <a:t>Kola´s</a:t>
            </a:r>
            <a:r>
              <a:rPr lang="cs-CZ" sz="2400" dirty="0">
                <a:solidFill>
                  <a:srgbClr val="114454"/>
                </a:solidFill>
                <a:latin typeface="Weekly Free Light" panose="00000400000000000000" pitchFamily="50" charset="-18"/>
                <a:ea typeface="Nixie One"/>
                <a:cs typeface="Nixie One"/>
                <a:sym typeface="Nixie One"/>
                <a:hlinkClick r:id="rId4" action="ppaction://hlinksldjump"/>
              </a:rPr>
              <a:t> </a:t>
            </a:r>
            <a:r>
              <a:rPr lang="cs-CZ" sz="2400" dirty="0" err="1">
                <a:solidFill>
                  <a:srgbClr val="114454"/>
                </a:solidFill>
                <a:latin typeface="Weekly Free Light" panose="00000400000000000000" pitchFamily="50" charset="-18"/>
                <a:ea typeface="Nixie One"/>
                <a:cs typeface="Nixie One"/>
                <a:sym typeface="Nixie One"/>
                <a:hlinkClick r:id="rId4" action="ppaction://hlinksldjump"/>
              </a:rPr>
              <a:t>superdeep</a:t>
            </a:r>
            <a:r>
              <a:rPr lang="cs-CZ" sz="2400" dirty="0">
                <a:solidFill>
                  <a:srgbClr val="114454"/>
                </a:solidFill>
                <a:latin typeface="Weekly Free Light" panose="00000400000000000000" pitchFamily="50" charset="-18"/>
                <a:ea typeface="Nixie One"/>
                <a:cs typeface="Nixie One"/>
                <a:sym typeface="Nixie One"/>
                <a:hlinkClick r:id="rId4" action="ppaction://hlinksldjump"/>
              </a:rPr>
              <a:t> </a:t>
            </a:r>
            <a:r>
              <a:rPr lang="cs-CZ" sz="2400" dirty="0" err="1">
                <a:solidFill>
                  <a:srgbClr val="114454"/>
                </a:solidFill>
                <a:latin typeface="Weekly Free Light" panose="00000400000000000000" pitchFamily="50" charset="-18"/>
                <a:ea typeface="Nixie One"/>
                <a:cs typeface="Nixie One"/>
                <a:sym typeface="Nixie One"/>
                <a:hlinkClick r:id="rId4" action="ppaction://hlinksldjump"/>
              </a:rPr>
              <a:t>drilling</a:t>
            </a:r>
            <a:endParaRPr lang="cs-CZ" sz="24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pic>
        <p:nvPicPr>
          <p:cNvPr id="3" name="Grafický objekt 2" descr="Sbíječka">
            <a:extLst>
              <a:ext uri="{FF2B5EF4-FFF2-40B4-BE49-F238E27FC236}">
                <a16:creationId xmlns:a16="http://schemas.microsoft.com/office/drawing/2014/main" id="{7246C647-3671-49AD-8E51-8C89A390D0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8450" y="728711"/>
            <a:ext cx="631727" cy="631727"/>
          </a:xfrm>
          <a:prstGeom prst="rect">
            <a:avLst/>
          </a:prstGeom>
        </p:spPr>
      </p:pic>
      <p:pic>
        <p:nvPicPr>
          <p:cNvPr id="27" name="Obrázek 26">
            <a:extLst>
              <a:ext uri="{FF2B5EF4-FFF2-40B4-BE49-F238E27FC236}">
                <a16:creationId xmlns:a16="http://schemas.microsoft.com/office/drawing/2014/main" id="{951E7EE6-6E19-4E1A-B9DA-69F4C8897F3E}"/>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652120" y="527429"/>
            <a:ext cx="2688002" cy="4135388"/>
          </a:xfrm>
          <a:prstGeom prst="rect">
            <a:avLst/>
          </a:prstGeom>
        </p:spPr>
      </p:pic>
      <p:sp>
        <p:nvSpPr>
          <p:cNvPr id="14" name="Tlačítko akce: Návrat 13">
            <a:hlinkClick r:id="rId9" action="ppaction://hlinksldjump" highlightClick="1"/>
            <a:extLst>
              <a:ext uri="{FF2B5EF4-FFF2-40B4-BE49-F238E27FC236}">
                <a16:creationId xmlns:a16="http://schemas.microsoft.com/office/drawing/2014/main" id="{EEB4A5D5-A503-4900-971E-240FF8DEF5E6}"/>
              </a:ext>
            </a:extLst>
          </p:cNvPr>
          <p:cNvSpPr/>
          <p:nvPr/>
        </p:nvSpPr>
        <p:spPr>
          <a:xfrm>
            <a:off x="8440217" y="4635274"/>
            <a:ext cx="349250" cy="3238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0542723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Jablůnka</a:t>
            </a:r>
            <a:r>
              <a:rPr lang="sk-SK" altLang="cs-CZ" sz="1800" b="1" dirty="0">
                <a:solidFill>
                  <a:srgbClr val="FFFFFF"/>
                </a:solidFill>
                <a:latin typeface="Roboto Slab" pitchFamily="2" charset="0"/>
                <a:cs typeface="Arial" panose="020B0604020202020204" pitchFamily="34" charset="0"/>
                <a:sym typeface="Roboto Slab" pitchFamily="2" charset="0"/>
              </a:rPr>
              <a:t> 1</a:t>
            </a: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pic>
        <p:nvPicPr>
          <p:cNvPr id="3" name="Grafický objekt 2" descr="Sbíječka">
            <a:extLst>
              <a:ext uri="{FF2B5EF4-FFF2-40B4-BE49-F238E27FC236}">
                <a16:creationId xmlns:a16="http://schemas.microsoft.com/office/drawing/2014/main" id="{7246C647-3671-49AD-8E51-8C89A390D0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450" y="728711"/>
            <a:ext cx="631727" cy="631727"/>
          </a:xfrm>
          <a:prstGeom prst="rect">
            <a:avLst/>
          </a:prstGeom>
        </p:spPr>
      </p:pic>
      <p:sp>
        <p:nvSpPr>
          <p:cNvPr id="11" name="Google Shape;161;p18">
            <a:extLst>
              <a:ext uri="{FF2B5EF4-FFF2-40B4-BE49-F238E27FC236}">
                <a16:creationId xmlns:a16="http://schemas.microsoft.com/office/drawing/2014/main" id="{DD0BA2C9-0367-431E-B970-BFE3DBA73174}"/>
              </a:ext>
            </a:extLst>
          </p:cNvPr>
          <p:cNvSpPr txBox="1">
            <a:spLocks noGrp="1"/>
          </p:cNvSpPr>
          <p:nvPr>
            <p:ph type="body" idx="1"/>
          </p:nvPr>
        </p:nvSpPr>
        <p:spPr>
          <a:xfrm>
            <a:off x="827584" y="1788840"/>
            <a:ext cx="7848872" cy="1994223"/>
          </a:xfrm>
        </p:spPr>
        <p:txBody>
          <a:bodyPr/>
          <a:lstStyle/>
          <a:p>
            <a:pPr eaLnBrk="1" fontAlgn="auto" hangingPunct="1">
              <a:buClr>
                <a:srgbClr val="114454"/>
              </a:buClr>
              <a:buFont typeface="Nixie One"/>
              <a:buChar char="▪"/>
              <a:defRPr/>
            </a:pPr>
            <a:r>
              <a:rPr lang="en-GB" sz="2000" dirty="0">
                <a:solidFill>
                  <a:srgbClr val="114454"/>
                </a:solidFill>
                <a:latin typeface="Weekly Free Light" panose="00000400000000000000" pitchFamily="50" charset="-18"/>
                <a:ea typeface="Nixie One"/>
                <a:cs typeface="Nixie One"/>
                <a:sym typeface="Nixie One"/>
                <a:hlinkClick r:id="rId5"/>
              </a:rPr>
              <a:t>Depth</a:t>
            </a:r>
            <a:r>
              <a:rPr lang="cs-CZ" sz="2000" dirty="0">
                <a:solidFill>
                  <a:srgbClr val="114454"/>
                </a:solidFill>
                <a:latin typeface="Weekly Free Light" panose="00000400000000000000" pitchFamily="50" charset="-18"/>
                <a:ea typeface="Nixie One"/>
                <a:cs typeface="Nixie One"/>
                <a:sym typeface="Nixie One"/>
              </a:rPr>
              <a:t>: 6502 m</a:t>
            </a:r>
            <a:endParaRPr sz="2000" dirty="0">
              <a:solidFill>
                <a:srgbClr val="114454"/>
              </a:solidFill>
              <a:latin typeface="Weekly Free Light" panose="00000400000000000000" pitchFamily="50" charset="-18"/>
              <a:ea typeface="Nixie One"/>
              <a:cs typeface="Nixie One"/>
              <a:sym typeface="Nixie One"/>
            </a:endParaRPr>
          </a:p>
          <a:p>
            <a:pPr eaLnBrk="1" fontAlgn="auto" hangingPunct="1">
              <a:spcBef>
                <a:spcPts val="0"/>
              </a:spcBef>
              <a:buClr>
                <a:srgbClr val="114454"/>
              </a:buClr>
              <a:buFont typeface="Nixie One"/>
              <a:buChar char="▪"/>
              <a:defRPr/>
            </a:pPr>
            <a:r>
              <a:rPr lang="cs-CZ" sz="2000" dirty="0" err="1">
                <a:solidFill>
                  <a:srgbClr val="114454"/>
                </a:solidFill>
                <a:latin typeface="Weekly Free Light" panose="00000400000000000000" pitchFamily="50" charset="-18"/>
                <a:ea typeface="Nixie One"/>
                <a:cs typeface="Nixie One"/>
                <a:sym typeface="Nixie One"/>
              </a:rPr>
              <a:t>Purpose</a:t>
            </a:r>
            <a:r>
              <a:rPr lang="cs-CZ" sz="2000" dirty="0">
                <a:solidFill>
                  <a:srgbClr val="114454"/>
                </a:solidFill>
                <a:latin typeface="Weekly Free Light" panose="00000400000000000000" pitchFamily="50" charset="-18"/>
                <a:ea typeface="Nixie One"/>
                <a:cs typeface="Nixie One"/>
                <a:sym typeface="Nixie One"/>
              </a:rPr>
              <a:t>: </a:t>
            </a:r>
            <a:r>
              <a:rPr lang="cs-CZ" sz="2000" dirty="0" err="1">
                <a:solidFill>
                  <a:srgbClr val="114454"/>
                </a:solidFill>
                <a:latin typeface="Weekly Free Light" panose="00000400000000000000" pitchFamily="50" charset="-18"/>
                <a:ea typeface="Nixie One"/>
                <a:cs typeface="Nixie One"/>
                <a:sym typeface="Nixie One"/>
              </a:rPr>
              <a:t>explorator</a:t>
            </a:r>
            <a:r>
              <a:rPr lang="en-GB" sz="2000" dirty="0">
                <a:solidFill>
                  <a:srgbClr val="114454"/>
                </a:solidFill>
                <a:latin typeface="Weekly Free Light" panose="00000400000000000000" pitchFamily="50" charset="-18"/>
                <a:ea typeface="Nixie One"/>
                <a:cs typeface="Nixie One"/>
                <a:sym typeface="Nixie One"/>
              </a:rPr>
              <a:t>y</a:t>
            </a:r>
            <a:r>
              <a:rPr lang="cs-CZ" sz="2000" dirty="0">
                <a:solidFill>
                  <a:srgbClr val="114454"/>
                </a:solidFill>
                <a:latin typeface="Weekly Free Light" panose="00000400000000000000" pitchFamily="50" charset="-18"/>
                <a:ea typeface="Nixie One"/>
                <a:cs typeface="Nixie One"/>
                <a:sym typeface="Nixie One"/>
              </a:rPr>
              <a:t> </a:t>
            </a:r>
            <a:r>
              <a:rPr lang="cs-CZ" sz="2000" dirty="0" err="1">
                <a:solidFill>
                  <a:srgbClr val="114454"/>
                </a:solidFill>
                <a:latin typeface="Weekly Free Light" panose="00000400000000000000" pitchFamily="50" charset="-18"/>
                <a:ea typeface="Nixie One"/>
                <a:cs typeface="Nixie One"/>
                <a:sym typeface="Nixie One"/>
              </a:rPr>
              <a:t>drilling</a:t>
            </a:r>
            <a:r>
              <a:rPr lang="cs-CZ" sz="2000" dirty="0">
                <a:solidFill>
                  <a:srgbClr val="114454"/>
                </a:solidFill>
                <a:latin typeface="Weekly Free Light" panose="00000400000000000000" pitchFamily="50" charset="-18"/>
                <a:ea typeface="Nixie One"/>
                <a:cs typeface="Nixie One"/>
                <a:sym typeface="Nixie One"/>
              </a:rPr>
              <a:t> </a:t>
            </a:r>
            <a:r>
              <a:rPr lang="cs-CZ" sz="2000" dirty="0" err="1">
                <a:solidFill>
                  <a:srgbClr val="114454"/>
                </a:solidFill>
                <a:latin typeface="Weekly Free Light" panose="00000400000000000000" pitchFamily="50" charset="-18"/>
                <a:ea typeface="Nixie One"/>
                <a:cs typeface="Nixie One"/>
                <a:sym typeface="Nixie One"/>
              </a:rPr>
              <a:t>from</a:t>
            </a:r>
            <a:r>
              <a:rPr lang="cs-CZ" sz="2000" dirty="0">
                <a:solidFill>
                  <a:srgbClr val="114454"/>
                </a:solidFill>
                <a:latin typeface="Weekly Free Light" panose="00000400000000000000" pitchFamily="50" charset="-18"/>
                <a:ea typeface="Nixie One"/>
                <a:cs typeface="Nixie One"/>
                <a:sym typeface="Nixie One"/>
              </a:rPr>
              <a:t> 1982 </a:t>
            </a:r>
            <a:r>
              <a:rPr lang="en-GB" sz="2000" dirty="0">
                <a:solidFill>
                  <a:srgbClr val="114454"/>
                </a:solidFill>
                <a:latin typeface="Weekly Free Light" panose="00000400000000000000" pitchFamily="50" charset="-18"/>
                <a:ea typeface="Nixie One"/>
                <a:cs typeface="Nixie One"/>
                <a:sym typeface="Nixie One"/>
              </a:rPr>
              <a:t>to locate oil and gas depo</a:t>
            </a:r>
            <a:r>
              <a:rPr lang="cs-CZ" sz="2000" dirty="0">
                <a:solidFill>
                  <a:srgbClr val="114454"/>
                </a:solidFill>
                <a:latin typeface="Weekly Free Light" panose="00000400000000000000" pitchFamily="50" charset="-18"/>
                <a:ea typeface="Nixie One"/>
                <a:cs typeface="Nixie One"/>
                <a:sym typeface="Nixie One"/>
              </a:rPr>
              <a:t>s</a:t>
            </a:r>
            <a:r>
              <a:rPr lang="en-GB" sz="2000" dirty="0">
                <a:solidFill>
                  <a:srgbClr val="114454"/>
                </a:solidFill>
                <a:latin typeface="Weekly Free Light" panose="00000400000000000000" pitchFamily="50" charset="-18"/>
                <a:ea typeface="Nixie One"/>
                <a:cs typeface="Nixie One"/>
                <a:sym typeface="Nixie One"/>
              </a:rPr>
              <a:t>its</a:t>
            </a:r>
            <a:endParaRPr lang="cs-CZ" sz="2000" dirty="0">
              <a:solidFill>
                <a:srgbClr val="114454"/>
              </a:solidFill>
              <a:latin typeface="Weekly Free Light" panose="00000400000000000000" pitchFamily="50" charset="-18"/>
              <a:ea typeface="Nixie One"/>
              <a:cs typeface="Nixie One"/>
              <a:sym typeface="Nixie One"/>
            </a:endParaRPr>
          </a:p>
          <a:p>
            <a:pPr eaLnBrk="1" fontAlgn="auto" hangingPunct="1">
              <a:spcBef>
                <a:spcPts val="0"/>
              </a:spcBef>
              <a:buClr>
                <a:srgbClr val="114454"/>
              </a:buClr>
              <a:buFont typeface="Nixie One"/>
              <a:buChar char="▪"/>
              <a:defRPr/>
            </a:pPr>
            <a:r>
              <a:rPr lang="cs-CZ" sz="2000" dirty="0" err="1">
                <a:solidFill>
                  <a:srgbClr val="114454"/>
                </a:solidFill>
                <a:latin typeface="Weekly Free Light" panose="00000400000000000000" pitchFamily="50" charset="-18"/>
                <a:ea typeface="Nixie One"/>
                <a:cs typeface="Nixie One"/>
                <a:sym typeface="Nixie One"/>
                <a:hlinkClick r:id="rId6"/>
              </a:rPr>
              <a:t>Location</a:t>
            </a:r>
            <a:r>
              <a:rPr lang="cs-CZ" sz="2000" dirty="0">
                <a:solidFill>
                  <a:srgbClr val="114454"/>
                </a:solidFill>
                <a:latin typeface="Weekly Free Light" panose="00000400000000000000" pitchFamily="50" charset="-18"/>
                <a:ea typeface="Nixie One"/>
                <a:cs typeface="Nixie One"/>
                <a:sym typeface="Nixie One"/>
                <a:hlinkClick r:id="rId6"/>
              </a:rPr>
              <a:t> on a  map</a:t>
            </a:r>
            <a:endParaRPr lang="cs-CZ" sz="2000" dirty="0">
              <a:solidFill>
                <a:srgbClr val="114454"/>
              </a:solidFill>
              <a:latin typeface="Weekly Free Light" panose="00000400000000000000" pitchFamily="50" charset="-18"/>
              <a:ea typeface="Nixie One"/>
              <a:cs typeface="Nixie One"/>
              <a:sym typeface="Nixie One"/>
            </a:endParaRPr>
          </a:p>
          <a:p>
            <a:pPr eaLnBrk="1" fontAlgn="auto" hangingPunct="1">
              <a:spcBef>
                <a:spcPts val="0"/>
              </a:spcBef>
              <a:buClr>
                <a:srgbClr val="114454"/>
              </a:buClr>
              <a:buFont typeface="Nixie One"/>
              <a:buChar char="▪"/>
              <a:defRPr/>
            </a:pPr>
            <a:endParaRPr sz="2000" dirty="0">
              <a:solidFill>
                <a:srgbClr val="114454"/>
              </a:solidFill>
              <a:latin typeface="Weekly Free Light" panose="00000400000000000000" pitchFamily="50" charset="-18"/>
              <a:ea typeface="Nixie One"/>
              <a:cs typeface="Nixie One"/>
              <a:sym typeface="Nixie One"/>
            </a:endParaRPr>
          </a:p>
        </p:txBody>
      </p:sp>
      <p:sp>
        <p:nvSpPr>
          <p:cNvPr id="10" name="Tlačítko akce: Návrat 9">
            <a:hlinkClick r:id="rId7" action="ppaction://hlinksldjump" highlightClick="1"/>
            <a:extLst>
              <a:ext uri="{FF2B5EF4-FFF2-40B4-BE49-F238E27FC236}">
                <a16:creationId xmlns:a16="http://schemas.microsoft.com/office/drawing/2014/main" id="{AAB8B706-85E7-41C6-A1F9-D445E7206D43}"/>
              </a:ext>
            </a:extLst>
          </p:cNvPr>
          <p:cNvSpPr/>
          <p:nvPr/>
        </p:nvSpPr>
        <p:spPr>
          <a:xfrm>
            <a:off x="8440217" y="4635274"/>
            <a:ext cx="349250" cy="3238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0775610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Kola’s superdeep drilling</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p:pic>
        <p:nvPicPr>
          <p:cNvPr id="3" name="Grafický objekt 2" descr="Sbíječka">
            <a:extLst>
              <a:ext uri="{FF2B5EF4-FFF2-40B4-BE49-F238E27FC236}">
                <a16:creationId xmlns:a16="http://schemas.microsoft.com/office/drawing/2014/main" id="{7246C647-3671-49AD-8E51-8C89A390D0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450" y="728711"/>
            <a:ext cx="631727" cy="631727"/>
          </a:xfrm>
          <a:prstGeom prst="rect">
            <a:avLst/>
          </a:prstGeom>
        </p:spPr>
      </p:pic>
      <p:sp>
        <p:nvSpPr>
          <p:cNvPr id="11" name="Google Shape;161;p18">
            <a:extLst>
              <a:ext uri="{FF2B5EF4-FFF2-40B4-BE49-F238E27FC236}">
                <a16:creationId xmlns:a16="http://schemas.microsoft.com/office/drawing/2014/main" id="{DD0BA2C9-0367-431E-B970-BFE3DBA73174}"/>
              </a:ext>
            </a:extLst>
          </p:cNvPr>
          <p:cNvSpPr txBox="1">
            <a:spLocks noGrp="1"/>
          </p:cNvSpPr>
          <p:nvPr>
            <p:ph type="body" idx="1"/>
          </p:nvPr>
        </p:nvSpPr>
        <p:spPr>
          <a:xfrm>
            <a:off x="4659332" y="3126332"/>
            <a:ext cx="3543945" cy="2178225"/>
          </a:xfrm>
        </p:spPr>
        <p:txBody>
          <a:bodyPr/>
          <a:lstStyle/>
          <a:p>
            <a:pPr eaLnBrk="1" fontAlgn="auto" hangingPunct="1">
              <a:buClr>
                <a:srgbClr val="114454"/>
              </a:buClr>
              <a:buFont typeface="Nixie One"/>
              <a:buChar char="▪"/>
              <a:defRPr/>
            </a:pPr>
            <a:r>
              <a:rPr lang="en-GB" sz="2000" dirty="0">
                <a:solidFill>
                  <a:srgbClr val="114454"/>
                </a:solidFill>
                <a:latin typeface="Weekly Free Light" panose="00000400000000000000" pitchFamily="50" charset="-18"/>
                <a:ea typeface="Nixie One"/>
                <a:cs typeface="Nixie One"/>
                <a:sym typeface="Nixie One"/>
              </a:rPr>
              <a:t>Depth</a:t>
            </a:r>
            <a:r>
              <a:rPr lang="cs-CZ" sz="2000" dirty="0">
                <a:solidFill>
                  <a:srgbClr val="114454"/>
                </a:solidFill>
                <a:latin typeface="Weekly Free Light" panose="00000400000000000000" pitchFamily="50" charset="-18"/>
                <a:ea typeface="Nixie One"/>
                <a:cs typeface="Nixie One"/>
                <a:sym typeface="Nixie One"/>
              </a:rPr>
              <a:t>: 12 226 m </a:t>
            </a:r>
            <a:endParaRPr sz="2000" dirty="0">
              <a:solidFill>
                <a:srgbClr val="114454"/>
              </a:solidFill>
              <a:latin typeface="Weekly Free Light" panose="00000400000000000000" pitchFamily="50" charset="-18"/>
              <a:ea typeface="Nixie One"/>
              <a:cs typeface="Nixie One"/>
              <a:sym typeface="Nixie One"/>
            </a:endParaRPr>
          </a:p>
          <a:p>
            <a:pPr eaLnBrk="1" fontAlgn="auto" hangingPunct="1">
              <a:spcBef>
                <a:spcPts val="0"/>
              </a:spcBef>
              <a:buClr>
                <a:srgbClr val="114454"/>
              </a:buClr>
              <a:buFont typeface="Nixie One"/>
              <a:buChar char="▪"/>
              <a:defRPr/>
            </a:pPr>
            <a:r>
              <a:rPr lang="en-GB" sz="2000" dirty="0">
                <a:solidFill>
                  <a:srgbClr val="114454"/>
                </a:solidFill>
                <a:latin typeface="Weekly Free Light" panose="00000400000000000000" pitchFamily="50" charset="-18"/>
                <a:ea typeface="Nixie One"/>
                <a:cs typeface="Nixie One"/>
                <a:sym typeface="Nixie One"/>
              </a:rPr>
              <a:t>Purpose</a:t>
            </a:r>
            <a:r>
              <a:rPr lang="cs-CZ" sz="2000" dirty="0">
                <a:solidFill>
                  <a:srgbClr val="114454"/>
                </a:solidFill>
                <a:latin typeface="Weekly Free Light" panose="00000400000000000000" pitchFamily="50" charset="-18"/>
                <a:ea typeface="Nixie One"/>
                <a:cs typeface="Nixie One"/>
                <a:sym typeface="Nixie One"/>
              </a:rPr>
              <a:t>: </a:t>
            </a:r>
            <a:r>
              <a:rPr lang="en-GB" sz="2000" dirty="0">
                <a:solidFill>
                  <a:srgbClr val="114454"/>
                </a:solidFill>
                <a:latin typeface="Weekly Free Light" panose="00000400000000000000" pitchFamily="50" charset="-18"/>
                <a:ea typeface="Nixie One"/>
                <a:cs typeface="Nixie One"/>
                <a:sym typeface="Nixie One"/>
              </a:rPr>
              <a:t>geological</a:t>
            </a:r>
            <a:r>
              <a:rPr lang="cs-CZ" sz="2000" dirty="0">
                <a:solidFill>
                  <a:srgbClr val="114454"/>
                </a:solidFill>
                <a:latin typeface="Weekly Free Light" panose="00000400000000000000" pitchFamily="50" charset="-18"/>
                <a:ea typeface="Nixie One"/>
                <a:cs typeface="Nixie One"/>
                <a:sym typeface="Nixie One"/>
              </a:rPr>
              <a:t> </a:t>
            </a:r>
            <a:r>
              <a:rPr lang="en-GB" sz="2000" dirty="0">
                <a:solidFill>
                  <a:srgbClr val="114454"/>
                </a:solidFill>
                <a:latin typeface="Weekly Free Light" panose="00000400000000000000" pitchFamily="50" charset="-18"/>
                <a:ea typeface="Nixie One"/>
                <a:cs typeface="Nixie One"/>
                <a:sym typeface="Nixie One"/>
              </a:rPr>
              <a:t>exploration</a:t>
            </a:r>
            <a:r>
              <a:rPr lang="cs-CZ" sz="2000" dirty="0">
                <a:solidFill>
                  <a:srgbClr val="114454"/>
                </a:solidFill>
                <a:latin typeface="Weekly Free Light" panose="00000400000000000000" pitchFamily="50" charset="-18"/>
                <a:ea typeface="Nixie One"/>
                <a:cs typeface="Nixie One"/>
                <a:sym typeface="Nixie One"/>
              </a:rPr>
              <a:t> (1970 – 1994)</a:t>
            </a:r>
          </a:p>
          <a:p>
            <a:pPr eaLnBrk="1" fontAlgn="auto" hangingPunct="1">
              <a:spcBef>
                <a:spcPts val="0"/>
              </a:spcBef>
              <a:buClr>
                <a:srgbClr val="114454"/>
              </a:buClr>
              <a:buFont typeface="Nixie One"/>
              <a:buChar char="▪"/>
              <a:defRPr/>
            </a:pPr>
            <a:r>
              <a:rPr lang="en-GB" sz="2000" dirty="0">
                <a:solidFill>
                  <a:srgbClr val="114454"/>
                </a:solidFill>
                <a:latin typeface="Weekly Free Light" panose="00000400000000000000" pitchFamily="50" charset="-18"/>
                <a:ea typeface="Nixie One"/>
                <a:cs typeface="Nixie One"/>
                <a:sym typeface="Nixie One"/>
                <a:hlinkClick r:id="rId5"/>
              </a:rPr>
              <a:t>Location on a map</a:t>
            </a:r>
            <a:endParaRPr lang="cs-CZ" sz="2000" dirty="0">
              <a:solidFill>
                <a:srgbClr val="114454"/>
              </a:solidFill>
              <a:latin typeface="Weekly Free Light" panose="00000400000000000000" pitchFamily="50" charset="-18"/>
              <a:ea typeface="Nixie One"/>
              <a:cs typeface="Nixie One"/>
              <a:sym typeface="Nixie One"/>
            </a:endParaRPr>
          </a:p>
          <a:p>
            <a:pPr marL="50800" indent="0" eaLnBrk="1" fontAlgn="auto" hangingPunct="1">
              <a:spcBef>
                <a:spcPts val="0"/>
              </a:spcBef>
              <a:buClr>
                <a:srgbClr val="114454"/>
              </a:buClr>
              <a:buNone/>
              <a:defRPr/>
            </a:pPr>
            <a:endParaRPr lang="cs-CZ" dirty="0">
              <a:solidFill>
                <a:srgbClr val="114454"/>
              </a:solidFill>
              <a:latin typeface="Weekly Free Light" panose="00000400000000000000" pitchFamily="50" charset="-18"/>
              <a:ea typeface="Nixie One"/>
              <a:cs typeface="Nixie One"/>
              <a:sym typeface="Nixie One"/>
            </a:endParaRPr>
          </a:p>
          <a:p>
            <a:pPr marL="50800" indent="0" eaLnBrk="1" fontAlgn="auto" hangingPunct="1">
              <a:spcBef>
                <a:spcPts val="0"/>
              </a:spcBef>
              <a:buClr>
                <a:srgbClr val="114454"/>
              </a:buClr>
              <a:buNone/>
              <a:defRPr/>
            </a:pPr>
            <a:endParaRPr sz="2000" dirty="0">
              <a:solidFill>
                <a:srgbClr val="114454"/>
              </a:solidFill>
              <a:latin typeface="Weekly Free Light" panose="00000400000000000000" pitchFamily="50" charset="-18"/>
              <a:ea typeface="Nixie One"/>
              <a:cs typeface="Nixie One"/>
              <a:sym typeface="Nixie One"/>
            </a:endParaRPr>
          </a:p>
        </p:txBody>
      </p:sp>
      <p:pic>
        <p:nvPicPr>
          <p:cNvPr id="10" name="Obrázek 9">
            <a:extLst>
              <a:ext uri="{FF2B5EF4-FFF2-40B4-BE49-F238E27FC236}">
                <a16:creationId xmlns:a16="http://schemas.microsoft.com/office/drawing/2014/main" id="{C8954F31-5757-4AC4-81B5-D8E2B12027A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803149" y="530225"/>
            <a:ext cx="3369252" cy="2526939"/>
          </a:xfrm>
          <a:prstGeom prst="rect">
            <a:avLst/>
          </a:prstGeom>
        </p:spPr>
      </p:pic>
      <p:sp>
        <p:nvSpPr>
          <p:cNvPr id="12" name="TextovéPole 11">
            <a:extLst>
              <a:ext uri="{FF2B5EF4-FFF2-40B4-BE49-F238E27FC236}">
                <a16:creationId xmlns:a16="http://schemas.microsoft.com/office/drawing/2014/main" id="{190E2AB8-2158-40B2-9000-3A35D449C0A1}"/>
              </a:ext>
            </a:extLst>
          </p:cNvPr>
          <p:cNvSpPr txBox="1"/>
          <p:nvPr/>
        </p:nvSpPr>
        <p:spPr>
          <a:xfrm>
            <a:off x="843000" y="5373725"/>
            <a:ext cx="6858000" cy="230832"/>
          </a:xfrm>
          <a:prstGeom prst="rect">
            <a:avLst/>
          </a:prstGeom>
          <a:noFill/>
        </p:spPr>
        <p:txBody>
          <a:bodyPr wrap="square" rtlCol="0">
            <a:spAutoFit/>
          </a:bodyPr>
          <a:lstStyle/>
          <a:p>
            <a:r>
              <a:rPr lang="cs-CZ" sz="900">
                <a:hlinkClick r:id="rId7" tooltip="https://commons.wikimedia.org/wiki/File:%D0%A1%D0%B0%D0%BC%D0%B0_%D1%81%D0%BA%D0%B2%D0%B0%D0%B6%D0%B8%D0%BD%D0%B0(%D0%B7%D0%B0%D0%B2%D0%B0%D1%80%D0%B5%D0%BD%D0%B0),_%D0%B0%D0%B2%D0%B3%D1%83%D1%81%D1%82_2012.JPG"/>
              </a:rPr>
              <a:t>Tato fotka</a:t>
            </a:r>
            <a:r>
              <a:rPr lang="cs-CZ" sz="900"/>
              <a:t> od autora Neznámý autor s licencí </a:t>
            </a:r>
            <a:r>
              <a:rPr lang="cs-CZ" sz="900">
                <a:hlinkClick r:id="rId8" tooltip="https://creativecommons.org/licenses/by-sa/3.0/"/>
              </a:rPr>
              <a:t>CC BY-SA</a:t>
            </a:r>
            <a:endParaRPr lang="cs-CZ" sz="900"/>
          </a:p>
        </p:txBody>
      </p:sp>
      <p:pic>
        <p:nvPicPr>
          <p:cNvPr id="14" name="Obrázek 13">
            <a:extLst>
              <a:ext uri="{FF2B5EF4-FFF2-40B4-BE49-F238E27FC236}">
                <a16:creationId xmlns:a16="http://schemas.microsoft.com/office/drawing/2014/main" id="{04BD4A0E-4F20-47B7-ABC8-0AA66CD14B8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34235" y="1654344"/>
            <a:ext cx="4165757" cy="3034658"/>
          </a:xfrm>
          <a:prstGeom prst="rect">
            <a:avLst/>
          </a:prstGeom>
        </p:spPr>
      </p:pic>
      <p:sp>
        <p:nvSpPr>
          <p:cNvPr id="18" name="TextovéPole 17">
            <a:extLst>
              <a:ext uri="{FF2B5EF4-FFF2-40B4-BE49-F238E27FC236}">
                <a16:creationId xmlns:a16="http://schemas.microsoft.com/office/drawing/2014/main" id="{386B9C34-077C-44A8-BD37-E7598CED5F48}"/>
              </a:ext>
            </a:extLst>
          </p:cNvPr>
          <p:cNvSpPr txBox="1"/>
          <p:nvPr/>
        </p:nvSpPr>
        <p:spPr>
          <a:xfrm>
            <a:off x="2900362" y="5673725"/>
            <a:ext cx="3343275" cy="230832"/>
          </a:xfrm>
          <a:prstGeom prst="rect">
            <a:avLst/>
          </a:prstGeom>
          <a:noFill/>
        </p:spPr>
        <p:txBody>
          <a:bodyPr wrap="square" rtlCol="0">
            <a:spAutoFit/>
          </a:bodyPr>
          <a:lstStyle/>
          <a:p>
            <a:r>
              <a:rPr lang="cs-CZ" sz="900">
                <a:hlinkClick r:id="rId10" tooltip="http://www.rusadas.com/2013/03/la-penultima-frontera-el-pozo.html"/>
              </a:rPr>
              <a:t>Tato fotka</a:t>
            </a:r>
            <a:r>
              <a:rPr lang="cs-CZ" sz="900"/>
              <a:t> od autora Neznámý autor s licencí </a:t>
            </a:r>
            <a:r>
              <a:rPr lang="cs-CZ" sz="900">
                <a:hlinkClick r:id="rId11" tooltip="https://creativecommons.org/licenses/by-nc-sa/3.0/"/>
              </a:rPr>
              <a:t>CC BY-SA-NC</a:t>
            </a:r>
            <a:endParaRPr lang="cs-CZ" sz="900"/>
          </a:p>
        </p:txBody>
      </p:sp>
      <p:sp>
        <p:nvSpPr>
          <p:cNvPr id="13" name="Tlačítko akce: Návrat 12">
            <a:hlinkClick r:id="rId12" action="ppaction://hlinksldjump" highlightClick="1"/>
            <a:extLst>
              <a:ext uri="{FF2B5EF4-FFF2-40B4-BE49-F238E27FC236}">
                <a16:creationId xmlns:a16="http://schemas.microsoft.com/office/drawing/2014/main" id="{6BF78F12-1B20-49D7-9DB5-C1D5E5605B98}"/>
              </a:ext>
            </a:extLst>
          </p:cNvPr>
          <p:cNvSpPr/>
          <p:nvPr/>
        </p:nvSpPr>
        <p:spPr>
          <a:xfrm>
            <a:off x="8440217" y="4635274"/>
            <a:ext cx="349250" cy="3238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31226449"/>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6C5F9FB8060D64C8E0B7464069D83AF" ma:contentTypeVersion="14" ma:contentTypeDescription="Vytvoří nový dokument" ma:contentTypeScope="" ma:versionID="aca2db119d2fc9146f131250d316edef">
  <xsd:schema xmlns:xsd="http://www.w3.org/2001/XMLSchema" xmlns:xs="http://www.w3.org/2001/XMLSchema" xmlns:p="http://schemas.microsoft.com/office/2006/metadata/properties" xmlns:ns3="9224fa2c-b553-45c2-91a6-950e6445eb78" xmlns:ns4="eb673eca-9c6d-4111-bd5b-36b76387af34" targetNamespace="http://schemas.microsoft.com/office/2006/metadata/properties" ma:root="true" ma:fieldsID="56c3da60272842989489ef3965f72a9e" ns3:_="" ns4:_="">
    <xsd:import namespace="9224fa2c-b553-45c2-91a6-950e6445eb78"/>
    <xsd:import namespace="eb673eca-9c6d-4111-bd5b-36b76387af3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4fa2c-b553-45c2-91a6-950e6445eb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673eca-9c6d-4111-bd5b-36b76387af34"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element name="SharingHintHash" ma:index="19"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3F7843-97FE-4602-8B1C-67A2D54F7E34}">
  <ds:schemaRefs>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http://purl.org/dc/elements/1.1/"/>
    <ds:schemaRef ds:uri="eb673eca-9c6d-4111-bd5b-36b76387af34"/>
    <ds:schemaRef ds:uri="9224fa2c-b553-45c2-91a6-950e6445eb78"/>
    <ds:schemaRef ds:uri="http://schemas.microsoft.com/office/2006/metadata/properties"/>
  </ds:schemaRefs>
</ds:datastoreItem>
</file>

<file path=customXml/itemProps2.xml><?xml version="1.0" encoding="utf-8"?>
<ds:datastoreItem xmlns:ds="http://schemas.openxmlformats.org/officeDocument/2006/customXml" ds:itemID="{0D21ADFE-A6F6-455A-83A9-BE6698009925}">
  <ds:schemaRefs>
    <ds:schemaRef ds:uri="http://schemas.microsoft.com/sharepoint/v3/contenttype/forms"/>
  </ds:schemaRefs>
</ds:datastoreItem>
</file>

<file path=customXml/itemProps3.xml><?xml version="1.0" encoding="utf-8"?>
<ds:datastoreItem xmlns:ds="http://schemas.openxmlformats.org/officeDocument/2006/customXml" ds:itemID="{81E820E0-75AF-440C-81C9-E5E7366A55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4fa2c-b553-45c2-91a6-950e6445eb78"/>
    <ds:schemaRef ds:uri="eb673eca-9c6d-4111-bd5b-36b76387a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702</TotalTime>
  <Words>665</Words>
  <Application>Microsoft Office PowerPoint</Application>
  <PresentationFormat>Předvádění na obrazovce (16:9)</PresentationFormat>
  <Paragraphs>124</Paragraphs>
  <Slides>21</Slides>
  <Notes>20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21</vt:i4>
      </vt:variant>
    </vt:vector>
  </HeadingPairs>
  <TitlesOfParts>
    <vt:vector size="30" baseType="lpstr">
      <vt:lpstr>Arial</vt:lpstr>
      <vt:lpstr>Calibri</vt:lpstr>
      <vt:lpstr>Ariel</vt:lpstr>
      <vt:lpstr>Times New Roman</vt:lpstr>
      <vt:lpstr>Nixie One</vt:lpstr>
      <vt:lpstr>Wingdings</vt:lpstr>
      <vt:lpstr>Roboto Slab</vt:lpstr>
      <vt:lpstr>Weekly Free Light</vt:lpstr>
      <vt:lpstr>Warwick template</vt:lpstr>
      <vt:lpstr>Digi school Geomorphology </vt:lpstr>
      <vt:lpstr>Prezentace aplikace PowerPoint</vt:lpstr>
      <vt:lpstr>The Earth structure</vt:lpstr>
      <vt:lpstr>Lesson content</vt:lpstr>
      <vt:lpstr>What is beneath the Earth´s surface? </vt:lpstr>
      <vt:lpstr>Exploration of the planet Earth</vt:lpstr>
      <vt:lpstr>Deep drillings</vt:lpstr>
      <vt:lpstr>Jablůnka 1</vt:lpstr>
      <vt:lpstr>Kola’s superdeep drilling</vt:lpstr>
      <vt:lpstr>Seismic waves study</vt:lpstr>
      <vt:lpstr>Prezentace aplikace PowerPoint</vt:lpstr>
      <vt:lpstr>Structure of the Earth</vt:lpstr>
      <vt:lpstr>The Core </vt:lpstr>
      <vt:lpstr>The Mantle</vt:lpstr>
      <vt:lpstr>Crust</vt:lpstr>
      <vt:lpstr>Composition of the crust</vt:lpstr>
      <vt:lpstr>Types of crust</vt:lpstr>
      <vt:lpstr>Kahoot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Juříčková, Jiřina</cp:lastModifiedBy>
  <cp:revision>45</cp:revision>
  <dcterms:modified xsi:type="dcterms:W3CDTF">2022-09-20T09:09:05Z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0x01010086C5F9FB8060D64C8E0B7464069D83AF</vt:lpwstr>
  </property>
</Properties>
</file>