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304" r:id="rId2"/>
    <p:sldId id="312" r:id="rId3"/>
    <p:sldId id="259" r:id="rId4"/>
    <p:sldId id="267" r:id="rId5"/>
    <p:sldId id="305" r:id="rId6"/>
    <p:sldId id="290" r:id="rId7"/>
    <p:sldId id="306" r:id="rId8"/>
    <p:sldId id="307" r:id="rId9"/>
    <p:sldId id="308" r:id="rId10"/>
    <p:sldId id="309" r:id="rId11"/>
    <p:sldId id="310" r:id="rId12"/>
    <p:sldId id="300" r:id="rId13"/>
    <p:sldId id="311" r:id="rId14"/>
    <p:sldId id="302" r:id="rId15"/>
    <p:sldId id="303" r:id="rId16"/>
  </p:sldIdLst>
  <p:sldSz cx="9144000" cy="5143500" type="screen16x9"/>
  <p:notesSz cx="6858000" cy="9144000"/>
  <p:embeddedFontLst>
    <p:embeddedFont>
      <p:font typeface="Nixie One" panose="020B0604020202020204" charset="0"/>
      <p:regular r:id="rId18"/>
    </p:embeddedFont>
    <p:embeddedFont>
      <p:font typeface="Roboto Slab" panose="020B0604020202020204" charset="0"/>
      <p:regular r:id="rId19"/>
      <p:bold r:id="rId20"/>
    </p:embeddedFont>
    <p:embeddedFont>
      <p:font typeface="Weekly Free Light" panose="020B0604020202020204" charset="-18"/>
      <p:regular r:id="rId21"/>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0A9DFE34-E487-4FAA-B292-CC709F496CAB}"/>
    <pc:docChg chg="modSld">
      <pc:chgData name="Jiřina Juříčková" userId="d7bc9bb3-e006-4dad-8404-c19b67946cec" providerId="ADAL" clId="{0A9DFE34-E487-4FAA-B292-CC709F496CAB}" dt="2022-09-27T17:18:29.364" v="7"/>
      <pc:docMkLst>
        <pc:docMk/>
      </pc:docMkLst>
      <pc:sldChg chg="addSp delSp">
        <pc:chgData name="Jiřina Juříčková" userId="d7bc9bb3-e006-4dad-8404-c19b67946cec" providerId="ADAL" clId="{0A9DFE34-E487-4FAA-B292-CC709F496CAB}" dt="2022-09-27T16:59:55.663" v="3"/>
        <pc:sldMkLst>
          <pc:docMk/>
          <pc:sldMk cId="1688444234" sldId="302"/>
        </pc:sldMkLst>
        <pc:picChg chg="del">
          <ac:chgData name="Jiřina Juříčková" userId="d7bc9bb3-e006-4dad-8404-c19b67946cec" providerId="ADAL" clId="{0A9DFE34-E487-4FAA-B292-CC709F496CAB}" dt="2022-09-27T16:59:44.007" v="2"/>
          <ac:picMkLst>
            <pc:docMk/>
            <pc:sldMk cId="1688444234" sldId="302"/>
            <ac:picMk id="12" creationId="{CDEA266D-25A9-46F7-B18C-C711B5CF0D4E}"/>
          </ac:picMkLst>
        </pc:picChg>
        <pc:picChg chg="add">
          <ac:chgData name="Jiřina Juříčková" userId="d7bc9bb3-e006-4dad-8404-c19b67946cec" providerId="ADAL" clId="{0A9DFE34-E487-4FAA-B292-CC709F496CAB}" dt="2022-09-27T16:59:55.663" v="3"/>
          <ac:picMkLst>
            <pc:docMk/>
            <pc:sldMk cId="1688444234" sldId="302"/>
            <ac:picMk id="16" creationId="{076769F6-DCEC-4314-BBB2-51F25F8AACBC}"/>
          </ac:picMkLst>
        </pc:picChg>
      </pc:sldChg>
      <pc:sldChg chg="addSp delSp">
        <pc:chgData name="Jiřina Juříčková" userId="d7bc9bb3-e006-4dad-8404-c19b67946cec" providerId="ADAL" clId="{0A9DFE34-E487-4FAA-B292-CC709F496CAB}" dt="2022-09-27T16:59:23.419" v="1"/>
        <pc:sldMkLst>
          <pc:docMk/>
          <pc:sldMk cId="2535725496" sldId="304"/>
        </pc:sldMkLst>
        <pc:picChg chg="add">
          <ac:chgData name="Jiřina Juříčková" userId="d7bc9bb3-e006-4dad-8404-c19b67946cec" providerId="ADAL" clId="{0A9DFE34-E487-4FAA-B292-CC709F496CAB}" dt="2022-09-27T16:59:23.419" v="1"/>
          <ac:picMkLst>
            <pc:docMk/>
            <pc:sldMk cId="2535725496" sldId="304"/>
            <ac:picMk id="10" creationId="{044A96EC-78DC-4EF4-9554-029523832347}"/>
          </ac:picMkLst>
        </pc:picChg>
        <pc:picChg chg="del">
          <ac:chgData name="Jiřina Juříčková" userId="d7bc9bb3-e006-4dad-8404-c19b67946cec" providerId="ADAL" clId="{0A9DFE34-E487-4FAA-B292-CC709F496CAB}" dt="2022-09-27T16:59:13.382" v="0"/>
          <ac:picMkLst>
            <pc:docMk/>
            <pc:sldMk cId="2535725496" sldId="304"/>
            <ac:picMk id="13" creationId="{44AEE65B-E79A-463A-815F-5553CD7FDB99}"/>
          </ac:picMkLst>
        </pc:picChg>
      </pc:sldChg>
      <pc:sldChg chg="delSp">
        <pc:chgData name="Jiřina Juříčková" userId="d7bc9bb3-e006-4dad-8404-c19b67946cec" providerId="ADAL" clId="{0A9DFE34-E487-4FAA-B292-CC709F496CAB}" dt="2022-09-27T17:18:29.364" v="7"/>
        <pc:sldMkLst>
          <pc:docMk/>
          <pc:sldMk cId="3902246479" sldId="312"/>
        </pc:sldMkLst>
        <pc:spChg chg="del">
          <ac:chgData name="Jiřina Juříčková" userId="d7bc9bb3-e006-4dad-8404-c19b67946cec" providerId="ADAL" clId="{0A9DFE34-E487-4FAA-B292-CC709F496CAB}" dt="2022-09-27T17:18:24.136" v="5"/>
          <ac:spMkLst>
            <pc:docMk/>
            <pc:sldMk cId="3902246479" sldId="312"/>
            <ac:spMk id="3" creationId="{10480D1F-174D-4894-9A66-C0840EA7360A}"/>
          </ac:spMkLst>
        </pc:spChg>
        <pc:spChg chg="del">
          <ac:chgData name="Jiřina Juříčková" userId="d7bc9bb3-e006-4dad-8404-c19b67946cec" providerId="ADAL" clId="{0A9DFE34-E487-4FAA-B292-CC709F496CAB}" dt="2022-09-27T17:18:29.364" v="7"/>
          <ac:spMkLst>
            <pc:docMk/>
            <pc:sldMk cId="3902246479" sldId="312"/>
            <ac:spMk id="17" creationId="{DD23D06D-61C9-4AD7-8856-AFB10FD5ADD2}"/>
          </ac:spMkLst>
        </pc:spChg>
        <pc:picChg chg="del">
          <ac:chgData name="Jiřina Juříčková" userId="d7bc9bb3-e006-4dad-8404-c19b67946cec" providerId="ADAL" clId="{0A9DFE34-E487-4FAA-B292-CC709F496CAB}" dt="2022-09-27T17:18:26.248" v="6"/>
          <ac:picMkLst>
            <pc:docMk/>
            <pc:sldMk cId="3902246479" sldId="312"/>
            <ac:picMk id="5" creationId="{CF7F9464-9837-4436-8933-BA174B1FA079}"/>
          </ac:picMkLst>
        </pc:picChg>
        <pc:picChg chg="del">
          <ac:chgData name="Jiřina Juříčková" userId="d7bc9bb3-e006-4dad-8404-c19b67946cec" providerId="ADAL" clId="{0A9DFE34-E487-4FAA-B292-CC709F496CAB}" dt="2022-09-27T17:18:21.528" v="4"/>
          <ac:picMkLst>
            <pc:docMk/>
            <pc:sldMk cId="3902246479" sldId="312"/>
            <ac:picMk id="13" creationId="{44AEE65B-E79A-463A-815F-5553CD7FDB99}"/>
          </ac:picMkLst>
        </pc:picChg>
      </pc:sldChg>
    </pc:docChg>
  </pc:docChgLst>
  <pc:docChgLst>
    <pc:chgData name="Michal Heczko" userId="4ef91d67243c5588" providerId="LiveId" clId="{0151F5A4-95F6-4628-8321-868F47EDE1CB}"/>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44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93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6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33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26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08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18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4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59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74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47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29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30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360386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367061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C0D17CB4-CF7F-4F68-9028-155D9A48104E}"/>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6CFFAA92-2BF8-4C23-8C8E-5A92A63F4F7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14A32B2-A37C-49B3-B090-F803ADEF939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56180B8-0D55-4A4C-AB40-88E9A17CB835}"/>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5D0D25C1-E59C-4CD3-B90B-C5BD2337AF29}"/>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6A9C8CEB-3325-40C1-8C0D-CD5BA9BDB0B9}"/>
              </a:ext>
            </a:extLst>
          </p:cNvPr>
          <p:cNvSpPr txBox="1">
            <a:spLocks noGrp="1"/>
          </p:cNvSpPr>
          <p:nvPr>
            <p:ph type="sldNum" idx="10"/>
          </p:nvPr>
        </p:nvSpPr>
        <p:spPr/>
        <p:txBody>
          <a:bodyPr/>
          <a:lstStyle>
            <a:lvl1pPr>
              <a:defRPr/>
            </a:lvl1pPr>
          </a:lstStyle>
          <a:p>
            <a:pPr>
              <a:defRPr/>
            </a:pPr>
            <a:fld id="{8BCBB025-32CB-47C0-96FA-57FC122C324E}" type="slidenum">
              <a:rPr lang="sk-SK" altLang="sk-SK"/>
              <a:pPr>
                <a:defRPr/>
              </a:pPr>
              <a:t>‹#›</a:t>
            </a:fld>
            <a:endParaRPr lang="sk-SK" altLang="sk-SK"/>
          </a:p>
        </p:txBody>
      </p:sp>
    </p:spTree>
    <p:extLst>
      <p:ext uri="{BB962C8B-B14F-4D97-AF65-F5344CB8AC3E}">
        <p14:creationId xmlns:p14="http://schemas.microsoft.com/office/powerpoint/2010/main" val="3551322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699" r:id="rId4"/>
    <p:sldLayoutId id="2147483700"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e.kahoot.it/details/b31670f1-fb3e-4267-9c64-f9268460627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ordwall.net/play/23220/862/15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10480D1F-174D-4894-9A66-C0840EA7360A}"/>
              </a:ext>
            </a:extLst>
          </p:cNvPr>
          <p:cNvSpPr txBox="1"/>
          <p:nvPr/>
        </p:nvSpPr>
        <p:spPr>
          <a:xfrm>
            <a:off x="1939292"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5" name="Obrázek 4">
            <a:extLst>
              <a:ext uri="{FF2B5EF4-FFF2-40B4-BE49-F238E27FC236}">
                <a16:creationId xmlns:a16="http://schemas.microsoft.com/office/drawing/2014/main" id="{CF7F9464-9837-4436-8933-BA174B1FA079}"/>
              </a:ext>
            </a:extLst>
          </p:cNvPr>
          <p:cNvPicPr>
            <a:picLocks noChangeAspect="1"/>
          </p:cNvPicPr>
          <p:nvPr/>
        </p:nvPicPr>
        <p:blipFill>
          <a:blip r:embed="rId3"/>
          <a:stretch>
            <a:fillRect/>
          </a:stretch>
        </p:blipFill>
        <p:spPr>
          <a:xfrm>
            <a:off x="5186893" y="750682"/>
            <a:ext cx="766881" cy="766881"/>
          </a:xfrm>
          <a:prstGeom prst="rect">
            <a:avLst/>
          </a:prstGeom>
        </p:spPr>
      </p:pic>
      <p:sp>
        <p:nvSpPr>
          <p:cNvPr id="17" name="TextovéPole 16">
            <a:extLst>
              <a:ext uri="{FF2B5EF4-FFF2-40B4-BE49-F238E27FC236}">
                <a16:creationId xmlns:a16="http://schemas.microsoft.com/office/drawing/2014/main" id="{DD23D06D-61C9-4AD7-8856-AFB10FD5ADD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67544" y="2283718"/>
            <a:ext cx="5810400" cy="1159800"/>
          </a:xfrm>
        </p:spPr>
        <p:txBody>
          <a:bodyPr/>
          <a:lstStyle/>
          <a:p>
            <a:pPr eaLnBrk="1" hangingPunct="1">
              <a:spcBef>
                <a:spcPct val="0"/>
              </a:spcBef>
              <a:spcAft>
                <a:spcPct val="0"/>
              </a:spcAft>
              <a:buClr>
                <a:srgbClr val="FFFFFF"/>
              </a:buClr>
              <a:buFont typeface="Roboto Slab" pitchFamily="2" charset="0"/>
              <a:buNone/>
            </a:pP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sz="2400" b="1" dirty="0">
                <a:solidFill>
                  <a:srgbClr val="FFFFFF"/>
                </a:solidFill>
                <a:latin typeface="Roboto Slab" pitchFamily="2" charset="0"/>
                <a:cs typeface="Arial" panose="020B0604020202020204" pitchFamily="34" charset="0"/>
                <a:sym typeface="Roboto Slab" pitchFamily="2" charset="0"/>
              </a:rPr>
              <a:t>La </a:t>
            </a:r>
            <a:r>
              <a:rPr lang="sk-SK" altLang="cs-CZ" sz="2400" b="1" dirty="0" err="1">
                <a:solidFill>
                  <a:srgbClr val="FFFFFF"/>
                </a:solidFill>
                <a:latin typeface="Roboto Slab" pitchFamily="2" charset="0"/>
                <a:cs typeface="Arial" panose="020B0604020202020204" pitchFamily="34" charset="0"/>
                <a:sym typeface="Roboto Slab" pitchFamily="2" charset="0"/>
              </a:rPr>
              <a:t>economía</a:t>
            </a:r>
            <a:r>
              <a:rPr lang="sk-SK" altLang="cs-CZ" sz="2400" b="1" dirty="0">
                <a:solidFill>
                  <a:srgbClr val="FFFFFF"/>
                </a:solidFill>
                <a:latin typeface="Roboto Slab" pitchFamily="2" charset="0"/>
                <a:cs typeface="Arial" panose="020B0604020202020204" pitchFamily="34" charset="0"/>
                <a:sym typeface="Roboto Slab" pitchFamily="2" charset="0"/>
              </a:rPr>
              <a:t> de </a:t>
            </a:r>
            <a:r>
              <a:rPr lang="sk-SK" altLang="cs-CZ" sz="2400" b="1" dirty="0" err="1">
                <a:solidFill>
                  <a:srgbClr val="FFFFFF"/>
                </a:solidFill>
                <a:latin typeface="Roboto Slab" pitchFamily="2" charset="0"/>
                <a:cs typeface="Arial" panose="020B0604020202020204" pitchFamily="34" charset="0"/>
                <a:sym typeface="Roboto Slab" pitchFamily="2" charset="0"/>
              </a:rPr>
              <a:t>América</a:t>
            </a:r>
            <a:r>
              <a:rPr lang="sk-SK" altLang="cs-CZ" sz="2400" b="1" dirty="0">
                <a:solidFill>
                  <a:srgbClr val="FFFFFF"/>
                </a:solidFill>
                <a:latin typeface="Roboto Slab" pitchFamily="2" charset="0"/>
                <a:cs typeface="Arial" panose="020B0604020202020204" pitchFamily="34" charset="0"/>
                <a:sym typeface="Roboto Slab" pitchFamily="2" charset="0"/>
              </a:rPr>
              <a:t> Latina de la parte </a:t>
            </a:r>
            <a:r>
              <a:rPr lang="sk-SK" altLang="cs-CZ" sz="2400" b="1" dirty="0" err="1">
                <a:solidFill>
                  <a:srgbClr val="FFFFFF"/>
                </a:solidFill>
                <a:latin typeface="Roboto Slab" pitchFamily="2" charset="0"/>
                <a:cs typeface="Arial" panose="020B0604020202020204" pitchFamily="34" charset="0"/>
                <a:sym typeface="Roboto Slab" pitchFamily="2" charset="0"/>
              </a:rPr>
              <a:t>hispanohablante</a:t>
            </a:r>
            <a:endParaRPr lang="sk-SK" altLang="cs-CZ" sz="2400" b="1" dirty="0">
              <a:solidFill>
                <a:srgbClr val="FFFFFF"/>
              </a:solidFill>
              <a:latin typeface="Roboto Slab" pitchFamily="2" charset="0"/>
              <a:cs typeface="Arial" panose="020B0604020202020204" pitchFamily="34" charset="0"/>
              <a:sym typeface="Roboto Slab" pitchFamily="2" charset="0"/>
            </a:endParaRPr>
          </a:p>
        </p:txBody>
      </p:sp>
      <p:pic>
        <p:nvPicPr>
          <p:cNvPr id="10" name="Google Shape;60;p1">
            <a:extLst>
              <a:ext uri="{FF2B5EF4-FFF2-40B4-BE49-F238E27FC236}">
                <a16:creationId xmlns:a16="http://schemas.microsoft.com/office/drawing/2014/main" id="{044A96EC-78DC-4EF4-9554-029523832347}"/>
              </a:ext>
            </a:extLst>
          </p:cNvPr>
          <p:cNvPicPr preferRelativeResize="0"/>
          <p:nvPr/>
        </p:nvPicPr>
        <p:blipFill rotWithShape="1">
          <a:blip r:embed="rId5">
            <a:alphaModFix/>
          </a:blip>
          <a:srcRect/>
          <a:stretch/>
        </p:blipFill>
        <p:spPr>
          <a:xfrm>
            <a:off x="640741" y="704987"/>
            <a:ext cx="1027097" cy="837277"/>
          </a:xfrm>
          <a:prstGeom prst="rect">
            <a:avLst/>
          </a:prstGeom>
          <a:noFill/>
          <a:ln>
            <a:noFill/>
          </a:ln>
        </p:spPr>
      </p:pic>
    </p:spTree>
    <p:extLst>
      <p:ext uri="{BB962C8B-B14F-4D97-AF65-F5344CB8AC3E}">
        <p14:creationId xmlns:p14="http://schemas.microsoft.com/office/powerpoint/2010/main" val="253572549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Google Shape;169;p18">
            <a:extLst>
              <a:ext uri="{FF2B5EF4-FFF2-40B4-BE49-F238E27FC236}">
                <a16:creationId xmlns:a16="http://schemas.microsoft.com/office/drawing/2014/main" id="{413CEBD0-93F3-4CC8-A0E8-B1D714E6DE0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sp>
        <p:nvSpPr>
          <p:cNvPr id="5" name="Obdélník 4"/>
          <p:cNvSpPr/>
          <p:nvPr/>
        </p:nvSpPr>
        <p:spPr>
          <a:xfrm>
            <a:off x="683568" y="1851670"/>
            <a:ext cx="6809282" cy="1323439"/>
          </a:xfrm>
          <a:prstGeom prst="rect">
            <a:avLst/>
          </a:prstGeom>
        </p:spPr>
        <p:txBody>
          <a:bodyPr wrap="square">
            <a:spAutoFit/>
          </a:bodyPr>
          <a:lstStyle/>
          <a:p>
            <a:pPr lvl="0" algn="just">
              <a:spcAft>
                <a:spcPts val="0"/>
              </a:spcAft>
              <a:buSzPts val="1100"/>
              <a:tabLst>
                <a:tab pos="228600" algn="l"/>
              </a:tabLs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OLOMBIA</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ertenece a los mayores productores del mundo del café y esmeraldas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lvl="0" algn="just">
              <a:spcAft>
                <a:spcPts val="0"/>
              </a:spcAft>
              <a:buSzPts val="1100"/>
              <a:tabLst>
                <a:tab pos="228600" algn="l"/>
              </a:tabLst>
            </a:pPr>
            <a:endParaRPr lang="cs-CZ" sz="20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sp>
        <p:nvSpPr>
          <p:cNvPr id="3" name="Obdélník 2"/>
          <p:cNvSpPr/>
          <p:nvPr/>
        </p:nvSpPr>
        <p:spPr>
          <a:xfrm>
            <a:off x="651508" y="3143499"/>
            <a:ext cx="4403770" cy="1015663"/>
          </a:xfrm>
          <a:prstGeom prst="rect">
            <a:avLst/>
          </a:prstGeom>
        </p:spPr>
        <p:txBody>
          <a:bodyPr wrap="none">
            <a:spAutoFit/>
          </a:bodyPr>
          <a:lstStyle/>
          <a:p>
            <a:pPr lvl="0" algn="just">
              <a:spcAft>
                <a:spcPts val="0"/>
              </a:spcAft>
              <a:buSzPts val="1100"/>
              <a:tabLst>
                <a:tab pos="228600" algn="l"/>
              </a:tabLs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V</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ENEZUELA</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 gran productor del petroleo</a:t>
            </a:r>
            <a:r>
              <a:rPr lang="cs-CZ" sz="20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rPr>
              <a:t>.</a:t>
            </a:r>
          </a:p>
          <a:p>
            <a:pPr lvl="0" algn="just">
              <a:spcAft>
                <a:spcPts val="0"/>
              </a:spcAft>
              <a:buSzPts val="1100"/>
              <a:tabLst>
                <a:tab pos="228600" algn="l"/>
              </a:tabLst>
            </a:pPr>
            <a:endParaRPr lang="cs-CZ" sz="2000"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82327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Google Shape;169;p18">
            <a:extLst>
              <a:ext uri="{FF2B5EF4-FFF2-40B4-BE49-F238E27FC236}">
                <a16:creationId xmlns:a16="http://schemas.microsoft.com/office/drawing/2014/main" id="{413CEBD0-93F3-4CC8-A0E8-B1D714E6DE0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611560" y="1779662"/>
            <a:ext cx="7344816" cy="1323439"/>
          </a:xfrm>
          <a:prstGeom prst="rect">
            <a:avLst/>
          </a:prstGeom>
        </p:spPr>
        <p:txBody>
          <a:bodyPr wrap="square">
            <a:spAutoFit/>
          </a:bodyPr>
          <a:lstStyle/>
          <a:p>
            <a:pPr lvl="0" algn="just">
              <a:spcAft>
                <a:spcPts val="0"/>
              </a:spcAft>
              <a:buSzPts val="1100"/>
              <a:tabLst>
                <a:tab pos="228600" algn="l"/>
              </a:tabLs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UBA</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cultiva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342900" lvl="0" indent="-342900" algn="just">
              <a:spcAft>
                <a:spcPts val="0"/>
              </a:spcAft>
              <a:buSzPts val="1100"/>
              <a:buFontTx/>
              <a:buChar char="-"/>
              <a:tabLst>
                <a:tab pos="228600" algn="l"/>
              </a:tabLst>
            </a:pP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mucho</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tabaco </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de </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que</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producen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puros</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caña de azúcar</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que</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se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produce</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ron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y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azúcar</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sp>
        <p:nvSpPr>
          <p:cNvPr id="4" name="Obdélník 3"/>
          <p:cNvSpPr/>
          <p:nvPr/>
        </p:nvSpPr>
        <p:spPr>
          <a:xfrm>
            <a:off x="693037" y="3435846"/>
            <a:ext cx="7272808" cy="1015663"/>
          </a:xfrm>
          <a:prstGeom prst="rect">
            <a:avLst/>
          </a:prstGeom>
        </p:spPr>
        <p:txBody>
          <a:bodyPr wrap="square">
            <a:spAutoFit/>
          </a:bodyPr>
          <a:lstStyle/>
          <a:p>
            <a:pPr lvl="0" algn="just">
              <a:spcAft>
                <a:spcPts val="0"/>
              </a:spcAft>
              <a:buSzPts val="1100"/>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os países de plátanos – son los mayores productores del mundo de los plátanos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lvl="0" algn="just">
              <a:spcAft>
                <a:spcPts val="0"/>
              </a:spcAft>
              <a:buSzPts val="1100"/>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2000" b="1" dirty="0">
                <a:solidFill>
                  <a:schemeClr val="tx1"/>
                </a:solidFill>
                <a:latin typeface="Weekly Free Light" panose="00000400000000000000" pitchFamily="50" charset="-18"/>
              </a:rPr>
              <a:t>Ecuador (el primer), Guatemala, Costa Rica, Honduras</a:t>
            </a:r>
            <a:r>
              <a:rPr lang="cs-CZ" sz="2000" b="1" dirty="0">
                <a:solidFill>
                  <a:schemeClr val="tx1"/>
                </a:solidFill>
                <a:latin typeface="Weekly Free Light" panose="00000400000000000000" pitchFamily="50" charset="-18"/>
              </a:rPr>
              <a:t>.</a:t>
            </a:r>
            <a:r>
              <a:rPr lang="es-ES" sz="2000" b="1" dirty="0">
                <a:solidFill>
                  <a:schemeClr val="tx1"/>
                </a:solidFill>
                <a:latin typeface="Weekly Free Light" panose="00000400000000000000" pitchFamily="50" charset="-18"/>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038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4"/>
            <a:ext cx="3208338" cy="1170181"/>
          </a:xfrm>
        </p:spPr>
        <p:txBody>
          <a:bodyPr/>
          <a:lstStyle/>
          <a:p>
            <a:pPr eaLnBrk="1" hangingPunct="1">
              <a:spcBef>
                <a:spcPct val="0"/>
              </a:spcBef>
              <a:spcAft>
                <a:spcPct val="0"/>
              </a:spcAft>
              <a:buClr>
                <a:srgbClr val="FFFFFF"/>
              </a:buClr>
              <a:buFont typeface="Roboto Slab" pitchFamily="2" charset="0"/>
              <a:buNone/>
            </a:pPr>
            <a:r>
              <a:rPr lang="sk-SK" altLang="cs-CZ" sz="2000" b="1" dirty="0">
                <a:solidFill>
                  <a:srgbClr val="FFFFFF"/>
                </a:solidFill>
                <a:latin typeface="Weekly Free Light" panose="020B0604020202020204" charset="-18"/>
                <a:cs typeface="Arial" panose="020B0604020202020204" pitchFamily="34" charset="0"/>
                <a:sym typeface="Roboto Slab" pitchFamily="2" charset="0"/>
              </a:rPr>
              <a:t>El </a:t>
            </a:r>
            <a:r>
              <a:rPr lang="sk-SK" altLang="cs-CZ" sz="2000" b="1" dirty="0" err="1">
                <a:solidFill>
                  <a:srgbClr val="FFFFFF"/>
                </a:solidFill>
                <a:latin typeface="Weekly Free Light" panose="020B0604020202020204" charset="-18"/>
                <a:cs typeface="Arial" panose="020B0604020202020204" pitchFamily="34" charset="0"/>
                <a:sym typeface="Roboto Slab" pitchFamily="2" charset="0"/>
              </a:rPr>
              <a:t>Canal</a:t>
            </a:r>
            <a:r>
              <a:rPr lang="sk-SK" altLang="cs-CZ" sz="2000" b="1" dirty="0">
                <a:solidFill>
                  <a:srgbClr val="FFFFFF"/>
                </a:solidFill>
                <a:latin typeface="Weekly Free Light" panose="020B0604020202020204" charset="-18"/>
                <a:cs typeface="Arial" panose="020B0604020202020204" pitchFamily="34" charset="0"/>
                <a:sym typeface="Roboto Slab" pitchFamily="2" charset="0"/>
              </a:rPr>
              <a:t> de </a:t>
            </a:r>
            <a:r>
              <a:rPr lang="sk-SK" altLang="cs-CZ" sz="2000" b="1" dirty="0" err="1">
                <a:solidFill>
                  <a:srgbClr val="FFFFFF"/>
                </a:solidFill>
                <a:latin typeface="Weekly Free Light" panose="020B0604020202020204" charset="-18"/>
                <a:cs typeface="Arial" panose="020B0604020202020204" pitchFamily="34" charset="0"/>
                <a:sym typeface="Roboto Slab" pitchFamily="2" charset="0"/>
              </a:rPr>
              <a:t>Panamá</a:t>
            </a:r>
            <a:br>
              <a:rPr lang="sk-SK" altLang="cs-CZ" sz="1800" b="1" dirty="0">
                <a:solidFill>
                  <a:srgbClr val="FFFFFF"/>
                </a:solidFill>
                <a:latin typeface="Roboto Slab" pitchFamily="2" charset="0"/>
                <a:cs typeface="Arial" panose="020B0604020202020204" pitchFamily="34" charset="0"/>
                <a:sym typeface="Roboto Slab" pitchFamily="2" charset="0"/>
              </a:rPr>
            </a:b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
        <p:nvSpPr>
          <p:cNvPr id="6" name="TextovéPole 5"/>
          <p:cNvSpPr txBox="1"/>
          <p:nvPr/>
        </p:nvSpPr>
        <p:spPr>
          <a:xfrm>
            <a:off x="5364088" y="4115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7" name="TextovéPole 6"/>
          <p:cNvSpPr txBox="1"/>
          <p:nvPr/>
        </p:nvSpPr>
        <p:spPr>
          <a:xfrm>
            <a:off x="5516488" y="5639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9" name="TextovéPole 8"/>
          <p:cNvSpPr txBox="1"/>
          <p:nvPr/>
        </p:nvSpPr>
        <p:spPr>
          <a:xfrm>
            <a:off x="5821288" y="8687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3" name="Obdélník 2"/>
          <p:cNvSpPr/>
          <p:nvPr/>
        </p:nvSpPr>
        <p:spPr>
          <a:xfrm>
            <a:off x="682105" y="2418853"/>
            <a:ext cx="7344816" cy="2308324"/>
          </a:xfrm>
          <a:prstGeom prst="rect">
            <a:avLst/>
          </a:prstGeom>
        </p:spPr>
        <p:txBody>
          <a:bodyPr wrap="square">
            <a:spAutoFit/>
          </a:bodyPr>
          <a:lstStyle/>
          <a:p>
            <a:pPr algn="just">
              <a:spcAft>
                <a:spcPts val="0"/>
              </a:spcAft>
            </a:pP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Las primeras ideas de construir el canal </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para</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uni</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r</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el Océano Pacífico y Atlántico</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tuvieron los españoles pero las obras empezaron a hacer los franceses en el año 1881 que tuvieron muchos problemas durante la construcción (la epidemia de malaria y de fiebre amarilla, accidentes de terreno) y por eso murió mucha gente. Les terminó el dinero y después continuaron los Estados Unidos. La construcción fue terminada en el año 1914 y Panama alquiló el canal por cien años.</a:t>
            </a: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pic>
        <p:nvPicPr>
          <p:cNvPr id="5" name="Obrázek 4" descr="Foto &lt;strong&gt;de&lt;/strong&gt; stock gratuita sobre barco, barco &lt;strong&gt;de&lt;/strong&gt; carga, &lt;strong&gt;canal&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73176"/>
            <a:ext cx="3550968" cy="1855381"/>
          </a:xfrm>
          <a:prstGeom prst="rect">
            <a:avLst/>
          </a:prstGeom>
        </p:spPr>
      </p:pic>
    </p:spTree>
    <p:extLst>
      <p:ext uri="{BB962C8B-B14F-4D97-AF65-F5344CB8AC3E}">
        <p14:creationId xmlns:p14="http://schemas.microsoft.com/office/powerpoint/2010/main" val="237704845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4"/>
            <a:ext cx="3208338" cy="1170181"/>
          </a:xfrm>
        </p:spPr>
        <p:txBody>
          <a:bodyPr/>
          <a:lstStyle/>
          <a:p>
            <a:pPr eaLnBrk="1" hangingPunct="1">
              <a:spcBef>
                <a:spcPct val="0"/>
              </a:spcBef>
              <a:spcAft>
                <a:spcPct val="0"/>
              </a:spcAft>
              <a:buClr>
                <a:srgbClr val="FFFFFF"/>
              </a:buClr>
              <a:buFont typeface="Roboto Slab" pitchFamily="2" charset="0"/>
              <a:buNone/>
            </a:pPr>
            <a:r>
              <a:rPr lang="sk-SK" altLang="cs-CZ" sz="2000" b="1" dirty="0">
                <a:solidFill>
                  <a:srgbClr val="FFFFFF"/>
                </a:solidFill>
                <a:latin typeface="Weekly Free Light" panose="020B0604020202020204" charset="-18"/>
                <a:cs typeface="Arial" panose="020B0604020202020204" pitchFamily="34" charset="0"/>
                <a:sym typeface="Roboto Slab" pitchFamily="2" charset="0"/>
              </a:rPr>
              <a:t>Los </a:t>
            </a:r>
            <a:r>
              <a:rPr lang="sk-SK" altLang="cs-CZ" sz="2000" b="1" dirty="0" err="1">
                <a:solidFill>
                  <a:srgbClr val="FFFFFF"/>
                </a:solidFill>
                <a:latin typeface="Weekly Free Light" panose="020B0604020202020204" charset="-18"/>
                <a:cs typeface="Arial" panose="020B0604020202020204" pitchFamily="34" charset="0"/>
                <a:sym typeface="Roboto Slab" pitchFamily="2" charset="0"/>
              </a:rPr>
              <a:t>deberes</a:t>
            </a:r>
            <a:br>
              <a:rPr lang="sk-SK" altLang="cs-CZ" sz="1800" b="1" dirty="0">
                <a:solidFill>
                  <a:srgbClr val="FFFFFF"/>
                </a:solidFill>
                <a:latin typeface="Roboto Slab" pitchFamily="2" charset="0"/>
                <a:cs typeface="Arial" panose="020B0604020202020204" pitchFamily="34" charset="0"/>
                <a:sym typeface="Roboto Slab" pitchFamily="2" charset="0"/>
              </a:rPr>
            </a:b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827584" y="2067694"/>
            <a:ext cx="2345705" cy="2448272"/>
          </a:xfrm>
        </p:spPr>
        <p:txBody>
          <a:bodyPr/>
          <a:lstStyle/>
          <a:p>
            <a:pPr marL="50800" indent="0" eaLnBrk="1" fontAlgn="auto" hangingPunct="1">
              <a:buClr>
                <a:srgbClr val="114454"/>
              </a:buClr>
              <a:buNone/>
              <a:defRPr/>
            </a:pPr>
            <a:endParaRPr lang="cs-CZ" sz="2000" b="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b="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lang="cs-CZ" sz="2000" b="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en" b="1" dirty="0">
                <a:solidFill>
                  <a:srgbClr val="114454"/>
                </a:solidFill>
                <a:latin typeface="Weekly Free Light" panose="00000400000000000000" pitchFamily="50" charset="-18"/>
                <a:ea typeface="Nixie One"/>
                <a:cs typeface="Nixie One"/>
                <a:sym typeface="Nixie One"/>
              </a:rPr>
              <a:t> </a:t>
            </a:r>
            <a:endParaRPr b="1"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6" name="TextovéPole 5"/>
          <p:cNvSpPr txBox="1"/>
          <p:nvPr/>
        </p:nvSpPr>
        <p:spPr>
          <a:xfrm>
            <a:off x="5364088" y="4115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7" name="TextovéPole 6"/>
          <p:cNvSpPr txBox="1"/>
          <p:nvPr/>
        </p:nvSpPr>
        <p:spPr>
          <a:xfrm>
            <a:off x="5516488" y="5639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8" name="TextovéPole 7"/>
          <p:cNvSpPr txBox="1"/>
          <p:nvPr/>
        </p:nvSpPr>
        <p:spPr>
          <a:xfrm>
            <a:off x="5668888" y="7163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9" name="TextovéPole 8"/>
          <p:cNvSpPr txBox="1"/>
          <p:nvPr/>
        </p:nvSpPr>
        <p:spPr>
          <a:xfrm>
            <a:off x="5821288" y="868710"/>
            <a:ext cx="184731" cy="1169551"/>
          </a:xfrm>
          <a:prstGeom prst="rect">
            <a:avLst/>
          </a:prstGeom>
          <a:noFill/>
        </p:spPr>
        <p:txBody>
          <a:bodyPr wrap="none" rtlCol="0">
            <a:spAutoFit/>
          </a:bodyPr>
          <a:lstStyle/>
          <a:p>
            <a:endParaRPr lang="cs-CZ" sz="2800" b="1" dirty="0">
              <a:solidFill>
                <a:srgbClr val="002060"/>
              </a:solidFill>
              <a:latin typeface="Weekly Free Light" panose="00000400000000000000" pitchFamily="50" charset="-18"/>
            </a:endParaRPr>
          </a:p>
          <a:p>
            <a:endParaRPr lang="cs-CZ" sz="2800" b="1" dirty="0">
              <a:solidFill>
                <a:srgbClr val="002060"/>
              </a:solidFill>
              <a:latin typeface="Weekly Free Light" panose="00000400000000000000" pitchFamily="50" charset="-18"/>
            </a:endParaRPr>
          </a:p>
          <a:p>
            <a:endParaRPr lang="cs-CZ" dirty="0"/>
          </a:p>
        </p:txBody>
      </p:sp>
      <p:sp>
        <p:nvSpPr>
          <p:cNvPr id="2" name="Obdélník 1"/>
          <p:cNvSpPr/>
          <p:nvPr/>
        </p:nvSpPr>
        <p:spPr>
          <a:xfrm>
            <a:off x="802432" y="2090758"/>
            <a:ext cx="4572000" cy="523220"/>
          </a:xfrm>
          <a:prstGeom prst="rect">
            <a:avLst/>
          </a:prstGeom>
        </p:spPr>
        <p:txBody>
          <a:bodyPr>
            <a:spAutoFit/>
          </a:bodyPr>
          <a:lstStyle/>
          <a:p>
            <a:r>
              <a:rPr lang="cs-CZ" dirty="0">
                <a:hlinkClick r:id="rId3"/>
              </a:rPr>
              <a:t>https://create.kahoot.it/details/b31670f1-fb3e-4267-9c64-f9268460627a</a:t>
            </a:r>
            <a:r>
              <a:rPr lang="cs-CZ" dirty="0"/>
              <a:t> </a:t>
            </a:r>
          </a:p>
        </p:txBody>
      </p:sp>
      <p:sp>
        <p:nvSpPr>
          <p:cNvPr id="3" name="Obdélník 2"/>
          <p:cNvSpPr/>
          <p:nvPr/>
        </p:nvSpPr>
        <p:spPr>
          <a:xfrm>
            <a:off x="3347864" y="4362077"/>
            <a:ext cx="6179085" cy="307777"/>
          </a:xfrm>
          <a:prstGeom prst="rect">
            <a:avLst/>
          </a:prstGeom>
        </p:spPr>
        <p:txBody>
          <a:bodyPr wrap="square">
            <a:spAutoFit/>
          </a:bodyPr>
          <a:lstStyle/>
          <a:p>
            <a:r>
              <a:rPr lang="es-ES" b="1" dirty="0">
                <a:solidFill>
                  <a:schemeClr val="tx1"/>
                </a:solidFill>
                <a:latin typeface="Weekly Free Light" panose="00000400000000000000" pitchFamily="50" charset="-18"/>
              </a:rPr>
              <a:t>Todas las imágenes utiliza</a:t>
            </a:r>
            <a:r>
              <a:rPr lang="cs-CZ" b="1" dirty="0" err="1">
                <a:solidFill>
                  <a:schemeClr val="tx1"/>
                </a:solidFill>
                <a:latin typeface="Weekly Free Light" panose="00000400000000000000" pitchFamily="50" charset="-18"/>
              </a:rPr>
              <a:t>das</a:t>
            </a:r>
            <a:r>
              <a:rPr lang="es-ES" b="1" dirty="0">
                <a:solidFill>
                  <a:schemeClr val="tx1"/>
                </a:solidFill>
                <a:latin typeface="Weekly Free Light" panose="00000400000000000000" pitchFamily="50" charset="-18"/>
              </a:rPr>
              <a:t> son de la serie OFFICE</a:t>
            </a:r>
            <a:endParaRPr lang="cs-CZ" b="1" dirty="0">
              <a:solidFill>
                <a:schemeClr val="tx1"/>
              </a:solidFill>
              <a:latin typeface="Weekly Free Light" panose="00000400000000000000" pitchFamily="50" charset="-18"/>
            </a:endParaRPr>
          </a:p>
        </p:txBody>
      </p:sp>
      <p:sp>
        <p:nvSpPr>
          <p:cNvPr id="4" name="Obdélník 3"/>
          <p:cNvSpPr/>
          <p:nvPr/>
        </p:nvSpPr>
        <p:spPr>
          <a:xfrm>
            <a:off x="802432" y="2892392"/>
            <a:ext cx="3387466" cy="307777"/>
          </a:xfrm>
          <a:prstGeom prst="rect">
            <a:avLst/>
          </a:prstGeom>
        </p:spPr>
        <p:txBody>
          <a:bodyPr wrap="none">
            <a:spAutoFit/>
          </a:bodyPr>
          <a:lstStyle/>
          <a:p>
            <a:r>
              <a:rPr lang="cs-CZ" dirty="0">
                <a:hlinkClick r:id="rId4"/>
              </a:rPr>
              <a:t>https://wordwall.net/play/23220/862/156</a:t>
            </a:r>
            <a:r>
              <a:rPr lang="cs-CZ" dirty="0"/>
              <a:t> </a:t>
            </a:r>
          </a:p>
        </p:txBody>
      </p:sp>
    </p:spTree>
    <p:extLst>
      <p:ext uri="{BB962C8B-B14F-4D97-AF65-F5344CB8AC3E}">
        <p14:creationId xmlns:p14="http://schemas.microsoft.com/office/powerpoint/2010/main" val="162392581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4"/>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6" name="Google Shape;237;p12">
            <a:extLst>
              <a:ext uri="{FF2B5EF4-FFF2-40B4-BE49-F238E27FC236}">
                <a16:creationId xmlns:a16="http://schemas.microsoft.com/office/drawing/2014/main" id="{076769F6-DCEC-4314-BBB2-51F25F8AACBC}"/>
              </a:ext>
            </a:extLst>
          </p:cNvPr>
          <p:cNvPicPr preferRelativeResize="0"/>
          <p:nvPr/>
        </p:nvPicPr>
        <p:blipFill rotWithShape="1">
          <a:blip r:embed="rId5">
            <a:alphaModFix/>
          </a:blip>
          <a:srcRect/>
          <a:stretch/>
        </p:blipFill>
        <p:spPr>
          <a:xfrm>
            <a:off x="820505" y="241161"/>
            <a:ext cx="931027" cy="758962"/>
          </a:xfrm>
          <a:prstGeom prst="rect">
            <a:avLst/>
          </a:prstGeom>
          <a:noFill/>
          <a:ln>
            <a:noFill/>
          </a:ln>
        </p:spPr>
      </p:pic>
    </p:spTree>
    <p:extLst>
      <p:ext uri="{BB962C8B-B14F-4D97-AF65-F5344CB8AC3E}">
        <p14:creationId xmlns:p14="http://schemas.microsoft.com/office/powerpoint/2010/main" val="168844423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5263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lokTextu 10"/>
          <p:cNvSpPr txBox="1">
            <a:spLocks noChangeArrowheads="1"/>
          </p:cNvSpPr>
          <p:nvPr/>
        </p:nvSpPr>
        <p:spPr bwMode="auto">
          <a:xfrm>
            <a:off x="395536" y="1903595"/>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Spanish</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in </a:t>
            </a:r>
            <a:r>
              <a:rPr lang="sk-SK" altLang="cs-CZ" dirty="0" err="1">
                <a:solidFill>
                  <a:schemeClr val="bg1"/>
                </a:solidFill>
                <a:latin typeface="Nixie One" charset="0"/>
              </a:rPr>
              <a:t>Spanish</a:t>
            </a:r>
            <a:r>
              <a:rPr lang="sk-SK" altLang="cs-CZ" dirty="0">
                <a:solidFill>
                  <a:schemeClr val="bg1"/>
                </a:solidFill>
                <a:latin typeface="Nixie One" charset="0"/>
              </a:rPr>
              <a:t> </a:t>
            </a:r>
            <a:r>
              <a:rPr lang="sk-SK" altLang="cs-CZ" dirty="0" err="1">
                <a:solidFill>
                  <a:schemeClr val="bg1"/>
                </a:solidFill>
                <a:latin typeface="Nixie One" charset="0"/>
              </a:rPr>
              <a:t>via</a:t>
            </a:r>
            <a:r>
              <a:rPr lang="sk-SK" altLang="cs-CZ" dirty="0">
                <a:solidFill>
                  <a:schemeClr val="bg1"/>
                </a:solidFill>
                <a:latin typeface="Nixie One" charset="0"/>
              </a:rPr>
              <a:t> CLIL </a:t>
            </a:r>
            <a:r>
              <a:rPr lang="sk-SK" altLang="cs-CZ" dirty="0" err="1">
                <a:solidFill>
                  <a:schemeClr val="bg1"/>
                </a:solidFill>
                <a:latin typeface="Nixie One" charset="0"/>
              </a:rPr>
              <a:t>method</a:t>
            </a:r>
            <a:r>
              <a:rPr lang="sk-SK" altLang="cs-CZ" dirty="0">
                <a:solidFill>
                  <a:schemeClr val="bg1"/>
                </a:solidFill>
                <a:latin typeface="Nixie One" charset="0"/>
              </a:rPr>
              <a:t> (level in </a:t>
            </a:r>
            <a:r>
              <a:rPr lang="sk-SK" altLang="cs-CZ" dirty="0" err="1">
                <a:solidFill>
                  <a:schemeClr val="bg1"/>
                </a:solidFill>
                <a:latin typeface="Nixie One" charset="0"/>
              </a:rPr>
              <a:t>languages</a:t>
            </a:r>
            <a:r>
              <a:rPr lang="sk-SK" altLang="cs-CZ" dirty="0">
                <a:solidFill>
                  <a:schemeClr val="bg1"/>
                </a:solidFill>
                <a:latin typeface="Nixie One" charset="0"/>
              </a:rPr>
              <a: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17-19</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spTree>
    <p:extLst>
      <p:ext uri="{BB962C8B-B14F-4D97-AF65-F5344CB8AC3E}">
        <p14:creationId xmlns:p14="http://schemas.microsoft.com/office/powerpoint/2010/main" val="390224647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39952" y="1279197"/>
            <a:ext cx="4505325" cy="539329"/>
          </a:xfrm>
        </p:spPr>
        <p:txBody>
          <a:bodyPr/>
          <a:lstStyle/>
          <a:p>
            <a:pPr marL="0" indent="0" eaLnBrk="1" hangingPunct="1">
              <a:spcBef>
                <a:spcPct val="0"/>
              </a:spcBef>
              <a:spcAft>
                <a:spcPct val="0"/>
              </a:spcAft>
              <a:buFont typeface="Nixie One" panose="02000503080000020004" pitchFamily="50" charset="0"/>
              <a:buNone/>
            </a:pPr>
            <a:r>
              <a:rPr lang="sk-SK" altLang="cs-CZ" dirty="0">
                <a:latin typeface="Weekly Free Light" panose="00000400000000000000" pitchFamily="50" charset="-18"/>
                <a:cs typeface="Arial" panose="020B0604020202020204" pitchFamily="34" charset="0"/>
                <a:sym typeface="Nixie One" panose="02000503080000020004" pitchFamily="50" charset="0"/>
              </a:rPr>
              <a:t> </a:t>
            </a:r>
            <a:endParaRPr lang="sk-SK" altLang="cs-CZ" sz="1050"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pic>
        <p:nvPicPr>
          <p:cNvPr id="6" name="Obrázek 5" descr="&lt;strong&gt;Latinska&lt;/strong&gt; &lt;strong&gt;Amerika&lt;/strong&gt; - Wikipedija, prosta enciklopedij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59" y="1270538"/>
            <a:ext cx="2287651" cy="2638424"/>
          </a:xfrm>
          <a:prstGeom prst="rect">
            <a:avLst/>
          </a:prstGeom>
        </p:spPr>
      </p:pic>
      <p:sp>
        <p:nvSpPr>
          <p:cNvPr id="7" name="Google Shape;146;p16">
            <a:extLst>
              <a:ext uri="{FF2B5EF4-FFF2-40B4-BE49-F238E27FC236}">
                <a16:creationId xmlns:a16="http://schemas.microsoft.com/office/drawing/2014/main" id="{FFAF13A7-9FD4-4F85-8875-FFB4749CCC88}"/>
              </a:ext>
            </a:extLst>
          </p:cNvPr>
          <p:cNvSpPr txBox="1">
            <a:spLocks/>
          </p:cNvSpPr>
          <p:nvPr/>
        </p:nvSpPr>
        <p:spPr bwMode="auto">
          <a:xfrm>
            <a:off x="3851920" y="3500096"/>
            <a:ext cx="4793357" cy="72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114454"/>
              </a:buClr>
              <a:buSzPts val="4800"/>
              <a:buFont typeface="Arial" panose="020B0604020202020204" pitchFamily="34" charset="0"/>
              <a:buNone/>
              <a:defRPr sz="4800">
                <a:solidFill>
                  <a:srgbClr val="114454"/>
                </a:solidFill>
                <a:latin typeface="Arial"/>
                <a:ea typeface="Arial"/>
                <a:cs typeface="Arial"/>
                <a:sym typeface="Arial" panose="020B0604020202020204" pitchFamily="34" charset="0"/>
              </a:defRPr>
            </a:lvl1pPr>
            <a:lvl2pPr lvl="1" algn="l" rtl="0" eaLnBrk="0" fontAlgn="base" hangingPunct="0">
              <a:spcBef>
                <a:spcPts val="0"/>
              </a:spcBef>
              <a:spcAft>
                <a:spcPts val="0"/>
              </a:spcAft>
              <a:buClr>
                <a:srgbClr val="114454"/>
              </a:buClr>
              <a:buSzPts val="4800"/>
              <a:buFont typeface="Arial" panose="020B0604020202020204" pitchFamily="34" charset="0"/>
              <a:buNone/>
              <a:defRPr sz="4800">
                <a:solidFill>
                  <a:srgbClr val="114454"/>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114454"/>
              </a:buClr>
              <a:buSzPts val="4800"/>
              <a:buFont typeface="Arial" panose="020B0604020202020204" pitchFamily="34" charset="0"/>
              <a:buNone/>
              <a:defRPr sz="4800">
                <a:solidFill>
                  <a:srgbClr val="114454"/>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114454"/>
              </a:buClr>
              <a:buSzPts val="4800"/>
              <a:buFont typeface="Arial" panose="020B0604020202020204" pitchFamily="34" charset="0"/>
              <a:buNone/>
              <a:defRPr sz="4800">
                <a:solidFill>
                  <a:srgbClr val="114454"/>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114454"/>
              </a:buClr>
              <a:buSzPts val="4800"/>
              <a:buFont typeface="Arial" panose="020B0604020202020204" pitchFamily="34" charset="0"/>
              <a:buNone/>
              <a:defRPr sz="4800">
                <a:solidFill>
                  <a:srgbClr val="114454"/>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114454"/>
              </a:buClr>
              <a:buSzPts val="4800"/>
              <a:buFont typeface="Arial"/>
              <a:buNone/>
              <a:defRPr sz="4800" b="0" i="0" u="none" strike="noStrike" cap="none">
                <a:solidFill>
                  <a:srgbClr val="114454"/>
                </a:solidFill>
                <a:latin typeface="Arial"/>
                <a:ea typeface="Arial"/>
                <a:cs typeface="Arial"/>
                <a:sym typeface="Arial"/>
              </a:defRPr>
            </a:lvl6pPr>
            <a:lvl7pPr marR="0" lvl="6" algn="l" rtl="0">
              <a:lnSpc>
                <a:spcPct val="100000"/>
              </a:lnSpc>
              <a:spcBef>
                <a:spcPts val="0"/>
              </a:spcBef>
              <a:spcAft>
                <a:spcPts val="0"/>
              </a:spcAft>
              <a:buClr>
                <a:srgbClr val="114454"/>
              </a:buClr>
              <a:buSzPts val="4800"/>
              <a:buFont typeface="Arial"/>
              <a:buNone/>
              <a:defRPr sz="4800" b="0" i="0" u="none" strike="noStrike" cap="none">
                <a:solidFill>
                  <a:srgbClr val="114454"/>
                </a:solidFill>
                <a:latin typeface="Arial"/>
                <a:ea typeface="Arial"/>
                <a:cs typeface="Arial"/>
                <a:sym typeface="Arial"/>
              </a:defRPr>
            </a:lvl7pPr>
            <a:lvl8pPr marR="0" lvl="7" algn="l" rtl="0">
              <a:lnSpc>
                <a:spcPct val="100000"/>
              </a:lnSpc>
              <a:spcBef>
                <a:spcPts val="0"/>
              </a:spcBef>
              <a:spcAft>
                <a:spcPts val="0"/>
              </a:spcAft>
              <a:buClr>
                <a:srgbClr val="114454"/>
              </a:buClr>
              <a:buSzPts val="4800"/>
              <a:buFont typeface="Arial"/>
              <a:buNone/>
              <a:defRPr sz="4800" b="0" i="0" u="none" strike="noStrike" cap="none">
                <a:solidFill>
                  <a:srgbClr val="114454"/>
                </a:solidFill>
                <a:latin typeface="Arial"/>
                <a:ea typeface="Arial"/>
                <a:cs typeface="Arial"/>
                <a:sym typeface="Arial"/>
              </a:defRPr>
            </a:lvl8pPr>
            <a:lvl9pPr marR="0" lvl="8" algn="l" rtl="0">
              <a:lnSpc>
                <a:spcPct val="100000"/>
              </a:lnSpc>
              <a:spcBef>
                <a:spcPts val="0"/>
              </a:spcBef>
              <a:spcAft>
                <a:spcPts val="0"/>
              </a:spcAft>
              <a:buClr>
                <a:srgbClr val="114454"/>
              </a:buClr>
              <a:buSzPts val="4800"/>
              <a:buFont typeface="Arial"/>
              <a:buNone/>
              <a:defRPr sz="4800" b="0" i="0" u="none" strike="noStrike" cap="none">
                <a:solidFill>
                  <a:srgbClr val="114454"/>
                </a:solidFill>
                <a:latin typeface="Arial"/>
                <a:ea typeface="Arial"/>
                <a:cs typeface="Arial"/>
                <a:sym typeface="Arial"/>
              </a:defRPr>
            </a:lvl9pPr>
          </a:lstStyle>
          <a:p>
            <a:pPr eaLnBrk="1" hangingPunct="1">
              <a:spcBef>
                <a:spcPct val="0"/>
              </a:spcBef>
              <a:spcAft>
                <a:spcPct val="0"/>
              </a:spcAft>
            </a:pPr>
            <a:r>
              <a:rPr lang="es-ES" sz="2000" b="1" dirty="0">
                <a:latin typeface="Weekly Free Light" panose="00000400000000000000" pitchFamily="50" charset="-18"/>
              </a:rPr>
              <a:t>La economía de América Latina </a:t>
            </a:r>
            <a:r>
              <a:rPr lang="cs-CZ" sz="2000" b="1" dirty="0">
                <a:latin typeface="Weekly Free Light" panose="00000400000000000000" pitchFamily="50" charset="-18"/>
              </a:rPr>
              <a:t>se</a:t>
            </a:r>
            <a:r>
              <a:rPr lang="es-ES" sz="2000" b="1" dirty="0">
                <a:latin typeface="Weekly Free Light" panose="00000400000000000000" pitchFamily="50" charset="-18"/>
              </a:rPr>
              <a:t> basa en agricultura y minería.</a:t>
            </a:r>
            <a:endParaRPr lang="cs-CZ" sz="2000" b="1" dirty="0">
              <a:latin typeface="Weekly Free Light" panose="00000400000000000000" pitchFamily="50" charset="-18"/>
            </a:endParaRPr>
          </a:p>
          <a:p>
            <a:pPr eaLnBrk="1" hangingPunct="1">
              <a:spcBef>
                <a:spcPct val="0"/>
              </a:spcBef>
              <a:spcAft>
                <a:spcPct val="0"/>
              </a:spcAft>
            </a:pPr>
            <a:endParaRPr lang="cs-CZ" sz="2000" b="1" dirty="0">
              <a:latin typeface="Weekly Free Light" panose="00000400000000000000" pitchFamily="50" charset="-18"/>
            </a:endParaRPr>
          </a:p>
          <a:p>
            <a:pPr eaLnBrk="1" hangingPunct="1">
              <a:spcBef>
                <a:spcPct val="0"/>
              </a:spcBef>
              <a:spcAft>
                <a:spcPct val="0"/>
              </a:spcAft>
            </a:pPr>
            <a:r>
              <a:rPr lang="es-ES" sz="2000" b="1" dirty="0">
                <a:latin typeface="Weekly Free Light" panose="00000400000000000000" pitchFamily="50" charset="-18"/>
              </a:rPr>
              <a:t>Todos los países de América Latina son países </a:t>
            </a:r>
            <a:r>
              <a:rPr lang="cs-CZ" sz="2000" b="1" dirty="0">
                <a:latin typeface="Weekly Free Light" panose="00000400000000000000" pitchFamily="50" charset="-18"/>
              </a:rPr>
              <a:t>en los </a:t>
            </a:r>
            <a:r>
              <a:rPr lang="cs-CZ" sz="2000" b="1" dirty="0" err="1">
                <a:latin typeface="Weekly Free Light" panose="00000400000000000000" pitchFamily="50" charset="-18"/>
              </a:rPr>
              <a:t>cuales</a:t>
            </a:r>
            <a:r>
              <a:rPr lang="cs-CZ" sz="2000" b="1" dirty="0">
                <a:latin typeface="Weekly Free Light" panose="00000400000000000000" pitchFamily="50" charset="-18"/>
              </a:rPr>
              <a:t> </a:t>
            </a:r>
            <a:r>
              <a:rPr lang="cs-CZ" sz="2000" b="1" dirty="0" err="1">
                <a:latin typeface="Weekly Free Light" panose="00000400000000000000" pitchFamily="50" charset="-18"/>
              </a:rPr>
              <a:t>hay</a:t>
            </a:r>
            <a:r>
              <a:rPr lang="cs-CZ" sz="2000" b="1" dirty="0">
                <a:latin typeface="Weekly Free Light" panose="00000400000000000000" pitchFamily="50" charset="-18"/>
              </a:rPr>
              <a:t> </a:t>
            </a:r>
            <a:r>
              <a:rPr lang="es-ES" sz="2000" b="1" dirty="0">
                <a:latin typeface="Weekly Free Light" panose="00000400000000000000" pitchFamily="50" charset="-18"/>
              </a:rPr>
              <a:t>grandes contrastes entre zonas ricas y muy pobres. </a:t>
            </a:r>
            <a:endParaRPr lang="cs-CZ" sz="2000" b="1" dirty="0">
              <a:latin typeface="Weekly Free Light" panose="00000400000000000000" pitchFamily="50" charset="-18"/>
            </a:endParaRPr>
          </a:p>
          <a:p>
            <a:pPr eaLnBrk="1" hangingPunct="1">
              <a:spcBef>
                <a:spcPct val="0"/>
              </a:spcBef>
              <a:spcAft>
                <a:spcPct val="0"/>
              </a:spcAft>
            </a:pPr>
            <a:endParaRPr lang="cs-CZ" sz="2000" b="1" dirty="0">
              <a:latin typeface="Weekly Free Light" panose="00000400000000000000" pitchFamily="50" charset="-18"/>
            </a:endParaRPr>
          </a:p>
          <a:p>
            <a:pPr eaLnBrk="1" hangingPunct="1">
              <a:spcBef>
                <a:spcPct val="0"/>
              </a:spcBef>
              <a:spcAft>
                <a:spcPct val="0"/>
              </a:spcAft>
            </a:pPr>
            <a:r>
              <a:rPr lang="cs-CZ" sz="2000" b="1" dirty="0" err="1">
                <a:latin typeface="Weekly Free Light" panose="00000400000000000000" pitchFamily="50" charset="-18"/>
              </a:rPr>
              <a:t>Algunos</a:t>
            </a:r>
            <a:r>
              <a:rPr lang="cs-CZ" sz="2000" b="1" dirty="0">
                <a:latin typeface="Weekly Free Light" panose="00000400000000000000" pitchFamily="50" charset="-18"/>
              </a:rPr>
              <a:t> </a:t>
            </a:r>
            <a:r>
              <a:rPr lang="cs-CZ" sz="2000" b="1" dirty="0" err="1">
                <a:latin typeface="Weekly Free Light" panose="00000400000000000000" pitchFamily="50" charset="-18"/>
              </a:rPr>
              <a:t>países</a:t>
            </a:r>
            <a:r>
              <a:rPr lang="cs-CZ" sz="2000" b="1" dirty="0">
                <a:latin typeface="Weekly Free Light" panose="00000400000000000000" pitchFamily="50" charset="-18"/>
              </a:rPr>
              <a:t> son </a:t>
            </a:r>
            <a:r>
              <a:rPr lang="cs-CZ" sz="2000" b="1" dirty="0" err="1">
                <a:latin typeface="Weekly Free Light" panose="00000400000000000000" pitchFamily="50" charset="-18"/>
              </a:rPr>
              <a:t>miembros</a:t>
            </a:r>
            <a:r>
              <a:rPr lang="cs-CZ" sz="2000" b="1" dirty="0">
                <a:latin typeface="Weekly Free Light" panose="00000400000000000000" pitchFamily="50" charset="-18"/>
              </a:rPr>
              <a:t> de </a:t>
            </a:r>
            <a:r>
              <a:rPr lang="cs-CZ" sz="2000" b="1" dirty="0" err="1">
                <a:latin typeface="Weekly Free Light" panose="00000400000000000000" pitchFamily="50" charset="-18"/>
              </a:rPr>
              <a:t>varias</a:t>
            </a:r>
            <a:r>
              <a:rPr lang="cs-CZ" sz="2000" b="1" dirty="0">
                <a:latin typeface="Weekly Free Light" panose="00000400000000000000" pitchFamily="50" charset="-18"/>
              </a:rPr>
              <a:t> </a:t>
            </a:r>
            <a:r>
              <a:rPr lang="cs-CZ" sz="2000" b="1" dirty="0" err="1">
                <a:latin typeface="Weekly Free Light" panose="00000400000000000000" pitchFamily="50" charset="-18"/>
              </a:rPr>
              <a:t>organizaciones</a:t>
            </a:r>
            <a:r>
              <a:rPr lang="cs-CZ" sz="2000" b="1" dirty="0">
                <a:latin typeface="Weekly Free Light" panose="00000400000000000000" pitchFamily="50" charset="-18"/>
              </a:rPr>
              <a:t> para </a:t>
            </a:r>
            <a:r>
              <a:rPr lang="cs-CZ" sz="2000" b="1" dirty="0" err="1">
                <a:latin typeface="Weekly Free Light" panose="00000400000000000000" pitchFamily="50" charset="-18"/>
              </a:rPr>
              <a:t>resurgir</a:t>
            </a:r>
            <a:r>
              <a:rPr lang="cs-CZ" sz="2000" b="1" dirty="0">
                <a:latin typeface="Weekly Free Light" panose="00000400000000000000" pitchFamily="50" charset="-18"/>
              </a:rPr>
              <a:t> </a:t>
            </a:r>
            <a:r>
              <a:rPr lang="cs-CZ" sz="2000" b="1" dirty="0" err="1">
                <a:latin typeface="Weekly Free Light" panose="00000400000000000000" pitchFamily="50" charset="-18"/>
              </a:rPr>
              <a:t>sus</a:t>
            </a:r>
            <a:r>
              <a:rPr lang="cs-CZ" sz="2000" b="1" dirty="0">
                <a:latin typeface="Weekly Free Light" panose="00000400000000000000" pitchFamily="50" charset="-18"/>
              </a:rPr>
              <a:t> </a:t>
            </a:r>
            <a:r>
              <a:rPr lang="cs-CZ" sz="2000" b="1" dirty="0" err="1">
                <a:latin typeface="Weekly Free Light" panose="00000400000000000000" pitchFamily="50" charset="-18"/>
              </a:rPr>
              <a:t>economías</a:t>
            </a:r>
            <a:r>
              <a:rPr lang="cs-CZ" sz="2000" b="1" dirty="0">
                <a:latin typeface="Weekly Free Light" panose="00000400000000000000" pitchFamily="50" charset="-18"/>
              </a:rPr>
              <a:t>.</a:t>
            </a:r>
            <a:endParaRPr lang="sk-SK" altLang="cs-CZ" sz="2000" b="1" kern="0" dirty="0">
              <a:latin typeface="Weekly Free Light" panose="00000400000000000000" pitchFamily="50" charset="-18"/>
              <a:cs typeface="Arial" panose="020B0604020202020204" pitchFamily="34" charset="0"/>
              <a:sym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2000" b="1" dirty="0">
                <a:solidFill>
                  <a:srgbClr val="FFFFFF"/>
                </a:solidFill>
                <a:latin typeface="Weekly Free Light" panose="020B0604020202020204" charset="-18"/>
                <a:cs typeface="Arial" panose="020B0604020202020204" pitchFamily="34" charset="0"/>
                <a:sym typeface="Roboto Slab" pitchFamily="2" charset="0"/>
              </a:rPr>
              <a:t>TLCAN</a:t>
            </a: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11" name="Obrázek 10" descr="TLCAN: &lt;strong&gt;Tratado de Libre Comercio de América del Norte&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635946"/>
            <a:ext cx="6048672" cy="3405982"/>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Weekly Free Light" panose="020B0604020202020204" charset="-18"/>
                <a:cs typeface="Arial" panose="020B0604020202020204" pitchFamily="34" charset="0"/>
                <a:sym typeface="Roboto Slab" pitchFamily="2" charset="0"/>
              </a:rPr>
              <a:t>APEC</a:t>
            </a: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419622"/>
            <a:ext cx="2476846" cy="2838846"/>
          </a:xfrm>
          <a:prstGeom prst="rect">
            <a:avLst/>
          </a:prstGeom>
        </p:spPr>
      </p:pic>
      <p:sp>
        <p:nvSpPr>
          <p:cNvPr id="5" name="Obdélník 4"/>
          <p:cNvSpPr/>
          <p:nvPr/>
        </p:nvSpPr>
        <p:spPr>
          <a:xfrm>
            <a:off x="539552" y="2377380"/>
            <a:ext cx="5472608" cy="1631216"/>
          </a:xfrm>
          <a:prstGeom prst="rect">
            <a:avLst/>
          </a:prstGeom>
        </p:spPr>
        <p:txBody>
          <a:bodyPr wrap="square">
            <a:spAutoFit/>
          </a:bodyPr>
          <a:lstStyle/>
          <a:p>
            <a:pPr algn="just">
              <a:spcAft>
                <a:spcPts val="0"/>
              </a:spcAf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Foro de Cooperación Económica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Asia – Pacífico</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algn="just">
              <a:spcAft>
                <a:spcPts val="0"/>
              </a:spcAf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Chile,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México</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y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Perú</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forman parte de la APEC.</a:t>
            </a:r>
          </a:p>
        </p:txBody>
      </p:sp>
    </p:spTree>
    <p:extLst>
      <p:ext uri="{BB962C8B-B14F-4D97-AF65-F5344CB8AC3E}">
        <p14:creationId xmlns:p14="http://schemas.microsoft.com/office/powerpoint/2010/main" val="186034802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Weekly Free Light" panose="020B0604020202020204" charset="-18"/>
                <a:cs typeface="Arial" panose="020B0604020202020204" pitchFamily="34" charset="0"/>
                <a:sym typeface="Roboto Slab" pitchFamily="2" charset="0"/>
              </a:rPr>
              <a:t>MÉXICO</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
        <p:nvSpPr>
          <p:cNvPr id="4" name="Obdélník 3"/>
          <p:cNvSpPr/>
          <p:nvPr/>
        </p:nvSpPr>
        <p:spPr>
          <a:xfrm>
            <a:off x="467544" y="1779662"/>
            <a:ext cx="8352928" cy="3477875"/>
          </a:xfrm>
          <a:prstGeom prst="rect">
            <a:avLst/>
          </a:prstGeom>
        </p:spPr>
        <p:txBody>
          <a:bodyPr wrap="square">
            <a:spAutoFit/>
          </a:bodyPr>
          <a:lstStyle/>
          <a:p>
            <a:pPr lvl="0" algn="just">
              <a:spcAft>
                <a:spcPts val="0"/>
              </a:spcAft>
              <a:buSzPts val="1100"/>
              <a:tabLst>
                <a:tab pos="228600" algn="l"/>
              </a:tabLst>
            </a:pP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Pertenece</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los mayores productores</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342900" lvl="0" indent="-342900" algn="just">
              <a:spcAft>
                <a:spcPts val="0"/>
              </a:spcAft>
              <a:buSzPts val="1100"/>
              <a:buFontTx/>
              <a:buChar char="-"/>
              <a:tabLst>
                <a:tab pos="228600" algn="l"/>
              </a:tabLst>
            </a:pP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de petroleo,</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plata (el primer productor),</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algodón, maíz, fr</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í</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joles (judías), tabaco</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y</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tequilla</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(se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hace</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agave</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342900" lvl="0" indent="-342900" algn="just">
              <a:spcAft>
                <a:spcPts val="0"/>
              </a:spcAft>
              <a:buSzPts val="1100"/>
              <a:buFontTx/>
              <a:buChar char="-"/>
              <a:tabLst>
                <a:tab pos="228600" algn="l"/>
              </a:tabLst>
            </a:pP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Procede</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aquí</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vainilla</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y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cacao</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lvl="0" algn="just">
              <a:spcAft>
                <a:spcPts val="0"/>
              </a:spcAft>
              <a:buSzPts val="1100"/>
              <a:tabLst>
                <a:tab pos="228600" algn="l"/>
              </a:tabLst>
            </a:pP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El sector muy importante es también el turismo</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342900" lvl="0" indent="-342900" algn="just">
              <a:spcAft>
                <a:spcPts val="0"/>
              </a:spcAft>
              <a:buSzPts val="1100"/>
              <a:buFontTx/>
              <a:buChar char="-"/>
              <a:tabLst>
                <a:tab pos="228600" algn="l"/>
              </a:tabLst>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n la península Yucatán se encuentran los monumentos de </a:t>
            </a: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los </a:t>
            </a:r>
            <a:r>
              <a:rPr lang="cs-CZ" sz="18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mayas</a:t>
            </a:r>
            <a:endPar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18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1800" b="1" dirty="0">
                <a:solidFill>
                  <a:schemeClr val="tx1"/>
                </a:solidFill>
                <a:latin typeface="Weekly Free Light" panose="00000400000000000000" pitchFamily="50" charset="-18"/>
              </a:rPr>
              <a:t>Cancún </a:t>
            </a:r>
            <a:r>
              <a:rPr lang="cs-CZ" sz="1800" b="1" dirty="0" err="1">
                <a:solidFill>
                  <a:schemeClr val="tx1"/>
                </a:solidFill>
                <a:latin typeface="Weekly Free Light" panose="00000400000000000000" pitchFamily="50" charset="-18"/>
              </a:rPr>
              <a:t>donde</a:t>
            </a:r>
            <a:r>
              <a:rPr lang="cs-CZ" sz="1800" b="1" dirty="0">
                <a:solidFill>
                  <a:schemeClr val="tx1"/>
                </a:solidFill>
                <a:latin typeface="Weekly Free Light" panose="00000400000000000000" pitchFamily="50" charset="-18"/>
              </a:rPr>
              <a:t> </a:t>
            </a:r>
            <a:r>
              <a:rPr lang="es-ES" sz="1800" b="1" dirty="0">
                <a:solidFill>
                  <a:schemeClr val="tx1"/>
                </a:solidFill>
                <a:latin typeface="Weekly Free Light" panose="00000400000000000000" pitchFamily="50" charset="-18"/>
              </a:rPr>
              <a:t>la gente</a:t>
            </a:r>
            <a:r>
              <a:rPr lang="cs-CZ" sz="1800" b="1" dirty="0">
                <a:solidFill>
                  <a:schemeClr val="tx1"/>
                </a:solidFill>
                <a:latin typeface="Weekly Free Light" panose="00000400000000000000" pitchFamily="50" charset="-18"/>
              </a:rPr>
              <a:t> </a:t>
            </a:r>
            <a:r>
              <a:rPr lang="es-ES" sz="1800" b="1" dirty="0">
                <a:solidFill>
                  <a:schemeClr val="tx1"/>
                </a:solidFill>
                <a:latin typeface="Weekly Free Light" panose="00000400000000000000" pitchFamily="50" charset="-18"/>
              </a:rPr>
              <a:t>pasa las vacaciones junto al mar tiene apodo “</a:t>
            </a:r>
            <a:r>
              <a:rPr lang="cs-CZ" sz="1800" b="1" dirty="0">
                <a:solidFill>
                  <a:schemeClr val="tx1"/>
                </a:solidFill>
                <a:latin typeface="Weekly Free Light" panose="00000400000000000000" pitchFamily="50" charset="-18"/>
              </a:rPr>
              <a:t>E</a:t>
            </a:r>
            <a:r>
              <a:rPr lang="es-ES" sz="1800" b="1" dirty="0">
                <a:solidFill>
                  <a:schemeClr val="tx1"/>
                </a:solidFill>
                <a:latin typeface="Weekly Free Light" panose="00000400000000000000" pitchFamily="50" charset="-18"/>
              </a:rPr>
              <a:t>l Mediterráneo </a:t>
            </a:r>
            <a:r>
              <a:rPr lang="cs-CZ" sz="1800" b="1" dirty="0">
                <a:solidFill>
                  <a:schemeClr val="tx1"/>
                </a:solidFill>
                <a:latin typeface="Weekly Free Light" panose="00000400000000000000" pitchFamily="50" charset="-18"/>
              </a:rPr>
              <a:t>A</a:t>
            </a:r>
            <a:r>
              <a:rPr lang="es-ES" sz="1800" b="1" dirty="0">
                <a:solidFill>
                  <a:schemeClr val="tx1"/>
                </a:solidFill>
                <a:latin typeface="Weekly Free Light" panose="00000400000000000000" pitchFamily="50" charset="-18"/>
              </a:rPr>
              <a:t>mericano”</a:t>
            </a:r>
            <a:r>
              <a:rPr lang="cs-CZ" sz="1800" b="1" dirty="0">
                <a:solidFill>
                  <a:schemeClr val="tx1"/>
                </a:solidFill>
                <a:latin typeface="Weekly Free Light" panose="00000400000000000000" pitchFamily="50" charset="-18"/>
              </a:rPr>
              <a:t>.</a:t>
            </a:r>
          </a:p>
          <a:p>
            <a:pPr marL="342900" lvl="0" indent="-342900" algn="just">
              <a:spcAft>
                <a:spcPts val="0"/>
              </a:spcAft>
              <a:buSzPts val="1100"/>
              <a:buFontTx/>
              <a:buChar char="-"/>
              <a:tabLst>
                <a:tab pos="228600" algn="l"/>
              </a:tabLst>
            </a:pPr>
            <a:r>
              <a:rPr lang="cs-CZ" sz="1800" b="1" dirty="0" err="1">
                <a:solidFill>
                  <a:schemeClr val="tx1"/>
                </a:solidFill>
                <a:latin typeface="Weekly Free Light" panose="00000400000000000000" pitchFamily="50" charset="-18"/>
              </a:rPr>
              <a:t>Cerca</a:t>
            </a:r>
            <a:r>
              <a:rPr lang="cs-CZ" sz="1800" b="1" dirty="0">
                <a:solidFill>
                  <a:schemeClr val="tx1"/>
                </a:solidFill>
                <a:latin typeface="Weekly Free Light" panose="00000400000000000000" pitchFamily="50" charset="-18"/>
              </a:rPr>
              <a:t> de la Ciudad de </a:t>
            </a:r>
            <a:r>
              <a:rPr lang="cs-CZ" sz="1800" b="1" dirty="0" err="1">
                <a:solidFill>
                  <a:schemeClr val="tx1"/>
                </a:solidFill>
                <a:latin typeface="Weekly Free Light" panose="00000400000000000000" pitchFamily="50" charset="-18"/>
              </a:rPr>
              <a:t>México</a:t>
            </a:r>
            <a:r>
              <a:rPr lang="cs-CZ" sz="1800" b="1" dirty="0">
                <a:solidFill>
                  <a:schemeClr val="tx1"/>
                </a:solidFill>
                <a:latin typeface="Weekly Free Light" panose="00000400000000000000" pitchFamily="50" charset="-18"/>
              </a:rPr>
              <a:t> </a:t>
            </a:r>
            <a:r>
              <a:rPr lang="cs-CZ" sz="1800" b="1" dirty="0" err="1">
                <a:solidFill>
                  <a:schemeClr val="tx1"/>
                </a:solidFill>
                <a:latin typeface="Weekly Free Light" panose="00000400000000000000" pitchFamily="50" charset="-18"/>
              </a:rPr>
              <a:t>hay</a:t>
            </a:r>
            <a:r>
              <a:rPr lang="cs-CZ" sz="1800" b="1" dirty="0">
                <a:solidFill>
                  <a:schemeClr val="tx1"/>
                </a:solidFill>
                <a:latin typeface="Weekly Free Light" panose="00000400000000000000" pitchFamily="50" charset="-18"/>
              </a:rPr>
              <a:t> </a:t>
            </a:r>
            <a:r>
              <a:rPr lang="cs-CZ" sz="1800" b="1" dirty="0" err="1">
                <a:solidFill>
                  <a:schemeClr val="tx1"/>
                </a:solidFill>
                <a:latin typeface="Weekly Free Light" panose="00000400000000000000" pitchFamily="50" charset="-18"/>
              </a:rPr>
              <a:t>monumentos</a:t>
            </a:r>
            <a:r>
              <a:rPr lang="cs-CZ" sz="1800" b="1" dirty="0">
                <a:solidFill>
                  <a:schemeClr val="tx1"/>
                </a:solidFill>
                <a:latin typeface="Weekly Free Light" panose="00000400000000000000" pitchFamily="50" charset="-18"/>
              </a:rPr>
              <a:t> de los </a:t>
            </a:r>
            <a:r>
              <a:rPr lang="cs-CZ" sz="1800" b="1" dirty="0" err="1">
                <a:solidFill>
                  <a:schemeClr val="tx1"/>
                </a:solidFill>
                <a:latin typeface="Weekly Free Light" panose="00000400000000000000" pitchFamily="50" charset="-18"/>
              </a:rPr>
              <a:t>aztecas</a:t>
            </a:r>
            <a:r>
              <a:rPr lang="cs-CZ" sz="1800" b="1" dirty="0">
                <a:solidFill>
                  <a:schemeClr val="tx1"/>
                </a:solidFill>
                <a:latin typeface="Weekly Free Light" panose="00000400000000000000" pitchFamily="50" charset="-18"/>
              </a:rPr>
              <a:t>.</a:t>
            </a:r>
          </a:p>
          <a:p>
            <a:pPr lvl="0" algn="just">
              <a:spcAft>
                <a:spcPts val="0"/>
              </a:spcAft>
              <a:buSzPts val="1100"/>
              <a:tabLst>
                <a:tab pos="228600" algn="l"/>
              </a:tabLst>
            </a:pP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lvl="0" algn="just">
              <a:spcAft>
                <a:spcPts val="0"/>
              </a:spcAft>
              <a:buSzPts val="1100"/>
              <a:tabLst>
                <a:tab pos="228600" algn="l"/>
              </a:tabLst>
            </a:pPr>
            <a:endParaRPr lang="cs-CZ" sz="2000" b="1" dirty="0">
              <a:solidFill>
                <a:srgbClr val="002060"/>
              </a:solidFill>
              <a:latin typeface="Weekly Free Light" panose="00000400000000000000" pitchFamily="50" charset="-18"/>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60689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Weekly Free Light" panose="020B0604020202020204" charset="-18"/>
                <a:cs typeface="Arial" panose="020B0604020202020204" pitchFamily="34" charset="0"/>
                <a:sym typeface="Roboto Slab" pitchFamily="2" charset="0"/>
              </a:rPr>
              <a:t>ARGENTINA</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971600" y="1995686"/>
            <a:ext cx="6462464" cy="1323439"/>
          </a:xfrm>
          <a:prstGeom prst="rect">
            <a:avLst/>
          </a:prstGeom>
        </p:spPr>
        <p:txBody>
          <a:bodyPr wrap="square">
            <a:spAutoFit/>
          </a:bodyPr>
          <a:lstStyle/>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 el país del vino y de la carne de vacas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os gauchos = vaqueros del ganado</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 cultiva mucha soja, trigo, maíz y girasol</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marL="342900" lvl="0" indent="-342900" algn="just">
              <a:spcAft>
                <a:spcPts val="0"/>
              </a:spcAft>
              <a:buSzPts val="1100"/>
              <a:buFontTx/>
              <a:buChar char="-"/>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La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más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alta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inflación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toda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América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Latina.</a:t>
            </a:r>
          </a:p>
        </p:txBody>
      </p:sp>
    </p:spTree>
    <p:extLst>
      <p:ext uri="{BB962C8B-B14F-4D97-AF65-F5344CB8AC3E}">
        <p14:creationId xmlns:p14="http://schemas.microsoft.com/office/powerpoint/2010/main" val="341251201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Weekly Free Light" panose="020B0604020202020204" charset="-18"/>
                <a:cs typeface="Arial" panose="020B0604020202020204" pitchFamily="34" charset="0"/>
                <a:sym typeface="Roboto Slab" pitchFamily="2" charset="0"/>
              </a:rPr>
              <a:t>CHILE</a:t>
            </a: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755576" y="1851670"/>
            <a:ext cx="7632848" cy="1631216"/>
          </a:xfrm>
          <a:prstGeom prst="rect">
            <a:avLst/>
          </a:prstGeom>
        </p:spPr>
        <p:txBody>
          <a:bodyPr wrap="square">
            <a:spAutoFit/>
          </a:bodyPr>
          <a:lstStyle/>
          <a:p>
            <a:pPr lvl="0" algn="just">
              <a:spcAft>
                <a:spcPts val="0"/>
              </a:spcAft>
              <a:buSzPts val="1100"/>
              <a:tabLst>
                <a:tab pos="228600" algn="l"/>
              </a:tabLst>
            </a:pP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Un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país de la pesca, del vino, de cobre, de nitrato, de litio</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a:p>
            <a:pPr lvl="0" algn="just">
              <a:spcAft>
                <a:spcPts val="0"/>
              </a:spcAft>
              <a:buSzPts val="1100"/>
              <a:tabLst>
                <a:tab pos="228600" algn="l"/>
              </a:tabLst>
            </a:pP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lvl="0" algn="just">
              <a:spcAft>
                <a:spcPts val="0"/>
              </a:spcAft>
              <a:buSzPts val="1100"/>
              <a:tabLst>
                <a:tab pos="228600" algn="l"/>
              </a:tabLst>
            </a:pP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Estallido</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social</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del</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octubre</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2019 - se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piden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reformas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p>
          <a:p>
            <a:pPr lvl="0" algn="just">
              <a:spcAft>
                <a:spcPts val="0"/>
              </a:spcAft>
              <a:buSzPts val="1100"/>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del</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sistema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escolar</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la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salud</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de las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pensiones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nueva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constitución</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reforma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agraria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requisitos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r>
              <a:rPr lang="cs-CZ" sz="2000" b="1" dirty="0" err="1">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mapuches</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519035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Google Shape;169;p18">
            <a:extLst>
              <a:ext uri="{FF2B5EF4-FFF2-40B4-BE49-F238E27FC236}">
                <a16:creationId xmlns:a16="http://schemas.microsoft.com/office/drawing/2014/main" id="{413CEBD0-93F3-4CC8-A0E8-B1D714E6DE0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sp>
        <p:nvSpPr>
          <p:cNvPr id="2" name="Obdélník 1"/>
          <p:cNvSpPr/>
          <p:nvPr/>
        </p:nvSpPr>
        <p:spPr>
          <a:xfrm>
            <a:off x="611560" y="1779662"/>
            <a:ext cx="6295313" cy="707886"/>
          </a:xfrm>
          <a:prstGeom prst="rect">
            <a:avLst/>
          </a:prstGeom>
        </p:spPr>
        <p:txBody>
          <a:bodyPr wrap="none">
            <a:spAutoFit/>
          </a:bodyPr>
          <a:lstStyle/>
          <a:p>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BOLIVIA</a:t>
            </a:r>
          </a:p>
          <a:p>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E</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xplotador del gas y gran productor de la coca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endParaRPr lang="cs-CZ" sz="2000" b="1" dirty="0">
              <a:solidFill>
                <a:schemeClr val="tx1"/>
              </a:solidFill>
              <a:latin typeface="Weekly Free Light" panose="00000400000000000000" pitchFamily="50" charset="-18"/>
            </a:endParaRPr>
          </a:p>
        </p:txBody>
      </p:sp>
      <p:sp>
        <p:nvSpPr>
          <p:cNvPr id="7" name="Obdélník 6"/>
          <p:cNvSpPr/>
          <p:nvPr/>
        </p:nvSpPr>
        <p:spPr>
          <a:xfrm>
            <a:off x="611560" y="2859782"/>
            <a:ext cx="7776864" cy="707886"/>
          </a:xfrm>
          <a:prstGeom prst="rect">
            <a:avLst/>
          </a:prstGeom>
        </p:spPr>
        <p:txBody>
          <a:bodyPr wrap="square">
            <a:spAutoFit/>
          </a:bodyPr>
          <a:lstStyle/>
          <a:p>
            <a:pPr lvl="0" algn="just">
              <a:spcAft>
                <a:spcPts val="0"/>
              </a:spcAft>
              <a:buSzPts val="1100"/>
              <a:tabLst>
                <a:tab pos="228600" algn="l"/>
              </a:tabLst>
            </a:pP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P</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ERÚ</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a:t>
            </a:r>
            <a:endPar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endParaRPr>
          </a:p>
          <a:p>
            <a:pPr lvl="0" algn="just">
              <a:spcAft>
                <a:spcPts val="0"/>
              </a:spcAft>
              <a:buSzPts val="1100"/>
              <a:tabLst>
                <a:tab pos="228600" algn="l"/>
              </a:tabLst>
            </a:pP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 E</a:t>
            </a:r>
            <a:r>
              <a:rPr lang="es-ES"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s un país famoso de la pesca,  se cultiva mucha coca</a:t>
            </a:r>
            <a:r>
              <a:rPr lang="cs-CZ" sz="2000" b="1" dirty="0">
                <a:solidFill>
                  <a:schemeClr val="tx1"/>
                </a:solidFill>
                <a:latin typeface="Weekly Free Light" panose="00000400000000000000" pitchFamily="50" charset="-18"/>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8881685"/>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730</Words>
  <Application>Microsoft Office PowerPoint</Application>
  <PresentationFormat>Předvádění na obrazovce (16:9)</PresentationFormat>
  <Paragraphs>94</Paragraphs>
  <Slides>15</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Weekly Free Light</vt:lpstr>
      <vt:lpstr>Nixie One</vt:lpstr>
      <vt:lpstr>Roboto Slab</vt:lpstr>
      <vt:lpstr>Times New Roman</vt:lpstr>
      <vt:lpstr>Wingdings</vt:lpstr>
      <vt:lpstr>Warwick template</vt:lpstr>
      <vt:lpstr> La economía de América Latina de la parte hispanohablante</vt:lpstr>
      <vt:lpstr>Prezentace aplikace PowerPoint</vt:lpstr>
      <vt:lpstr>Prezentace aplikace PowerPoint</vt:lpstr>
      <vt:lpstr>TLCAN</vt:lpstr>
      <vt:lpstr>APEC</vt:lpstr>
      <vt:lpstr>MÉXICO</vt:lpstr>
      <vt:lpstr>ARGENTINA</vt:lpstr>
      <vt:lpstr>CHILE</vt:lpstr>
      <vt:lpstr>Prezentace aplikace PowerPoint</vt:lpstr>
      <vt:lpstr>Prezentace aplikace PowerPoint</vt:lpstr>
      <vt:lpstr>Prezentace aplikace PowerPoint</vt:lpstr>
      <vt:lpstr>El Canal de Panamá </vt:lpstr>
      <vt:lpstr>Los deberes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89</cp:revision>
  <dcterms:modified xsi:type="dcterms:W3CDTF">2022-09-27T17:18:35Z</dcterms:modified>
</cp:coreProperties>
</file>