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304" r:id="rId2"/>
    <p:sldId id="322" r:id="rId3"/>
    <p:sldId id="319" r:id="rId4"/>
    <p:sldId id="267" r:id="rId5"/>
    <p:sldId id="305" r:id="rId6"/>
    <p:sldId id="290" r:id="rId7"/>
    <p:sldId id="312" r:id="rId8"/>
    <p:sldId id="313" r:id="rId9"/>
    <p:sldId id="318" r:id="rId10"/>
    <p:sldId id="314" r:id="rId11"/>
    <p:sldId id="315" r:id="rId12"/>
    <p:sldId id="316" r:id="rId13"/>
    <p:sldId id="317" r:id="rId14"/>
    <p:sldId id="320" r:id="rId15"/>
    <p:sldId id="321" r:id="rId16"/>
    <p:sldId id="311" r:id="rId17"/>
    <p:sldId id="302" r:id="rId18"/>
    <p:sldId id="30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ixie One" panose="020B0604020202020204" charset="0"/>
      <p:regular r:id="rId25"/>
    </p:embeddedFont>
    <p:embeddedFont>
      <p:font typeface="Roboto Slab" panose="020B0604020202020204" charset="0"/>
      <p:regular r:id="rId26"/>
      <p:bold r:id="rId27"/>
    </p:embeddedFont>
    <p:embeddedFont>
      <p:font typeface="Weekly Free Light" panose="020B0604020202020204" charset="-18"/>
      <p:regular r:id="rId28"/>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44" y="4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B5855242-AAEE-483E-AD99-826FB4A1EA5B}"/>
    <pc:docChg chg="modSld">
      <pc:chgData name="Jiřina Juříčková" userId="d7bc9bb3-e006-4dad-8404-c19b67946cec" providerId="ADAL" clId="{B5855242-AAEE-483E-AD99-826FB4A1EA5B}" dt="2022-09-27T17:03:12.062" v="7"/>
      <pc:docMkLst>
        <pc:docMk/>
      </pc:docMkLst>
      <pc:sldChg chg="addSp delSp modSp">
        <pc:chgData name="Jiřina Juříčková" userId="d7bc9bb3-e006-4dad-8404-c19b67946cec" providerId="ADAL" clId="{B5855242-AAEE-483E-AD99-826FB4A1EA5B}" dt="2022-09-27T17:02:37.953" v="4" actId="1076"/>
        <pc:sldMkLst>
          <pc:docMk/>
          <pc:sldMk cId="1688444234" sldId="302"/>
        </pc:sldMkLst>
        <pc:picChg chg="del">
          <ac:chgData name="Jiřina Juříčková" userId="d7bc9bb3-e006-4dad-8404-c19b67946cec" providerId="ADAL" clId="{B5855242-AAEE-483E-AD99-826FB4A1EA5B}" dt="2022-09-27T17:02:27.102" v="2"/>
          <ac:picMkLst>
            <pc:docMk/>
            <pc:sldMk cId="1688444234" sldId="302"/>
            <ac:picMk id="12" creationId="{CDEA266D-25A9-46F7-B18C-C711B5CF0D4E}"/>
          </ac:picMkLst>
        </pc:picChg>
        <pc:picChg chg="add mod">
          <ac:chgData name="Jiřina Juříčková" userId="d7bc9bb3-e006-4dad-8404-c19b67946cec" providerId="ADAL" clId="{B5855242-AAEE-483E-AD99-826FB4A1EA5B}" dt="2022-09-27T17:02:37.953" v="4" actId="1076"/>
          <ac:picMkLst>
            <pc:docMk/>
            <pc:sldMk cId="1688444234" sldId="302"/>
            <ac:picMk id="16" creationId="{460ABE4F-DB67-4BF5-87D2-B0AE0C673E61}"/>
          </ac:picMkLst>
        </pc:picChg>
      </pc:sldChg>
      <pc:sldChg chg="delSp">
        <pc:chgData name="Jiřina Juříčková" userId="d7bc9bb3-e006-4dad-8404-c19b67946cec" providerId="ADAL" clId="{B5855242-AAEE-483E-AD99-826FB4A1EA5B}" dt="2022-09-27T17:02:07.045" v="0"/>
        <pc:sldMkLst>
          <pc:docMk/>
          <pc:sldMk cId="2535725496" sldId="304"/>
        </pc:sldMkLst>
        <pc:picChg chg="del">
          <ac:chgData name="Jiřina Juříčková" userId="d7bc9bb3-e006-4dad-8404-c19b67946cec" providerId="ADAL" clId="{B5855242-AAEE-483E-AD99-826FB4A1EA5B}" dt="2022-09-27T17:02:07.045" v="0"/>
          <ac:picMkLst>
            <pc:docMk/>
            <pc:sldMk cId="2535725496" sldId="304"/>
            <ac:picMk id="13" creationId="{44AEE65B-E79A-463A-815F-5553CD7FDB99}"/>
          </ac:picMkLst>
        </pc:picChg>
      </pc:sldChg>
      <pc:sldChg chg="delSp">
        <pc:chgData name="Jiřina Juříčková" userId="d7bc9bb3-e006-4dad-8404-c19b67946cec" providerId="ADAL" clId="{B5855242-AAEE-483E-AD99-826FB4A1EA5B}" dt="2022-09-27T17:03:12.062" v="7"/>
        <pc:sldMkLst>
          <pc:docMk/>
          <pc:sldMk cId="3285045237" sldId="322"/>
        </pc:sldMkLst>
        <pc:spChg chg="del">
          <ac:chgData name="Jiřina Juříčková" userId="d7bc9bb3-e006-4dad-8404-c19b67946cec" providerId="ADAL" clId="{B5855242-AAEE-483E-AD99-826FB4A1EA5B}" dt="2022-09-27T17:03:12.062" v="7"/>
          <ac:spMkLst>
            <pc:docMk/>
            <pc:sldMk cId="3285045237" sldId="322"/>
            <ac:spMk id="3" creationId="{10480D1F-174D-4894-9A66-C0840EA7360A}"/>
          </ac:spMkLst>
        </pc:spChg>
        <pc:spChg chg="del">
          <ac:chgData name="Jiřina Juříčková" userId="d7bc9bb3-e006-4dad-8404-c19b67946cec" providerId="ADAL" clId="{B5855242-AAEE-483E-AD99-826FB4A1EA5B}" dt="2022-09-27T17:03:00.947" v="5"/>
          <ac:spMkLst>
            <pc:docMk/>
            <pc:sldMk cId="3285045237" sldId="322"/>
            <ac:spMk id="17" creationId="{DD23D06D-61C9-4AD7-8856-AFB10FD5ADD2}"/>
          </ac:spMkLst>
        </pc:spChg>
        <pc:picChg chg="del">
          <ac:chgData name="Jiřina Juříčková" userId="d7bc9bb3-e006-4dad-8404-c19b67946cec" providerId="ADAL" clId="{B5855242-AAEE-483E-AD99-826FB4A1EA5B}" dt="2022-09-27T17:03:03.214" v="6"/>
          <ac:picMkLst>
            <pc:docMk/>
            <pc:sldMk cId="3285045237" sldId="322"/>
            <ac:picMk id="5" creationId="{CF7F9464-9837-4436-8933-BA174B1FA079}"/>
          </ac:picMkLst>
        </pc:picChg>
        <pc:picChg chg="del">
          <ac:chgData name="Jiřina Juříčková" userId="d7bc9bb3-e006-4dad-8404-c19b67946cec" providerId="ADAL" clId="{B5855242-AAEE-483E-AD99-826FB4A1EA5B}" dt="2022-09-27T17:02:11.269" v="1"/>
          <ac:picMkLst>
            <pc:docMk/>
            <pc:sldMk cId="3285045237" sldId="322"/>
            <ac:picMk id="13" creationId="{44AEE65B-E79A-463A-815F-5553CD7FDB99}"/>
          </ac:picMkLst>
        </pc:picChg>
      </pc:sldChg>
    </pc:docChg>
  </pc:docChgLst>
  <pc:docChgLst>
    <pc:chgData name="Michal Heczko" userId="4ef91d67243c5588" providerId="LiveId" clId="{0151F5A4-95F6-4628-8321-868F47EDE1CB}"/>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446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16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25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84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32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92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01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26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086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18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58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98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59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74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2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96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15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367061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C0D17CB4-CF7F-4F68-9028-155D9A48104E}"/>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6CFFAA92-2BF8-4C23-8C8E-5A92A63F4F7C}"/>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14A32B2-A37C-49B3-B090-F803ADEF939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56180B8-0D55-4A4C-AB40-88E9A17CB835}"/>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5D0D25C1-E59C-4CD3-B90B-C5BD2337AF29}"/>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6A9C8CEB-3325-40C1-8C0D-CD5BA9BDB0B9}"/>
              </a:ext>
            </a:extLst>
          </p:cNvPr>
          <p:cNvSpPr txBox="1">
            <a:spLocks noGrp="1"/>
          </p:cNvSpPr>
          <p:nvPr>
            <p:ph type="sldNum" idx="10"/>
          </p:nvPr>
        </p:nvSpPr>
        <p:spPr/>
        <p:txBody>
          <a:bodyPr/>
          <a:lstStyle>
            <a:lvl1pPr>
              <a:defRPr/>
            </a:lvl1pPr>
          </a:lstStyle>
          <a:p>
            <a:pPr>
              <a:defRPr/>
            </a:pPr>
            <a:fld id="{8BCBB025-32CB-47C0-96FA-57FC122C324E}" type="slidenum">
              <a:rPr lang="sk-SK" altLang="sk-SK"/>
              <a:pPr>
                <a:defRPr/>
              </a:pPr>
              <a:t>‹#›</a:t>
            </a:fld>
            <a:endParaRPr lang="sk-SK" altLang="sk-SK"/>
          </a:p>
        </p:txBody>
      </p:sp>
    </p:spTree>
    <p:extLst>
      <p:ext uri="{BB962C8B-B14F-4D97-AF65-F5344CB8AC3E}">
        <p14:creationId xmlns:p14="http://schemas.microsoft.com/office/powerpoint/2010/main" val="355132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1891826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699" r:id="rId3"/>
    <p:sldLayoutId id="2147483700" r:id="rId4"/>
    <p:sldLayoutId id="2147483701"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e.kahoot.it/details/74a76938-246c-4fb5-bc46-2fbce627e04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ordwall.net/cs/resource/20019063" TargetMode="External"/><Relationship Id="rId4" Type="http://schemas.openxmlformats.org/officeDocument/2006/relationships/hyperlink" Target="https://wordwall.net/play/20018/860/39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10480D1F-174D-4894-9A66-C0840EA7360A}"/>
              </a:ext>
            </a:extLst>
          </p:cNvPr>
          <p:cNvSpPr txBox="1"/>
          <p:nvPr/>
        </p:nvSpPr>
        <p:spPr>
          <a:xfrm>
            <a:off x="1939292"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5" name="Obrázek 4">
            <a:extLst>
              <a:ext uri="{FF2B5EF4-FFF2-40B4-BE49-F238E27FC236}">
                <a16:creationId xmlns:a16="http://schemas.microsoft.com/office/drawing/2014/main" id="{CF7F9464-9837-4436-8933-BA174B1FA079}"/>
              </a:ext>
            </a:extLst>
          </p:cNvPr>
          <p:cNvPicPr>
            <a:picLocks noChangeAspect="1"/>
          </p:cNvPicPr>
          <p:nvPr/>
        </p:nvPicPr>
        <p:blipFill>
          <a:blip r:embed="rId3"/>
          <a:stretch>
            <a:fillRect/>
          </a:stretch>
        </p:blipFill>
        <p:spPr>
          <a:xfrm>
            <a:off x="5186893" y="750682"/>
            <a:ext cx="766881" cy="766881"/>
          </a:xfrm>
          <a:prstGeom prst="rect">
            <a:avLst/>
          </a:prstGeom>
        </p:spPr>
      </p:pic>
      <p:sp>
        <p:nvSpPr>
          <p:cNvPr id="17" name="TextovéPole 16">
            <a:extLst>
              <a:ext uri="{FF2B5EF4-FFF2-40B4-BE49-F238E27FC236}">
                <a16:creationId xmlns:a16="http://schemas.microsoft.com/office/drawing/2014/main" id="{DD23D06D-61C9-4AD7-8856-AFB10FD5ADD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467544" y="2283718"/>
            <a:ext cx="7704856" cy="1159800"/>
          </a:xfrm>
        </p:spPr>
        <p:txBody>
          <a:bodyPr/>
          <a:lstStyle/>
          <a:p>
            <a:pPr eaLnBrk="1" hangingPunct="1">
              <a:spcBef>
                <a:spcPct val="0"/>
              </a:spcBef>
              <a:spcAft>
                <a:spcPct val="0"/>
              </a:spcAft>
              <a:buClr>
                <a:srgbClr val="FFFFFF"/>
              </a:buClr>
              <a:buFont typeface="Roboto Slab" pitchFamily="2" charset="0"/>
              <a:buNone/>
            </a:pP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sz="2400" b="1" dirty="0" err="1">
                <a:solidFill>
                  <a:srgbClr val="FFFFFF"/>
                </a:solidFill>
                <a:latin typeface="Roboto Slab" pitchFamily="2" charset="0"/>
                <a:cs typeface="Arial" panose="020B0604020202020204" pitchFamily="34" charset="0"/>
                <a:sym typeface="Roboto Slab" pitchFamily="2" charset="0"/>
              </a:rPr>
              <a:t>América</a:t>
            </a:r>
            <a:r>
              <a:rPr lang="sk-SK" altLang="cs-CZ" sz="2400" b="1" dirty="0">
                <a:solidFill>
                  <a:srgbClr val="FFFFFF"/>
                </a:solidFill>
                <a:latin typeface="Roboto Slab" pitchFamily="2" charset="0"/>
                <a:cs typeface="Arial" panose="020B0604020202020204" pitchFamily="34" charset="0"/>
                <a:sym typeface="Roboto Slab" pitchFamily="2" charset="0"/>
              </a:rPr>
              <a:t> Latina – los </a:t>
            </a:r>
            <a:r>
              <a:rPr lang="sk-SK" altLang="cs-CZ" sz="2400" b="1" dirty="0" err="1">
                <a:solidFill>
                  <a:srgbClr val="FFFFFF"/>
                </a:solidFill>
                <a:latin typeface="Roboto Slab" pitchFamily="2" charset="0"/>
                <a:cs typeface="Arial" panose="020B0604020202020204" pitchFamily="34" charset="0"/>
                <a:sym typeface="Roboto Slab" pitchFamily="2" charset="0"/>
              </a:rPr>
              <a:t>habitantes</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autóctonos</a:t>
            </a:r>
            <a:r>
              <a:rPr lang="sk-SK" altLang="cs-CZ" sz="2400" b="1" dirty="0">
                <a:solidFill>
                  <a:srgbClr val="FFFFFF"/>
                </a:solidFill>
                <a:latin typeface="Roboto Slab" pitchFamily="2" charset="0"/>
                <a:cs typeface="Arial" panose="020B0604020202020204" pitchFamily="34" charset="0"/>
                <a:sym typeface="Roboto Slab" pitchFamily="2" charset="0"/>
              </a:rPr>
              <a:t> – </a:t>
            </a:r>
            <a:r>
              <a:rPr lang="sk-SK" altLang="cs-CZ" sz="2400" b="1" dirty="0" err="1">
                <a:solidFill>
                  <a:srgbClr val="FFFFFF"/>
                </a:solidFill>
                <a:latin typeface="Roboto Slab" pitchFamily="2" charset="0"/>
                <a:cs typeface="Arial" panose="020B0604020202020204" pitchFamily="34" charset="0"/>
                <a:sym typeface="Roboto Slab" pitchFamily="2" charset="0"/>
              </a:rPr>
              <a:t>mayas</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aztecas</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incas</a:t>
            </a:r>
            <a:endParaRPr lang="sk-SK" altLang="cs-CZ" sz="2400" b="1" dirty="0">
              <a:solidFill>
                <a:srgbClr val="FFFFFF"/>
              </a:solidFill>
              <a:latin typeface="Roboto Slab" pitchFamily="2" charset="0"/>
              <a:cs typeface="Arial" panose="020B0604020202020204" pitchFamily="34" charset="0"/>
              <a:sym typeface="Roboto Slab" pitchFamily="2" charset="0"/>
            </a:endParaRPr>
          </a:p>
        </p:txBody>
      </p:sp>
    </p:spTree>
    <p:extLst>
      <p:ext uri="{BB962C8B-B14F-4D97-AF65-F5344CB8AC3E}">
        <p14:creationId xmlns:p14="http://schemas.microsoft.com/office/powerpoint/2010/main" val="253572549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incas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539552" y="1779662"/>
            <a:ext cx="7488832" cy="3139321"/>
          </a:xfrm>
          <a:prstGeom prst="rect">
            <a:avLst/>
          </a:prstGeom>
        </p:spPr>
        <p:txBody>
          <a:bodyPr wrap="square">
            <a:spAutoFit/>
          </a:bodyPr>
          <a:lstStyle/>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F</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ormaron un gran imperio en una extensa región de los Andes en  la actual Colombia, Ecuador, Perú, Bolivia y al norte de Argentina y Chile</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mpezó alrededor de 1450 y duró poco más de un siglo</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1532 – llegada de los espaňoles marcó el fin del Imperio, bajo el mando del conquistador Francisco Pizarro</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rPr>
              <a:t>L</a:t>
            </a:r>
            <a:r>
              <a:rPr lang="es-ES" sz="1800" b="1" dirty="0">
                <a:solidFill>
                  <a:srgbClr val="002060"/>
                </a:solidFill>
                <a:latin typeface="Weekly Free Light" panose="00000400000000000000" pitchFamily="50" charset="-18"/>
              </a:rPr>
              <a:t>a sociedad </a:t>
            </a:r>
            <a:r>
              <a:rPr lang="cs-CZ" sz="1800" b="1" dirty="0">
                <a:solidFill>
                  <a:srgbClr val="002060"/>
                </a:solidFill>
                <a:latin typeface="Weekly Free Light" panose="00000400000000000000" pitchFamily="50" charset="-18"/>
              </a:rPr>
              <a:t>se </a:t>
            </a:r>
            <a:r>
              <a:rPr lang="cs-CZ" sz="1800" b="1" dirty="0" err="1">
                <a:solidFill>
                  <a:srgbClr val="002060"/>
                </a:solidFill>
                <a:latin typeface="Weekly Free Light" panose="00000400000000000000" pitchFamily="50" charset="-18"/>
              </a:rPr>
              <a:t>organizaba</a:t>
            </a:r>
            <a:r>
              <a:rPr lang="cs-CZ" sz="1800" b="1" dirty="0">
                <a:solidFill>
                  <a:srgbClr val="002060"/>
                </a:solidFill>
                <a:latin typeface="Weekly Free Light" panose="00000400000000000000" pitchFamily="50" charset="-18"/>
              </a:rPr>
              <a:t> </a:t>
            </a:r>
            <a:r>
              <a:rPr lang="es-ES" sz="1800" b="1" dirty="0">
                <a:solidFill>
                  <a:srgbClr val="002060"/>
                </a:solidFill>
                <a:latin typeface="Weekly Free Light" panose="00000400000000000000" pitchFamily="50" charset="-18"/>
              </a:rPr>
              <a:t>por las familias que se ayudaban mutuamente en los trabajos cotidianos</a:t>
            </a:r>
            <a:r>
              <a:rPr lang="cs-CZ" sz="1800" b="1" dirty="0">
                <a:solidFill>
                  <a:srgbClr val="002060"/>
                </a:solidFill>
                <a:latin typeface="Weekly Free Light" panose="00000400000000000000" pitchFamily="50" charset="-18"/>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rPr>
              <a:t>L</a:t>
            </a:r>
            <a:r>
              <a:rPr lang="es-ES" sz="1800" b="1" dirty="0">
                <a:solidFill>
                  <a:srgbClr val="002060"/>
                </a:solidFill>
                <a:latin typeface="Weekly Free Light" panose="00000400000000000000" pitchFamily="50" charset="-18"/>
              </a:rPr>
              <a:t>a máxima autoridad era </a:t>
            </a:r>
            <a:r>
              <a:rPr lang="cs-CZ" sz="1800" b="1" dirty="0">
                <a:solidFill>
                  <a:srgbClr val="002060"/>
                </a:solidFill>
                <a:latin typeface="Weekly Free Light" panose="00000400000000000000" pitchFamily="50" charset="-18"/>
              </a:rPr>
              <a:t>E</a:t>
            </a:r>
            <a:r>
              <a:rPr lang="es-ES" sz="1800" b="1" dirty="0">
                <a:solidFill>
                  <a:srgbClr val="002060"/>
                </a:solidFill>
                <a:latin typeface="Weekly Free Light" panose="00000400000000000000" pitchFamily="50" charset="-18"/>
              </a:rPr>
              <a:t>l </a:t>
            </a:r>
            <a:r>
              <a:rPr lang="cs-CZ" sz="1800" b="1" dirty="0">
                <a:solidFill>
                  <a:srgbClr val="002060"/>
                </a:solidFill>
                <a:latin typeface="Weekly Free Light" panose="00000400000000000000" pitchFamily="50" charset="-18"/>
              </a:rPr>
              <a:t>I</a:t>
            </a:r>
            <a:r>
              <a:rPr lang="es-ES" sz="1800" b="1" dirty="0">
                <a:solidFill>
                  <a:srgbClr val="002060"/>
                </a:solidFill>
                <a:latin typeface="Weekly Free Light" panose="00000400000000000000" pitchFamily="50" charset="-18"/>
              </a:rPr>
              <a:t>nca </a:t>
            </a:r>
            <a:r>
              <a:rPr lang="cs-CZ" sz="1800" b="1" dirty="0">
                <a:solidFill>
                  <a:srgbClr val="002060"/>
                </a:solidFill>
                <a:latin typeface="Weekly Free Light" panose="00000400000000000000" pitchFamily="50" charset="-18"/>
              </a:rPr>
              <a:t>=</a:t>
            </a:r>
            <a:r>
              <a:rPr lang="es-ES" sz="1800" b="1" dirty="0">
                <a:solidFill>
                  <a:srgbClr val="002060"/>
                </a:solidFill>
                <a:latin typeface="Weekly Free Light" panose="00000400000000000000" pitchFamily="50" charset="-18"/>
              </a:rPr>
              <a:t> „</a:t>
            </a:r>
            <a:r>
              <a:rPr lang="cs-CZ" sz="1800" b="1" dirty="0">
                <a:solidFill>
                  <a:srgbClr val="002060"/>
                </a:solidFill>
                <a:latin typeface="Weekly Free Light" panose="00000400000000000000" pitchFamily="50" charset="-18"/>
              </a:rPr>
              <a:t>E</a:t>
            </a:r>
            <a:r>
              <a:rPr lang="es-ES" sz="1800" b="1" dirty="0">
                <a:solidFill>
                  <a:srgbClr val="002060"/>
                </a:solidFill>
                <a:latin typeface="Weekly Free Light" panose="00000400000000000000" pitchFamily="50" charset="-18"/>
              </a:rPr>
              <a:t>l </a:t>
            </a:r>
            <a:r>
              <a:rPr lang="cs-CZ" sz="1800" b="1" dirty="0">
                <a:solidFill>
                  <a:srgbClr val="002060"/>
                </a:solidFill>
                <a:latin typeface="Weekly Free Light" panose="00000400000000000000" pitchFamily="50" charset="-18"/>
              </a:rPr>
              <a:t>R</a:t>
            </a:r>
            <a:r>
              <a:rPr lang="es-ES" sz="1800" b="1" dirty="0">
                <a:solidFill>
                  <a:srgbClr val="002060"/>
                </a:solidFill>
                <a:latin typeface="Weekly Free Light" panose="00000400000000000000" pitchFamily="50" charset="-18"/>
              </a:rPr>
              <a:t>ey” o “</a:t>
            </a:r>
            <a:r>
              <a:rPr lang="cs-CZ" sz="1800" b="1" dirty="0">
                <a:solidFill>
                  <a:srgbClr val="002060"/>
                </a:solidFill>
                <a:latin typeface="Weekly Free Light" panose="00000400000000000000" pitchFamily="50" charset="-18"/>
              </a:rPr>
              <a:t>P</a:t>
            </a:r>
            <a:r>
              <a:rPr lang="es-ES" sz="1800" b="1" dirty="0">
                <a:solidFill>
                  <a:srgbClr val="002060"/>
                </a:solidFill>
                <a:latin typeface="Weekly Free Light" panose="00000400000000000000" pitchFamily="50" charset="-18"/>
              </a:rPr>
              <a:t>ríncipe”</a:t>
            </a:r>
            <a:r>
              <a:rPr lang="cs-CZ" sz="1800" b="1" dirty="0">
                <a:solidFill>
                  <a:srgbClr val="002060"/>
                </a:solidFill>
                <a:latin typeface="Weekly Free Light" panose="00000400000000000000" pitchFamily="50" charset="-18"/>
              </a:rPr>
              <a:t>, </a:t>
            </a:r>
            <a:r>
              <a:rPr lang="es-ES" sz="1800" b="1" dirty="0">
                <a:solidFill>
                  <a:srgbClr val="002060"/>
                </a:solidFill>
                <a:latin typeface="Weekly Free Light" panose="00000400000000000000" pitchFamily="50" charset="-18"/>
              </a:rPr>
              <a:t>adorado como un dios viviente</a:t>
            </a:r>
            <a:r>
              <a:rPr lang="cs-CZ" sz="1800" b="1" dirty="0">
                <a:solidFill>
                  <a:srgbClr val="002060"/>
                </a:solidFill>
                <a:latin typeface="Weekly Free Light" panose="00000400000000000000" pitchFamily="50" charset="-18"/>
              </a:rPr>
              <a:t>.</a:t>
            </a:r>
            <a:r>
              <a:rPr lang="es-ES" sz="1800" b="1" dirty="0">
                <a:solidFill>
                  <a:srgbClr val="002060"/>
                </a:solidFill>
                <a:latin typeface="Weekly Free Light" panose="00000400000000000000" pitchFamily="50" charset="-18"/>
              </a:rPr>
              <a:t> </a:t>
            </a:r>
            <a:endParaRPr lang="cs-CZ" sz="1800" b="1" dirty="0">
              <a:solidFill>
                <a:srgbClr val="002060"/>
              </a:solidFill>
              <a:latin typeface="Weekly Free Light" panose="00000400000000000000" pitchFamily="50" charset="-18"/>
            </a:endParaRPr>
          </a:p>
          <a:p>
            <a:pPr marL="285750" indent="-285750" algn="just">
              <a:spcAft>
                <a:spcPts val="0"/>
              </a:spcAft>
              <a:buFont typeface="Arial" panose="020B0604020202020204" pitchFamily="34" charset="0"/>
              <a:buChar char="•"/>
            </a:pPr>
            <a:r>
              <a:rPr lang="cs-CZ" sz="18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Hablaban</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8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quechua</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888929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incas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395536" y="1779662"/>
            <a:ext cx="4572000" cy="1815882"/>
          </a:xfrm>
          <a:prstGeom prst="rect">
            <a:avLst/>
          </a:prstGeom>
        </p:spPr>
        <p:txBody>
          <a:bodyPr>
            <a:spAutoFit/>
          </a:bodyPr>
          <a:lstStyle/>
          <a:p>
            <a:pPr marL="285750" indent="-285750" algn="just">
              <a:spcAft>
                <a:spcPts val="0"/>
              </a:spcAft>
              <a:buFont typeface="Arial" panose="020B0604020202020204" pitchFamily="34" charset="0"/>
              <a:buChar char="•"/>
            </a:pP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N</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o conocían ni la mo</a:t>
            </a:r>
            <a:r>
              <a:rPr lang="cs-CZ" sz="16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neda</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ni el mercado</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algn="just">
              <a:spcAft>
                <a:spcPts val="0"/>
              </a:spcAft>
            </a:pPr>
            <a:endPar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N</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o tenían ningún sistema de escritura pero crearon </a:t>
            </a:r>
            <a:r>
              <a:rPr lang="cs-CZ" sz="16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un</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6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sistema</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de </a:t>
            </a:r>
            <a:r>
              <a:rPr lang="cs-CZ" sz="16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cuentas</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600" b="1" dirty="0" err="1">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llamado</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„quipu”</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(un sistema de cuerdas de lana y algodón con nudos de uno o varios colores)</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pic>
        <p:nvPicPr>
          <p:cNvPr id="6" name="Obrázek 5" descr="File:Quipo in the Museo Machu Picchu, Casa Concha, Cusc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530225"/>
            <a:ext cx="3779912" cy="2126201"/>
          </a:xfrm>
          <a:prstGeom prst="rect">
            <a:avLst/>
          </a:prstGeom>
        </p:spPr>
      </p:pic>
      <p:pic>
        <p:nvPicPr>
          <p:cNvPr id="7" name="Obrázek 6" descr="&lt;strong&gt;Quipu&lt;/strong&gt; - Scoutpedia.n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291" y="3435846"/>
            <a:ext cx="4177457" cy="1232692"/>
          </a:xfrm>
          <a:prstGeom prst="rect">
            <a:avLst/>
          </a:prstGeom>
        </p:spPr>
      </p:pic>
    </p:spTree>
    <p:extLst>
      <p:ext uri="{BB962C8B-B14F-4D97-AF65-F5344CB8AC3E}">
        <p14:creationId xmlns:p14="http://schemas.microsoft.com/office/powerpoint/2010/main" val="53362769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incas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
        <p:nvSpPr>
          <p:cNvPr id="3" name="Rectangle 1"/>
          <p:cNvSpPr>
            <a:spLocks noChangeArrowheads="1"/>
          </p:cNvSpPr>
          <p:nvPr/>
        </p:nvSpPr>
        <p:spPr bwMode="auto">
          <a:xfrm>
            <a:off x="309555" y="1688366"/>
            <a:ext cx="475252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E</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ran los constructores excelentes</a:t>
            </a:r>
            <a:r>
              <a:rPr kumimoji="0" lang="cs-CZ" altLang="cs-CZ" sz="1600" b="1" i="0" u="none" strike="noStrike" cap="none" normalizeH="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 </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y construyeron sus ciudades de enormes piedras que se sostenían por sí solas</a:t>
            </a: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L</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 ciudad más conocida de incas es Machu Picchu </a:t>
            </a: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t>
            </a:r>
            <a:r>
              <a:rPr kumimoji="0" lang="cs-CZ" altLang="cs-CZ" sz="1600" b="1" i="0" u="none" strike="noStrike" cap="none" normalizeH="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 </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„montaña vieja”</a:t>
            </a: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t>
            </a:r>
          </a:p>
          <a:p>
            <a:pPr marL="285750" lvl="0" indent="-285750" algn="just" eaLnBrk="0" hangingPunct="0">
              <a:buFont typeface="Arial" panose="020B0604020202020204" pitchFamily="34" charset="0"/>
              <a:buChar char="•"/>
            </a:pPr>
            <a:r>
              <a:rPr lang="es-ES" sz="1600" b="1" dirty="0">
                <a:solidFill>
                  <a:srgbClr val="002060"/>
                </a:solidFill>
                <a:latin typeface="Weekly Free Light" panose="00000400000000000000" pitchFamily="50" charset="-18"/>
              </a:rPr>
              <a:t>Machu Picchu descubrió americano Hiram Bingham en el aňo</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 </a:t>
            </a: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1911.</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L</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 otra ciudad importante y la capital del imperio inca es Cuzco en Perú</a:t>
            </a: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L</a:t>
            </a: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 última es Pisac en Perú donde se encuentran unas ruinas de palacios, fortalezas, templos y cementerios</a:t>
            </a:r>
            <a:r>
              <a:rPr kumimoji="0" lang="cs-CZ"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a:t>
            </a:r>
          </a:p>
          <a:p>
            <a:pPr marR="0" lvl="0" algn="just" defTabSz="914400" rtl="0" eaLnBrk="0" fontAlgn="base" latinLnBrk="0" hangingPunct="0">
              <a:lnSpc>
                <a:spcPct val="100000"/>
              </a:lnSpc>
              <a:spcBef>
                <a:spcPct val="0"/>
              </a:spcBef>
              <a:spcAft>
                <a:spcPct val="0"/>
              </a:spcAft>
              <a:buClrTx/>
              <a:buSzTx/>
              <a:tabLst/>
            </a:pPr>
            <a:r>
              <a:rPr kumimoji="0" lang="es-ES" altLang="cs-CZ" sz="1600" b="1" i="0" u="none" strike="noStrike" cap="none" normalizeH="0" baseline="0" dirty="0">
                <a:ln>
                  <a:noFill/>
                </a:ln>
                <a:solidFill>
                  <a:srgbClr val="002060"/>
                </a:solidFill>
                <a:effectLst/>
                <a:latin typeface="Weekly Free Light" panose="00000400000000000000" pitchFamily="50" charset="-18"/>
                <a:ea typeface="Times New Roman" panose="02020603050405020304" pitchFamily="18" charset="0"/>
                <a:cs typeface="Calibri" panose="020F0502020204030204" pitchFamily="34" charset="0"/>
              </a:rPr>
              <a:t> </a:t>
            </a:r>
            <a:endParaRPr kumimoji="0" lang="es-ES" altLang="cs-CZ" sz="1600" b="1" i="0" u="none" strike="noStrike" cap="none" normalizeH="0" baseline="0" dirty="0">
              <a:ln>
                <a:noFill/>
              </a:ln>
              <a:solidFill>
                <a:srgbClr val="002060"/>
              </a:solidFill>
              <a:effectLst/>
              <a:latin typeface="Weekly Free Light" panose="00000400000000000000" pitchFamily="50" charset="-18"/>
            </a:endParaRPr>
          </a:p>
        </p:txBody>
      </p:sp>
      <p:pic>
        <p:nvPicPr>
          <p:cNvPr id="4" name="Obrázek 3" descr="What made me stare in awe in Perú (and wasn’t &lt;strong&gt;Machu&lt;/strong&gt; &lt;strong&gt;Picchu&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67494"/>
            <a:ext cx="3608940" cy="2406712"/>
          </a:xfrm>
          <a:prstGeom prst="rect">
            <a:avLst/>
          </a:prstGeom>
        </p:spPr>
      </p:pic>
      <p:pic>
        <p:nvPicPr>
          <p:cNvPr id="6" name="Obrázek 5" descr="Arquitectura incaica - Wikipedia, la enciclopedia lib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003798"/>
            <a:ext cx="2420191" cy="1635646"/>
          </a:xfrm>
          <a:prstGeom prst="rect">
            <a:avLst/>
          </a:prstGeom>
        </p:spPr>
      </p:pic>
    </p:spTree>
    <p:extLst>
      <p:ext uri="{BB962C8B-B14F-4D97-AF65-F5344CB8AC3E}">
        <p14:creationId xmlns:p14="http://schemas.microsoft.com/office/powerpoint/2010/main" val="77299624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aztecas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3" name="Obdélník 2"/>
          <p:cNvSpPr/>
          <p:nvPr/>
        </p:nvSpPr>
        <p:spPr>
          <a:xfrm>
            <a:off x="334275" y="1680329"/>
            <a:ext cx="4320480" cy="3139321"/>
          </a:xfrm>
          <a:prstGeom prst="rect">
            <a:avLst/>
          </a:prstGeom>
        </p:spPr>
        <p:txBody>
          <a:bodyPr wrap="square">
            <a:spAutoFit/>
          </a:bodyPr>
          <a:lstStyle/>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T</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uvieron el origen en el sur de Estados Unidos</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n 1325 fundaron en una isla en el centro del lago Texcoco Tenochtitlán (Ciudad de México)</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de la cual extendieron su gran imp</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rio</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n los aňos 1519 - 1521 lo conquistaron los espaňoles</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bajo el mando del conquistador Hernán Cortés</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pic>
        <p:nvPicPr>
          <p:cNvPr id="4" name="Obrázek 3" descr="Bocetitos: Luis Covarrubias (1919-19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552706"/>
            <a:ext cx="3625606" cy="2139702"/>
          </a:xfrm>
          <a:prstGeom prst="rect">
            <a:avLst/>
          </a:prstGeom>
        </p:spPr>
      </p:pic>
      <p:pic>
        <p:nvPicPr>
          <p:cNvPr id="7" name="Obrázek 6" descr="LOS &lt;strong&gt;AZTECAS&lt;/strong&gt; | CIVILIZACIONES DE AMERIC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698" y="2864284"/>
            <a:ext cx="3232353" cy="2101668"/>
          </a:xfrm>
          <a:prstGeom prst="rect">
            <a:avLst/>
          </a:prstGeom>
        </p:spPr>
      </p:pic>
    </p:spTree>
    <p:extLst>
      <p:ext uri="{BB962C8B-B14F-4D97-AF65-F5344CB8AC3E}">
        <p14:creationId xmlns:p14="http://schemas.microsoft.com/office/powerpoint/2010/main" val="426189552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aztecas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298450" y="1708966"/>
            <a:ext cx="6192688" cy="3139321"/>
          </a:xfrm>
          <a:prstGeom prst="rect">
            <a:avLst/>
          </a:prstGeom>
        </p:spPr>
        <p:txBody>
          <a:bodyPr wrap="square">
            <a:spAutoFit/>
          </a:bodyPr>
          <a:lstStyle/>
          <a:p>
            <a:pPr marL="285750" indent="-285750">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H</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ablaban su propia lengua náhuatl</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U</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tilizaban una escritura de ideogramas, </a:t>
            </a:r>
            <a:endPar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pictogramas y signos fonéticos</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C</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rearon un sistema aritmético  </a:t>
            </a:r>
            <a:endPar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ran excelentes astrónomos – tenían dos </a:t>
            </a:r>
            <a:endPar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calendarios, el religioso y el civil</a:t>
            </a:r>
            <a:r>
              <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cs-CZ" sz="1800" b="1" dirty="0">
                <a:solidFill>
                  <a:srgbClr val="002060"/>
                </a:solidFill>
                <a:latin typeface="Weekly Free Light" panose="00000400000000000000" pitchFamily="50" charset="-18"/>
              </a:rPr>
              <a:t>P</a:t>
            </a:r>
            <a:r>
              <a:rPr lang="es-ES" sz="1800" b="1" dirty="0">
                <a:solidFill>
                  <a:srgbClr val="002060"/>
                </a:solidFill>
                <a:latin typeface="Weekly Free Light" panose="00000400000000000000" pitchFamily="50" charset="-18"/>
              </a:rPr>
              <a:t>racticaban el trueque</a:t>
            </a:r>
            <a:r>
              <a:rPr lang="cs-CZ" sz="1800" b="1" dirty="0">
                <a:solidFill>
                  <a:srgbClr val="002060"/>
                </a:solidFill>
                <a:latin typeface="Weekly Free Light" panose="00000400000000000000" pitchFamily="50" charset="-18"/>
              </a:rPr>
              <a:t>.</a:t>
            </a:r>
          </a:p>
          <a:p>
            <a:pPr marL="285750" indent="-285750">
              <a:buFont typeface="Arial" panose="020B0604020202020204" pitchFamily="34" charset="0"/>
              <a:buChar char="•"/>
            </a:pPr>
            <a:r>
              <a:rPr lang="cs-CZ" sz="1800" b="1" dirty="0">
                <a:solidFill>
                  <a:srgbClr val="002060"/>
                </a:solidFill>
                <a:latin typeface="Weekly Free Light" panose="00000400000000000000" pitchFamily="50" charset="-18"/>
              </a:rPr>
              <a:t>C</a:t>
            </a:r>
            <a:r>
              <a:rPr lang="es-ES" sz="1800" b="1" dirty="0">
                <a:solidFill>
                  <a:srgbClr val="002060"/>
                </a:solidFill>
                <a:latin typeface="Weekly Free Light" panose="00000400000000000000" pitchFamily="50" charset="-18"/>
              </a:rPr>
              <a:t>ultiva</a:t>
            </a:r>
            <a:r>
              <a:rPr lang="cs-CZ" sz="1800" b="1" dirty="0" err="1">
                <a:solidFill>
                  <a:srgbClr val="002060"/>
                </a:solidFill>
                <a:latin typeface="Weekly Free Light" panose="00000400000000000000" pitchFamily="50" charset="-18"/>
              </a:rPr>
              <a:t>ban</a:t>
            </a:r>
            <a:r>
              <a:rPr lang="es-ES" sz="1800" b="1" dirty="0">
                <a:solidFill>
                  <a:srgbClr val="002060"/>
                </a:solidFill>
                <a:latin typeface="Weekly Free Light" panose="00000400000000000000" pitchFamily="50" charset="-18"/>
              </a:rPr>
              <a:t> maíz, fr</a:t>
            </a:r>
            <a:r>
              <a:rPr lang="cs-CZ" sz="1800" b="1" dirty="0">
                <a:solidFill>
                  <a:srgbClr val="002060"/>
                </a:solidFill>
                <a:latin typeface="Weekly Free Light" panose="00000400000000000000" pitchFamily="50" charset="-18"/>
              </a:rPr>
              <a:t>í</a:t>
            </a:r>
            <a:r>
              <a:rPr lang="es-ES" sz="1800" b="1" dirty="0">
                <a:solidFill>
                  <a:srgbClr val="002060"/>
                </a:solidFill>
                <a:latin typeface="Weekly Free Light" panose="00000400000000000000" pitchFamily="50" charset="-18"/>
              </a:rPr>
              <a:t>joles y tabaco</a:t>
            </a:r>
            <a:endParaRPr lang="cs-CZ" sz="1800" b="1" dirty="0">
              <a:solidFill>
                <a:srgbClr val="002060"/>
              </a:solidFill>
              <a:latin typeface="Weekly Free Light" panose="00000400000000000000" pitchFamily="50" charset="-18"/>
            </a:endParaRPr>
          </a:p>
          <a:p>
            <a:r>
              <a:rPr lang="cs-CZ" sz="1800" b="1" dirty="0">
                <a:solidFill>
                  <a:srgbClr val="002060"/>
                </a:solidFill>
                <a:latin typeface="Weekly Free Light" panose="00000400000000000000" pitchFamily="50" charset="-18"/>
              </a:rPr>
              <a:t>     </a:t>
            </a:r>
            <a:r>
              <a:rPr lang="cs-CZ" sz="1800" b="1" dirty="0" err="1">
                <a:solidFill>
                  <a:srgbClr val="002060"/>
                </a:solidFill>
                <a:latin typeface="Weekly Free Light" panose="00000400000000000000" pitchFamily="50" charset="-18"/>
              </a:rPr>
              <a:t>sabían</a:t>
            </a:r>
            <a:r>
              <a:rPr lang="cs-CZ" sz="1800" b="1" dirty="0">
                <a:solidFill>
                  <a:srgbClr val="002060"/>
                </a:solidFill>
                <a:latin typeface="Weekly Free Light" panose="00000400000000000000" pitchFamily="50" charset="-18"/>
              </a:rPr>
              <a:t> </a:t>
            </a:r>
            <a:r>
              <a:rPr lang="es-ES" sz="1800" b="1" dirty="0">
                <a:solidFill>
                  <a:srgbClr val="002060"/>
                </a:solidFill>
                <a:latin typeface="Weekly Free Light" panose="00000400000000000000" pitchFamily="50" charset="-18"/>
              </a:rPr>
              <a:t>cultivar las plantas sobre el agua</a:t>
            </a:r>
            <a:r>
              <a:rPr lang="cs-CZ" sz="1800" b="1" dirty="0">
                <a:solidFill>
                  <a:srgbClr val="002060"/>
                </a:solidFill>
                <a:latin typeface="Weekly Free Light" panose="00000400000000000000" pitchFamily="50" charset="-18"/>
              </a:rPr>
              <a:t>,</a:t>
            </a:r>
          </a:p>
          <a:p>
            <a:r>
              <a:rPr lang="cs-CZ" sz="1800" b="1" dirty="0">
                <a:solidFill>
                  <a:srgbClr val="002060"/>
                </a:solidFill>
                <a:latin typeface="Weekly Free Light" panose="00000400000000000000" pitchFamily="50" charset="-18"/>
              </a:rPr>
              <a:t>     </a:t>
            </a:r>
            <a:r>
              <a:rPr lang="es-ES" sz="1800" b="1" dirty="0">
                <a:solidFill>
                  <a:srgbClr val="002060"/>
                </a:solidFill>
                <a:latin typeface="Weekly Free Light" panose="00000400000000000000" pitchFamily="50" charset="-18"/>
              </a:rPr>
              <a:t>usaban abonos vegetales</a:t>
            </a:r>
            <a:r>
              <a:rPr lang="cs-CZ" sz="1800" b="1" dirty="0">
                <a:solidFill>
                  <a:srgbClr val="002060"/>
                </a:solidFill>
                <a:latin typeface="Weekly Free Light" panose="00000400000000000000" pitchFamily="50" charset="-18"/>
              </a:rPr>
              <a:t>, </a:t>
            </a:r>
            <a:r>
              <a:rPr lang="es-ES" sz="1800" b="1" dirty="0">
                <a:solidFill>
                  <a:srgbClr val="002060"/>
                </a:solidFill>
                <a:latin typeface="Weekly Free Light" panose="00000400000000000000" pitchFamily="50" charset="-18"/>
              </a:rPr>
              <a:t>construyeron </a:t>
            </a:r>
            <a:endParaRPr lang="cs-CZ" sz="1800" b="1" dirty="0">
              <a:solidFill>
                <a:srgbClr val="002060"/>
              </a:solidFill>
              <a:latin typeface="Weekly Free Light" panose="00000400000000000000" pitchFamily="50" charset="-18"/>
            </a:endParaRPr>
          </a:p>
          <a:p>
            <a:r>
              <a:rPr lang="cs-CZ" sz="1800" b="1" dirty="0">
                <a:solidFill>
                  <a:srgbClr val="002060"/>
                </a:solidFill>
                <a:latin typeface="Weekly Free Light" panose="00000400000000000000" pitchFamily="50" charset="-18"/>
              </a:rPr>
              <a:t>     </a:t>
            </a:r>
            <a:r>
              <a:rPr lang="es-ES" sz="1800" b="1" dirty="0">
                <a:solidFill>
                  <a:srgbClr val="002060"/>
                </a:solidFill>
                <a:latin typeface="Weekly Free Light" panose="00000400000000000000" pitchFamily="50" charset="-18"/>
              </a:rPr>
              <a:t>terrazas de cultivo en las zonas montañosas</a:t>
            </a:r>
            <a:r>
              <a:rPr lang="cs-CZ" sz="1800" b="1" dirty="0">
                <a:solidFill>
                  <a:srgbClr val="002060"/>
                </a:solidFill>
                <a:latin typeface="Weekly Free Light" panose="00000400000000000000" pitchFamily="50" charset="-18"/>
              </a:rPr>
              <a:t>.</a:t>
            </a:r>
          </a:p>
        </p:txBody>
      </p:sp>
      <p:pic>
        <p:nvPicPr>
          <p:cNvPr id="4" name="Obrázek 3" descr="LAS CHINAMP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18776"/>
            <a:ext cx="3256823" cy="2754452"/>
          </a:xfrm>
          <a:prstGeom prst="rect">
            <a:avLst/>
          </a:prstGeom>
        </p:spPr>
      </p:pic>
      <p:pic>
        <p:nvPicPr>
          <p:cNvPr id="5" name="Obrázek 4" descr="&lt;strong&gt;Ideograma&lt;/strong&gt; - Wikipedia, la enciclopedia lib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214919"/>
            <a:ext cx="2202329" cy="1688452"/>
          </a:xfrm>
          <a:prstGeom prst="rect">
            <a:avLst/>
          </a:prstGeom>
        </p:spPr>
      </p:pic>
    </p:spTree>
    <p:extLst>
      <p:ext uri="{BB962C8B-B14F-4D97-AF65-F5344CB8AC3E}">
        <p14:creationId xmlns:p14="http://schemas.microsoft.com/office/powerpoint/2010/main" val="283066215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aztecas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464344" y="1851670"/>
            <a:ext cx="4572000" cy="1077218"/>
          </a:xfrm>
          <a:prstGeom prst="rect">
            <a:avLst/>
          </a:prstGeom>
        </p:spPr>
        <p:txBody>
          <a:bodyPr>
            <a:spAutoFit/>
          </a:bodyPr>
          <a:lstStyle/>
          <a:p>
            <a:pPr algn="just">
              <a:spcAft>
                <a:spcPts val="0"/>
              </a:spcAft>
            </a:pP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D</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 su arquitectura se conservaron </a:t>
            </a:r>
            <a:endPar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sólo los restos</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algn="just">
              <a:spcAft>
                <a:spcPts val="0"/>
              </a:spcAft>
            </a:pPr>
            <a:endPar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l más famoso es Teotihuacán</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pic>
        <p:nvPicPr>
          <p:cNvPr id="5" name="Obrázek 4" descr="&lt;strong&gt;teotihuacan&lt;/strong&gt; pyramids | Source of Image: Mankind to w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876038"/>
            <a:ext cx="4179620" cy="2787774"/>
          </a:xfrm>
          <a:prstGeom prst="rect">
            <a:avLst/>
          </a:prstGeom>
        </p:spPr>
      </p:pic>
    </p:spTree>
    <p:extLst>
      <p:ext uri="{BB962C8B-B14F-4D97-AF65-F5344CB8AC3E}">
        <p14:creationId xmlns:p14="http://schemas.microsoft.com/office/powerpoint/2010/main" val="2352274497"/>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4"/>
            <a:ext cx="3208338" cy="1170181"/>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deberes</a:t>
            </a:r>
            <a:br>
              <a:rPr lang="sk-SK" altLang="cs-CZ" sz="1800" b="1" dirty="0">
                <a:solidFill>
                  <a:srgbClr val="FFFFFF"/>
                </a:solidFill>
                <a:latin typeface="Roboto Slab" pitchFamily="2" charset="0"/>
                <a:cs typeface="Arial" panose="020B0604020202020204" pitchFamily="34" charset="0"/>
                <a:sym typeface="Roboto Slab" pitchFamily="2" charset="0"/>
              </a:rPr>
            </a:b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
        <p:nvSpPr>
          <p:cNvPr id="6" name="TextovéPole 5"/>
          <p:cNvSpPr txBox="1"/>
          <p:nvPr/>
        </p:nvSpPr>
        <p:spPr>
          <a:xfrm>
            <a:off x="5364088" y="4115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7" name="TextovéPole 6"/>
          <p:cNvSpPr txBox="1"/>
          <p:nvPr/>
        </p:nvSpPr>
        <p:spPr>
          <a:xfrm>
            <a:off x="5516488" y="5639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8" name="TextovéPole 7"/>
          <p:cNvSpPr txBox="1"/>
          <p:nvPr/>
        </p:nvSpPr>
        <p:spPr>
          <a:xfrm>
            <a:off x="5668888" y="7163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9" name="TextovéPole 8"/>
          <p:cNvSpPr txBox="1"/>
          <p:nvPr/>
        </p:nvSpPr>
        <p:spPr>
          <a:xfrm>
            <a:off x="5821288" y="8687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10" name="Obdélník 9"/>
          <p:cNvSpPr/>
          <p:nvPr/>
        </p:nvSpPr>
        <p:spPr>
          <a:xfrm>
            <a:off x="976819" y="2073362"/>
            <a:ext cx="4572000" cy="523220"/>
          </a:xfrm>
          <a:prstGeom prst="rect">
            <a:avLst/>
          </a:prstGeom>
        </p:spPr>
        <p:txBody>
          <a:bodyPr>
            <a:spAutoFit/>
          </a:bodyPr>
          <a:lstStyle/>
          <a:p>
            <a:r>
              <a:rPr lang="cs-CZ" dirty="0">
                <a:hlinkClick r:id="rId3"/>
              </a:rPr>
              <a:t>https://create.kahoot.it/details/74a76938-246c-4fb5-bc46-2fbce627e04a</a:t>
            </a:r>
            <a:r>
              <a:rPr lang="cs-CZ" dirty="0"/>
              <a:t> </a:t>
            </a:r>
          </a:p>
        </p:txBody>
      </p:sp>
      <p:sp>
        <p:nvSpPr>
          <p:cNvPr id="5" name="Obdélník 4"/>
          <p:cNvSpPr/>
          <p:nvPr/>
        </p:nvSpPr>
        <p:spPr>
          <a:xfrm>
            <a:off x="967047" y="2936483"/>
            <a:ext cx="3387466" cy="307777"/>
          </a:xfrm>
          <a:prstGeom prst="rect">
            <a:avLst/>
          </a:prstGeom>
        </p:spPr>
        <p:txBody>
          <a:bodyPr wrap="none">
            <a:spAutoFit/>
          </a:bodyPr>
          <a:lstStyle/>
          <a:p>
            <a:r>
              <a:rPr lang="cs-CZ" dirty="0">
                <a:hlinkClick r:id="rId4"/>
              </a:rPr>
              <a:t>https://wordwall.net/play/20018/860/397</a:t>
            </a:r>
            <a:r>
              <a:rPr lang="cs-CZ" dirty="0"/>
              <a:t> </a:t>
            </a:r>
          </a:p>
        </p:txBody>
      </p:sp>
      <p:sp>
        <p:nvSpPr>
          <p:cNvPr id="11" name="Obdélník 10"/>
          <p:cNvSpPr/>
          <p:nvPr/>
        </p:nvSpPr>
        <p:spPr>
          <a:xfrm>
            <a:off x="976819" y="3430272"/>
            <a:ext cx="3586238" cy="307777"/>
          </a:xfrm>
          <a:prstGeom prst="rect">
            <a:avLst/>
          </a:prstGeom>
        </p:spPr>
        <p:txBody>
          <a:bodyPr wrap="none">
            <a:spAutoFit/>
          </a:bodyPr>
          <a:lstStyle/>
          <a:p>
            <a:r>
              <a:rPr lang="cs-CZ" dirty="0">
                <a:hlinkClick r:id="rId5"/>
              </a:rPr>
              <a:t>https://wordwall.net/cs/resource/20019063</a:t>
            </a:r>
            <a:r>
              <a:rPr lang="cs-CZ" dirty="0"/>
              <a:t> </a:t>
            </a:r>
          </a:p>
        </p:txBody>
      </p:sp>
      <p:sp>
        <p:nvSpPr>
          <p:cNvPr id="14" name="Obdélník 13"/>
          <p:cNvSpPr/>
          <p:nvPr/>
        </p:nvSpPr>
        <p:spPr>
          <a:xfrm>
            <a:off x="3419872" y="4482160"/>
            <a:ext cx="6179085" cy="307777"/>
          </a:xfrm>
          <a:prstGeom prst="rect">
            <a:avLst/>
          </a:prstGeom>
        </p:spPr>
        <p:txBody>
          <a:bodyPr wrap="square">
            <a:spAutoFit/>
          </a:bodyPr>
          <a:lstStyle/>
          <a:p>
            <a:r>
              <a:rPr lang="es-ES" b="1" dirty="0">
                <a:solidFill>
                  <a:schemeClr val="tx1"/>
                </a:solidFill>
                <a:latin typeface="Weekly Free Light" panose="00000400000000000000" pitchFamily="50" charset="-18"/>
              </a:rPr>
              <a:t>Todas las imágenes utiliza</a:t>
            </a:r>
            <a:r>
              <a:rPr lang="cs-CZ" b="1" dirty="0" err="1">
                <a:solidFill>
                  <a:schemeClr val="tx1"/>
                </a:solidFill>
                <a:latin typeface="Weekly Free Light" panose="00000400000000000000" pitchFamily="50" charset="-18"/>
              </a:rPr>
              <a:t>das</a:t>
            </a:r>
            <a:r>
              <a:rPr lang="es-ES" b="1" dirty="0">
                <a:solidFill>
                  <a:schemeClr val="tx1"/>
                </a:solidFill>
                <a:latin typeface="Weekly Free Light" panose="00000400000000000000" pitchFamily="50" charset="-18"/>
              </a:rPr>
              <a:t> son de la serie OFFICE</a:t>
            </a:r>
            <a:endParaRPr lang="cs-CZ" b="1" dirty="0">
              <a:solidFill>
                <a:schemeClr val="tx1"/>
              </a:solidFill>
              <a:latin typeface="Weekly Free Light" panose="00000400000000000000" pitchFamily="50" charset="-18"/>
            </a:endParaRPr>
          </a:p>
        </p:txBody>
      </p:sp>
    </p:spTree>
    <p:extLst>
      <p:ext uri="{BB962C8B-B14F-4D97-AF65-F5344CB8AC3E}">
        <p14:creationId xmlns:p14="http://schemas.microsoft.com/office/powerpoint/2010/main" val="162392581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17</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4"/>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16" name="Google Shape;237;p12">
            <a:extLst>
              <a:ext uri="{FF2B5EF4-FFF2-40B4-BE49-F238E27FC236}">
                <a16:creationId xmlns:a16="http://schemas.microsoft.com/office/drawing/2014/main" id="{460ABE4F-DB67-4BF5-87D2-B0AE0C673E61}"/>
              </a:ext>
            </a:extLst>
          </p:cNvPr>
          <p:cNvPicPr preferRelativeResize="0"/>
          <p:nvPr/>
        </p:nvPicPr>
        <p:blipFill rotWithShape="1">
          <a:blip r:embed="rId5">
            <a:alphaModFix/>
          </a:blip>
          <a:srcRect/>
          <a:stretch/>
        </p:blipFill>
        <p:spPr>
          <a:xfrm>
            <a:off x="827584" y="209171"/>
            <a:ext cx="931027" cy="758962"/>
          </a:xfrm>
          <a:prstGeom prst="rect">
            <a:avLst/>
          </a:prstGeom>
          <a:noFill/>
          <a:ln>
            <a:noFill/>
          </a:ln>
        </p:spPr>
      </p:pic>
    </p:spTree>
    <p:extLst>
      <p:ext uri="{BB962C8B-B14F-4D97-AF65-F5344CB8AC3E}">
        <p14:creationId xmlns:p14="http://schemas.microsoft.com/office/powerpoint/2010/main" val="168844423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18</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85263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lokTextu 10"/>
          <p:cNvSpPr txBox="1">
            <a:spLocks noChangeArrowheads="1"/>
          </p:cNvSpPr>
          <p:nvPr/>
        </p:nvSpPr>
        <p:spPr bwMode="auto">
          <a:xfrm>
            <a:off x="395536" y="1903595"/>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Spanish</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in </a:t>
            </a:r>
            <a:r>
              <a:rPr lang="sk-SK" altLang="cs-CZ" dirty="0" err="1">
                <a:solidFill>
                  <a:schemeClr val="bg1"/>
                </a:solidFill>
                <a:latin typeface="Nixie One" charset="0"/>
              </a:rPr>
              <a:t>Spanish</a:t>
            </a:r>
            <a:r>
              <a:rPr lang="sk-SK" altLang="cs-CZ" dirty="0">
                <a:solidFill>
                  <a:schemeClr val="bg1"/>
                </a:solidFill>
                <a:latin typeface="Nixie One" charset="0"/>
              </a:rPr>
              <a:t> </a:t>
            </a:r>
            <a:r>
              <a:rPr lang="sk-SK" altLang="cs-CZ" dirty="0" err="1">
                <a:solidFill>
                  <a:schemeClr val="bg1"/>
                </a:solidFill>
                <a:latin typeface="Nixie One" charset="0"/>
              </a:rPr>
              <a:t>via</a:t>
            </a:r>
            <a:r>
              <a:rPr lang="sk-SK" altLang="cs-CZ" dirty="0">
                <a:solidFill>
                  <a:schemeClr val="bg1"/>
                </a:solidFill>
                <a:latin typeface="Nixie One" charset="0"/>
              </a:rPr>
              <a:t> CLIL </a:t>
            </a:r>
            <a:r>
              <a:rPr lang="sk-SK" altLang="cs-CZ" dirty="0" err="1">
                <a:solidFill>
                  <a:schemeClr val="bg1"/>
                </a:solidFill>
                <a:latin typeface="Nixie One" charset="0"/>
              </a:rPr>
              <a:t>method</a:t>
            </a:r>
            <a:r>
              <a:rPr lang="sk-SK" altLang="cs-CZ" dirty="0">
                <a:solidFill>
                  <a:schemeClr val="bg1"/>
                </a:solidFill>
                <a:latin typeface="Nixie One" charset="0"/>
              </a:rPr>
              <a:t> (level in </a:t>
            </a:r>
            <a:r>
              <a:rPr lang="sk-SK" altLang="cs-CZ" dirty="0" err="1">
                <a:solidFill>
                  <a:schemeClr val="bg1"/>
                </a:solidFill>
                <a:latin typeface="Nixie One" charset="0"/>
              </a:rPr>
              <a:t>languages</a:t>
            </a:r>
            <a:r>
              <a:rPr lang="sk-SK" altLang="cs-CZ" dirty="0">
                <a:solidFill>
                  <a:schemeClr val="bg1"/>
                </a:solidFill>
                <a:latin typeface="Nixie One" charset="0"/>
              </a:rPr>
              <a: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17-19</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spTree>
    <p:extLst>
      <p:ext uri="{BB962C8B-B14F-4D97-AF65-F5344CB8AC3E}">
        <p14:creationId xmlns:p14="http://schemas.microsoft.com/office/powerpoint/2010/main" val="328504523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39952" y="1279197"/>
            <a:ext cx="4505325" cy="539329"/>
          </a:xfrm>
        </p:spPr>
        <p:txBody>
          <a:bodyPr/>
          <a:lstStyle/>
          <a:p>
            <a:pPr marL="0" indent="0" eaLnBrk="1" hangingPunct="1">
              <a:spcBef>
                <a:spcPct val="0"/>
              </a:spcBef>
              <a:spcAft>
                <a:spcPct val="0"/>
              </a:spcAft>
              <a:buFont typeface="Nixie One" panose="02000503080000020004" pitchFamily="50" charset="0"/>
              <a:buNone/>
            </a:pPr>
            <a:r>
              <a:rPr lang="sk-SK" altLang="cs-CZ" dirty="0">
                <a:latin typeface="Weekly Free Light" panose="00000400000000000000" pitchFamily="50" charset="-18"/>
                <a:cs typeface="Arial" panose="020B0604020202020204" pitchFamily="34" charset="0"/>
                <a:sym typeface="Nixie One" panose="02000503080000020004" pitchFamily="50" charset="0"/>
              </a:rPr>
              <a:t> </a:t>
            </a:r>
            <a:endParaRPr lang="sk-SK" altLang="cs-CZ" sz="1050"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pic>
        <p:nvPicPr>
          <p:cNvPr id="6" name="Obrázek 5" descr="&lt;strong&gt;Latinska&lt;/strong&gt; &lt;strong&gt;Amerika&lt;/strong&gt; - Wikipedija, prosta enciklopedij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59" y="1270538"/>
            <a:ext cx="2287651" cy="2638424"/>
          </a:xfrm>
          <a:prstGeom prst="rect">
            <a:avLst/>
          </a:prstGeom>
        </p:spPr>
      </p:pic>
      <p:pic>
        <p:nvPicPr>
          <p:cNvPr id="8" name="Obrázek 7" descr="Cuarto año (Ingresantes 2016): &lt;strong&gt;MAYAS&lt;/strong&gt;, AZTECAS E INC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576" y="0"/>
            <a:ext cx="3912076" cy="5143500"/>
          </a:xfrm>
          <a:prstGeom prst="rect">
            <a:avLst/>
          </a:prstGeom>
        </p:spPr>
      </p:pic>
    </p:spTree>
    <p:extLst>
      <p:ext uri="{BB962C8B-B14F-4D97-AF65-F5344CB8AC3E}">
        <p14:creationId xmlns:p14="http://schemas.microsoft.com/office/powerpoint/2010/main" val="342432714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mayas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289981" y="1635646"/>
            <a:ext cx="4248472" cy="3416320"/>
          </a:xfrm>
          <a:prstGeom prst="rect">
            <a:avLst/>
          </a:prstGeom>
        </p:spPr>
        <p:txBody>
          <a:bodyPr wrap="square">
            <a:spAutoFit/>
          </a:bodyPr>
          <a:lstStyle/>
          <a:p>
            <a:pPr marL="285750" indent="-285750" algn="just">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 florecimiento del imperio maya fue desde el siglo II al VIII</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endPar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os mayas no formaban un estado único pero se organizaban en las ciudades estado independientes</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endPar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u civilización ocupaba el sur de la península Yucatán en México, Guatemala, Honduras, </a:t>
            </a:r>
            <a:endPar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El Salvador y Belice</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pic>
        <p:nvPicPr>
          <p:cNvPr id="4" name="Obrázek 3" descr="&lt;strong&gt;Maya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015881"/>
            <a:ext cx="4176464" cy="3207525"/>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mayas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
        <p:nvSpPr>
          <p:cNvPr id="3" name="Obdélník 2"/>
          <p:cNvSpPr/>
          <p:nvPr/>
        </p:nvSpPr>
        <p:spPr>
          <a:xfrm>
            <a:off x="502085" y="1635646"/>
            <a:ext cx="7704856" cy="3662541"/>
          </a:xfrm>
          <a:prstGeom prst="rect">
            <a:avLst/>
          </a:prstGeom>
        </p:spPr>
        <p:txBody>
          <a:bodyPr wrap="square">
            <a:spAutoFit/>
          </a:bodyPr>
          <a:lstStyle/>
          <a:p>
            <a:pPr marL="285750" indent="-285750">
              <a:buFont typeface="Arial" panose="020B0604020202020204" pitchFamily="34" charset="0"/>
              <a:buChar char="•"/>
            </a:pP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Los mayas estaban divididos en las clases sociales</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 élite social eran los sacerdotes y los nobles que vivían en la </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iudad</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os otros vivían en las zonas rurales cerca de la </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iudad</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cs-CZ" sz="1800" b="1" dirty="0">
                <a:solidFill>
                  <a:schemeClr val="tx1"/>
                </a:solidFill>
                <a:latin typeface="Weekly Free Light" panose="00000400000000000000" pitchFamily="50" charset="-18"/>
                <a:cs typeface="Times New Roman" panose="02020603050405020304" pitchFamily="18" charset="0"/>
              </a:rPr>
              <a:t>L</a:t>
            </a:r>
            <a:r>
              <a:rPr lang="es-ES" sz="1800" b="1" dirty="0">
                <a:solidFill>
                  <a:schemeClr val="tx1"/>
                </a:solidFill>
                <a:latin typeface="Weekly Free Light" panose="00000400000000000000" pitchFamily="50" charset="-18"/>
              </a:rPr>
              <a:t>as mujeres tuvieron posiciones elevadas en la sociedad y algunas fueron gobernantes</a:t>
            </a:r>
            <a:r>
              <a:rPr lang="cs-CZ" sz="1800" b="1" dirty="0">
                <a:solidFill>
                  <a:schemeClr val="tx1"/>
                </a:solidFill>
                <a:latin typeface="Weekly Free Light" panose="00000400000000000000" pitchFamily="50" charset="-18"/>
              </a:rPr>
              <a:t> pero n</a:t>
            </a:r>
            <a:r>
              <a:rPr lang="es-ES" sz="1800" b="1" dirty="0">
                <a:solidFill>
                  <a:schemeClr val="tx1"/>
                </a:solidFill>
                <a:latin typeface="Weekly Free Light" panose="00000400000000000000" pitchFamily="50" charset="-18"/>
              </a:rPr>
              <a:t>o participaban en ceremonias religiosas donde se efectuaban sacrificios humanos</a:t>
            </a:r>
            <a:r>
              <a:rPr lang="cs-CZ" sz="1800" b="1" dirty="0">
                <a:solidFill>
                  <a:schemeClr val="tx1"/>
                </a:solidFill>
                <a:latin typeface="Weekly Free Light" panose="00000400000000000000" pitchFamily="50" charset="-18"/>
              </a:rPr>
              <a:t>.</a:t>
            </a:r>
          </a:p>
          <a:p>
            <a:pPr marL="285750" indent="-285750">
              <a:buFont typeface="Arial" panose="020B0604020202020204" pitchFamily="34" charset="0"/>
              <a:buChar char="•"/>
            </a:pPr>
            <a:r>
              <a:rPr lang="cs-CZ" sz="1800" b="1" dirty="0">
                <a:solidFill>
                  <a:schemeClr val="tx1"/>
                </a:solidFill>
                <a:latin typeface="Weekly Free Light" panose="00000400000000000000" pitchFamily="50" charset="-18"/>
              </a:rPr>
              <a:t>C</a:t>
            </a:r>
            <a:r>
              <a:rPr lang="es-ES" sz="1800" b="1" dirty="0">
                <a:solidFill>
                  <a:schemeClr val="tx1"/>
                </a:solidFill>
                <a:latin typeface="Weekly Free Light" panose="00000400000000000000" pitchFamily="50" charset="-18"/>
              </a:rPr>
              <a:t>ultivaban el maíz, criaban los animales</a:t>
            </a:r>
            <a:r>
              <a:rPr lang="cs-CZ" sz="1800" b="1" dirty="0">
                <a:solidFill>
                  <a:schemeClr val="tx1"/>
                </a:solidFill>
                <a:latin typeface="Weekly Free Light" panose="00000400000000000000" pitchFamily="50" charset="-18"/>
              </a:rPr>
              <a:t>.</a:t>
            </a:r>
          </a:p>
          <a:p>
            <a:pPr marL="285750" indent="-285750">
              <a:buFont typeface="Arial" panose="020B0604020202020204" pitchFamily="34" charset="0"/>
              <a:buChar char="•"/>
            </a:pPr>
            <a:r>
              <a:rPr lang="cs-CZ" sz="1800" b="1" dirty="0">
                <a:solidFill>
                  <a:schemeClr val="tx1"/>
                </a:solidFill>
                <a:latin typeface="Weekly Free Light" panose="00000400000000000000" pitchFamily="50" charset="-18"/>
              </a:rPr>
              <a:t>U</a:t>
            </a:r>
            <a:r>
              <a:rPr lang="es-ES" sz="1800" b="1" dirty="0">
                <a:solidFill>
                  <a:schemeClr val="tx1"/>
                </a:solidFill>
                <a:latin typeface="Weekly Free Light" panose="00000400000000000000" pitchFamily="50" charset="-18"/>
              </a:rPr>
              <a:t>tilizaban el trueque que es un intercambio de los productos y por eso no necesitaban la moneda</a:t>
            </a:r>
            <a:r>
              <a:rPr lang="cs-CZ" sz="1800" b="1" dirty="0">
                <a:solidFill>
                  <a:schemeClr val="tx1"/>
                </a:solidFill>
                <a:latin typeface="Weekly Free Light" panose="00000400000000000000" pitchFamily="50" charset="-18"/>
              </a:rPr>
              <a:t>.</a:t>
            </a:r>
          </a:p>
          <a:p>
            <a:pPr marL="285750" indent="-285750">
              <a:buFont typeface="Arial" panose="020B0604020202020204" pitchFamily="34" charset="0"/>
              <a:buChar char="•"/>
            </a:pPr>
            <a:r>
              <a:rPr lang="cs-CZ" sz="1800" b="1" dirty="0">
                <a:solidFill>
                  <a:schemeClr val="tx1"/>
                </a:solidFill>
                <a:latin typeface="Weekly Free Light" panose="00000400000000000000" pitchFamily="50" charset="-18"/>
              </a:rPr>
              <a:t>C</a:t>
            </a:r>
            <a:r>
              <a:rPr lang="es-ES" sz="1800" b="1" dirty="0">
                <a:solidFill>
                  <a:schemeClr val="tx1"/>
                </a:solidFill>
                <a:latin typeface="Weekly Free Light" panose="00000400000000000000" pitchFamily="50" charset="-18"/>
              </a:rPr>
              <a:t>omo </a:t>
            </a:r>
            <a:r>
              <a:rPr lang="cs-CZ" sz="1800" b="1" dirty="0">
                <a:solidFill>
                  <a:schemeClr val="tx1"/>
                </a:solidFill>
                <a:latin typeface="Weekly Free Light" panose="00000400000000000000" pitchFamily="50" charset="-18"/>
              </a:rPr>
              <a:t>„</a:t>
            </a:r>
            <a:r>
              <a:rPr lang="es-ES" sz="1800" b="1" dirty="0">
                <a:solidFill>
                  <a:schemeClr val="tx1"/>
                </a:solidFill>
                <a:latin typeface="Weekly Free Light" panose="00000400000000000000" pitchFamily="50" charset="-18"/>
              </a:rPr>
              <a:t>moneda</a:t>
            </a:r>
            <a:r>
              <a:rPr lang="cs-CZ" sz="1800" b="1" dirty="0">
                <a:solidFill>
                  <a:schemeClr val="tx1"/>
                </a:solidFill>
                <a:latin typeface="Weekly Free Light" panose="00000400000000000000" pitchFamily="50" charset="-18"/>
              </a:rPr>
              <a:t>“ </a:t>
            </a:r>
            <a:r>
              <a:rPr lang="cs-CZ" sz="1800" b="1" dirty="0" err="1">
                <a:solidFill>
                  <a:schemeClr val="tx1"/>
                </a:solidFill>
                <a:latin typeface="Weekly Free Light" panose="00000400000000000000" pitchFamily="50" charset="-18"/>
              </a:rPr>
              <a:t>utilizaban</a:t>
            </a:r>
            <a:r>
              <a:rPr lang="es-ES" sz="1800" b="1" dirty="0">
                <a:solidFill>
                  <a:schemeClr val="tx1"/>
                </a:solidFill>
                <a:latin typeface="Weekly Free Light" panose="00000400000000000000" pitchFamily="50" charset="-18"/>
              </a:rPr>
              <a:t> el cacao (por ejemplo un conejo valía 10 semillas</a:t>
            </a:r>
            <a:r>
              <a:rPr lang="cs-CZ" sz="1800" b="1" dirty="0">
                <a:solidFill>
                  <a:schemeClr val="tx1"/>
                </a:solidFill>
                <a:latin typeface="Weekly Free Light" panose="00000400000000000000" pitchFamily="50" charset="-18"/>
              </a:rPr>
              <a:t>).</a:t>
            </a:r>
          </a:p>
          <a:p>
            <a:pPr marL="285750" indent="-285750">
              <a:buFontTx/>
              <a:buChar char="-"/>
            </a:pPr>
            <a:endParaRPr lang="cs-CZ" sz="1600" b="1" dirty="0">
              <a:solidFill>
                <a:schemeClr val="tx1"/>
              </a:solidFill>
              <a:latin typeface="Weekly Free Light" panose="00000400000000000000" pitchFamily="50" charset="-18"/>
            </a:endParaRPr>
          </a:p>
        </p:txBody>
      </p:sp>
    </p:spTree>
    <p:extLst>
      <p:ext uri="{BB962C8B-B14F-4D97-AF65-F5344CB8AC3E}">
        <p14:creationId xmlns:p14="http://schemas.microsoft.com/office/powerpoint/2010/main" val="186034802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mayas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
        <p:nvSpPr>
          <p:cNvPr id="3" name="Obdélník 2"/>
          <p:cNvSpPr/>
          <p:nvPr/>
        </p:nvSpPr>
        <p:spPr>
          <a:xfrm>
            <a:off x="497592" y="1688366"/>
            <a:ext cx="4968552" cy="3293209"/>
          </a:xfrm>
          <a:prstGeom prst="rect">
            <a:avLst/>
          </a:prstGeom>
        </p:spPr>
        <p:txBody>
          <a:bodyPr wrap="square">
            <a:spAutoFit/>
          </a:bodyPr>
          <a:lstStyle/>
          <a:p>
            <a:pPr marL="285750" indent="-285750" algn="just">
              <a:spcAft>
                <a:spcPts val="0"/>
              </a:spcAft>
              <a:buFont typeface="Arial" panose="020B0604020202020204" pitchFamily="34" charset="0"/>
              <a:buChar char="•"/>
            </a:pP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T</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enían su propia lengua, una escritura jeroglífica</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Crearon</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un sistema numérico vigesimal con cero</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I</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nventaron un calendario</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que</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tenía</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18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meses</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20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días</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y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un</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mes</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5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días</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 365 </a:t>
            </a:r>
            <a:r>
              <a:rPr lang="cs-CZ" sz="16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días</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os mayas también escribían los textos epecializados de medicina, de astronomía, de matemáticas y de botánica</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onocieron la rueda</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pero</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la utilizaron en la elaboración de juguetes artesanales y la carencia de animales de tiro causó la inexistencia de carros</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pic>
        <p:nvPicPr>
          <p:cNvPr id="4" name="Obrázek 3" descr="Explicación del &lt;strong&gt;calendario&lt;/strong&gt; &lt;strong&gt;maya&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185" y="267494"/>
            <a:ext cx="2410768" cy="2410768"/>
          </a:xfrm>
          <a:prstGeom prst="rect">
            <a:avLst/>
          </a:prstGeom>
        </p:spPr>
      </p:pic>
      <p:pic>
        <p:nvPicPr>
          <p:cNvPr id="5" name="Obrázek 4" descr="Paseando por la Historia: La numeración &lt;strong&gt;maya&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063372"/>
            <a:ext cx="2648803" cy="1748210"/>
          </a:xfrm>
          <a:prstGeom prst="rect">
            <a:avLst/>
          </a:prstGeom>
        </p:spPr>
      </p:pic>
    </p:spTree>
    <p:extLst>
      <p:ext uri="{BB962C8B-B14F-4D97-AF65-F5344CB8AC3E}">
        <p14:creationId xmlns:p14="http://schemas.microsoft.com/office/powerpoint/2010/main" val="273460689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mayas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297109" y="1701029"/>
            <a:ext cx="5670376" cy="1815882"/>
          </a:xfrm>
          <a:prstGeom prst="rect">
            <a:avLst/>
          </a:prstGeom>
        </p:spPr>
        <p:txBody>
          <a:bodyPr wrap="square">
            <a:spAutoFit/>
          </a:bodyPr>
          <a:lstStyle/>
          <a:p>
            <a:pPr marL="285750" indent="-285750">
              <a:buFont typeface="Arial" panose="020B0604020202020204" pitchFamily="34" charset="0"/>
              <a:buChar char="•"/>
            </a:pP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onstruían de la piedra y de la madera</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onstruían palacios, templos </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y </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los más conocidos son</a:t>
            </a:r>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Chichén-Itzá</a:t>
            </a:r>
            <a:endPar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Palenque </a:t>
            </a:r>
            <a:endPar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Uxmal</a:t>
            </a:r>
            <a:endPar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r>
              <a:rPr lang="cs-CZ"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Tikal </a:t>
            </a:r>
            <a:endParaRPr lang="cs-CZ" sz="1600" b="1" dirty="0">
              <a:solidFill>
                <a:schemeClr val="tx1"/>
              </a:solidFill>
              <a:latin typeface="Weekly Free Light" panose="00000400000000000000" pitchFamily="50" charset="-18"/>
            </a:endParaRPr>
          </a:p>
        </p:txBody>
      </p:sp>
      <p:pic>
        <p:nvPicPr>
          <p:cNvPr id="3" name="Obrázek 2" descr="El Castillo, &lt;strong&gt;Chichen Itza&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345" y="72370"/>
            <a:ext cx="2520280" cy="1680187"/>
          </a:xfrm>
          <a:prstGeom prst="rect">
            <a:avLst/>
          </a:prstGeom>
        </p:spPr>
      </p:pic>
      <p:pic>
        <p:nvPicPr>
          <p:cNvPr id="5" name="Obrázek 4" descr="&lt;strong&gt;Uxmal&lt;/strong&gt;, Mexico, January 2014 | SONY DSC | hectorlo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419156"/>
            <a:ext cx="2545742" cy="1693018"/>
          </a:xfrm>
          <a:prstGeom prst="rect">
            <a:avLst/>
          </a:prstGeom>
        </p:spPr>
      </p:pic>
      <p:pic>
        <p:nvPicPr>
          <p:cNvPr id="6" name="Obrázek 5" descr="Tikál – Wikipedia, wolna encyklo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181" y="2608970"/>
            <a:ext cx="1801450" cy="2401933"/>
          </a:xfrm>
          <a:prstGeom prst="rect">
            <a:avLst/>
          </a:prstGeom>
        </p:spPr>
      </p:pic>
      <p:pic>
        <p:nvPicPr>
          <p:cNvPr id="7" name="Obrázek 6" descr="Park Narodowy &lt;strong&gt;Palenque&lt;/strong&gt; – Wikipedia, wolna encyklo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208" y="1790497"/>
            <a:ext cx="2386079" cy="1590719"/>
          </a:xfrm>
          <a:prstGeom prst="rect">
            <a:avLst/>
          </a:prstGeom>
        </p:spPr>
      </p:pic>
    </p:spTree>
    <p:extLst>
      <p:ext uri="{BB962C8B-B14F-4D97-AF65-F5344CB8AC3E}">
        <p14:creationId xmlns:p14="http://schemas.microsoft.com/office/powerpoint/2010/main" val="373503345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mayas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sp>
        <p:nvSpPr>
          <p:cNvPr id="3" name="Obdélník 2"/>
          <p:cNvSpPr/>
          <p:nvPr/>
        </p:nvSpPr>
        <p:spPr>
          <a:xfrm>
            <a:off x="300549" y="1707654"/>
            <a:ext cx="4320480" cy="3046988"/>
          </a:xfrm>
          <a:prstGeom prst="rect">
            <a:avLst/>
          </a:prstGeom>
        </p:spPr>
        <p:txBody>
          <a:bodyPr wrap="square">
            <a:spAutoFit/>
          </a:bodyPr>
          <a:lstStyle/>
          <a:p>
            <a:pPr algn="just">
              <a:spcAft>
                <a:spcPts val="0"/>
              </a:spcAft>
            </a:pP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Había varios ritos</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as fiestas dedicadas a los dioses</a:t>
            </a:r>
            <a:endPar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que organizaban los sacerdotes</a:t>
            </a:r>
            <a:r>
              <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cs-CZ"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L</a:t>
            </a:r>
            <a:r>
              <a:rPr lang="es-ES"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os sacrificios de animales</a:t>
            </a:r>
            <a:r>
              <a:rPr lang="cs-CZ"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r>
              <a:rPr lang="es-ES"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 de plantas, estatuas</a:t>
            </a:r>
            <a:r>
              <a:rPr lang="cs-CZ"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r>
              <a:rPr lang="es-ES"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 de oro, los autosacrifícios y sacrifícios humanos – los esclavos, prisioneros de guerra o personas escogidas por su nacimiento</a:t>
            </a:r>
            <a:r>
              <a:rPr lang="cs-CZ"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p>
          <a:p>
            <a:pPr marL="285750" indent="-285750" algn="just">
              <a:spcAft>
                <a:spcPts val="0"/>
              </a:spcAft>
              <a:buFont typeface="Arial" panose="020B0604020202020204" pitchFamily="34" charset="0"/>
              <a:buChar char="•"/>
            </a:pPr>
            <a:r>
              <a:rPr lang="cs-CZ"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L</a:t>
            </a:r>
            <a:r>
              <a:rPr lang="es-ES"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os mayas concebieron el juego de pelota como un ritual de iniciación, muerte y renacimiento</a:t>
            </a:r>
            <a:r>
              <a:rPr lang="cs-CZ" sz="16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endParaRPr lang="cs-CZ" sz="16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pic>
        <p:nvPicPr>
          <p:cNvPr id="5" name="Obrázek 4" descr="El &lt;strong&gt;juego&lt;/strong&gt; &lt;strong&gt;de&lt;/strong&gt; &lt;strong&gt;pelota&lt;/strong&gt; &lt;strong&gt;maya&lt;/strong&gt;: la nueva era en Honduras de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475" y="267494"/>
            <a:ext cx="4259994" cy="2088232"/>
          </a:xfrm>
          <a:prstGeom prst="rect">
            <a:avLst/>
          </a:prstGeom>
        </p:spPr>
      </p:pic>
      <p:pic>
        <p:nvPicPr>
          <p:cNvPr id="6" name="Obrázek 5" descr="El &lt;strong&gt;juego&lt;/strong&gt; &lt;strong&gt;de&lt;/strong&gt; &lt;strong&gt;pelota&lt;/strong&gt; &lt;strong&gt;maya&lt;/strong&gt;: la nueva era en Honduras de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719" y="2481833"/>
            <a:ext cx="3681505" cy="2499742"/>
          </a:xfrm>
          <a:prstGeom prst="rect">
            <a:avLst/>
          </a:prstGeom>
        </p:spPr>
      </p:pic>
    </p:spTree>
    <p:extLst>
      <p:ext uri="{BB962C8B-B14F-4D97-AF65-F5344CB8AC3E}">
        <p14:creationId xmlns:p14="http://schemas.microsoft.com/office/powerpoint/2010/main" val="427055343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Los </a:t>
            </a:r>
            <a:r>
              <a:rPr lang="sk-SK" altLang="cs-CZ" sz="1800" b="1" dirty="0" err="1">
                <a:solidFill>
                  <a:srgbClr val="FFFFFF"/>
                </a:solidFill>
                <a:latin typeface="Roboto Slab" pitchFamily="2" charset="0"/>
                <a:cs typeface="Arial" panose="020B0604020202020204" pitchFamily="34" charset="0"/>
                <a:sym typeface="Roboto Slab" pitchFamily="2" charset="0"/>
              </a:rPr>
              <a:t>mayas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539552" y="1707654"/>
            <a:ext cx="6696744" cy="3139321"/>
          </a:xfrm>
          <a:prstGeom prst="rect">
            <a:avLst/>
          </a:prstGeom>
        </p:spPr>
        <p:txBody>
          <a:bodyPr wrap="square">
            <a:spAutoFit/>
          </a:bodyPr>
          <a:lstStyle/>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E</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l motivo de la caída de la civilización maya no se sabe seguramente</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L</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 primera hip</a:t>
            </a:r>
            <a:r>
              <a:rPr lang="cs-CZ" sz="1800" b="1" dirty="0" err="1">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ótesi</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s es que las guerras civiles entre las tribus les debilitaron en la lucha con los enemigos y después destruyeron la civilización</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p>
          <a:p>
            <a:pPr marL="285750" indent="-285750" algn="just">
              <a:spcAft>
                <a:spcPts val="0"/>
              </a:spcAft>
              <a:buFont typeface="Arial" panose="020B0604020202020204" pitchFamily="34" charset="0"/>
              <a:buChar char="•"/>
            </a:pP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O</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tra teoría </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 </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el fenómeno de El Niño causó un </a:t>
            </a:r>
            <a:r>
              <a:rPr lang="cs-CZ" sz="1800" b="1" dirty="0" err="1">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cambio</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 climático</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r>
              <a:rPr lang="es-ES"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había una larga y grave sequia que disminuyó la producción de alimentos y provocó las luchas interiores por los recursos de alimentos</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 </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L</a:t>
            </a:r>
            <a:r>
              <a:rPr lang="es-ES"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 capacidad de defensa de los mayas se redujo y no podían enfrentar a los ataques de los enemigos</a:t>
            </a:r>
            <a:r>
              <a:rPr lang="cs-CZ" sz="1800" b="1" dirty="0">
                <a:solidFill>
                  <a:srgbClr val="002060"/>
                </a:solidFill>
                <a:latin typeface="Weekly Free Light" panose="00000400000000000000" pitchFamily="50" charset="-18"/>
                <a:ea typeface="Times New Roman" panose="02020603050405020304" pitchFamily="18" charset="0"/>
                <a:cs typeface="Calibri" panose="020F0502020204030204" pitchFamily="34" charset="0"/>
              </a:rPr>
              <a:t>.</a:t>
            </a:r>
            <a:endParaRPr lang="cs-CZ" sz="18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508271"/>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1163</Words>
  <Application>Microsoft Office PowerPoint</Application>
  <PresentationFormat>Předvádění na obrazovce (16:9)</PresentationFormat>
  <Paragraphs>123</Paragraphs>
  <Slides>18</Slides>
  <Notes>18</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18</vt:i4>
      </vt:variant>
    </vt:vector>
  </HeadingPairs>
  <TitlesOfParts>
    <vt:vector size="26" baseType="lpstr">
      <vt:lpstr>Nixie One</vt:lpstr>
      <vt:lpstr>Arial</vt:lpstr>
      <vt:lpstr>Calibri</vt:lpstr>
      <vt:lpstr>Weekly Free Light</vt:lpstr>
      <vt:lpstr>Roboto Slab</vt:lpstr>
      <vt:lpstr>Times New Roman</vt:lpstr>
      <vt:lpstr>Wingdings</vt:lpstr>
      <vt:lpstr>Warwick template</vt:lpstr>
      <vt:lpstr> América Latina – los habitantes autóctonos – mayas, aztecas, incas</vt:lpstr>
      <vt:lpstr>Prezentace aplikace PowerPoint</vt:lpstr>
      <vt:lpstr>Prezentace aplikace PowerPoint</vt:lpstr>
      <vt:lpstr>Los mayas</vt:lpstr>
      <vt:lpstr>Los mayas</vt:lpstr>
      <vt:lpstr>Los mayas</vt:lpstr>
      <vt:lpstr>Los mayas</vt:lpstr>
      <vt:lpstr>Los mayas</vt:lpstr>
      <vt:lpstr>Los mayas</vt:lpstr>
      <vt:lpstr>Los incas</vt:lpstr>
      <vt:lpstr>Los incas</vt:lpstr>
      <vt:lpstr>Los incas</vt:lpstr>
      <vt:lpstr>Los aztecas</vt:lpstr>
      <vt:lpstr>Los aztecas</vt:lpstr>
      <vt:lpstr>Los aztecas</vt:lpstr>
      <vt:lpstr>Los deberes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176</cp:revision>
  <dcterms:modified xsi:type="dcterms:W3CDTF">2022-09-27T17:03:17Z</dcterms:modified>
</cp:coreProperties>
</file>