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18"/>
  </p:notesMasterIdLst>
  <p:sldIdLst>
    <p:sldId id="256" r:id="rId5"/>
    <p:sldId id="304" r:id="rId6"/>
    <p:sldId id="297" r:id="rId7"/>
    <p:sldId id="261" r:id="rId8"/>
    <p:sldId id="267" r:id="rId9"/>
    <p:sldId id="298" r:id="rId10"/>
    <p:sldId id="301" r:id="rId11"/>
    <p:sldId id="303" r:id="rId12"/>
    <p:sldId id="302" r:id="rId13"/>
    <p:sldId id="299" r:id="rId14"/>
    <p:sldId id="300" r:id="rId15"/>
    <p:sldId id="305" r:id="rId16"/>
    <p:sldId id="306"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ambria Math" panose="02040503050406030204" pitchFamily="18" charset="0"/>
      <p:regular r:id="rId23"/>
    </p:embeddedFont>
    <p:embeddedFont>
      <p:font typeface="Nixie One" panose="020B0604020202020204" charset="0"/>
      <p:regular r:id="rId24"/>
    </p:embeddedFont>
    <p:embeddedFont>
      <p:font typeface="Roboto Slab" panose="020B0604020202020204" charset="0"/>
      <p:regular r:id="rId25"/>
      <p:bold r:id="rId26"/>
    </p:embeddedFont>
    <p:embeddedFont>
      <p:font typeface="Weekly Free Light" panose="020B0604020202020204" charset="-18"/>
      <p:regular r:id="rId27"/>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F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9" d="100"/>
          <a:sy n="139" d="100"/>
        </p:scale>
        <p:origin x="804"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3B0F68F5-13B0-4BE7-A6A9-D5F5374C985A}"/>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82213790-A9B0-46D5-B726-EC30D5CA5DB9}"/>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03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3B0F68F5-13B0-4BE7-A6A9-D5F5374C985A}"/>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82213790-A9B0-46D5-B726-EC30D5CA5DB9}"/>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974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0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28BA0FEC-87FC-4B94-8FBB-092DED2B7409}"/>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6F41AC47-F374-4CB0-8363-831EE75BFF2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262;gcd36154fc_196_0:notes">
            <a:extLst>
              <a:ext uri="{FF2B5EF4-FFF2-40B4-BE49-F238E27FC236}">
                <a16:creationId xmlns:a16="http://schemas.microsoft.com/office/drawing/2014/main" id="{E92B30B9-A9D4-4A1F-B248-625C407ACF37}"/>
              </a:ext>
            </a:extLst>
          </p:cNvPr>
          <p:cNvSpPr>
            <a:spLocks noGrp="1" noRot="1" noChangeAspect="1" noTextEdit="1"/>
          </p:cNvSpPr>
          <p:nvPr>
            <p:ph type="sldImg" idx="2"/>
          </p:nvPr>
        </p:nvSpPr>
        <p:spPr>
          <a:ln>
            <a:miter lim="800000"/>
            <a:headEnd/>
            <a:tailEnd/>
          </a:ln>
        </p:spPr>
      </p:sp>
      <p:sp>
        <p:nvSpPr>
          <p:cNvPr id="58371" name="Google Shape;263;gcd36154fc_196_0:notes">
            <a:extLst>
              <a:ext uri="{FF2B5EF4-FFF2-40B4-BE49-F238E27FC236}">
                <a16:creationId xmlns:a16="http://schemas.microsoft.com/office/drawing/2014/main" id="{42C7701A-F309-48D8-927C-BC62D92BC71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247;g35f391192_073:notes">
            <a:extLst>
              <a:ext uri="{FF2B5EF4-FFF2-40B4-BE49-F238E27FC236}">
                <a16:creationId xmlns:a16="http://schemas.microsoft.com/office/drawing/2014/main" id="{38303DCF-9427-4F60-BC40-1412E9875C97}"/>
              </a:ext>
            </a:extLst>
          </p:cNvPr>
          <p:cNvSpPr>
            <a:spLocks noGrp="1" noRot="1" noChangeAspect="1" noTextEdit="1"/>
          </p:cNvSpPr>
          <p:nvPr>
            <p:ph type="sldImg" idx="2"/>
          </p:nvPr>
        </p:nvSpPr>
        <p:spPr>
          <a:ln>
            <a:miter lim="800000"/>
            <a:headEnd/>
            <a:tailEnd/>
          </a:ln>
        </p:spPr>
      </p:sp>
      <p:sp>
        <p:nvSpPr>
          <p:cNvPr id="57347" name="Google Shape;248;g35f391192_073:notes">
            <a:extLst>
              <a:ext uri="{FF2B5EF4-FFF2-40B4-BE49-F238E27FC236}">
                <a16:creationId xmlns:a16="http://schemas.microsoft.com/office/drawing/2014/main" id="{AD5A1511-8C25-4519-A320-78430A6D01BB}"/>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3B0F68F5-13B0-4BE7-A6A9-D5F5374C985A}"/>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82213790-A9B0-46D5-B726-EC30D5CA5DB9}"/>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3B0F68F5-13B0-4BE7-A6A9-D5F5374C985A}"/>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82213790-A9B0-46D5-B726-EC30D5CA5DB9}"/>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968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3B0F68F5-13B0-4BE7-A6A9-D5F5374C985A}"/>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82213790-A9B0-46D5-B726-EC30D5CA5DB9}"/>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8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247;g35f391192_073:notes">
            <a:extLst>
              <a:ext uri="{FF2B5EF4-FFF2-40B4-BE49-F238E27FC236}">
                <a16:creationId xmlns:a16="http://schemas.microsoft.com/office/drawing/2014/main" id="{38303DCF-9427-4F60-BC40-1412E9875C97}"/>
              </a:ext>
            </a:extLst>
          </p:cNvPr>
          <p:cNvSpPr>
            <a:spLocks noGrp="1" noRot="1" noChangeAspect="1" noTextEdit="1"/>
          </p:cNvSpPr>
          <p:nvPr>
            <p:ph type="sldImg" idx="2"/>
          </p:nvPr>
        </p:nvSpPr>
        <p:spPr>
          <a:ln>
            <a:miter lim="800000"/>
            <a:headEnd/>
            <a:tailEnd/>
          </a:ln>
        </p:spPr>
      </p:sp>
      <p:sp>
        <p:nvSpPr>
          <p:cNvPr id="57347" name="Google Shape;248;g35f391192_073:notes">
            <a:extLst>
              <a:ext uri="{FF2B5EF4-FFF2-40B4-BE49-F238E27FC236}">
                <a16:creationId xmlns:a16="http://schemas.microsoft.com/office/drawing/2014/main" id="{AD5A1511-8C25-4519-A320-78430A6D01BB}"/>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89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B70E55DC-FE0F-4700-971B-ECDB2329B7E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8BB26CD2-1226-4F0F-BD5B-E01643F2E94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85368656-04AB-4A73-8142-F0AF4B564627}"/>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5DD89491-8F40-4966-BB28-35AD4586ECB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4BE9425F-5982-4B07-A09D-0253E3159DFC}"/>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5ADA1AD4-6F7F-48B1-ADE5-F3836729952C}"/>
              </a:ext>
            </a:extLst>
          </p:cNvPr>
          <p:cNvSpPr txBox="1">
            <a:spLocks noGrp="1"/>
          </p:cNvSpPr>
          <p:nvPr>
            <p:ph type="sldNum" idx="10"/>
          </p:nvPr>
        </p:nvSpPr>
        <p:spPr/>
        <p:txBody>
          <a:bodyPr/>
          <a:lstStyle>
            <a:lvl1pPr>
              <a:defRPr/>
            </a:lvl1pPr>
          </a:lstStyle>
          <a:p>
            <a:fld id="{A9A62ACE-0BD5-4761-AC13-3E78A4B5D32A}" type="slidenum">
              <a:rPr lang="sk-SK" altLang="sk-SK"/>
              <a:pPr/>
              <a:t>‹#›</a:t>
            </a:fld>
            <a:endParaRPr lang="sk-SK" altLang="sk-SK"/>
          </a:p>
        </p:txBody>
      </p:sp>
    </p:spTree>
    <p:extLst>
      <p:ext uri="{BB962C8B-B14F-4D97-AF65-F5344CB8AC3E}">
        <p14:creationId xmlns:p14="http://schemas.microsoft.com/office/powerpoint/2010/main" val="41211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5" name="Google Shape;45;p6">
            <a:extLst>
              <a:ext uri="{FF2B5EF4-FFF2-40B4-BE49-F238E27FC236}">
                <a16:creationId xmlns:a16="http://schemas.microsoft.com/office/drawing/2014/main" id="{0F39FD24-FEB0-411C-B6A8-A52E78B186C1}"/>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46;p6">
            <a:extLst>
              <a:ext uri="{FF2B5EF4-FFF2-40B4-BE49-F238E27FC236}">
                <a16:creationId xmlns:a16="http://schemas.microsoft.com/office/drawing/2014/main" id="{E534779C-87C1-4FCC-9706-D2AA7DEB7533}"/>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47;p6">
            <a:extLst>
              <a:ext uri="{FF2B5EF4-FFF2-40B4-BE49-F238E27FC236}">
                <a16:creationId xmlns:a16="http://schemas.microsoft.com/office/drawing/2014/main" id="{A7462395-3288-47D2-B521-3D404D237943}"/>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48;p6">
            <a:extLst>
              <a:ext uri="{FF2B5EF4-FFF2-40B4-BE49-F238E27FC236}">
                <a16:creationId xmlns:a16="http://schemas.microsoft.com/office/drawing/2014/main" id="{95F479D0-C728-448E-BB5C-50119787AC3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9" name="Google Shape;49;p6">
            <a:extLst>
              <a:ext uri="{FF2B5EF4-FFF2-40B4-BE49-F238E27FC236}">
                <a16:creationId xmlns:a16="http://schemas.microsoft.com/office/drawing/2014/main" id="{BFB819C0-3132-4CC3-8133-51C95C6064CE}"/>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10" name="Google Shape;50;p6">
            <a:extLst>
              <a:ext uri="{FF2B5EF4-FFF2-40B4-BE49-F238E27FC236}">
                <a16:creationId xmlns:a16="http://schemas.microsoft.com/office/drawing/2014/main" id="{D0CC8A59-9F1B-4C16-912E-CF86C4E3902F}"/>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51" name="Google Shape;51;p6"/>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1" name="Google Shape;54;p6">
            <a:extLst>
              <a:ext uri="{FF2B5EF4-FFF2-40B4-BE49-F238E27FC236}">
                <a16:creationId xmlns:a16="http://schemas.microsoft.com/office/drawing/2014/main" id="{457CD964-1580-4CBD-9E9B-E9468F7840AF}"/>
              </a:ext>
            </a:extLst>
          </p:cNvPr>
          <p:cNvSpPr txBox="1">
            <a:spLocks noGrp="1"/>
          </p:cNvSpPr>
          <p:nvPr>
            <p:ph type="sldNum" idx="10"/>
          </p:nvPr>
        </p:nvSpPr>
        <p:spPr/>
        <p:txBody>
          <a:bodyPr/>
          <a:lstStyle>
            <a:lvl1pPr>
              <a:defRPr/>
            </a:lvl1pPr>
          </a:lstStyle>
          <a:p>
            <a:fld id="{27C17FA1-A330-4278-814D-70AE093CC3F0}" type="slidenum">
              <a:rPr lang="sk-SK" altLang="cs-CZ"/>
              <a:pPr/>
              <a:t>‹#›</a:t>
            </a:fld>
            <a:endParaRPr lang="sk-SK" altLang="cs-CZ"/>
          </a:p>
        </p:txBody>
      </p:sp>
    </p:spTree>
    <p:extLst>
      <p:ext uri="{BB962C8B-B14F-4D97-AF65-F5344CB8AC3E}">
        <p14:creationId xmlns:p14="http://schemas.microsoft.com/office/powerpoint/2010/main" val="413148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3C494479-6774-4C74-94F8-D503F044CF3D}"/>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a:extLst>
              <a:ext uri="{FF2B5EF4-FFF2-40B4-BE49-F238E27FC236}">
                <a16:creationId xmlns:a16="http://schemas.microsoft.com/office/drawing/2014/main" id="{9F83766D-42FD-4FD4-9889-A2DF34E4E22A}"/>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a:extLst>
              <a:ext uri="{FF2B5EF4-FFF2-40B4-BE49-F238E27FC236}">
                <a16:creationId xmlns:a16="http://schemas.microsoft.com/office/drawing/2014/main" id="{C8852B9B-09B1-4399-8CA4-2E91A3406DC0}"/>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a:extLst>
              <a:ext uri="{FF2B5EF4-FFF2-40B4-BE49-F238E27FC236}">
                <a16:creationId xmlns:a16="http://schemas.microsoft.com/office/drawing/2014/main" id="{92C95072-FBBF-405A-BAEB-EDA731BEF219}"/>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a:extLst>
              <a:ext uri="{FF2B5EF4-FFF2-40B4-BE49-F238E27FC236}">
                <a16:creationId xmlns:a16="http://schemas.microsoft.com/office/drawing/2014/main" id="{426B6079-5B96-4D74-A9C4-237AC44B9DD9}"/>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a:extLst>
              <a:ext uri="{FF2B5EF4-FFF2-40B4-BE49-F238E27FC236}">
                <a16:creationId xmlns:a16="http://schemas.microsoft.com/office/drawing/2014/main" id="{991DC6FC-8BC4-49EE-A38F-919507395348}"/>
              </a:ext>
            </a:extLst>
          </p:cNvPr>
          <p:cNvSpPr txBox="1">
            <a:spLocks noGrp="1"/>
          </p:cNvSpPr>
          <p:nvPr>
            <p:ph type="sldNum" idx="10"/>
          </p:nvPr>
        </p:nvSpPr>
        <p:spPr/>
        <p:txBody>
          <a:bodyPr/>
          <a:lstStyle>
            <a:lvl1pPr>
              <a:defRPr/>
            </a:lvl1pPr>
          </a:lstStyle>
          <a:p>
            <a:fld id="{756B228E-4CA4-4999-B61B-9090423EBAE5}" type="slidenum">
              <a:rPr lang="sk-SK" altLang="cs-CZ"/>
              <a:pPr/>
              <a:t>‹#›</a:t>
            </a:fld>
            <a:endParaRPr lang="sk-SK" altLang="cs-CZ"/>
          </a:p>
        </p:txBody>
      </p:sp>
    </p:spTree>
    <p:extLst>
      <p:ext uri="{BB962C8B-B14F-4D97-AF65-F5344CB8AC3E}">
        <p14:creationId xmlns:p14="http://schemas.microsoft.com/office/powerpoint/2010/main" val="329319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177ED788-ACC9-4A78-889A-03689BD85F44}"/>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89E4F83-F54D-41A2-A556-4441015E5E9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4E8B594F-B809-4600-9949-F41D2CC16551}"/>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C4E192A5-E756-49B7-8DDA-E28E33CBACD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2B7C1C6F-C0F9-47D1-B97A-6D01AAA1520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273C45E1-66D1-4877-8852-21776DF52118}"/>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078AB306-C52D-49EC-A39A-BBA6287C8CF9}"/>
              </a:ext>
            </a:extLst>
          </p:cNvPr>
          <p:cNvSpPr txBox="1">
            <a:spLocks noGrp="1"/>
          </p:cNvSpPr>
          <p:nvPr>
            <p:ph type="sldNum" idx="10"/>
          </p:nvPr>
        </p:nvSpPr>
        <p:spPr/>
        <p:txBody>
          <a:bodyPr/>
          <a:lstStyle>
            <a:lvl1pPr>
              <a:defRPr/>
            </a:lvl1pPr>
          </a:lstStyle>
          <a:p>
            <a:fld id="{E78AEDAD-34FA-4CF5-8DC8-522D79C6410F}" type="slidenum">
              <a:rPr lang="sk-SK" altLang="cs-CZ"/>
              <a:pPr/>
              <a:t>‹#›</a:t>
            </a:fld>
            <a:endParaRPr lang="sk-SK" altLang="cs-CZ"/>
          </a:p>
        </p:txBody>
      </p:sp>
    </p:spTree>
    <p:extLst>
      <p:ext uri="{BB962C8B-B14F-4D97-AF65-F5344CB8AC3E}">
        <p14:creationId xmlns:p14="http://schemas.microsoft.com/office/powerpoint/2010/main" val="78155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3273572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704" r:id="rId1"/>
    <p:sldLayoutId id="2147483693" r:id="rId2"/>
    <p:sldLayoutId id="2147483697" r:id="rId3"/>
    <p:sldLayoutId id="2147483701" r:id="rId4"/>
    <p:sldLayoutId id="2147483703" r:id="rId5"/>
    <p:sldLayoutId id="2147483705"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slide" Target="slide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image" Target="../media/image6.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7.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487070" y="4155926"/>
            <a:ext cx="7776864" cy="1158875"/>
          </a:xfrm>
        </p:spPr>
        <p:txBody>
          <a:bodyPr/>
          <a:lstStyle/>
          <a:p>
            <a:pPr eaLnBrk="1" hangingPunct="1">
              <a:spcBef>
                <a:spcPct val="0"/>
              </a:spcBef>
              <a:spcAft>
                <a:spcPct val="0"/>
              </a:spcAft>
              <a:buClr>
                <a:srgbClr val="FFFFFF"/>
              </a:buClr>
            </a:pPr>
            <a:r>
              <a:rPr lang="sk-SK" altLang="cs-CZ" b="1" dirty="0" err="1">
                <a:solidFill>
                  <a:srgbClr val="FFFFFF"/>
                </a:solidFill>
                <a:latin typeface="Roboto Slab" pitchFamily="2" charset="0"/>
                <a:cs typeface="Arial" panose="020B0604020202020204" pitchFamily="34" charset="0"/>
                <a:sym typeface="Roboto Slab" pitchFamily="2" charset="0"/>
              </a:rPr>
              <a:t>Digi</a:t>
            </a:r>
            <a:r>
              <a:rPr lang="sk-SK" altLang="cs-CZ" b="1" dirty="0">
                <a:solidFill>
                  <a:srgbClr val="FFFFFF"/>
                </a:solidFill>
                <a:latin typeface="Roboto Slab" pitchFamily="2" charset="0"/>
                <a:cs typeface="Arial" panose="020B0604020202020204" pitchFamily="34" charset="0"/>
                <a:sym typeface="Roboto Slab" pitchFamily="2" charset="0"/>
              </a:rPr>
              <a:t> </a:t>
            </a:r>
            <a:r>
              <a:rPr lang="sk-SK" altLang="cs-CZ" b="1" dirty="0" err="1">
                <a:solidFill>
                  <a:srgbClr val="FFFFFF"/>
                </a:solidFill>
                <a:latin typeface="Roboto Slab" pitchFamily="2" charset="0"/>
                <a:cs typeface="Arial" panose="020B0604020202020204" pitchFamily="34" charset="0"/>
                <a:sym typeface="Roboto Slab" pitchFamily="2" charset="0"/>
              </a:rPr>
              <a:t>school</a:t>
            </a:r>
            <a:r>
              <a:rPr lang="sk-SK" altLang="cs-CZ" b="1" dirty="0">
                <a:solidFill>
                  <a:srgbClr val="FFFFFF"/>
                </a:solidFill>
                <a:latin typeface="Roboto Slab" pitchFamily="2" charset="0"/>
                <a:cs typeface="Arial" panose="020B0604020202020204" pitchFamily="34" charset="0"/>
                <a:sym typeface="Roboto Slab" pitchFamily="2" charset="0"/>
              </a:rPr>
              <a:t> </a:t>
            </a:r>
            <a:br>
              <a:rPr lang="sk-SK" altLang="cs-CZ" b="1" dirty="0">
                <a:solidFill>
                  <a:srgbClr val="FFFFFF"/>
                </a:solidFill>
                <a:latin typeface="Roboto Slab" pitchFamily="2" charset="0"/>
                <a:cs typeface="Arial" panose="020B0604020202020204" pitchFamily="34" charset="0"/>
                <a:sym typeface="Roboto Slab" pitchFamily="2" charset="0"/>
              </a:rPr>
            </a:br>
            <a:r>
              <a:rPr lang="sk-SK" altLang="cs-CZ" b="1" dirty="0" err="1">
                <a:solidFill>
                  <a:srgbClr val="FFFFFF"/>
                </a:solidFill>
                <a:latin typeface="Roboto Slab" pitchFamily="2" charset="0"/>
                <a:cs typeface="Arial" panose="020B0604020202020204" pitchFamily="34" charset="0"/>
                <a:sym typeface="Roboto Slab" pitchFamily="2" charset="0"/>
              </a:rPr>
              <a:t>Další</a:t>
            </a:r>
            <a:r>
              <a:rPr lang="sk-SK" altLang="cs-CZ" b="1" dirty="0">
                <a:solidFill>
                  <a:srgbClr val="FFFFFF"/>
                </a:solidFill>
                <a:latin typeface="Roboto Slab" pitchFamily="2" charset="0"/>
                <a:cs typeface="Arial" panose="020B0604020202020204" pitchFamily="34" charset="0"/>
                <a:sym typeface="Roboto Slab" pitchFamily="2" charset="0"/>
              </a:rPr>
              <a:t> typy </a:t>
            </a:r>
            <a:br>
              <a:rPr lang="sk-SK" altLang="cs-CZ" b="1" dirty="0">
                <a:solidFill>
                  <a:srgbClr val="FFFFFF"/>
                </a:solidFill>
                <a:latin typeface="Roboto Slab" pitchFamily="2" charset="0"/>
                <a:cs typeface="Arial" panose="020B0604020202020204" pitchFamily="34" charset="0"/>
                <a:sym typeface="Roboto Slab" pitchFamily="2" charset="0"/>
              </a:rPr>
            </a:br>
            <a:r>
              <a:rPr lang="sk-SK" altLang="cs-CZ" b="1" dirty="0">
                <a:solidFill>
                  <a:srgbClr val="FFFFFF"/>
                </a:solidFill>
                <a:latin typeface="Roboto Slab" pitchFamily="2" charset="0"/>
                <a:cs typeface="Arial" panose="020B0604020202020204" pitchFamily="34" charset="0"/>
                <a:sym typeface="Roboto Slab" pitchFamily="2" charset="0"/>
              </a:rPr>
              <a:t>logaritmických a </a:t>
            </a:r>
            <a:r>
              <a:rPr lang="sk-SK" altLang="cs-CZ" b="1" dirty="0" err="1">
                <a:solidFill>
                  <a:srgbClr val="FFFFFF"/>
                </a:solidFill>
                <a:latin typeface="Roboto Slab" pitchFamily="2" charset="0"/>
                <a:cs typeface="Arial" panose="020B0604020202020204" pitchFamily="34" charset="0"/>
                <a:sym typeface="Roboto Slab" pitchFamily="2" charset="0"/>
              </a:rPr>
              <a:t>exponenciálních</a:t>
            </a:r>
            <a:r>
              <a:rPr lang="sk-SK" altLang="cs-CZ" b="1" dirty="0">
                <a:solidFill>
                  <a:srgbClr val="FFFFFF"/>
                </a:solidFill>
                <a:latin typeface="Roboto Slab" pitchFamily="2" charset="0"/>
                <a:cs typeface="Arial" panose="020B0604020202020204" pitchFamily="34" charset="0"/>
                <a:sym typeface="Roboto Slab" pitchFamily="2" charset="0"/>
              </a:rPr>
              <a:t> </a:t>
            </a:r>
            <a:r>
              <a:rPr lang="sk-SK" altLang="cs-CZ" b="1" dirty="0" err="1">
                <a:solidFill>
                  <a:srgbClr val="FFFFFF"/>
                </a:solidFill>
                <a:latin typeface="Roboto Slab" pitchFamily="2" charset="0"/>
                <a:cs typeface="Arial" panose="020B0604020202020204" pitchFamily="34" charset="0"/>
                <a:sym typeface="Roboto Slab" pitchFamily="2" charset="0"/>
              </a:rPr>
              <a:t>rovnic</a:t>
            </a:r>
            <a:br>
              <a:rPr lang="sk-SK" altLang="cs-CZ" b="1" dirty="0">
                <a:solidFill>
                  <a:srgbClr val="FFFFFF"/>
                </a:solidFill>
                <a:latin typeface="Roboto Slab" pitchFamily="2" charset="0"/>
                <a:cs typeface="Arial" panose="020B0604020202020204" pitchFamily="34" charset="0"/>
                <a:sym typeface="Roboto Slab" pitchFamily="2" charset="0"/>
              </a:rPr>
            </a:br>
            <a:br>
              <a:rPr lang="cs-CZ" sz="1800" dirty="0">
                <a:effectLst/>
                <a:latin typeface="Calibri" panose="020F0502020204030204" pitchFamily="34" charset="0"/>
                <a:ea typeface="Calibri" panose="020F0502020204030204" pitchFamily="34" charset="0"/>
                <a:cs typeface="Times New Roman" panose="02020603050405020304" pitchFamily="18" charset="0"/>
              </a:rPr>
            </a:br>
            <a:endParaRPr lang="sk-SK" altLang="cs-CZ" b="1" dirty="0">
              <a:solidFill>
                <a:srgbClr val="FFFFFF"/>
              </a:solidFill>
              <a:latin typeface="Roboto Slab" pitchFamily="2" charset="0"/>
              <a:cs typeface="Arial" panose="020B0604020202020204" pitchFamily="34" charset="0"/>
              <a:sym typeface="Roboto Slab" pitchFamily="2" charset="0"/>
            </a:endParaRPr>
          </a:p>
        </p:txBody>
      </p:sp>
      <p:pic>
        <p:nvPicPr>
          <p:cNvPr id="11" name="Obrázek 10">
            <a:extLst>
              <a:ext uri="{FF2B5EF4-FFF2-40B4-BE49-F238E27FC236}">
                <a16:creationId xmlns:a16="http://schemas.microsoft.com/office/drawing/2014/main" id="{24FF7EFC-DF9F-4E44-83B8-2B8574EE7249}"/>
              </a:ext>
            </a:extLst>
          </p:cNvPr>
          <p:cNvPicPr/>
          <p:nvPr/>
        </p:nvPicPr>
        <p:blipFill>
          <a:blip r:embed="rId3"/>
          <a:srcRect/>
          <a:stretch/>
        </p:blipFill>
        <p:spPr bwMode="auto">
          <a:xfrm>
            <a:off x="3166176" y="142875"/>
            <a:ext cx="1121705" cy="914400"/>
          </a:xfrm>
          <a:prstGeom prst="rect">
            <a:avLst/>
          </a:prstGeom>
          <a:noFill/>
          <a:ln>
            <a:noFill/>
          </a:ln>
        </p:spPr>
      </p:pic>
      <p:pic>
        <p:nvPicPr>
          <p:cNvPr id="12" name="Obrázok 7" descr="Erasmus+ logo EN.jpg">
            <a:extLst>
              <a:ext uri="{FF2B5EF4-FFF2-40B4-BE49-F238E27FC236}">
                <a16:creationId xmlns:a16="http://schemas.microsoft.com/office/drawing/2014/main" id="{4863F2EC-08C4-46D4-B41B-814AAECCC3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oogle Shape;132;p14">
            <a:extLst>
              <a:ext uri="{FF2B5EF4-FFF2-40B4-BE49-F238E27FC236}">
                <a16:creationId xmlns:a16="http://schemas.microsoft.com/office/drawing/2014/main" id="{200EB65F-EABB-4523-BA24-7D18AC3E5A1A}"/>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 name="Obrázek 4">
            <a:extLst>
              <a:ext uri="{FF2B5EF4-FFF2-40B4-BE49-F238E27FC236}">
                <a16:creationId xmlns:a16="http://schemas.microsoft.com/office/drawing/2014/main" id="{9D8E6794-EA93-4770-8AE6-4A5429ED67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lačítko akce: Přejít vpřed nebo Další 6">
            <a:hlinkClick r:id="" action="ppaction://hlinkshowjump?jump=nextslide" highlightClick="1"/>
            <a:extLst>
              <a:ext uri="{FF2B5EF4-FFF2-40B4-BE49-F238E27FC236}">
                <a16:creationId xmlns:a16="http://schemas.microsoft.com/office/drawing/2014/main" id="{048E27DB-8CB9-4EF5-8710-355631176C5C}"/>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482" name="Google Shape;192;p20">
                <a:extLst>
                  <a:ext uri="{FF2B5EF4-FFF2-40B4-BE49-F238E27FC236}">
                    <a16:creationId xmlns:a16="http://schemas.microsoft.com/office/drawing/2014/main" id="{512F4F23-5A44-45C7-8895-23393C8E83ED}"/>
                  </a:ext>
                </a:extLst>
              </p:cNvPr>
              <p:cNvSpPr txBox="1">
                <a:spLocks noGrp="1"/>
              </p:cNvSpPr>
              <p:nvPr>
                <p:ph type="body" idx="1"/>
              </p:nvPr>
            </p:nvSpPr>
            <p:spPr>
              <a:xfrm>
                <a:off x="1043608" y="1576165"/>
                <a:ext cx="3528392" cy="3159125"/>
              </a:xfrm>
            </p:spPr>
            <p:txBody>
              <a:bodyPr/>
              <a:lstStyle/>
              <a:p>
                <a:pPr marL="0" indent="0" eaLnBrk="1" hangingPunct="1">
                  <a:spcAft>
                    <a:spcPct val="0"/>
                  </a:spcAft>
                  <a:buClr>
                    <a:srgbClr val="114454"/>
                  </a:buClr>
                  <a:buFont typeface="Nixie One" panose="02000503080000020004" pitchFamily="50" charset="0"/>
                  <a:buNone/>
                </a:pPr>
                <a:r>
                  <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Řešte rovnici s neznámou </a:t>
                </a:r>
                <a14:m>
                  <m:oMath xmlns:m="http://schemas.openxmlformats.org/officeDocument/2006/math">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𝑹</m:t>
                    </m:r>
                  </m:oMath>
                </a14:m>
                <a:endPar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sSup>
                        <m:sSupPr>
                          <m:ctrlP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pPr>
                        <m:e>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𝟓</m:t>
                          </m:r>
                        </m:e>
                        <m:sup>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sup>
                      </m:sSup>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𝟑</m:t>
                      </m:r>
                    </m:oMath>
                  </m:oMathPara>
                </a14:m>
                <a:endParaRPr lang="cs-CZ"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endParaRPr lang="cs-CZ"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endParaRPr lang="sk-SK" altLang="cs-CZ" sz="8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r>
                  <a:rPr lang="cs-CZ" altLang="cs-CZ" sz="14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Zadanou rovnici logaritmujeme</a:t>
                </a:r>
                <a:endParaRPr lang="cs-CZ" altLang="cs-CZ" sz="1400" i="1" dirty="0">
                  <a:solidFill>
                    <a:srgbClr val="114454"/>
                  </a:solidFill>
                  <a:latin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𝒍𝒐𝒈</m:t>
                      </m:r>
                      <m:sSup>
                        <m:sSupPr>
                          <m:ctrlP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𝟓</m:t>
                          </m:r>
                        </m:e>
                        <m:sup>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𝒙</m:t>
                          </m:r>
                        </m:sup>
                      </m:sSup>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𝒍𝒐𝒈</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oMath>
                  </m:oMathPara>
                </a14:m>
                <a:endPar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r>
                  <a:rPr lang="sk-SK" altLang="cs-CZ" sz="14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Použijeme </a:t>
                </a:r>
                <a:r>
                  <a:rPr lang="sk-SK" altLang="cs-CZ" sz="14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větu</a:t>
                </a:r>
                <a:r>
                  <a:rPr lang="sk-SK" altLang="cs-CZ" sz="14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o logaritmu mocniny:</a:t>
                </a: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𝒍𝒐𝒈</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𝟓</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𝒍𝒐𝒈</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oMath>
                  </m:oMathPara>
                </a14:m>
                <a:endParaRPr lang="sk-SK"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f>
                        <m:fPr>
                          <m:ctrlP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fPr>
                        <m:num>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𝒍𝒐𝒈</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𝟑</m:t>
                          </m:r>
                        </m:num>
                        <m:den>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𝒍𝒐𝒈</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𝟓</m:t>
                          </m:r>
                        </m:den>
                      </m:f>
                    </m:oMath>
                  </m:oMathPara>
                </a14:m>
                <a:endParaRPr lang="sk-SK"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r>
                        <a:rPr lang="cs-CZ" altLang="cs-CZ" sz="1400" b="1" i="1" u="dbl"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u="dbl"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u="dbl"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𝟎</m:t>
                      </m:r>
                      <m:r>
                        <a:rPr lang="cs-CZ" altLang="cs-CZ" sz="1400" b="1" i="1" u="dbl"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u="dbl"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𝟔𝟖𝟑</m:t>
                      </m:r>
                    </m:oMath>
                  </m:oMathPara>
                </a14:m>
                <a:endParaRPr lang="sk-SK" altLang="cs-CZ" sz="1400" b="1" u="dbl"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r>
                  <a:rPr lang="cs-CZ" sz="1400" b="0" i="0" dirty="0">
                    <a:solidFill>
                      <a:srgbClr val="000000"/>
                    </a:solidFill>
                    <a:effectLst/>
                    <a:latin typeface="Times New Roman" panose="02020603050405020304" pitchFamily="18" charset="0"/>
                  </a:rPr>
                  <a:t> </a:t>
                </a:r>
                <a:endPar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p:txBody>
          </p:sp>
        </mc:Choice>
        <mc:Fallback xmlns="">
          <p:sp>
            <p:nvSpPr>
              <p:cNvPr id="20482" name="Google Shape;192;p20">
                <a:extLst>
                  <a:ext uri="{FF2B5EF4-FFF2-40B4-BE49-F238E27FC236}">
                    <a16:creationId xmlns:a16="http://schemas.microsoft.com/office/drawing/2014/main" id="{512F4F23-5A44-45C7-8895-23393C8E83ED}"/>
                  </a:ext>
                </a:extLst>
              </p:cNvPr>
              <p:cNvSpPr txBox="1">
                <a:spLocks noGrp="1" noRot="1" noChangeAspect="1" noMove="1" noResize="1" noEditPoints="1" noAdjustHandles="1" noChangeArrowheads="1" noChangeShapeType="1" noTextEdit="1"/>
              </p:cNvSpPr>
              <p:nvPr>
                <p:ph type="body" idx="1"/>
              </p:nvPr>
            </p:nvSpPr>
            <p:spPr>
              <a:xfrm>
                <a:off x="1043608" y="1576165"/>
                <a:ext cx="3528392" cy="3159125"/>
              </a:xfrm>
              <a:blipFill>
                <a:blip r:embed="rId3"/>
                <a:stretch>
                  <a:fillRect l="-864"/>
                </a:stretch>
              </a:blipFill>
            </p:spPr>
            <p:txBody>
              <a:bodyPr/>
              <a:lstStyle/>
              <a:p>
                <a:r>
                  <a:rPr lang="cs-CZ">
                    <a:noFill/>
                  </a:rPr>
                  <a:t> </a:t>
                </a:r>
              </a:p>
            </p:txBody>
          </p:sp>
        </mc:Fallback>
      </mc:AlternateContent>
      <p:sp>
        <p:nvSpPr>
          <p:cNvPr id="20483" name="Google Shape;193;p20">
            <a:extLst>
              <a:ext uri="{FF2B5EF4-FFF2-40B4-BE49-F238E27FC236}">
                <a16:creationId xmlns:a16="http://schemas.microsoft.com/office/drawing/2014/main" id="{E78003DA-C96B-4B16-9173-FBC164FBF211}"/>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a:t>
            </a:r>
            <a:r>
              <a:rPr lang="sk-SK" altLang="cs-CZ" sz="1800" b="1" dirty="0">
                <a:solidFill>
                  <a:srgbClr val="FFFFFF"/>
                </a:solidFill>
                <a:latin typeface="Roboto Slab" pitchFamily="2" charset="0"/>
                <a:cs typeface="Arial" panose="020B0604020202020204" pitchFamily="34" charset="0"/>
                <a:sym typeface="Roboto Slab" pitchFamily="2" charset="0"/>
              </a:rPr>
              <a:t> 4</a:t>
            </a:r>
          </a:p>
        </p:txBody>
      </p:sp>
      <p:grpSp>
        <p:nvGrpSpPr>
          <p:cNvPr id="20485" name="Google Shape;195;p20">
            <a:extLst>
              <a:ext uri="{FF2B5EF4-FFF2-40B4-BE49-F238E27FC236}">
                <a16:creationId xmlns:a16="http://schemas.microsoft.com/office/drawing/2014/main" id="{33F5747E-CAFE-4A6B-B52C-18534A552835}"/>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844A5898-6E39-4A0D-9196-0594280BB58E}"/>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2ECB054-FCFB-4549-BD5E-2029DC05BC80}"/>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98DDE38B-400F-4DA7-9137-5C44302BCF96}"/>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C01CD202-884F-4442-9840-B904623E940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FF979EF6-55D4-402F-9B93-D5CBCD5A8885}"/>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68651182-2419-4BBF-B6B8-31CC3B42D002}"/>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47FD9A7C-201A-4043-A4F4-DBCB027482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62B36BB-85D5-452B-B968-878D4E9A030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p:sp>
        <p:nvSpPr>
          <p:cNvPr id="8" name="TextovéPole 7">
            <a:extLst>
              <a:ext uri="{FF2B5EF4-FFF2-40B4-BE49-F238E27FC236}">
                <a16:creationId xmlns:a16="http://schemas.microsoft.com/office/drawing/2014/main" id="{028323E3-9970-45AE-B719-0315530466C1}"/>
              </a:ext>
            </a:extLst>
          </p:cNvPr>
          <p:cNvSpPr txBox="1"/>
          <p:nvPr/>
        </p:nvSpPr>
        <p:spPr>
          <a:xfrm>
            <a:off x="5724128" y="2427734"/>
            <a:ext cx="2700808" cy="1600438"/>
          </a:xfrm>
          <a:prstGeom prst="rect">
            <a:avLst/>
          </a:prstGeom>
          <a:noFill/>
        </p:spPr>
        <p:txBody>
          <a:bodyPr wrap="square" rtlCol="0">
            <a:spAutoFit/>
          </a:bodyPr>
          <a:lstStyle/>
          <a:p>
            <a:r>
              <a:rPr lang="cs-CZ" dirty="0">
                <a:solidFill>
                  <a:srgbClr val="124057"/>
                </a:solidFill>
                <a:latin typeface="Weekly Free Light" panose="00000400000000000000" pitchFamily="50" charset="-18"/>
              </a:rPr>
              <a:t>Exponenciální rovnice, které nemůžeme řešit převedením na stejný základ, substitucí ani vytýkáním, logaritmujeme. Následně použijeme větu o logaritmu mocniny. Výsledek určíme pomocí kalkulačky.</a:t>
            </a:r>
          </a:p>
        </p:txBody>
      </p:sp>
      <p:pic>
        <p:nvPicPr>
          <p:cNvPr id="15" name="Obrázek 14" descr="Obsah obrázku text, hodiny&#10;&#10;Popis byl vytvořen automaticky">
            <a:extLst>
              <a:ext uri="{FF2B5EF4-FFF2-40B4-BE49-F238E27FC236}">
                <a16:creationId xmlns:a16="http://schemas.microsoft.com/office/drawing/2014/main" id="{4A15D954-2286-4402-9FF9-41224A54BE88}"/>
              </a:ext>
            </a:extLst>
          </p:cNvPr>
          <p:cNvPicPr>
            <a:picLocks noChangeAspect="1"/>
          </p:cNvPicPr>
          <p:nvPr/>
        </p:nvPicPr>
        <p:blipFill>
          <a:blip r:embed="rId4"/>
          <a:stretch>
            <a:fillRect/>
          </a:stretch>
        </p:blipFill>
        <p:spPr>
          <a:xfrm>
            <a:off x="5124856" y="2910411"/>
            <a:ext cx="600189" cy="635084"/>
          </a:xfrm>
          <a:prstGeom prst="rect">
            <a:avLst/>
          </a:prstGeom>
        </p:spPr>
      </p:pic>
      <p:sp>
        <p:nvSpPr>
          <p:cNvPr id="3" name="TextovéPole 2">
            <a:extLst>
              <a:ext uri="{FF2B5EF4-FFF2-40B4-BE49-F238E27FC236}">
                <a16:creationId xmlns:a16="http://schemas.microsoft.com/office/drawing/2014/main" id="{1BE60BC5-114B-4229-847F-B53F00151DC0}"/>
              </a:ext>
            </a:extLst>
          </p:cNvPr>
          <p:cNvSpPr txBox="1"/>
          <p:nvPr/>
        </p:nvSpPr>
        <p:spPr>
          <a:xfrm>
            <a:off x="1043608" y="2419659"/>
            <a:ext cx="963725" cy="553998"/>
          </a:xfrm>
          <a:prstGeom prst="rect">
            <a:avLst/>
          </a:prstGeom>
          <a:noFill/>
        </p:spPr>
        <p:txBody>
          <a:bodyPr wrap="none" rtlCol="0">
            <a:spAutoFit/>
          </a:bodyPr>
          <a:lstStyle/>
          <a:p>
            <a:r>
              <a:rPr lang="sk-SK" altLang="cs-CZ" sz="1600" b="1" dirty="0" err="1">
                <a:solidFill>
                  <a:srgbClr val="114454"/>
                </a:solidFill>
                <a:latin typeface="Weekly Free Light" panose="00000400000000000000" pitchFamily="50" charset="-18"/>
                <a:sym typeface="Nixie One" panose="02000503080000020004" pitchFamily="50" charset="0"/>
              </a:rPr>
              <a:t>Řešení</a:t>
            </a:r>
            <a:r>
              <a:rPr lang="sk-SK" altLang="cs-CZ" sz="1600" b="1" dirty="0">
                <a:solidFill>
                  <a:srgbClr val="114454"/>
                </a:solidFill>
                <a:latin typeface="Weekly Free Light" panose="00000400000000000000" pitchFamily="50" charset="-18"/>
                <a:sym typeface="Nixie One" panose="02000503080000020004" pitchFamily="50" charset="0"/>
              </a:rPr>
              <a:t>:</a:t>
            </a:r>
            <a:r>
              <a:rPr lang="sk-SK" altLang="cs-CZ" sz="1600" dirty="0">
                <a:solidFill>
                  <a:srgbClr val="114454"/>
                </a:solidFill>
                <a:latin typeface="Weekly Free Light" panose="00000400000000000000" pitchFamily="50" charset="-18"/>
                <a:sym typeface="Nixie One" panose="02000503080000020004" pitchFamily="50" charset="0"/>
              </a:rPr>
              <a:t> </a:t>
            </a:r>
          </a:p>
          <a:p>
            <a:endParaRPr lang="cs-CZ" dirty="0"/>
          </a:p>
        </p:txBody>
      </p:sp>
      <p:sp>
        <p:nvSpPr>
          <p:cNvPr id="17" name="Tlačítko akce: Návrat 16">
            <a:hlinkClick r:id="rId5" action="ppaction://hlinksldjump" highlightClick="1"/>
            <a:extLst>
              <a:ext uri="{FF2B5EF4-FFF2-40B4-BE49-F238E27FC236}">
                <a16:creationId xmlns:a16="http://schemas.microsoft.com/office/drawing/2014/main" id="{37DD9D62-7C52-4727-A177-37ACCD112967}"/>
              </a:ext>
            </a:extLst>
          </p:cNvPr>
          <p:cNvSpPr/>
          <p:nvPr/>
        </p:nvSpPr>
        <p:spPr>
          <a:xfrm>
            <a:off x="8460432" y="4523250"/>
            <a:ext cx="373435" cy="3154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07766936"/>
      </p:ext>
    </p:extLst>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2">
                                            <p:txEl>
                                              <p:pRg st="9" end="9"/>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482" name="Google Shape;192;p20">
                <a:extLst>
                  <a:ext uri="{FF2B5EF4-FFF2-40B4-BE49-F238E27FC236}">
                    <a16:creationId xmlns:a16="http://schemas.microsoft.com/office/drawing/2014/main" id="{512F4F23-5A44-45C7-8895-23393C8E83ED}"/>
                  </a:ext>
                </a:extLst>
              </p:cNvPr>
              <p:cNvSpPr txBox="1">
                <a:spLocks noGrp="1"/>
              </p:cNvSpPr>
              <p:nvPr>
                <p:ph type="body" idx="1"/>
              </p:nvPr>
            </p:nvSpPr>
            <p:spPr>
              <a:xfrm>
                <a:off x="1043608" y="1576165"/>
                <a:ext cx="3528392" cy="3159125"/>
              </a:xfrm>
            </p:spPr>
            <p:txBody>
              <a:bodyPr/>
              <a:lstStyle/>
              <a:p>
                <a:pPr marL="0" indent="0" eaLnBrk="1" hangingPunct="1">
                  <a:spcAft>
                    <a:spcPct val="0"/>
                  </a:spcAft>
                  <a:buClr>
                    <a:srgbClr val="114454"/>
                  </a:buClr>
                  <a:buFont typeface="Nixie One" panose="02000503080000020004" pitchFamily="50" charset="0"/>
                  <a:buNone/>
                </a:pPr>
                <a:r>
                  <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Řešte rovnici s neznámou </a:t>
                </a:r>
                <a14:m>
                  <m:oMath xmlns:m="http://schemas.openxmlformats.org/officeDocument/2006/math">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𝑹</m:t>
                    </m:r>
                  </m:oMath>
                </a14:m>
                <a:endPar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sSup>
                        <m:sSupPr>
                          <m:ctrlP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pPr>
                        <m:e>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𝟓</m:t>
                          </m:r>
                        </m:e>
                        <m:sup>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𝟏</m:t>
                          </m:r>
                        </m:sup>
                      </m:sSup>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sSup>
                        <m:sSupPr>
                          <m:ctrlP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pPr>
                        <m:e>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𝟑</m:t>
                          </m:r>
                        </m:e>
                        <m:sup>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𝟑</m:t>
                          </m:r>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sup>
                      </m:sSup>
                    </m:oMath>
                  </m:oMathPara>
                </a14:m>
                <a:endParaRPr lang="cs-CZ"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endParaRPr lang="sk-SK" altLang="cs-CZ" sz="8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endParaRPr lang="sk-SK" altLang="cs-CZ" sz="8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r>
                  <a:rPr lang="cs-CZ" altLang="cs-CZ" sz="14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Rovnici upravíme pomocí pravidel pro počítání s mocninami</a:t>
                </a:r>
                <a:endParaRPr lang="cs-CZ" altLang="cs-CZ" sz="1400" i="1" dirty="0">
                  <a:solidFill>
                    <a:srgbClr val="114454"/>
                  </a:solidFill>
                  <a:latin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f>
                        <m:fPr>
                          <m:ctrlP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fPr>
                        <m:num>
                          <m:sSup>
                            <m:sSupPr>
                              <m:ctrlP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𝟓</m:t>
                              </m:r>
                            </m:e>
                            <m:sup>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𝟐</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𝒙</m:t>
                              </m:r>
                            </m:sup>
                          </m:sSup>
                        </m:num>
                        <m:den>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𝟓</m:t>
                          </m:r>
                        </m:den>
                      </m:f>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f>
                        <m:fPr>
                          <m:ctrlP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fPr>
                        <m:num>
                          <m:sSup>
                            <m:sSupPr>
                              <m:ctrlP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sup>
                          </m:sSup>
                        </m:num>
                        <m:den>
                          <m:sSup>
                            <m:sSupPr>
                              <m:ctrlP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𝒙</m:t>
                              </m:r>
                            </m:sup>
                          </m:sSup>
                        </m:den>
                      </m:f>
                    </m:oMath>
                  </m:oMathPara>
                </a14:m>
                <a:endPar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sSup>
                        <m:sSupPr>
                          <m:ctrlPr>
                            <a:rPr lang="sk-SK"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𝟓</m:t>
                          </m:r>
                        </m:e>
                        <m:sup>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sup>
                      </m:sSup>
                      <m:r>
                        <a:rPr lang="sk-SK"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sSup>
                        <m:sSupPr>
                          <m:ctrlPr>
                            <a:rPr lang="sk-SK"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𝒙</m:t>
                          </m:r>
                        </m:sup>
                      </m:sSup>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sSup>
                        <m:sSupPr>
                          <m:ctrlP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sup>
                      </m:sSup>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𝟓</m:t>
                      </m:r>
                    </m:oMath>
                  </m:oMathPara>
                </a14:m>
                <a:endPar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None/>
                </a:pPr>
                <a14:m>
                  <m:oMathPara xmlns:m="http://schemas.openxmlformats.org/officeDocument/2006/math">
                    <m:oMathParaPr>
                      <m:jc m:val="centerGroup"/>
                    </m:oMathParaPr>
                    <m:oMath xmlns:m="http://schemas.openxmlformats.org/officeDocument/2006/math">
                      <m:sSup>
                        <m:sSupPr>
                          <m:ctrlPr>
                            <a:rPr lang="sk-SK"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𝟐𝟓</m:t>
                          </m:r>
                        </m:e>
                        <m:sup>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sup>
                      </m:sSup>
                      <m:r>
                        <a:rPr lang="sk-SK"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sSup>
                        <m:sSupPr>
                          <m:ctrlPr>
                            <a:rPr lang="sk-SK"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𝒙</m:t>
                          </m:r>
                        </m:sup>
                      </m:sSup>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sSup>
                        <m:sSupPr>
                          <m:ctrlP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sup>
                      </m:sSup>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𝟓</m:t>
                      </m:r>
                    </m:oMath>
                  </m:oMathPara>
                </a14:m>
                <a:endPar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None/>
                </a:pPr>
                <a14:m>
                  <m:oMathPara xmlns:m="http://schemas.openxmlformats.org/officeDocument/2006/math">
                    <m:oMathParaPr>
                      <m:jc m:val="centerGroup"/>
                    </m:oMathParaPr>
                    <m:oMath xmlns:m="http://schemas.openxmlformats.org/officeDocument/2006/math">
                      <m:sSup>
                        <m:sSupPr>
                          <m:ctrlP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𝟕𝟓</m:t>
                          </m:r>
                        </m:e>
                        <m:sup>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𝒙</m:t>
                          </m:r>
                        </m:sup>
                      </m:sSup>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chemeClr val="accent1"/>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𝟏𝟑𝟓</m:t>
                      </m:r>
                    </m:oMath>
                  </m:oMathPara>
                </a14:m>
                <a:endPar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endPar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p:txBody>
          </p:sp>
        </mc:Choice>
        <mc:Fallback xmlns="">
          <p:sp>
            <p:nvSpPr>
              <p:cNvPr id="20482" name="Google Shape;192;p20">
                <a:extLst>
                  <a:ext uri="{FF2B5EF4-FFF2-40B4-BE49-F238E27FC236}">
                    <a16:creationId xmlns:a16="http://schemas.microsoft.com/office/drawing/2014/main" id="{512F4F23-5A44-45C7-8895-23393C8E83ED}"/>
                  </a:ext>
                </a:extLst>
              </p:cNvPr>
              <p:cNvSpPr txBox="1">
                <a:spLocks noGrp="1" noRot="1" noChangeAspect="1" noMove="1" noResize="1" noEditPoints="1" noAdjustHandles="1" noChangeArrowheads="1" noChangeShapeType="1" noTextEdit="1"/>
              </p:cNvSpPr>
              <p:nvPr>
                <p:ph type="body" idx="1"/>
              </p:nvPr>
            </p:nvSpPr>
            <p:spPr>
              <a:xfrm>
                <a:off x="1043608" y="1576165"/>
                <a:ext cx="3528392" cy="3159125"/>
              </a:xfrm>
              <a:blipFill>
                <a:blip r:embed="rId3"/>
                <a:stretch>
                  <a:fillRect l="-864"/>
                </a:stretch>
              </a:blipFill>
            </p:spPr>
            <p:txBody>
              <a:bodyPr/>
              <a:lstStyle/>
              <a:p>
                <a:r>
                  <a:rPr lang="cs-CZ">
                    <a:noFill/>
                  </a:rPr>
                  <a:t> </a:t>
                </a:r>
              </a:p>
            </p:txBody>
          </p:sp>
        </mc:Fallback>
      </mc:AlternateContent>
      <p:sp>
        <p:nvSpPr>
          <p:cNvPr id="20483" name="Google Shape;193;p20">
            <a:extLst>
              <a:ext uri="{FF2B5EF4-FFF2-40B4-BE49-F238E27FC236}">
                <a16:creationId xmlns:a16="http://schemas.microsoft.com/office/drawing/2014/main" id="{E78003DA-C96B-4B16-9173-FBC164FBF211}"/>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a:t>
            </a:r>
            <a:r>
              <a:rPr lang="sk-SK" altLang="cs-CZ" sz="1800" b="1" dirty="0">
                <a:solidFill>
                  <a:srgbClr val="FFFFFF"/>
                </a:solidFill>
                <a:latin typeface="Roboto Slab" pitchFamily="2" charset="0"/>
                <a:cs typeface="Arial" panose="020B0604020202020204" pitchFamily="34" charset="0"/>
                <a:sym typeface="Roboto Slab" pitchFamily="2" charset="0"/>
              </a:rPr>
              <a:t> 5</a:t>
            </a:r>
          </a:p>
        </p:txBody>
      </p:sp>
      <p:grpSp>
        <p:nvGrpSpPr>
          <p:cNvPr id="20485" name="Google Shape;195;p20">
            <a:extLst>
              <a:ext uri="{FF2B5EF4-FFF2-40B4-BE49-F238E27FC236}">
                <a16:creationId xmlns:a16="http://schemas.microsoft.com/office/drawing/2014/main" id="{33F5747E-CAFE-4A6B-B52C-18534A552835}"/>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844A5898-6E39-4A0D-9196-0594280BB58E}"/>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2ECB054-FCFB-4549-BD5E-2029DC05BC80}"/>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98DDE38B-400F-4DA7-9137-5C44302BCF96}"/>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C01CD202-884F-4442-9840-B904623E940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FF979EF6-55D4-402F-9B93-D5CBCD5A8885}"/>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68651182-2419-4BBF-B6B8-31CC3B42D002}"/>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47FD9A7C-201A-4043-A4F4-DBCB027482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62B36BB-85D5-452B-B968-878D4E9A0303}"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p:sp>
        <p:nvSpPr>
          <p:cNvPr id="8" name="TextovéPole 7">
            <a:extLst>
              <a:ext uri="{FF2B5EF4-FFF2-40B4-BE49-F238E27FC236}">
                <a16:creationId xmlns:a16="http://schemas.microsoft.com/office/drawing/2014/main" id="{028323E3-9970-45AE-B719-0315530466C1}"/>
              </a:ext>
            </a:extLst>
          </p:cNvPr>
          <p:cNvSpPr txBox="1"/>
          <p:nvPr/>
        </p:nvSpPr>
        <p:spPr>
          <a:xfrm>
            <a:off x="930561" y="4379285"/>
            <a:ext cx="7282878" cy="523220"/>
          </a:xfrm>
          <a:prstGeom prst="rect">
            <a:avLst/>
          </a:prstGeom>
          <a:noFill/>
        </p:spPr>
        <p:txBody>
          <a:bodyPr wrap="square" rtlCol="0">
            <a:spAutoFit/>
          </a:bodyPr>
          <a:lstStyle/>
          <a:p>
            <a:r>
              <a:rPr lang="cs-CZ" dirty="0">
                <a:solidFill>
                  <a:srgbClr val="124057"/>
                </a:solidFill>
                <a:latin typeface="Weekly Free Light" panose="00000400000000000000" pitchFamily="50" charset="-18"/>
              </a:rPr>
              <a:t>Pomocí pravidel pro počítání s mocninami upravíme rovnici tak, aby se neznámá vyskytovala v exponentu pouze jedné mocniny. Dále pokračujeme jako v příkladu 3.</a:t>
            </a:r>
          </a:p>
        </p:txBody>
      </p:sp>
      <mc:AlternateContent xmlns:mc="http://schemas.openxmlformats.org/markup-compatibility/2006" xmlns:a14="http://schemas.microsoft.com/office/drawing/2010/main">
        <mc:Choice Requires="a14">
          <p:sp>
            <p:nvSpPr>
              <p:cNvPr id="3" name="TextovéPole 2">
                <a:extLst>
                  <a:ext uri="{FF2B5EF4-FFF2-40B4-BE49-F238E27FC236}">
                    <a16:creationId xmlns:a16="http://schemas.microsoft.com/office/drawing/2014/main" id="{993D1684-C550-4BFD-8C3A-576AEEEDB991}"/>
                  </a:ext>
                </a:extLst>
              </p:cNvPr>
              <p:cNvSpPr txBox="1"/>
              <p:nvPr/>
            </p:nvSpPr>
            <p:spPr>
              <a:xfrm>
                <a:off x="4977421" y="2683242"/>
                <a:ext cx="3122971" cy="1401089"/>
              </a:xfrm>
              <a:prstGeom prst="rect">
                <a:avLst/>
              </a:prstGeom>
              <a:noFill/>
            </p:spPr>
            <p:txBody>
              <a:bodyPr wrap="none" rtlCol="0">
                <a:spAutoFit/>
              </a:bodyPr>
              <a:lstStyle/>
              <a:p>
                <a:r>
                  <a:rPr lang="cs-CZ" dirty="0">
                    <a:solidFill>
                      <a:schemeClr val="accent1"/>
                    </a:solidFill>
                    <a:latin typeface="Weekly Free Light" panose="00000400000000000000" pitchFamily="50" charset="-18"/>
                  </a:rPr>
                  <a:t>Nyní můžeme rovnici logaritmovat</a:t>
                </a:r>
              </a:p>
              <a:p>
                <a:pPr/>
                <a14:m>
                  <m:oMathPara xmlns:m="http://schemas.openxmlformats.org/officeDocument/2006/math">
                    <m:oMathParaPr>
                      <m:jc m:val="centerGroup"/>
                    </m:oMathParaPr>
                    <m:oMath xmlns:m="http://schemas.openxmlformats.org/officeDocument/2006/math">
                      <m:r>
                        <a:rPr lang="cs-CZ" b="1" i="1" smtClean="0">
                          <a:solidFill>
                            <a:schemeClr val="accent1"/>
                          </a:solidFill>
                          <a:latin typeface="Cambria Math" panose="02040503050406030204" pitchFamily="18" charset="0"/>
                          <a:ea typeface="Cambria Math" panose="02040503050406030204" pitchFamily="18" charset="0"/>
                        </a:rPr>
                        <m:t>𝒍𝒐𝒈</m:t>
                      </m:r>
                      <m:sSup>
                        <m:sSupPr>
                          <m:ctrlPr>
                            <a:rPr lang="cs-CZ" b="1" i="1" smtClean="0">
                              <a:solidFill>
                                <a:schemeClr val="accent1"/>
                              </a:solidFill>
                              <a:latin typeface="Cambria Math" panose="02040503050406030204" pitchFamily="18" charset="0"/>
                              <a:ea typeface="Cambria Math" panose="02040503050406030204" pitchFamily="18" charset="0"/>
                            </a:rPr>
                          </m:ctrlPr>
                        </m:sSupPr>
                        <m:e>
                          <m:r>
                            <a:rPr lang="cs-CZ" b="1" i="1" smtClean="0">
                              <a:solidFill>
                                <a:schemeClr val="accent1"/>
                              </a:solidFill>
                              <a:latin typeface="Cambria Math" panose="02040503050406030204" pitchFamily="18" charset="0"/>
                              <a:ea typeface="Cambria Math" panose="02040503050406030204" pitchFamily="18" charset="0"/>
                            </a:rPr>
                            <m:t>𝟕𝟓</m:t>
                          </m:r>
                        </m:e>
                        <m:sup>
                          <m:r>
                            <a:rPr lang="cs-CZ" b="1" i="1" smtClean="0">
                              <a:solidFill>
                                <a:schemeClr val="accent1"/>
                              </a:solidFill>
                              <a:latin typeface="Cambria Math" panose="02040503050406030204" pitchFamily="18" charset="0"/>
                              <a:ea typeface="Cambria Math" panose="02040503050406030204" pitchFamily="18" charset="0"/>
                            </a:rPr>
                            <m:t>𝒙</m:t>
                          </m:r>
                        </m:sup>
                      </m:sSup>
                      <m:r>
                        <a:rPr lang="cs-CZ" b="1" i="1" smtClean="0">
                          <a:solidFill>
                            <a:schemeClr val="accent1"/>
                          </a:solidFill>
                          <a:latin typeface="Cambria Math" panose="02040503050406030204" pitchFamily="18" charset="0"/>
                          <a:ea typeface="Cambria Math" panose="02040503050406030204" pitchFamily="18" charset="0"/>
                        </a:rPr>
                        <m:t>=</m:t>
                      </m:r>
                      <m:r>
                        <a:rPr lang="cs-CZ" b="1" i="1" smtClean="0">
                          <a:solidFill>
                            <a:schemeClr val="accent1"/>
                          </a:solidFill>
                          <a:latin typeface="Cambria Math" panose="02040503050406030204" pitchFamily="18" charset="0"/>
                          <a:ea typeface="Cambria Math" panose="02040503050406030204" pitchFamily="18" charset="0"/>
                        </a:rPr>
                        <m:t>𝒍𝒐𝒈</m:t>
                      </m:r>
                      <m:r>
                        <a:rPr lang="cs-CZ" b="1" i="1" smtClean="0">
                          <a:solidFill>
                            <a:schemeClr val="accent1"/>
                          </a:solidFill>
                          <a:latin typeface="Cambria Math" panose="02040503050406030204" pitchFamily="18" charset="0"/>
                          <a:ea typeface="Cambria Math" panose="02040503050406030204" pitchFamily="18" charset="0"/>
                        </a:rPr>
                        <m:t>𝟏𝟑𝟓</m:t>
                      </m:r>
                    </m:oMath>
                  </m:oMathPara>
                </a14:m>
                <a:endParaRPr lang="cs-CZ" b="1" i="1" dirty="0">
                  <a:solidFill>
                    <a:schemeClr val="accent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cs-CZ" b="1" i="1" smtClean="0">
                          <a:solidFill>
                            <a:schemeClr val="accent1"/>
                          </a:solidFill>
                          <a:latin typeface="Cambria Math" panose="02040503050406030204" pitchFamily="18" charset="0"/>
                          <a:ea typeface="Cambria Math" panose="02040503050406030204" pitchFamily="18" charset="0"/>
                        </a:rPr>
                        <m:t>𝒙</m:t>
                      </m:r>
                      <m:r>
                        <a:rPr lang="cs-CZ" b="1" i="1" smtClean="0">
                          <a:solidFill>
                            <a:schemeClr val="accent1"/>
                          </a:solidFill>
                          <a:latin typeface="Cambria Math" panose="02040503050406030204" pitchFamily="18" charset="0"/>
                          <a:ea typeface="Cambria Math" panose="02040503050406030204" pitchFamily="18" charset="0"/>
                        </a:rPr>
                        <m:t>∙</m:t>
                      </m:r>
                      <m:r>
                        <a:rPr lang="cs-CZ" b="1" i="1" smtClean="0">
                          <a:solidFill>
                            <a:schemeClr val="accent1"/>
                          </a:solidFill>
                          <a:latin typeface="Cambria Math" panose="02040503050406030204" pitchFamily="18" charset="0"/>
                          <a:ea typeface="Cambria Math" panose="02040503050406030204" pitchFamily="18" charset="0"/>
                        </a:rPr>
                        <m:t>𝒍𝒐𝒈</m:t>
                      </m:r>
                      <m:r>
                        <a:rPr lang="cs-CZ" b="1" i="1" smtClean="0">
                          <a:solidFill>
                            <a:schemeClr val="accent1"/>
                          </a:solidFill>
                          <a:latin typeface="Cambria Math" panose="02040503050406030204" pitchFamily="18" charset="0"/>
                          <a:ea typeface="Cambria Math" panose="02040503050406030204" pitchFamily="18" charset="0"/>
                        </a:rPr>
                        <m:t>𝟕𝟓</m:t>
                      </m:r>
                      <m:r>
                        <a:rPr lang="cs-CZ" b="1" i="1" smtClean="0">
                          <a:solidFill>
                            <a:schemeClr val="accent1"/>
                          </a:solidFill>
                          <a:latin typeface="Cambria Math" panose="02040503050406030204" pitchFamily="18" charset="0"/>
                          <a:ea typeface="Cambria Math" panose="02040503050406030204" pitchFamily="18" charset="0"/>
                        </a:rPr>
                        <m:t>=</m:t>
                      </m:r>
                      <m:r>
                        <a:rPr lang="cs-CZ" b="1" i="1" smtClean="0">
                          <a:solidFill>
                            <a:schemeClr val="accent1"/>
                          </a:solidFill>
                          <a:latin typeface="Cambria Math" panose="02040503050406030204" pitchFamily="18" charset="0"/>
                          <a:ea typeface="Cambria Math" panose="02040503050406030204" pitchFamily="18" charset="0"/>
                        </a:rPr>
                        <m:t>𝒍𝒐𝒈</m:t>
                      </m:r>
                      <m:r>
                        <a:rPr lang="cs-CZ" b="1" i="1" smtClean="0">
                          <a:solidFill>
                            <a:schemeClr val="accent1"/>
                          </a:solidFill>
                          <a:latin typeface="Cambria Math" panose="02040503050406030204" pitchFamily="18" charset="0"/>
                          <a:ea typeface="Cambria Math" panose="02040503050406030204" pitchFamily="18" charset="0"/>
                        </a:rPr>
                        <m:t>𝟏𝟑𝟓</m:t>
                      </m:r>
                    </m:oMath>
                  </m:oMathPara>
                </a14:m>
                <a:endParaRPr lang="cs-CZ" b="1" i="1" dirty="0">
                  <a:solidFill>
                    <a:schemeClr val="accent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cs-CZ" b="1" i="1" smtClean="0">
                          <a:solidFill>
                            <a:schemeClr val="accent1"/>
                          </a:solidFill>
                          <a:latin typeface="Cambria Math" panose="02040503050406030204" pitchFamily="18" charset="0"/>
                          <a:ea typeface="Cambria Math" panose="02040503050406030204" pitchFamily="18" charset="0"/>
                        </a:rPr>
                        <m:t>𝒙</m:t>
                      </m:r>
                      <m:r>
                        <a:rPr lang="cs-CZ" b="1" i="1" smtClean="0">
                          <a:solidFill>
                            <a:schemeClr val="accent1"/>
                          </a:solidFill>
                          <a:latin typeface="Cambria Math" panose="02040503050406030204" pitchFamily="18" charset="0"/>
                          <a:ea typeface="Cambria Math" panose="02040503050406030204" pitchFamily="18" charset="0"/>
                        </a:rPr>
                        <m:t>=</m:t>
                      </m:r>
                      <m:f>
                        <m:fPr>
                          <m:ctrlPr>
                            <a:rPr lang="cs-CZ" b="1" i="1" smtClean="0">
                              <a:solidFill>
                                <a:schemeClr val="accent1"/>
                              </a:solidFill>
                              <a:latin typeface="Cambria Math" panose="02040503050406030204" pitchFamily="18" charset="0"/>
                              <a:ea typeface="Cambria Math" panose="02040503050406030204" pitchFamily="18" charset="0"/>
                            </a:rPr>
                          </m:ctrlPr>
                        </m:fPr>
                        <m:num>
                          <m:r>
                            <a:rPr lang="cs-CZ" b="1" i="1" smtClean="0">
                              <a:solidFill>
                                <a:schemeClr val="accent1"/>
                              </a:solidFill>
                              <a:latin typeface="Cambria Math" panose="02040503050406030204" pitchFamily="18" charset="0"/>
                              <a:ea typeface="Cambria Math" panose="02040503050406030204" pitchFamily="18" charset="0"/>
                            </a:rPr>
                            <m:t>𝒍𝒐𝒈</m:t>
                          </m:r>
                          <m:r>
                            <a:rPr lang="cs-CZ" b="1" i="1" smtClean="0">
                              <a:solidFill>
                                <a:schemeClr val="accent1"/>
                              </a:solidFill>
                              <a:latin typeface="Cambria Math" panose="02040503050406030204" pitchFamily="18" charset="0"/>
                              <a:ea typeface="Cambria Math" panose="02040503050406030204" pitchFamily="18" charset="0"/>
                            </a:rPr>
                            <m:t>𝟏𝟑𝟓</m:t>
                          </m:r>
                        </m:num>
                        <m:den>
                          <m:r>
                            <a:rPr lang="cs-CZ" b="1" i="1" smtClean="0">
                              <a:solidFill>
                                <a:schemeClr val="accent1"/>
                              </a:solidFill>
                              <a:latin typeface="Cambria Math" panose="02040503050406030204" pitchFamily="18" charset="0"/>
                              <a:ea typeface="Cambria Math" panose="02040503050406030204" pitchFamily="18" charset="0"/>
                            </a:rPr>
                            <m:t>𝒍𝒐𝒈</m:t>
                          </m:r>
                          <m:r>
                            <a:rPr lang="cs-CZ" b="1" i="1" smtClean="0">
                              <a:solidFill>
                                <a:schemeClr val="accent1"/>
                              </a:solidFill>
                              <a:latin typeface="Cambria Math" panose="02040503050406030204" pitchFamily="18" charset="0"/>
                              <a:ea typeface="Cambria Math" panose="02040503050406030204" pitchFamily="18" charset="0"/>
                            </a:rPr>
                            <m:t>𝟕𝟓</m:t>
                          </m:r>
                        </m:den>
                      </m:f>
                    </m:oMath>
                  </m:oMathPara>
                </a14:m>
                <a:endParaRPr lang="cs-CZ" b="1" i="1" dirty="0">
                  <a:solidFill>
                    <a:schemeClr val="accent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cs-CZ" b="1" i="1" u="dbl" smtClean="0">
                          <a:solidFill>
                            <a:schemeClr val="accent1"/>
                          </a:solidFill>
                          <a:latin typeface="Cambria Math" panose="02040503050406030204" pitchFamily="18" charset="0"/>
                          <a:ea typeface="Cambria Math" panose="02040503050406030204" pitchFamily="18" charset="0"/>
                        </a:rPr>
                        <m:t>𝒙</m:t>
                      </m:r>
                      <m:r>
                        <a:rPr lang="cs-CZ" b="1" i="1" u="dbl" smtClean="0">
                          <a:solidFill>
                            <a:schemeClr val="accent1"/>
                          </a:solidFill>
                          <a:latin typeface="Cambria Math" panose="02040503050406030204" pitchFamily="18" charset="0"/>
                          <a:ea typeface="Cambria Math" panose="02040503050406030204" pitchFamily="18" charset="0"/>
                        </a:rPr>
                        <m:t>≐</m:t>
                      </m:r>
                      <m:r>
                        <a:rPr lang="cs-CZ" b="1" i="1" u="dbl" smtClean="0">
                          <a:solidFill>
                            <a:schemeClr val="accent1"/>
                          </a:solidFill>
                          <a:latin typeface="Cambria Math" panose="02040503050406030204" pitchFamily="18" charset="0"/>
                          <a:ea typeface="Cambria Math" panose="02040503050406030204" pitchFamily="18" charset="0"/>
                        </a:rPr>
                        <m:t>𝟏</m:t>
                      </m:r>
                      <m:r>
                        <a:rPr lang="cs-CZ" b="1" i="1" u="dbl" smtClean="0">
                          <a:solidFill>
                            <a:schemeClr val="accent1"/>
                          </a:solidFill>
                          <a:latin typeface="Cambria Math" panose="02040503050406030204" pitchFamily="18" charset="0"/>
                          <a:ea typeface="Cambria Math" panose="02040503050406030204" pitchFamily="18" charset="0"/>
                        </a:rPr>
                        <m:t>,</m:t>
                      </m:r>
                      <m:r>
                        <a:rPr lang="cs-CZ" b="1" i="1" u="dbl" smtClean="0">
                          <a:solidFill>
                            <a:schemeClr val="accent1"/>
                          </a:solidFill>
                          <a:latin typeface="Cambria Math" panose="02040503050406030204" pitchFamily="18" charset="0"/>
                          <a:ea typeface="Cambria Math" panose="02040503050406030204" pitchFamily="18" charset="0"/>
                        </a:rPr>
                        <m:t>𝟏𝟑𝟔</m:t>
                      </m:r>
                    </m:oMath>
                  </m:oMathPara>
                </a14:m>
                <a:endParaRPr lang="cs-CZ" b="1" i="1" u="dbl" dirty="0">
                  <a:solidFill>
                    <a:schemeClr val="accent3"/>
                  </a:solidFill>
                  <a:latin typeface="Cambria Math" panose="02040503050406030204" pitchFamily="18" charset="0"/>
                  <a:ea typeface="Cambria Math" panose="02040503050406030204" pitchFamily="18" charset="0"/>
                </a:endParaRPr>
              </a:p>
            </p:txBody>
          </p:sp>
        </mc:Choice>
        <mc:Fallback xmlns="">
          <p:sp>
            <p:nvSpPr>
              <p:cNvPr id="3" name="TextovéPole 2">
                <a:extLst>
                  <a:ext uri="{FF2B5EF4-FFF2-40B4-BE49-F238E27FC236}">
                    <a16:creationId xmlns:a16="http://schemas.microsoft.com/office/drawing/2014/main" id="{993D1684-C550-4BFD-8C3A-576AEEEDB991}"/>
                  </a:ext>
                </a:extLst>
              </p:cNvPr>
              <p:cNvSpPr txBox="1">
                <a:spLocks noRot="1" noChangeAspect="1" noMove="1" noResize="1" noEditPoints="1" noAdjustHandles="1" noChangeArrowheads="1" noChangeShapeType="1" noTextEdit="1"/>
              </p:cNvSpPr>
              <p:nvPr/>
            </p:nvSpPr>
            <p:spPr>
              <a:xfrm>
                <a:off x="4977421" y="2683242"/>
                <a:ext cx="3122971" cy="1401089"/>
              </a:xfrm>
              <a:prstGeom prst="rect">
                <a:avLst/>
              </a:prstGeom>
              <a:blipFill>
                <a:blip r:embed="rId4"/>
                <a:stretch>
                  <a:fillRect l="-586" t="-870"/>
                </a:stretch>
              </a:blipFill>
            </p:spPr>
            <p:txBody>
              <a:bodyPr/>
              <a:lstStyle/>
              <a:p>
                <a:r>
                  <a:rPr lang="cs-CZ">
                    <a:noFill/>
                  </a:rPr>
                  <a:t> </a:t>
                </a:r>
              </a:p>
            </p:txBody>
          </p:sp>
        </mc:Fallback>
      </mc:AlternateContent>
      <p:sp>
        <p:nvSpPr>
          <p:cNvPr id="16" name="TextovéPole 15">
            <a:extLst>
              <a:ext uri="{FF2B5EF4-FFF2-40B4-BE49-F238E27FC236}">
                <a16:creationId xmlns:a16="http://schemas.microsoft.com/office/drawing/2014/main" id="{034373D5-F758-444E-B19B-914368BC96F1}"/>
              </a:ext>
            </a:extLst>
          </p:cNvPr>
          <p:cNvSpPr txBox="1"/>
          <p:nvPr/>
        </p:nvSpPr>
        <p:spPr>
          <a:xfrm>
            <a:off x="1043608" y="2409917"/>
            <a:ext cx="963725" cy="553998"/>
          </a:xfrm>
          <a:prstGeom prst="rect">
            <a:avLst/>
          </a:prstGeom>
          <a:noFill/>
        </p:spPr>
        <p:txBody>
          <a:bodyPr wrap="none" rtlCol="0">
            <a:spAutoFit/>
          </a:bodyPr>
          <a:lstStyle/>
          <a:p>
            <a:r>
              <a:rPr lang="sk-SK" altLang="cs-CZ" sz="1600" b="1" dirty="0" err="1">
                <a:solidFill>
                  <a:srgbClr val="114454"/>
                </a:solidFill>
                <a:latin typeface="Weekly Free Light" panose="00000400000000000000" pitchFamily="50" charset="-18"/>
                <a:sym typeface="Nixie One" panose="02000503080000020004" pitchFamily="50" charset="0"/>
              </a:rPr>
              <a:t>Řešení</a:t>
            </a:r>
            <a:r>
              <a:rPr lang="sk-SK" altLang="cs-CZ" sz="1600" b="1" dirty="0">
                <a:solidFill>
                  <a:srgbClr val="114454"/>
                </a:solidFill>
                <a:latin typeface="Weekly Free Light" panose="00000400000000000000" pitchFamily="50" charset="-18"/>
                <a:sym typeface="Nixie One" panose="02000503080000020004" pitchFamily="50" charset="0"/>
              </a:rPr>
              <a:t>:</a:t>
            </a:r>
            <a:r>
              <a:rPr lang="sk-SK" altLang="cs-CZ" sz="1600" dirty="0">
                <a:solidFill>
                  <a:srgbClr val="114454"/>
                </a:solidFill>
                <a:latin typeface="Weekly Free Light" panose="00000400000000000000" pitchFamily="50" charset="-18"/>
                <a:sym typeface="Nixie One" panose="02000503080000020004" pitchFamily="50" charset="0"/>
              </a:rPr>
              <a:t> </a:t>
            </a:r>
          </a:p>
          <a:p>
            <a:endParaRPr lang="cs-CZ" dirty="0"/>
          </a:p>
        </p:txBody>
      </p:sp>
      <p:pic>
        <p:nvPicPr>
          <p:cNvPr id="17" name="Obrázek 16" descr="Obsah obrázku text, hodiny&#10;&#10;Popis byl vytvořen automaticky">
            <a:extLst>
              <a:ext uri="{FF2B5EF4-FFF2-40B4-BE49-F238E27FC236}">
                <a16:creationId xmlns:a16="http://schemas.microsoft.com/office/drawing/2014/main" id="{BE0A0632-9DC2-44B0-9647-6B0ADF8768B7}"/>
              </a:ext>
            </a:extLst>
          </p:cNvPr>
          <p:cNvPicPr>
            <a:picLocks noChangeAspect="1"/>
          </p:cNvPicPr>
          <p:nvPr/>
        </p:nvPicPr>
        <p:blipFill>
          <a:blip r:embed="rId5"/>
          <a:stretch>
            <a:fillRect/>
          </a:stretch>
        </p:blipFill>
        <p:spPr>
          <a:xfrm>
            <a:off x="361309" y="4281487"/>
            <a:ext cx="600189" cy="635084"/>
          </a:xfrm>
          <a:prstGeom prst="rect">
            <a:avLst/>
          </a:prstGeom>
        </p:spPr>
      </p:pic>
      <p:sp>
        <p:nvSpPr>
          <p:cNvPr id="18" name="Tlačítko akce: Návrat 17">
            <a:hlinkClick r:id="rId6" action="ppaction://hlinksldjump" highlightClick="1"/>
            <a:extLst>
              <a:ext uri="{FF2B5EF4-FFF2-40B4-BE49-F238E27FC236}">
                <a16:creationId xmlns:a16="http://schemas.microsoft.com/office/drawing/2014/main" id="{6BF131A1-9237-4562-8EC0-59C6AF2EDC55}"/>
              </a:ext>
            </a:extLst>
          </p:cNvPr>
          <p:cNvSpPr/>
          <p:nvPr/>
        </p:nvSpPr>
        <p:spPr>
          <a:xfrm>
            <a:off x="8460432" y="4523250"/>
            <a:ext cx="373435" cy="3154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30216051"/>
      </p:ext>
    </p:extLst>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2">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12</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4537284"/>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2">
            <a:extLst>
              <a:ext uri="{FF2B5EF4-FFF2-40B4-BE49-F238E27FC236}">
                <a16:creationId xmlns:a16="http://schemas.microsoft.com/office/drawing/2014/main" id="{CDEA266D-25A9-46F7-B18C-C711B5CF0D4E}"/>
              </a:ext>
            </a:extLst>
          </p:cNvPr>
          <p:cNvPicPr>
            <a:picLocks noChangeAspect="1" noChangeArrowheads="1"/>
          </p:cNvPicPr>
          <p:nvPr/>
        </p:nvPicPr>
        <p:blipFill>
          <a:blip r:embed="rId4"/>
          <a:srcRect/>
          <a:stretch/>
        </p:blipFill>
        <p:spPr bwMode="auto">
          <a:xfrm>
            <a:off x="820505" y="241161"/>
            <a:ext cx="931027" cy="7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5"/>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
        <p:nvSpPr>
          <p:cNvPr id="16" name="Tlačítko akce: Přejít vpřed nebo Další 15">
            <a:hlinkClick r:id="rId6" action="ppaction://hlinksldjump" highlightClick="1"/>
            <a:extLst>
              <a:ext uri="{FF2B5EF4-FFF2-40B4-BE49-F238E27FC236}">
                <a16:creationId xmlns:a16="http://schemas.microsoft.com/office/drawing/2014/main" id="{745F2C70-0B14-0B00-72A6-92C01BADC240}"/>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214193"/>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13</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58" y="4514819"/>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lačítko akce: Přejít vpřed nebo Další 6">
            <a:hlinkClick r:id="rId4" action="ppaction://hlinksldjump" highlightClick="1"/>
            <a:extLst>
              <a:ext uri="{FF2B5EF4-FFF2-40B4-BE49-F238E27FC236}">
                <a16:creationId xmlns:a16="http://schemas.microsoft.com/office/drawing/2014/main" id="{0984F605-5F65-CDE0-F1B9-676156262294}"/>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4249132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7EB806C-F4E9-4060-9237-62837DC707DE}"/>
              </a:ext>
            </a:extLst>
          </p:cNvPr>
          <p:cNvSpPr/>
          <p:nvPr/>
        </p:nvSpPr>
        <p:spPr>
          <a:xfrm>
            <a:off x="0" y="4333765"/>
            <a:ext cx="9144000" cy="80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43" name="Google Shape;141;p15">
            <a:extLst>
              <a:ext uri="{FF2B5EF4-FFF2-40B4-BE49-F238E27FC236}">
                <a16:creationId xmlns:a16="http://schemas.microsoft.com/office/drawing/2014/main" id="{C56B1596-2BAB-479F-B679-01DCEF40C15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CA65D02-8431-4D89-AB3D-C6B4D68270F1}" type="slidenum">
              <a:rPr lang="sk-SK" altLang="sk-SK" sz="800">
                <a:solidFill>
                  <a:schemeClr val="tx1"/>
                </a:solidFill>
                <a:latin typeface="Roboto Slab" pitchFamily="2" charset="0"/>
                <a:sym typeface="Roboto Slab" pitchFamily="2" charset="0"/>
              </a:rPr>
              <a:pPr eaLnBrk="1" hangingPunct="1"/>
              <a:t>2</a:t>
            </a:fld>
            <a:endParaRPr lang="sk-SK" altLang="sk-SK" sz="800" dirty="0">
              <a:solidFill>
                <a:schemeClr val="tx1"/>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37E1F6D4-7267-41D8-A311-C14B0F801141}"/>
              </a:ext>
            </a:extLst>
          </p:cNvPr>
          <p:cNvSpPr txBox="1">
            <a:spLocks noChangeArrowheads="1"/>
          </p:cNvSpPr>
          <p:nvPr/>
        </p:nvSpPr>
        <p:spPr bwMode="auto">
          <a:xfrm>
            <a:off x="-108520" y="84485"/>
            <a:ext cx="3600400" cy="327025"/>
          </a:xfrm>
          <a:prstGeom prst="rect">
            <a:avLst/>
          </a:prstGeom>
          <a:noFill/>
          <a:ln w="9525">
            <a:noFill/>
            <a:miter lim="800000"/>
            <a:headEnd/>
            <a:tailEnd/>
          </a:ln>
        </p:spPr>
        <p:txBody>
          <a:bodyPr lIns="91425" tIns="91425" rIns="91425" bIns="91425"/>
          <a:lstStyle/>
          <a:p>
            <a:pPr algn="ctr">
              <a:defRPr/>
            </a:pPr>
            <a:r>
              <a:rPr lang="sk-SK" sz="1050" b="1" dirty="0">
                <a:solidFill>
                  <a:schemeClr val="bg1"/>
                </a:solidFill>
                <a:latin typeface="Arial" charset="0"/>
                <a:sym typeface="Arial" charset="0"/>
              </a:rPr>
              <a:t>2020-1-SK01-KA226-SCH-094350 | DIGI SCHOOL</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AB3AE82D-A780-4202-99C6-C7C62B7FC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27" y="4452882"/>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EBDD1084-6F9A-4882-B44A-A88C44FB1C7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SUBJECT: 		</a:t>
            </a:r>
            <a:r>
              <a:rPr lang="sk-SK" altLang="cs-CZ" dirty="0">
                <a:solidFill>
                  <a:schemeClr val="bg1"/>
                </a:solidFill>
                <a:latin typeface="Weekly Free Light" panose="00000400000000000000" pitchFamily="50" charset="-18"/>
              </a:rPr>
              <a:t>MATHEMATICS </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SPECIFICATION: 		</a:t>
            </a:r>
            <a:r>
              <a:rPr lang="sk-SK" altLang="cs-CZ" dirty="0">
                <a:solidFill>
                  <a:schemeClr val="bg1"/>
                </a:solidFill>
                <a:latin typeface="Weekly Free Light" panose="00000400000000000000" pitchFamily="50" charset="-18"/>
              </a:rPr>
              <a:t>in ENGLISH </a:t>
            </a:r>
            <a:r>
              <a:rPr lang="sk-SK" altLang="cs-CZ" dirty="0" err="1">
                <a:solidFill>
                  <a:schemeClr val="bg1"/>
                </a:solidFill>
                <a:latin typeface="Weekly Free Light" panose="00000400000000000000" pitchFamily="50" charset="-18"/>
              </a:rPr>
              <a:t>via</a:t>
            </a:r>
            <a:r>
              <a:rPr lang="sk-SK" altLang="cs-CZ" dirty="0">
                <a:solidFill>
                  <a:schemeClr val="bg1"/>
                </a:solidFill>
                <a:latin typeface="Weekly Free Light" panose="00000400000000000000" pitchFamily="50" charset="-18"/>
              </a:rPr>
              <a:t> CLIL </a:t>
            </a:r>
            <a:r>
              <a:rPr lang="sk-SK" altLang="cs-CZ" dirty="0" err="1">
                <a:solidFill>
                  <a:schemeClr val="bg1"/>
                </a:solidFill>
                <a:latin typeface="Weekly Free Light" panose="00000400000000000000" pitchFamily="50" charset="-18"/>
              </a:rPr>
              <a:t>method</a:t>
            </a:r>
            <a:r>
              <a:rPr lang="sk-SK" altLang="cs-CZ" dirty="0">
                <a:solidFill>
                  <a:schemeClr val="bg1"/>
                </a:solidFill>
                <a:latin typeface="Weekly Free Light" panose="00000400000000000000" pitchFamily="50" charset="-18"/>
              </a:rPr>
              <a:t> (level in </a:t>
            </a:r>
            <a:r>
              <a:rPr lang="sk-SK" altLang="cs-CZ" dirty="0" err="1">
                <a:solidFill>
                  <a:schemeClr val="bg1"/>
                </a:solidFill>
                <a:latin typeface="Weekly Free Light" panose="00000400000000000000" pitchFamily="50" charset="-18"/>
              </a:rPr>
              <a:t>languages</a:t>
            </a:r>
            <a:r>
              <a:rPr lang="sk-SK" altLang="cs-CZ" dirty="0">
                <a:solidFill>
                  <a:schemeClr val="bg1"/>
                </a:solidFill>
                <a:latin typeface="Weekly Free Light" panose="00000400000000000000" pitchFamily="50" charset="-18"/>
              </a:rPr>
              <a:t>)</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AGE OF STUDENTS:	</a:t>
            </a:r>
            <a:r>
              <a:rPr lang="sk-SK" altLang="cs-CZ" dirty="0">
                <a:solidFill>
                  <a:schemeClr val="bg1"/>
                </a:solidFill>
                <a:latin typeface="Weekly Free Light" panose="00000400000000000000" pitchFamily="50" charset="-18"/>
              </a:rPr>
              <a:t>16-18</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1 LESSONS : 		45</a:t>
            </a:r>
            <a:r>
              <a:rPr lang="sk-SK" altLang="cs-CZ" dirty="0">
                <a:solidFill>
                  <a:schemeClr val="bg1"/>
                </a:solidFill>
                <a:latin typeface="Weekly Free Light" panose="00000400000000000000" pitchFamily="50" charset="-18"/>
              </a:rPr>
              <a:t> min</a:t>
            </a:r>
          </a:p>
          <a:p>
            <a:pPr eaLnBrk="1" hangingPunct="1"/>
            <a:endParaRPr lang="sk-SK" altLang="cs-CZ" dirty="0"/>
          </a:p>
        </p:txBody>
      </p:sp>
      <p:sp>
        <p:nvSpPr>
          <p:cNvPr id="8" name="Tlačítko akce: Přejít vpřed nebo Další 7">
            <a:hlinkClick r:id="" action="ppaction://hlinkshowjump?jump=nextslide" highlightClick="1"/>
            <a:extLst>
              <a:ext uri="{FF2B5EF4-FFF2-40B4-BE49-F238E27FC236}">
                <a16:creationId xmlns:a16="http://schemas.microsoft.com/office/drawing/2014/main" id="{54A26F9B-CC28-60E8-1A46-54D01969032F}"/>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2424677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oogle Shape;270;p25">
            <a:extLst>
              <a:ext uri="{FF2B5EF4-FFF2-40B4-BE49-F238E27FC236}">
                <a16:creationId xmlns:a16="http://schemas.microsoft.com/office/drawing/2014/main" id="{03DC94F2-585B-407E-B73E-9FC53B1501AD}"/>
              </a:ext>
            </a:extLst>
          </p:cNvPr>
          <p:cNvSpPr>
            <a:spLocks noChangeArrowheads="1"/>
          </p:cNvSpPr>
          <p:nvPr/>
        </p:nvSpPr>
        <p:spPr bwMode="auto">
          <a:xfrm>
            <a:off x="2898775" y="1312863"/>
            <a:ext cx="882650" cy="954087"/>
          </a:xfrm>
          <a:custGeom>
            <a:avLst/>
            <a:gdLst>
              <a:gd name="T0" fmla="*/ 0 w 120000"/>
              <a:gd name="T1" fmla="*/ 0 h 120000"/>
              <a:gd name="T2" fmla="*/ 120000 w 120000"/>
              <a:gd name="T3" fmla="*/ 120000 h 120000"/>
            </a:gdLst>
            <a:ahLst/>
            <a:cxnLst/>
            <a:rect l="T0" t="T1" r="T2" b="T3"/>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02" name="Google Shape;265;p25">
            <a:extLst>
              <a:ext uri="{FF2B5EF4-FFF2-40B4-BE49-F238E27FC236}">
                <a16:creationId xmlns:a16="http://schemas.microsoft.com/office/drawing/2014/main" id="{1A12AE3E-C423-489E-AE26-AE5F37E53702}"/>
              </a:ext>
            </a:extLst>
          </p:cNvPr>
          <p:cNvSpPr txBox="1">
            <a:spLocks noGrp="1"/>
          </p:cNvSpPr>
          <p:nvPr>
            <p:ph type="title" idx="4294967295"/>
          </p:nvPr>
        </p:nvSpPr>
        <p:spPr>
          <a:xfrm>
            <a:off x="387350" y="366713"/>
            <a:ext cx="2759075" cy="884237"/>
          </a:xfrm>
        </p:spPr>
        <p:txBody>
          <a:bodyPr anchor="t"/>
          <a:lstStyle/>
          <a:p>
            <a:pPr eaLnBrk="1" hangingPunct="1">
              <a:buClr>
                <a:srgbClr val="FFFFFF"/>
              </a:buClr>
              <a:buSzPts val="1800"/>
            </a:pPr>
            <a:r>
              <a:rPr lang="sk-SK" altLang="cs-CZ" sz="1800" b="1">
                <a:solidFill>
                  <a:srgbClr val="124057"/>
                </a:solidFill>
                <a:latin typeface="Roboto Slab"/>
                <a:sym typeface="Roboto Slab" pitchFamily="2" charset="0"/>
              </a:rPr>
              <a:t>Obsah </a:t>
            </a:r>
            <a:r>
              <a:rPr lang="sk-SK" altLang="cs-CZ" sz="1800" b="1" err="1">
                <a:solidFill>
                  <a:srgbClr val="124057"/>
                </a:solidFill>
                <a:latin typeface="Roboto Slab"/>
                <a:sym typeface="Roboto Slab" pitchFamily="2" charset="0"/>
              </a:rPr>
              <a:t>lekce</a:t>
            </a:r>
            <a:endParaRPr lang="sk-SK" altLang="cs-CZ" sz="1800" b="1" err="1">
              <a:solidFill>
                <a:srgbClr val="124057"/>
              </a:solidFill>
              <a:latin typeface="Roboto Slab" pitchFamily="2" charset="0"/>
              <a:cs typeface="Arial" panose="020B0604020202020204" pitchFamily="34" charset="0"/>
            </a:endParaRPr>
          </a:p>
        </p:txBody>
      </p:sp>
      <p:sp>
        <p:nvSpPr>
          <p:cNvPr id="25604" name="Google Shape;267;p25">
            <a:extLst>
              <a:ext uri="{FF2B5EF4-FFF2-40B4-BE49-F238E27FC236}">
                <a16:creationId xmlns:a16="http://schemas.microsoft.com/office/drawing/2014/main" id="{EB4BF33E-71DD-4D2B-BF4F-587CFEA31A7F}"/>
              </a:ext>
            </a:extLst>
          </p:cNvPr>
          <p:cNvSpPr>
            <a:spLocks noChangeArrowheads="1"/>
          </p:cNvSpPr>
          <p:nvPr/>
        </p:nvSpPr>
        <p:spPr bwMode="auto">
          <a:xfrm>
            <a:off x="3759200" y="3003550"/>
            <a:ext cx="2901026"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5" name="Google Shape;268;p25">
            <a:extLst>
              <a:ext uri="{FF2B5EF4-FFF2-40B4-BE49-F238E27FC236}">
                <a16:creationId xmlns:a16="http://schemas.microsoft.com/office/drawing/2014/main" id="{5C0D6BD5-3F48-4CB4-B271-4EE183769ADE}"/>
              </a:ext>
            </a:extLst>
          </p:cNvPr>
          <p:cNvSpPr>
            <a:spLocks noChangeArrowheads="1"/>
          </p:cNvSpPr>
          <p:nvPr/>
        </p:nvSpPr>
        <p:spPr bwMode="auto">
          <a:xfrm>
            <a:off x="3759200" y="2259013"/>
            <a:ext cx="2324966"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6" name="Google Shape;269;p25">
            <a:extLst>
              <a:ext uri="{FF2B5EF4-FFF2-40B4-BE49-F238E27FC236}">
                <a16:creationId xmlns:a16="http://schemas.microsoft.com/office/drawing/2014/main" id="{2738E059-E50F-4B9F-9CB8-FEE967634EEE}"/>
              </a:ext>
            </a:extLst>
          </p:cNvPr>
          <p:cNvSpPr>
            <a:spLocks noChangeArrowheads="1"/>
          </p:cNvSpPr>
          <p:nvPr/>
        </p:nvSpPr>
        <p:spPr bwMode="auto">
          <a:xfrm>
            <a:off x="3759200" y="1508125"/>
            <a:ext cx="3549104"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8" name="Google Shape;271;p25">
            <a:extLst>
              <a:ext uri="{FF2B5EF4-FFF2-40B4-BE49-F238E27FC236}">
                <a16:creationId xmlns:a16="http://schemas.microsoft.com/office/drawing/2014/main" id="{FEE31190-D93C-4D83-9111-20A8FAB5E2A1}"/>
              </a:ext>
            </a:extLst>
          </p:cNvPr>
          <p:cNvSpPr>
            <a:spLocks noChangeArrowheads="1"/>
          </p:cNvSpPr>
          <p:nvPr/>
        </p:nvSpPr>
        <p:spPr bwMode="auto">
          <a:xfrm>
            <a:off x="2892425" y="2132013"/>
            <a:ext cx="889000" cy="879475"/>
          </a:xfrm>
          <a:custGeom>
            <a:avLst/>
            <a:gdLst>
              <a:gd name="T0" fmla="*/ 0 w 120000"/>
              <a:gd name="T1" fmla="*/ 0 h 120000"/>
              <a:gd name="T2" fmla="*/ 120000 w 120000"/>
              <a:gd name="T3" fmla="*/ 120000 h 120000"/>
            </a:gdLst>
            <a:ahLst/>
            <a:cxnLst/>
            <a:rect l="T0" t="T1" r="T2" b="T3"/>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09" name="Google Shape;272;p25">
            <a:extLst>
              <a:ext uri="{FF2B5EF4-FFF2-40B4-BE49-F238E27FC236}">
                <a16:creationId xmlns:a16="http://schemas.microsoft.com/office/drawing/2014/main" id="{ECADB1EE-862F-41EC-A630-B233A155F621}"/>
              </a:ext>
            </a:extLst>
          </p:cNvPr>
          <p:cNvSpPr>
            <a:spLocks noChangeArrowheads="1"/>
          </p:cNvSpPr>
          <p:nvPr/>
        </p:nvSpPr>
        <p:spPr bwMode="auto">
          <a:xfrm rot="10800000" flipH="1">
            <a:off x="2892425" y="3008313"/>
            <a:ext cx="889000" cy="874712"/>
          </a:xfrm>
          <a:custGeom>
            <a:avLst/>
            <a:gdLst>
              <a:gd name="T0" fmla="*/ 0 w 120000"/>
              <a:gd name="T1" fmla="*/ 0 h 120000"/>
              <a:gd name="T2" fmla="*/ 120000 w 120000"/>
              <a:gd name="T3" fmla="*/ 120000 h 120000"/>
            </a:gdLst>
            <a:ahLst/>
            <a:cxnLst/>
            <a:rect l="T0" t="T1" r="T2" b="T3"/>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2" name="Google Shape;275;p25">
            <a:extLst>
              <a:ext uri="{FF2B5EF4-FFF2-40B4-BE49-F238E27FC236}">
                <a16:creationId xmlns:a16="http://schemas.microsoft.com/office/drawing/2014/main" id="{3B388418-617F-495B-8E6A-156BD2621273}"/>
              </a:ext>
            </a:extLst>
          </p:cNvPr>
          <p:cNvSpPr>
            <a:spLocks noChangeArrowheads="1"/>
          </p:cNvSpPr>
          <p:nvPr/>
        </p:nvSpPr>
        <p:spPr bwMode="auto">
          <a:xfrm flipH="1">
            <a:off x="2017713" y="2127250"/>
            <a:ext cx="884237" cy="876300"/>
          </a:xfrm>
          <a:custGeom>
            <a:avLst/>
            <a:gdLst>
              <a:gd name="T0" fmla="*/ 0 w 120000"/>
              <a:gd name="T1" fmla="*/ 0 h 120000"/>
              <a:gd name="T2" fmla="*/ 120000 w 120000"/>
              <a:gd name="T3" fmla="*/ 120000 h 120000"/>
            </a:gdLst>
            <a:ahLst/>
            <a:cxnLst/>
            <a:rect l="T0" t="T1" r="T2" b="T3"/>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3" name="Google Shape;276;p25">
            <a:extLst>
              <a:ext uri="{FF2B5EF4-FFF2-40B4-BE49-F238E27FC236}">
                <a16:creationId xmlns:a16="http://schemas.microsoft.com/office/drawing/2014/main" id="{1256E71E-25B8-4058-B6AA-817CF776B2D2}"/>
              </a:ext>
            </a:extLst>
          </p:cNvPr>
          <p:cNvSpPr>
            <a:spLocks noChangeArrowheads="1"/>
          </p:cNvSpPr>
          <p:nvPr/>
        </p:nvSpPr>
        <p:spPr bwMode="auto">
          <a:xfrm flipH="1">
            <a:off x="2016125" y="1314450"/>
            <a:ext cx="887413" cy="939800"/>
          </a:xfrm>
          <a:custGeom>
            <a:avLst/>
            <a:gdLst>
              <a:gd name="T0" fmla="*/ 0 w 120000"/>
              <a:gd name="T1" fmla="*/ 0 h 120000"/>
              <a:gd name="T2" fmla="*/ 120000 w 120000"/>
              <a:gd name="T3" fmla="*/ 120000 h 120000"/>
            </a:gdLst>
            <a:ahLst/>
            <a:cxnLst/>
            <a:rect l="T0" t="T1" r="T2" b="T3"/>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4" name="Google Shape;277;p25">
            <a:extLst>
              <a:ext uri="{FF2B5EF4-FFF2-40B4-BE49-F238E27FC236}">
                <a16:creationId xmlns:a16="http://schemas.microsoft.com/office/drawing/2014/main" id="{B044840B-E5EB-4998-8E6D-13C0DBA7650A}"/>
              </a:ext>
            </a:extLst>
          </p:cNvPr>
          <p:cNvSpPr>
            <a:spLocks noChangeArrowheads="1"/>
          </p:cNvSpPr>
          <p:nvPr/>
        </p:nvSpPr>
        <p:spPr bwMode="auto">
          <a:xfrm rot="10800000">
            <a:off x="2020888" y="3003550"/>
            <a:ext cx="877887" cy="871538"/>
          </a:xfrm>
          <a:custGeom>
            <a:avLst/>
            <a:gdLst>
              <a:gd name="T0" fmla="*/ 0 w 120000"/>
              <a:gd name="T1" fmla="*/ 0 h 120000"/>
              <a:gd name="T2" fmla="*/ 120000 w 120000"/>
              <a:gd name="T3" fmla="*/ 120000 h 120000"/>
            </a:gdLst>
            <a:ahLst/>
            <a:cxnLst/>
            <a:rect l="T0" t="T1" r="T2" b="T3"/>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5" name="Google Shape;278;p25">
            <a:extLst>
              <a:ext uri="{FF2B5EF4-FFF2-40B4-BE49-F238E27FC236}">
                <a16:creationId xmlns:a16="http://schemas.microsoft.com/office/drawing/2014/main" id="{658E34AE-145C-43E7-9820-1CC017A46479}"/>
              </a:ext>
            </a:extLst>
          </p:cNvPr>
          <p:cNvSpPr>
            <a:spLocks noChangeArrowheads="1"/>
          </p:cNvSpPr>
          <p:nvPr/>
        </p:nvSpPr>
        <p:spPr bwMode="auto">
          <a:xfrm>
            <a:off x="1985963" y="1412875"/>
            <a:ext cx="477837" cy="3290888"/>
          </a:xfrm>
          <a:custGeom>
            <a:avLst/>
            <a:gdLst>
              <a:gd name="T0" fmla="*/ 0 w 120000"/>
              <a:gd name="T1" fmla="*/ 0 h 120000"/>
              <a:gd name="T2" fmla="*/ 120000 w 120000"/>
              <a:gd name="T3" fmla="*/ 120000 h 120000"/>
            </a:gdLst>
            <a:ahLst/>
            <a:cxnLst/>
            <a:rect l="T0" t="T1" r="T2" b="T3"/>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6" name="Google Shape;279;p25">
            <a:extLst>
              <a:ext uri="{FF2B5EF4-FFF2-40B4-BE49-F238E27FC236}">
                <a16:creationId xmlns:a16="http://schemas.microsoft.com/office/drawing/2014/main" id="{A2B7060F-9C69-471B-B7B9-E531B4C93985}"/>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a:solidFill>
                  <a:srgbClr val="FFFFFF"/>
                </a:solidFill>
                <a:latin typeface="Weekly Free Light" panose="00000400000000000000" pitchFamily="50" charset="-18"/>
                <a:sym typeface="Nixie One" panose="02000503080000020004" pitchFamily="50" charset="0"/>
              </a:rPr>
              <a:t>01</a:t>
            </a:r>
          </a:p>
        </p:txBody>
      </p:sp>
      <p:cxnSp>
        <p:nvCxnSpPr>
          <p:cNvPr id="25617" name="Google Shape;280;p25">
            <a:extLst>
              <a:ext uri="{FF2B5EF4-FFF2-40B4-BE49-F238E27FC236}">
                <a16:creationId xmlns:a16="http://schemas.microsoft.com/office/drawing/2014/main" id="{9A51A5E5-3741-4B7B-A378-87FAD003445E}"/>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18" name="Google Shape;281;p25">
            <a:hlinkClick r:id="rId3" action="ppaction://hlinksldjump"/>
            <a:extLst>
              <a:ext uri="{FF2B5EF4-FFF2-40B4-BE49-F238E27FC236}">
                <a16:creationId xmlns:a16="http://schemas.microsoft.com/office/drawing/2014/main" id="{7DE014D0-1AE3-413E-AA8F-16B09C0B348D}"/>
              </a:ext>
            </a:extLst>
          </p:cNvPr>
          <p:cNvSpPr txBox="1">
            <a:spLocks noChangeArrowheads="1"/>
          </p:cNvSpPr>
          <p:nvPr/>
        </p:nvSpPr>
        <p:spPr bwMode="auto">
          <a:xfrm>
            <a:off x="4565651" y="1666875"/>
            <a:ext cx="2094574"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pPr>
            <a:r>
              <a:rPr lang="sk-SK" altLang="cs-CZ" sz="1200" b="1" dirty="0" err="1">
                <a:solidFill>
                  <a:srgbClr val="FFFFFF"/>
                </a:solidFill>
                <a:latin typeface="Weekly Free Light"/>
                <a:cs typeface="Arial"/>
                <a:sym typeface="Nixie One" panose="02000503080000020004" pitchFamily="50" charset="0"/>
              </a:rPr>
              <a:t>Další</a:t>
            </a:r>
            <a:r>
              <a:rPr lang="sk-SK" altLang="cs-CZ" sz="1200" b="1" dirty="0">
                <a:solidFill>
                  <a:srgbClr val="FFFFFF"/>
                </a:solidFill>
                <a:latin typeface="Weekly Free Light"/>
                <a:cs typeface="Arial"/>
                <a:sym typeface="Nixie One" panose="02000503080000020004" pitchFamily="50" charset="0"/>
              </a:rPr>
              <a:t> typy logaritmických a </a:t>
            </a:r>
            <a:r>
              <a:rPr lang="sk-SK" altLang="cs-CZ" sz="1200" b="1" dirty="0" err="1">
                <a:solidFill>
                  <a:srgbClr val="FFFFFF"/>
                </a:solidFill>
                <a:latin typeface="Weekly Free Light"/>
                <a:cs typeface="Arial"/>
                <a:sym typeface="Nixie One" panose="02000503080000020004" pitchFamily="50" charset="0"/>
              </a:rPr>
              <a:t>exponenciálních</a:t>
            </a:r>
            <a:r>
              <a:rPr lang="sk-SK" altLang="cs-CZ" sz="1200" b="1" dirty="0">
                <a:solidFill>
                  <a:srgbClr val="FFFFFF"/>
                </a:solidFill>
                <a:latin typeface="Weekly Free Light"/>
                <a:cs typeface="Arial"/>
                <a:sym typeface="Nixie One" panose="02000503080000020004" pitchFamily="50" charset="0"/>
              </a:rPr>
              <a:t> </a:t>
            </a:r>
            <a:r>
              <a:rPr lang="sk-SK" altLang="cs-CZ" sz="1200" b="1" dirty="0" err="1">
                <a:solidFill>
                  <a:srgbClr val="FFFFFF"/>
                </a:solidFill>
                <a:latin typeface="Weekly Free Light"/>
                <a:cs typeface="Arial"/>
                <a:sym typeface="Nixie One" panose="02000503080000020004" pitchFamily="50" charset="0"/>
              </a:rPr>
              <a:t>rovnic</a:t>
            </a:r>
            <a:endParaRPr lang="sk-SK" altLang="cs-CZ" dirty="0">
              <a:solidFill>
                <a:srgbClr val="FFFFFF"/>
              </a:solidFill>
              <a:latin typeface="Weekly Free Light" panose="00000400000000000000" pitchFamily="50" charset="-18"/>
              <a:sym typeface="Nixie One" panose="02000503080000020004" pitchFamily="50" charset="0"/>
            </a:endParaRPr>
          </a:p>
        </p:txBody>
      </p:sp>
      <p:sp>
        <p:nvSpPr>
          <p:cNvPr id="25619" name="Google Shape;282;p25">
            <a:extLst>
              <a:ext uri="{FF2B5EF4-FFF2-40B4-BE49-F238E27FC236}">
                <a16:creationId xmlns:a16="http://schemas.microsoft.com/office/drawing/2014/main" id="{F31F18EC-293A-4F56-B6CC-1706872366BE}"/>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a:solidFill>
                  <a:srgbClr val="FFFFFF"/>
                </a:solidFill>
                <a:latin typeface="Weekly Free Light" panose="00000400000000000000" pitchFamily="50" charset="-18"/>
                <a:sym typeface="Nixie One" panose="02000503080000020004" pitchFamily="50" charset="0"/>
              </a:rPr>
              <a:t>02</a:t>
            </a:r>
            <a:endParaRPr lang="sk-SK" altLang="cs-CZ" sz="2400" b="1">
              <a:latin typeface="Weekly Free Light" panose="00000400000000000000" pitchFamily="50" charset="-18"/>
              <a:sym typeface="Nixie One" panose="02000503080000020004" pitchFamily="50" charset="0"/>
            </a:endParaRPr>
          </a:p>
        </p:txBody>
      </p:sp>
      <p:cxnSp>
        <p:nvCxnSpPr>
          <p:cNvPr id="25620" name="Google Shape;283;p25">
            <a:extLst>
              <a:ext uri="{FF2B5EF4-FFF2-40B4-BE49-F238E27FC236}">
                <a16:creationId xmlns:a16="http://schemas.microsoft.com/office/drawing/2014/main" id="{5FE08788-C72F-4D56-891F-AE62CCB7A616}"/>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1" name="Google Shape;284;p25">
            <a:hlinkClick r:id="rId4" action="ppaction://hlinksldjump"/>
            <a:extLst>
              <a:ext uri="{FF2B5EF4-FFF2-40B4-BE49-F238E27FC236}">
                <a16:creationId xmlns:a16="http://schemas.microsoft.com/office/drawing/2014/main" id="{4473CE7E-D6B4-46BD-B53D-91AE76CA304A}"/>
              </a:ext>
            </a:extLst>
          </p:cNvPr>
          <p:cNvSpPr txBox="1">
            <a:spLocks noChangeArrowheads="1"/>
          </p:cNvSpPr>
          <p:nvPr/>
        </p:nvSpPr>
        <p:spPr bwMode="auto">
          <a:xfrm>
            <a:off x="4532313" y="3170238"/>
            <a:ext cx="1642835" cy="44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83000"/>
              </a:lnSpc>
            </a:pPr>
            <a:r>
              <a:rPr lang="sk-SK" altLang="cs-CZ" sz="1200" b="1" dirty="0" err="1">
                <a:solidFill>
                  <a:srgbClr val="FFFFFF"/>
                </a:solidFill>
                <a:latin typeface="Weekly Free Light"/>
                <a:cs typeface="Arial"/>
                <a:sym typeface="Nixie One" panose="02000503080000020004" pitchFamily="50" charset="0"/>
              </a:rPr>
              <a:t>Exponenciální</a:t>
            </a:r>
            <a:r>
              <a:rPr lang="sk-SK" altLang="cs-CZ" sz="1200" b="1" dirty="0">
                <a:solidFill>
                  <a:srgbClr val="FFFFFF"/>
                </a:solidFill>
                <a:latin typeface="Weekly Free Light"/>
                <a:cs typeface="Arial"/>
                <a:sym typeface="Nixie One" panose="02000503080000020004" pitchFamily="50" charset="0"/>
              </a:rPr>
              <a:t> rovnice </a:t>
            </a:r>
            <a:r>
              <a:rPr lang="sk-SK" altLang="cs-CZ" sz="1200" b="1" dirty="0" err="1">
                <a:solidFill>
                  <a:srgbClr val="FFFFFF"/>
                </a:solidFill>
                <a:latin typeface="Weekly Free Light"/>
                <a:cs typeface="Arial"/>
                <a:sym typeface="Nixie One" panose="02000503080000020004" pitchFamily="50" charset="0"/>
              </a:rPr>
              <a:t>řešené</a:t>
            </a:r>
            <a:r>
              <a:rPr lang="sk-SK" altLang="cs-CZ" sz="1200" b="1" dirty="0">
                <a:solidFill>
                  <a:srgbClr val="FFFFFF"/>
                </a:solidFill>
                <a:latin typeface="Weekly Free Light"/>
                <a:cs typeface="Arial"/>
                <a:sym typeface="Nixie One" panose="02000503080000020004" pitchFamily="50" charset="0"/>
              </a:rPr>
              <a:t> </a:t>
            </a:r>
            <a:r>
              <a:rPr lang="sk-SK" altLang="cs-CZ" sz="1200" b="1" dirty="0" err="1">
                <a:solidFill>
                  <a:srgbClr val="FFFFFF"/>
                </a:solidFill>
                <a:latin typeface="Weekly Free Light"/>
                <a:cs typeface="Arial"/>
                <a:sym typeface="Nixie One" panose="02000503080000020004" pitchFamily="50" charset="0"/>
              </a:rPr>
              <a:t>logaritmováním</a:t>
            </a:r>
            <a:endParaRPr lang="sk-SK" altLang="cs-CZ" sz="1200" b="1" dirty="0">
              <a:solidFill>
                <a:srgbClr val="FFFFFF"/>
              </a:solidFill>
              <a:latin typeface="Weekly Free Light"/>
            </a:endParaRPr>
          </a:p>
        </p:txBody>
      </p:sp>
      <p:sp>
        <p:nvSpPr>
          <p:cNvPr id="25622" name="Google Shape;285;p25">
            <a:extLst>
              <a:ext uri="{FF2B5EF4-FFF2-40B4-BE49-F238E27FC236}">
                <a16:creationId xmlns:a16="http://schemas.microsoft.com/office/drawing/2014/main" id="{DA8E3CFA-F3F9-4A7A-829D-5446A748F956}"/>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a:solidFill>
                  <a:srgbClr val="FFFFFF"/>
                </a:solidFill>
                <a:latin typeface="Weekly Free Light" panose="00000400000000000000" pitchFamily="50" charset="-18"/>
                <a:sym typeface="Nixie One" panose="02000503080000020004" pitchFamily="50" charset="0"/>
              </a:rPr>
              <a:t>03</a:t>
            </a:r>
          </a:p>
        </p:txBody>
      </p:sp>
      <p:cxnSp>
        <p:nvCxnSpPr>
          <p:cNvPr id="25623" name="Google Shape;286;p25">
            <a:extLst>
              <a:ext uri="{FF2B5EF4-FFF2-40B4-BE49-F238E27FC236}">
                <a16:creationId xmlns:a16="http://schemas.microsoft.com/office/drawing/2014/main" id="{3292D679-5B44-4F87-A9A0-F20743FDC29F}"/>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5" name="Google Shape;288;p25">
            <a:extLst>
              <a:ext uri="{FF2B5EF4-FFF2-40B4-BE49-F238E27FC236}">
                <a16:creationId xmlns:a16="http://schemas.microsoft.com/office/drawing/2014/main" id="{34C2E9C1-77B9-47DA-BE36-E5F3E02A20AC}"/>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a:solidFill>
                  <a:srgbClr val="FFFFFF"/>
                </a:solidFill>
                <a:latin typeface="Weekly Free Light" panose="00000400000000000000" pitchFamily="50" charset="-18"/>
                <a:sym typeface="Nixie One" panose="02000503080000020004" pitchFamily="50" charset="0"/>
              </a:rPr>
              <a:t>04</a:t>
            </a:r>
          </a:p>
        </p:txBody>
      </p:sp>
      <p:cxnSp>
        <p:nvCxnSpPr>
          <p:cNvPr id="25626" name="Google Shape;289;p25">
            <a:extLst>
              <a:ext uri="{FF2B5EF4-FFF2-40B4-BE49-F238E27FC236}">
                <a16:creationId xmlns:a16="http://schemas.microsoft.com/office/drawing/2014/main" id="{EA7277BC-257F-4C6C-82BF-772197ED5776}"/>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8" name="Google Shape;291;p25">
            <a:extLst>
              <a:ext uri="{FF2B5EF4-FFF2-40B4-BE49-F238E27FC236}">
                <a16:creationId xmlns:a16="http://schemas.microsoft.com/office/drawing/2014/main" id="{B23D4561-CEBA-4B04-AD9E-CEE756F0DAEC}"/>
              </a:ext>
            </a:extLst>
          </p:cNvPr>
          <p:cNvSpPr>
            <a:spLocks noChangeArrowheads="1"/>
          </p:cNvSpPr>
          <p:nvPr/>
        </p:nvSpPr>
        <p:spPr bwMode="auto">
          <a:xfrm flipH="1">
            <a:off x="3787775" y="1509713"/>
            <a:ext cx="90488" cy="2978150"/>
          </a:xfrm>
          <a:custGeom>
            <a:avLst/>
            <a:gdLst>
              <a:gd name="T0" fmla="*/ 0 w 120000"/>
              <a:gd name="T1" fmla="*/ 0 h 120000"/>
              <a:gd name="T2" fmla="*/ 120000 w 120000"/>
              <a:gd name="T3" fmla="*/ 120000 h 120000"/>
            </a:gdLst>
            <a:ahLst/>
            <a:cxnLst/>
            <a:rect l="T0" t="T1" r="T2" b="T3"/>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34" name="Google Shape;312;p25">
            <a:extLst>
              <a:ext uri="{FF2B5EF4-FFF2-40B4-BE49-F238E27FC236}">
                <a16:creationId xmlns:a16="http://schemas.microsoft.com/office/drawing/2014/main" id="{69237724-62F4-432F-8CF5-8954A5FED92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F837128C-9D50-40FB-B2B1-5D698E5B4DAE}"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pic>
        <p:nvPicPr>
          <p:cNvPr id="3" name="Grafický objekt 2" descr="Kalkulačka obrys">
            <a:extLst>
              <a:ext uri="{FF2B5EF4-FFF2-40B4-BE49-F238E27FC236}">
                <a16:creationId xmlns:a16="http://schemas.microsoft.com/office/drawing/2014/main" id="{33F00EFF-B4EB-45D7-9741-90DE95E42D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5963" y="1666875"/>
            <a:ext cx="426172" cy="426172"/>
          </a:xfrm>
          <a:prstGeom prst="rect">
            <a:avLst/>
          </a:prstGeom>
        </p:spPr>
      </p:pic>
      <p:pic>
        <p:nvPicPr>
          <p:cNvPr id="51" name="Grafický objekt 50" descr="Kalkulačka obrys">
            <a:extLst>
              <a:ext uri="{FF2B5EF4-FFF2-40B4-BE49-F238E27FC236}">
                <a16:creationId xmlns:a16="http://schemas.microsoft.com/office/drawing/2014/main" id="{3FA6A209-E028-44FF-A0E5-E2BCC397C0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5963" y="2433060"/>
            <a:ext cx="426172" cy="426172"/>
          </a:xfrm>
          <a:prstGeom prst="rect">
            <a:avLst/>
          </a:prstGeom>
        </p:spPr>
      </p:pic>
      <p:pic>
        <p:nvPicPr>
          <p:cNvPr id="52" name="Grafický objekt 51" descr="Kalkulačka obrys">
            <a:extLst>
              <a:ext uri="{FF2B5EF4-FFF2-40B4-BE49-F238E27FC236}">
                <a16:creationId xmlns:a16="http://schemas.microsoft.com/office/drawing/2014/main" id="{EB361873-4E2B-4BF7-B6B3-AFA96EBA7E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3725" y="3160569"/>
            <a:ext cx="426172" cy="426172"/>
          </a:xfrm>
          <a:prstGeom prst="rect">
            <a:avLst/>
          </a:prstGeom>
        </p:spPr>
      </p:pic>
      <p:pic>
        <p:nvPicPr>
          <p:cNvPr id="53" name="Grafický objekt 52" descr="Kalkulačka obrys">
            <a:extLst>
              <a:ext uri="{FF2B5EF4-FFF2-40B4-BE49-F238E27FC236}">
                <a16:creationId xmlns:a16="http://schemas.microsoft.com/office/drawing/2014/main" id="{82AF2811-FB1A-4CC9-93CA-465D1873A5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46425" y="3910013"/>
            <a:ext cx="426172" cy="426172"/>
          </a:xfrm>
          <a:prstGeom prst="rect">
            <a:avLst/>
          </a:prstGeom>
        </p:spPr>
      </p:pic>
      <p:sp>
        <p:nvSpPr>
          <p:cNvPr id="33" name="Google Shape;281;p25">
            <a:hlinkClick r:id="rId7" action="ppaction://hlinksldjump"/>
            <a:extLst>
              <a:ext uri="{FF2B5EF4-FFF2-40B4-BE49-F238E27FC236}">
                <a16:creationId xmlns:a16="http://schemas.microsoft.com/office/drawing/2014/main" id="{09E365EF-EE1A-43C0-B0B3-6C1D2CFF816F}"/>
              </a:ext>
            </a:extLst>
          </p:cNvPr>
          <p:cNvSpPr txBox="1">
            <a:spLocks noChangeArrowheads="1"/>
          </p:cNvSpPr>
          <p:nvPr/>
        </p:nvSpPr>
        <p:spPr bwMode="auto">
          <a:xfrm>
            <a:off x="4556410" y="2413144"/>
            <a:ext cx="145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pPr>
            <a:r>
              <a:rPr lang="sk-SK" altLang="cs-CZ" sz="1200" b="1" dirty="0">
                <a:solidFill>
                  <a:srgbClr val="FFFFFF"/>
                </a:solidFill>
                <a:latin typeface="Weekly Free Light"/>
                <a:cs typeface="Arial"/>
                <a:sym typeface="Nixie One" panose="02000503080000020004" pitchFamily="50" charset="0"/>
              </a:rPr>
              <a:t>Logaritmické rovnice </a:t>
            </a:r>
            <a:r>
              <a:rPr lang="sk-SK" altLang="cs-CZ" sz="1200" b="1" dirty="0" err="1">
                <a:solidFill>
                  <a:srgbClr val="FFFFFF"/>
                </a:solidFill>
                <a:latin typeface="Weekly Free Light"/>
                <a:cs typeface="Arial"/>
                <a:sym typeface="Nixie One" panose="02000503080000020004" pitchFamily="50" charset="0"/>
              </a:rPr>
              <a:t>řešené</a:t>
            </a:r>
            <a:r>
              <a:rPr lang="sk-SK" altLang="cs-CZ" sz="1200" b="1" dirty="0">
                <a:solidFill>
                  <a:srgbClr val="FFFFFF"/>
                </a:solidFill>
                <a:latin typeface="Weekly Free Light"/>
                <a:cs typeface="Arial"/>
                <a:sym typeface="Nixie One" panose="02000503080000020004" pitchFamily="50" charset="0"/>
              </a:rPr>
              <a:t> </a:t>
            </a:r>
            <a:r>
              <a:rPr lang="sk-SK" altLang="cs-CZ" sz="1200" b="1" dirty="0" err="1">
                <a:solidFill>
                  <a:srgbClr val="FFFFFF"/>
                </a:solidFill>
                <a:latin typeface="Weekly Free Light"/>
                <a:cs typeface="Arial"/>
                <a:sym typeface="Nixie One" panose="02000503080000020004" pitchFamily="50" charset="0"/>
              </a:rPr>
              <a:t>substitucí</a:t>
            </a:r>
            <a:endParaRPr lang="sk-SK" altLang="cs-CZ" dirty="0">
              <a:solidFill>
                <a:srgbClr val="FFFFFF"/>
              </a:solidFill>
              <a:latin typeface="Weekly Free Light" panose="00000400000000000000" pitchFamily="50" charset="-18"/>
              <a:sym typeface="Nixie One" panose="02000503080000020004" pitchFamily="50" charset="0"/>
            </a:endParaRPr>
          </a:p>
        </p:txBody>
      </p:sp>
      <p:sp>
        <p:nvSpPr>
          <p:cNvPr id="30" name="Tlačítko akce: Přejít vpřed nebo Další 29">
            <a:hlinkClick r:id="rId8" action="ppaction://hlinksldjump" highlightClick="1"/>
            <a:extLst>
              <a:ext uri="{FF2B5EF4-FFF2-40B4-BE49-F238E27FC236}">
                <a16:creationId xmlns:a16="http://schemas.microsoft.com/office/drawing/2014/main" id="{54EFB851-3508-F0F0-2525-9D8C6FBE7211}"/>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09011903"/>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2956760" cy="1028700"/>
          </a:xfrm>
        </p:spPr>
        <p:txBody>
          <a:bodyPr/>
          <a:lstStyle/>
          <a:p>
            <a:pPr>
              <a:spcBef>
                <a:spcPct val="0"/>
              </a:spcBef>
              <a:spcAft>
                <a:spcPct val="0"/>
              </a:spcAft>
            </a:pPr>
            <a:r>
              <a:rPr lang="sk-SK" altLang="cs-CZ" sz="1800" b="1" dirty="0" err="1">
                <a:solidFill>
                  <a:srgbClr val="FFFFFF"/>
                </a:solidFill>
                <a:latin typeface="Roboto Slab"/>
                <a:sym typeface="Roboto Slab" pitchFamily="2" charset="0"/>
              </a:rPr>
              <a:t>Další</a:t>
            </a:r>
            <a:r>
              <a:rPr lang="sk-SK" altLang="cs-CZ" sz="1800" b="1" dirty="0">
                <a:solidFill>
                  <a:srgbClr val="FFFFFF"/>
                </a:solidFill>
                <a:latin typeface="Roboto Slab"/>
                <a:sym typeface="Roboto Slab" pitchFamily="2" charset="0"/>
              </a:rPr>
              <a:t> typy logaritmických a </a:t>
            </a:r>
            <a:r>
              <a:rPr lang="sk-SK" altLang="cs-CZ" sz="1800" b="1" dirty="0" err="1">
                <a:solidFill>
                  <a:srgbClr val="FFFFFF"/>
                </a:solidFill>
                <a:latin typeface="Roboto Slab"/>
                <a:sym typeface="Roboto Slab" pitchFamily="2" charset="0"/>
              </a:rPr>
              <a:t>exponenciálních</a:t>
            </a:r>
            <a:r>
              <a:rPr lang="sk-SK" altLang="cs-CZ" sz="1800" b="1" dirty="0">
                <a:solidFill>
                  <a:srgbClr val="FFFFFF"/>
                </a:solidFill>
                <a:latin typeface="Roboto Slab"/>
                <a:sym typeface="Roboto Slab" pitchFamily="2" charset="0"/>
              </a:rPr>
              <a:t> </a:t>
            </a:r>
            <a:r>
              <a:rPr lang="sk-SK" altLang="cs-CZ" sz="1800" b="1" dirty="0" err="1">
                <a:solidFill>
                  <a:srgbClr val="FFFFFF"/>
                </a:solidFill>
                <a:latin typeface="Roboto Slab"/>
                <a:sym typeface="Roboto Slab" pitchFamily="2" charset="0"/>
              </a:rPr>
              <a:t>rovnic</a:t>
            </a:r>
            <a:endParaRPr lang="cs-CZ" dirty="0"/>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1146175" y="1766888"/>
            <a:ext cx="7026225"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a:ea typeface="Nixie One"/>
                <a:cs typeface="Nixie One"/>
                <a:sym typeface="Nixie One"/>
              </a:rPr>
              <a:t>Některé složitější logaritmické rovnice lze substitucí převést na již známé typy rovnic</a:t>
            </a:r>
          </a:p>
          <a:p>
            <a:pPr>
              <a:buClr>
                <a:srgbClr val="114454"/>
              </a:buClr>
              <a:buFont typeface="Nixie One"/>
              <a:buChar char="▪"/>
              <a:defRPr/>
            </a:pPr>
            <a:r>
              <a:rPr lang="cs-CZ" sz="2000" dirty="0">
                <a:solidFill>
                  <a:srgbClr val="114454"/>
                </a:solidFill>
                <a:latin typeface="Weekly Free Light"/>
                <a:ea typeface="Nixie One"/>
                <a:cs typeface="Nixie One"/>
                <a:sym typeface="Nixie One"/>
              </a:rPr>
              <a:t>Některé exponenciální rovnice, které nelze řešit úpravou mocnin na stejný základ, ani substitucí či pomocí vytýkání, můžeme logaritmováním převést na již známé typy rovnic</a:t>
            </a:r>
            <a:endParaRPr lang="cs-CZ" dirty="0">
              <a:solidFill>
                <a:srgbClr val="114454"/>
              </a:solidFill>
              <a:latin typeface="Weekly Free Light"/>
              <a:ea typeface="Nixie One"/>
              <a:cs typeface="Nixie One"/>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sp>
        <p:nvSpPr>
          <p:cNvPr id="12" name="Tlačítko akce: Přejít domů 11">
            <a:hlinkClick r:id="rId3" action="ppaction://hlinksldjump" highlightClick="1"/>
            <a:extLst>
              <a:ext uri="{FF2B5EF4-FFF2-40B4-BE49-F238E27FC236}">
                <a16:creationId xmlns:a16="http://schemas.microsoft.com/office/drawing/2014/main" id="{040841E8-FCCB-4000-B69B-EEF8FA733CFC}"/>
              </a:ext>
            </a:extLst>
          </p:cNvPr>
          <p:cNvSpPr/>
          <p:nvPr/>
        </p:nvSpPr>
        <p:spPr>
          <a:xfrm>
            <a:off x="8604542" y="4657725"/>
            <a:ext cx="349250" cy="3238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Google Shape;250;p24">
            <a:extLst>
              <a:ext uri="{FF2B5EF4-FFF2-40B4-BE49-F238E27FC236}">
                <a16:creationId xmlns:a16="http://schemas.microsoft.com/office/drawing/2014/main" id="{C95F46F3-839D-4756-A9EA-31A49F838F13}"/>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err="1">
                <a:solidFill>
                  <a:srgbClr val="FFFFFF"/>
                </a:solidFill>
                <a:latin typeface="Roboto Slab" pitchFamily="2" charset="0"/>
                <a:cs typeface="Arial" panose="020B0604020202020204" pitchFamily="34" charset="0"/>
                <a:sym typeface="Roboto Slab" pitchFamily="2" charset="0"/>
              </a:rPr>
              <a:t>Řešené</a:t>
            </a:r>
            <a:r>
              <a:rPr lang="sk-SK" altLang="cs-CZ" sz="1800" b="1">
                <a:solidFill>
                  <a:srgbClr val="FFFFFF"/>
                </a:solidFill>
                <a:latin typeface="Roboto Slab" pitchFamily="2" charset="0"/>
                <a:cs typeface="Arial" panose="020B0604020202020204" pitchFamily="34" charset="0"/>
                <a:sym typeface="Roboto Slab" pitchFamily="2" charset="0"/>
              </a:rPr>
              <a:t> </a:t>
            </a:r>
            <a:r>
              <a:rPr lang="sk-SK" altLang="cs-CZ" sz="1800" b="1" err="1">
                <a:solidFill>
                  <a:srgbClr val="FFFFFF"/>
                </a:solidFill>
                <a:latin typeface="Roboto Slab" pitchFamily="2" charset="0"/>
                <a:cs typeface="Arial" panose="020B0604020202020204" pitchFamily="34" charset="0"/>
                <a:sym typeface="Roboto Slab" pitchFamily="2" charset="0"/>
              </a:rPr>
              <a:t>příklady</a:t>
            </a:r>
            <a:endParaRPr lang="sk-SK" altLang="cs-CZ" sz="1800" b="1">
              <a:solidFill>
                <a:srgbClr val="FFFFFF"/>
              </a:solidFill>
              <a:latin typeface="Roboto Slab" pitchFamily="2" charset="0"/>
              <a:cs typeface="Arial" panose="020B0604020202020204" pitchFamily="34" charset="0"/>
              <a:sym typeface="Roboto Slab" pitchFamily="2" charset="0"/>
            </a:endParaRPr>
          </a:p>
        </p:txBody>
      </p:sp>
      <p:sp>
        <p:nvSpPr>
          <p:cNvPr id="24579" name="Google Shape;251;p24">
            <a:hlinkClick r:id="rId3" action="ppaction://hlinksldjump"/>
            <a:extLst>
              <a:ext uri="{FF2B5EF4-FFF2-40B4-BE49-F238E27FC236}">
                <a16:creationId xmlns:a16="http://schemas.microsoft.com/office/drawing/2014/main" id="{16B17523-5577-4F14-A0B2-AD353F90AB84}"/>
              </a:ext>
            </a:extLst>
          </p:cNvPr>
          <p:cNvSpPr>
            <a:spLocks noChangeArrowheads="1"/>
          </p:cNvSpPr>
          <p:nvPr/>
        </p:nvSpPr>
        <p:spPr bwMode="auto">
          <a:xfrm>
            <a:off x="1331640" y="2085468"/>
            <a:ext cx="2541588" cy="2541588"/>
          </a:xfrm>
          <a:prstGeom prst="ellipse">
            <a:avLst/>
          </a:prstGeom>
          <a:noFill/>
          <a:ln w="76200">
            <a:solidFill>
              <a:srgbClr val="94BF6E"/>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b="1" dirty="0" err="1">
                <a:solidFill>
                  <a:srgbClr val="3B8D61"/>
                </a:solidFill>
                <a:latin typeface="Weekly Free Light" panose="00000400000000000000" pitchFamily="50" charset="-18"/>
                <a:sym typeface="Nixie One" panose="02000503080000020004" pitchFamily="50" charset="0"/>
              </a:rPr>
              <a:t>Příklad</a:t>
            </a:r>
            <a:r>
              <a:rPr lang="sk-SK" altLang="cs-CZ" b="1" dirty="0">
                <a:solidFill>
                  <a:srgbClr val="3B8D61"/>
                </a:solidFill>
                <a:latin typeface="Weekly Free Light" panose="00000400000000000000" pitchFamily="50" charset="-18"/>
                <a:sym typeface="Nixie One" panose="02000503080000020004" pitchFamily="50" charset="0"/>
              </a:rPr>
              <a:t> 1</a:t>
            </a:r>
          </a:p>
        </p:txBody>
      </p:sp>
      <p:sp>
        <p:nvSpPr>
          <p:cNvPr id="24582" name="Google Shape;259;p24">
            <a:hlinkClick r:id="rId4" action="ppaction://hlinksldjump"/>
            <a:extLst>
              <a:ext uri="{FF2B5EF4-FFF2-40B4-BE49-F238E27FC236}">
                <a16:creationId xmlns:a16="http://schemas.microsoft.com/office/drawing/2014/main" id="{4F1E2D36-9277-451B-93B9-4DEE98A77697}"/>
              </a:ext>
            </a:extLst>
          </p:cNvPr>
          <p:cNvSpPr>
            <a:spLocks noChangeArrowheads="1"/>
          </p:cNvSpPr>
          <p:nvPr/>
        </p:nvSpPr>
        <p:spPr bwMode="auto">
          <a:xfrm>
            <a:off x="3443079" y="2112664"/>
            <a:ext cx="2541587" cy="2541588"/>
          </a:xfrm>
          <a:prstGeom prst="ellipse">
            <a:avLst/>
          </a:prstGeom>
          <a:solidFill>
            <a:srgbClr val="0E3142">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b="1" dirty="0" err="1">
                <a:solidFill>
                  <a:srgbClr val="114454"/>
                </a:solidFill>
                <a:latin typeface="Weekly Free Light" panose="00000400000000000000" pitchFamily="50" charset="-18"/>
                <a:sym typeface="Nixie One" panose="02000503080000020004" pitchFamily="50" charset="0"/>
              </a:rPr>
              <a:t>Příklad</a:t>
            </a:r>
            <a:r>
              <a:rPr lang="sk-SK" altLang="cs-CZ" b="1" dirty="0">
                <a:solidFill>
                  <a:srgbClr val="114454"/>
                </a:solidFill>
                <a:latin typeface="Weekly Free Light" panose="00000400000000000000" pitchFamily="50" charset="-18"/>
                <a:sym typeface="Nixie One" panose="02000503080000020004" pitchFamily="50" charset="0"/>
              </a:rPr>
              <a:t> 2</a:t>
            </a:r>
          </a:p>
        </p:txBody>
      </p:sp>
      <p:sp>
        <p:nvSpPr>
          <p:cNvPr id="24583" name="Google Shape;260;p24">
            <a:extLst>
              <a:ext uri="{FF2B5EF4-FFF2-40B4-BE49-F238E27FC236}">
                <a16:creationId xmlns:a16="http://schemas.microsoft.com/office/drawing/2014/main" id="{71FF7E18-A0DA-466D-8280-3331552FA9F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8BC0223-B655-461A-B2F4-43784DC975E4}"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grpSp>
        <p:nvGrpSpPr>
          <p:cNvPr id="20" name="Google Shape;195;p20">
            <a:extLst>
              <a:ext uri="{FF2B5EF4-FFF2-40B4-BE49-F238E27FC236}">
                <a16:creationId xmlns:a16="http://schemas.microsoft.com/office/drawing/2014/main" id="{A52BBA5F-A39F-42F6-B58D-809B209DC31D}"/>
              </a:ext>
            </a:extLst>
          </p:cNvPr>
          <p:cNvGrpSpPr>
            <a:grpSpLocks/>
          </p:cNvGrpSpPr>
          <p:nvPr/>
        </p:nvGrpSpPr>
        <p:grpSpPr bwMode="auto">
          <a:xfrm>
            <a:off x="333375" y="862013"/>
            <a:ext cx="366713" cy="366712"/>
            <a:chOff x="1923675" y="1633650"/>
            <a:chExt cx="436000" cy="435975"/>
          </a:xfrm>
        </p:grpSpPr>
        <p:sp>
          <p:nvSpPr>
            <p:cNvPr id="21" name="Google Shape;196;p20">
              <a:extLst>
                <a:ext uri="{FF2B5EF4-FFF2-40B4-BE49-F238E27FC236}">
                  <a16:creationId xmlns:a16="http://schemas.microsoft.com/office/drawing/2014/main" id="{8BEAA94B-6F10-49A9-8925-78F1DF8B5125}"/>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2" name="Google Shape;197;p20">
              <a:extLst>
                <a:ext uri="{FF2B5EF4-FFF2-40B4-BE49-F238E27FC236}">
                  <a16:creationId xmlns:a16="http://schemas.microsoft.com/office/drawing/2014/main" id="{45DADCB8-DBD7-4762-894E-6A619C588C86}"/>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 name="Google Shape;198;p20">
              <a:extLst>
                <a:ext uri="{FF2B5EF4-FFF2-40B4-BE49-F238E27FC236}">
                  <a16:creationId xmlns:a16="http://schemas.microsoft.com/office/drawing/2014/main" id="{B986A206-BA8D-4FA0-9C34-971408F69989}"/>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4" name="Google Shape;199;p20">
              <a:extLst>
                <a:ext uri="{FF2B5EF4-FFF2-40B4-BE49-F238E27FC236}">
                  <a16:creationId xmlns:a16="http://schemas.microsoft.com/office/drawing/2014/main" id="{D5843A85-B35E-4FBF-AE0E-F9B0A96C6619}"/>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 name="Google Shape;200;p20">
              <a:extLst>
                <a:ext uri="{FF2B5EF4-FFF2-40B4-BE49-F238E27FC236}">
                  <a16:creationId xmlns:a16="http://schemas.microsoft.com/office/drawing/2014/main" id="{AC13FD37-E6B4-4B94-B30A-53604B69C898}"/>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 name="Google Shape;201;p20">
              <a:extLst>
                <a:ext uri="{FF2B5EF4-FFF2-40B4-BE49-F238E27FC236}">
                  <a16:creationId xmlns:a16="http://schemas.microsoft.com/office/drawing/2014/main" id="{4CB7C410-B90C-49B9-BF35-9A20475C044B}"/>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5" name="Tlačítko akce: Přejít domů 14">
            <a:hlinkClick r:id="rId5" action="ppaction://hlinksldjump" highlightClick="1"/>
            <a:extLst>
              <a:ext uri="{FF2B5EF4-FFF2-40B4-BE49-F238E27FC236}">
                <a16:creationId xmlns:a16="http://schemas.microsoft.com/office/drawing/2014/main" id="{039ECD6F-C75F-4D11-AD3A-B586B9AFBBDE}"/>
              </a:ext>
            </a:extLst>
          </p:cNvPr>
          <p:cNvSpPr/>
          <p:nvPr/>
        </p:nvSpPr>
        <p:spPr>
          <a:xfrm>
            <a:off x="8604542" y="4657725"/>
            <a:ext cx="349250" cy="3238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Google Shape;252;p24">
            <a:hlinkClick r:id="rId6" action="ppaction://hlinksldjump"/>
            <a:extLst>
              <a:ext uri="{FF2B5EF4-FFF2-40B4-BE49-F238E27FC236}">
                <a16:creationId xmlns:a16="http://schemas.microsoft.com/office/drawing/2014/main" id="{04302EE4-05F3-4D9A-8ED8-5996BD6E366D}"/>
              </a:ext>
            </a:extLst>
          </p:cNvPr>
          <p:cNvSpPr>
            <a:spLocks noChangeArrowheads="1"/>
          </p:cNvSpPr>
          <p:nvPr/>
        </p:nvSpPr>
        <p:spPr bwMode="auto">
          <a:xfrm>
            <a:off x="5564188" y="2117725"/>
            <a:ext cx="2541587" cy="2541588"/>
          </a:xfrm>
          <a:prstGeom prst="ellipse">
            <a:avLst/>
          </a:prstGeom>
          <a:noFill/>
          <a:ln w="76200">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b="1" dirty="0" err="1">
                <a:solidFill>
                  <a:srgbClr val="18637B"/>
                </a:solidFill>
                <a:latin typeface="Weekly Free Light" panose="00000400000000000000" pitchFamily="50" charset="-18"/>
                <a:sym typeface="Nixie One" panose="02000503080000020004" pitchFamily="50" charset="0"/>
              </a:rPr>
              <a:t>Příklad</a:t>
            </a:r>
            <a:r>
              <a:rPr lang="sk-SK" altLang="cs-CZ" b="1" dirty="0">
                <a:solidFill>
                  <a:srgbClr val="18637B"/>
                </a:solidFill>
                <a:latin typeface="Weekly Free Light" panose="00000400000000000000" pitchFamily="50" charset="-18"/>
                <a:sym typeface="Nixie One" panose="02000503080000020004" pitchFamily="50" charset="0"/>
              </a:rPr>
              <a:t> 3</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482" name="Google Shape;192;p20">
                <a:extLst>
                  <a:ext uri="{FF2B5EF4-FFF2-40B4-BE49-F238E27FC236}">
                    <a16:creationId xmlns:a16="http://schemas.microsoft.com/office/drawing/2014/main" id="{512F4F23-5A44-45C7-8895-23393C8E83ED}"/>
                  </a:ext>
                </a:extLst>
              </p:cNvPr>
              <p:cNvSpPr txBox="1">
                <a:spLocks noGrp="1"/>
              </p:cNvSpPr>
              <p:nvPr>
                <p:ph type="body" idx="1"/>
              </p:nvPr>
            </p:nvSpPr>
            <p:spPr>
              <a:xfrm>
                <a:off x="700089" y="1576165"/>
                <a:ext cx="4106862" cy="3159125"/>
              </a:xfrm>
            </p:spPr>
            <p:txBody>
              <a:bodyPr/>
              <a:lstStyle/>
              <a:p>
                <a:pPr marL="0" indent="0" eaLnBrk="1" hangingPunct="1">
                  <a:spcAft>
                    <a:spcPct val="0"/>
                  </a:spcAft>
                  <a:buClr>
                    <a:srgbClr val="114454"/>
                  </a:buClr>
                  <a:buFont typeface="Nixie One" panose="02000503080000020004" pitchFamily="50" charset="0"/>
                  <a:buNone/>
                </a:pPr>
                <a:r>
                  <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Řešte rovnici s neznámou </a:t>
                </a:r>
                <a14:m>
                  <m:oMath xmlns:m="http://schemas.openxmlformats.org/officeDocument/2006/math">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𝑹</m:t>
                    </m:r>
                  </m:oMath>
                </a14:m>
                <a:endPar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sSup>
                        <m:sSupPr>
                          <m:ctrlP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pPr>
                        <m:e>
                          <m:d>
                            <m:dPr>
                              <m:ctrlP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dPr>
                            <m:e>
                              <m:sSub>
                                <m:sSubPr>
                                  <m:ctrlP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𝒍𝒐𝒈</m:t>
                                  </m:r>
                                </m:e>
                                <m:sub>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sub>
                              </m:sSub>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e>
                          </m:d>
                        </m:e>
                        <m:sup>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sup>
                      </m:sSup>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sSub>
                        <m:sSubPr>
                          <m:ctrlP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𝟓</m:t>
                          </m:r>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𝒍𝒐𝒈</m:t>
                          </m:r>
                        </m:e>
                        <m:sub>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sub>
                      </m:sSub>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𝟏𝟒</m:t>
                      </m:r>
                    </m:oMath>
                  </m:oMathPara>
                </a14:m>
                <a:endParaRPr lang="cs-CZ"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endParaRPr lang="sk-SK" altLang="cs-CZ" sz="8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endParaRPr lang="sk-SK" altLang="cs-CZ" sz="8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r>
                  <a:rPr lang="sk-SK" altLang="cs-CZ" sz="14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Nejprve</a:t>
                </a:r>
                <a:r>
                  <a:rPr lang="sk-SK" altLang="cs-CZ" sz="14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14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vyřešíme</a:t>
                </a:r>
                <a:r>
                  <a:rPr lang="sk-SK" altLang="cs-CZ" sz="14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definiční obor rovnice. A</a:t>
                </a:r>
                <a:r>
                  <a:rPr lang="cs-CZ" altLang="cs-CZ" sz="14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rgument</a:t>
                </a:r>
                <a:r>
                  <a:rPr lang="cs-CZ" altLang="cs-CZ" sz="14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logaritmu musí být větší než 0, proto musí platit:</a:t>
                </a:r>
                <a:endParaRPr lang="cs-CZ" altLang="cs-CZ" sz="1400" i="1" dirty="0">
                  <a:solidFill>
                    <a:srgbClr val="114454"/>
                  </a:solidFill>
                  <a:latin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&gt;</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𝟎</m:t>
                      </m:r>
                      <m:r>
                        <a:rPr lang="cs-CZ" altLang="cs-CZ" sz="1400" b="1" i="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 </m:t>
                      </m:r>
                    </m:oMath>
                  </m:oMathPara>
                </a14:m>
                <a:endPar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t>Substituce: </a:t>
                </a:r>
                <a14:m>
                  <m:oMath xmlns:m="http://schemas.openxmlformats.org/officeDocument/2006/math">
                    <m:sSub>
                      <m:sSubPr>
                        <m:ctrlP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𝒍𝒐𝒈</m:t>
                        </m:r>
                      </m:e>
                      <m:sub>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sub>
                    </m:sSub>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𝒂</m:t>
                    </m:r>
                  </m:oMath>
                </a14:m>
                <a:endParaRPr lang="cs-CZ"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endParaRPr lang="sk-SK"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r>
                  <a:rPr lang="cs-CZ" sz="1400" b="0" i="0" dirty="0">
                    <a:solidFill>
                      <a:srgbClr val="000000"/>
                    </a:solidFill>
                    <a:effectLst/>
                    <a:latin typeface="Times New Roman" panose="02020603050405020304" pitchFamily="18" charset="0"/>
                  </a:rPr>
                  <a:t> </a:t>
                </a:r>
                <a:endPar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p:txBody>
          </p:sp>
        </mc:Choice>
        <mc:Fallback xmlns="">
          <p:sp>
            <p:nvSpPr>
              <p:cNvPr id="20482" name="Google Shape;192;p20">
                <a:extLst>
                  <a:ext uri="{FF2B5EF4-FFF2-40B4-BE49-F238E27FC236}">
                    <a16:creationId xmlns:a16="http://schemas.microsoft.com/office/drawing/2014/main" id="{512F4F23-5A44-45C7-8895-23393C8E83ED}"/>
                  </a:ext>
                </a:extLst>
              </p:cNvPr>
              <p:cNvSpPr txBox="1">
                <a:spLocks noGrp="1" noRot="1" noChangeAspect="1" noMove="1" noResize="1" noEditPoints="1" noAdjustHandles="1" noChangeArrowheads="1" noChangeShapeType="1" noTextEdit="1"/>
              </p:cNvSpPr>
              <p:nvPr>
                <p:ph type="body" idx="1"/>
              </p:nvPr>
            </p:nvSpPr>
            <p:spPr>
              <a:xfrm>
                <a:off x="700089" y="1576165"/>
                <a:ext cx="4106862" cy="3159125"/>
              </a:xfrm>
              <a:blipFill>
                <a:blip r:embed="rId3"/>
                <a:stretch>
                  <a:fillRect l="-890" r="-1484"/>
                </a:stretch>
              </a:blipFill>
            </p:spPr>
            <p:txBody>
              <a:bodyPr/>
              <a:lstStyle/>
              <a:p>
                <a:r>
                  <a:rPr lang="cs-CZ">
                    <a:noFill/>
                  </a:rPr>
                  <a:t> </a:t>
                </a:r>
              </a:p>
            </p:txBody>
          </p:sp>
        </mc:Fallback>
      </mc:AlternateContent>
      <p:sp>
        <p:nvSpPr>
          <p:cNvPr id="20483" name="Google Shape;193;p20">
            <a:extLst>
              <a:ext uri="{FF2B5EF4-FFF2-40B4-BE49-F238E27FC236}">
                <a16:creationId xmlns:a16="http://schemas.microsoft.com/office/drawing/2014/main" id="{E78003DA-C96B-4B16-9173-FBC164FBF211}"/>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a:t>
            </a:r>
            <a:r>
              <a:rPr lang="sk-SK" altLang="cs-CZ" sz="1800" b="1" dirty="0">
                <a:solidFill>
                  <a:srgbClr val="FFFFFF"/>
                </a:solidFill>
                <a:latin typeface="Roboto Slab" pitchFamily="2" charset="0"/>
                <a:cs typeface="Arial" panose="020B0604020202020204" pitchFamily="34" charset="0"/>
                <a:sym typeface="Roboto Slab" pitchFamily="2" charset="0"/>
              </a:rPr>
              <a:t> 1</a:t>
            </a:r>
          </a:p>
        </p:txBody>
      </p:sp>
      <mc:AlternateContent xmlns:mc="http://schemas.openxmlformats.org/markup-compatibility/2006" xmlns:a14="http://schemas.microsoft.com/office/drawing/2010/main">
        <mc:Choice Requires="a14">
          <p:sp>
            <p:nvSpPr>
              <p:cNvPr id="20484" name="Google Shape;194;p20">
                <a:extLst>
                  <a:ext uri="{FF2B5EF4-FFF2-40B4-BE49-F238E27FC236}">
                    <a16:creationId xmlns:a16="http://schemas.microsoft.com/office/drawing/2014/main" id="{CC8CB5B3-0865-45A6-A917-61A39E0FEC57}"/>
                  </a:ext>
                </a:extLst>
              </p:cNvPr>
              <p:cNvSpPr txBox="1">
                <a:spLocks noGrp="1"/>
              </p:cNvSpPr>
              <p:nvPr>
                <p:ph type="body" idx="2"/>
              </p:nvPr>
            </p:nvSpPr>
            <p:spPr>
              <a:xfrm>
                <a:off x="4976497" y="1660525"/>
                <a:ext cx="3660775" cy="3159125"/>
              </a:xfrm>
            </p:spPr>
            <p:txBody>
              <a:bodyPr/>
              <a:lstStyle/>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left"/>
                    </m:oMathParaPr>
                    <m:oMath xmlns:m="http://schemas.openxmlformats.org/officeDocument/2006/math">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Ř</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e</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ší</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me</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 </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rovnici</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 </m:t>
                      </m:r>
                      <m:sSup>
                        <m:sSupPr>
                          <m:ctrlP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e>
                        <m:sup>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𝟐</m:t>
                          </m:r>
                        </m:sup>
                      </m:sSup>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𝟓</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𝟏𝟒</m:t>
                      </m:r>
                    </m:oMath>
                  </m:oMathPara>
                </a14:m>
                <a:endPar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sSup>
                        <m:sSupPr>
                          <m:ctrlP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e>
                        <m:sup>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𝟐</m:t>
                          </m:r>
                        </m:sup>
                      </m:sSup>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𝟓</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𝟏𝟒</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𝟎</m:t>
                      </m:r>
                    </m:oMath>
                  </m:oMathPara>
                </a14:m>
                <a:endPar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d>
                        <m:dPr>
                          <m:ctrlP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dPr>
                        <m:e>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𝟕</m:t>
                          </m:r>
                        </m:e>
                      </m:d>
                      <m:d>
                        <m:dPr>
                          <m:ctrlP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dPr>
                        <m:e>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𝟐</m:t>
                          </m:r>
                        </m:e>
                      </m:d>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𝟎</m:t>
                      </m:r>
                    </m:oMath>
                  </m:oMathPara>
                </a14:m>
                <a:endPar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sSub>
                        <m:sSubPr>
                          <m:ctrlP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𝒂</m:t>
                          </m:r>
                        </m:e>
                        <m:sub>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𝟏</m:t>
                          </m:r>
                        </m:sub>
                      </m:sSub>
                      <m:r>
                        <a:rPr lang="cs-CZ" altLang="cs-CZ" sz="1400" b="1" i="0"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0"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𝟕</m:t>
                      </m:r>
                      <m:r>
                        <a:rPr lang="cs-CZ" altLang="cs-CZ" sz="1400" b="1" i="0" smtClean="0">
                          <a:solidFill>
                            <a:srgbClr val="114454"/>
                          </a:solidFill>
                          <a:latin typeface="Cambria Math" panose="02040503050406030204" pitchFamily="18" charset="0"/>
                          <a:cs typeface="Arial" panose="020B0604020202020204" pitchFamily="34" charset="0"/>
                          <a:sym typeface="Nixie One" panose="02000503080000020004" pitchFamily="50" charset="0"/>
                        </a:rPr>
                        <m:t>, </m:t>
                      </m:r>
                      <m:sSub>
                        <m:sSubPr>
                          <m:ctrlP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𝒂</m:t>
                          </m:r>
                        </m:e>
                        <m:sub>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sub>
                      </m:sSub>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oMath>
                  </m:oMathPara>
                </a14:m>
                <a:endParaRPr lang="cs-CZ" altLang="cs-CZ" sz="1400" b="1" i="1" dirty="0">
                  <a:solidFill>
                    <a:srgbClr val="114454"/>
                  </a:solidFill>
                  <a:latin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 xmlns:m="http://schemas.openxmlformats.org/officeDocument/2006/math">
                    <m:sSub>
                      <m:sSubPr>
                        <m:ctrlP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𝒍𝒐𝒈</m:t>
                        </m:r>
                      </m:e>
                      <m:sub>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𝟐</m:t>
                        </m:r>
                      </m:sub>
                    </m:sSub>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𝟕</m:t>
                    </m:r>
                  </m:oMath>
                </a14:m>
                <a:r>
                  <a:rPr lang="cs-CZ"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cs-CZ" altLang="cs-CZ" sz="1400" b="1" dirty="0">
                    <a:solidFill>
                      <a:srgbClr val="114454"/>
                    </a:solidFill>
                    <a:cs typeface="Arial" panose="020B0604020202020204" pitchFamily="34" charset="0"/>
                    <a:sym typeface="Nixie One" panose="02000503080000020004" pitchFamily="50" charset="0"/>
                  </a:rPr>
                  <a:t> </a:t>
                </a:r>
                <a14:m>
                  <m:oMath xmlns:m="http://schemas.openxmlformats.org/officeDocument/2006/math">
                    <m:sSub>
                      <m:sSubPr>
                        <m:ctrlP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𝒍𝒐𝒈</m:t>
                        </m:r>
                      </m:e>
                      <m:sub>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𝟐</m:t>
                        </m:r>
                      </m:sub>
                    </m:sSub>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oMath>
                </a14:m>
                <a:endParaRPr lang="cs-CZ"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 xmlns:m="http://schemas.openxmlformats.org/officeDocument/2006/math">
                    <m:sSub>
                      <m:sSubPr>
                        <m:ctrlP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e>
                      <m:sub>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𝟏</m:t>
                        </m:r>
                      </m:sub>
                    </m:sSub>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sSup>
                      <m:sSupPr>
                        <m:ctrlP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e>
                      <m:sup>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𝟕</m:t>
                        </m:r>
                      </m:sup>
                    </m:sSup>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𝟏𝟐𝟖</m:t>
                    </m:r>
                  </m:oMath>
                </a14:m>
                <a:r>
                  <a:rPr lang="sk-SK"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14:m>
                  <m:oMath xmlns:m="http://schemas.openxmlformats.org/officeDocument/2006/math">
                    <m:sSub>
                      <m:sSubPr>
                        <m:ctrlPr>
                          <a:rPr lang="sk-SK"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e>
                      <m:sub>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sub>
                    </m:sSub>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sSup>
                      <m:sSupPr>
                        <m:ctrlP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e>
                      <m:sup>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sup>
                    </m:sSup>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𝟎</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𝟐𝟓</m:t>
                    </m:r>
                  </m:oMath>
                </a14:m>
                <a:endParaRPr lang="sk-SK"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endParaRPr lang="sk-SK"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r>
                        <a:rPr lang="cs-CZ" altLang="cs-CZ" sz="1400" b="1" i="1" u="dbl"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𝑲</m:t>
                      </m:r>
                      <m:r>
                        <a:rPr lang="cs-CZ" altLang="cs-CZ" sz="1400" b="1" i="1" u="dbl"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d>
                        <m:dPr>
                          <m:begChr m:val="{"/>
                          <m:endChr m:val="}"/>
                          <m:ctrlPr>
                            <a:rPr lang="cs-CZ" altLang="cs-CZ" sz="1400" b="1" i="1" u="dbl"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dPr>
                        <m:e>
                          <m:r>
                            <a:rPr lang="cs-CZ" altLang="cs-CZ" sz="1400" b="1" i="1" u="dbl"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𝟎</m:t>
                          </m:r>
                          <m:r>
                            <a:rPr lang="cs-CZ" altLang="cs-CZ" sz="1400" b="1" i="1" u="dbl"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u="dbl"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𝟐𝟓</m:t>
                          </m:r>
                          <m:r>
                            <a:rPr lang="cs-CZ" altLang="cs-CZ" sz="1400" b="1" i="1" u="dbl"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u="dbl"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𝟏𝟐𝟖</m:t>
                          </m:r>
                        </m:e>
                      </m:d>
                    </m:oMath>
                  </m:oMathPara>
                </a14:m>
                <a:endParaRPr lang="sk-SK" altLang="cs-CZ" sz="1400" b="1" u="dbl"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p:txBody>
          </p:sp>
        </mc:Choice>
        <mc:Fallback xmlns="">
          <p:sp>
            <p:nvSpPr>
              <p:cNvPr id="20484" name="Google Shape;194;p20">
                <a:extLst>
                  <a:ext uri="{FF2B5EF4-FFF2-40B4-BE49-F238E27FC236}">
                    <a16:creationId xmlns:a16="http://schemas.microsoft.com/office/drawing/2014/main" id="{CC8CB5B3-0865-45A6-A917-61A39E0FEC57}"/>
                  </a:ext>
                </a:extLst>
              </p:cNvPr>
              <p:cNvSpPr txBox="1">
                <a:spLocks noGrp="1" noRot="1" noChangeAspect="1" noMove="1" noResize="1" noEditPoints="1" noAdjustHandles="1" noChangeArrowheads="1" noChangeShapeType="1" noTextEdit="1"/>
              </p:cNvSpPr>
              <p:nvPr>
                <p:ph type="body" idx="2"/>
              </p:nvPr>
            </p:nvSpPr>
            <p:spPr>
              <a:xfrm>
                <a:off x="4976497" y="1660525"/>
                <a:ext cx="3660775" cy="3159125"/>
              </a:xfrm>
              <a:blipFill>
                <a:blip r:embed="rId4"/>
                <a:stretch>
                  <a:fillRect/>
                </a:stretch>
              </a:blipFill>
            </p:spPr>
            <p:txBody>
              <a:bodyPr/>
              <a:lstStyle/>
              <a:p>
                <a:r>
                  <a:rPr lang="cs-CZ">
                    <a:noFill/>
                  </a:rPr>
                  <a:t> </a:t>
                </a:r>
              </a:p>
            </p:txBody>
          </p:sp>
        </mc:Fallback>
      </mc:AlternateContent>
      <p:grpSp>
        <p:nvGrpSpPr>
          <p:cNvPr id="20485" name="Google Shape;195;p20">
            <a:extLst>
              <a:ext uri="{FF2B5EF4-FFF2-40B4-BE49-F238E27FC236}">
                <a16:creationId xmlns:a16="http://schemas.microsoft.com/office/drawing/2014/main" id="{33F5747E-CAFE-4A6B-B52C-18534A552835}"/>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844A5898-6E39-4A0D-9196-0594280BB58E}"/>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2ECB054-FCFB-4549-BD5E-2029DC05BC80}"/>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98DDE38B-400F-4DA7-9137-5C44302BCF96}"/>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C01CD202-884F-4442-9840-B904623E940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FF979EF6-55D4-402F-9B93-D5CBCD5A8885}"/>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68651182-2419-4BBF-B6B8-31CC3B42D002}"/>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47FD9A7C-201A-4043-A4F4-DBCB027482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62B36BB-85D5-452B-B968-878D4E9A0303}"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sp>
        <p:nvSpPr>
          <p:cNvPr id="8" name="TextovéPole 7">
            <a:extLst>
              <a:ext uri="{FF2B5EF4-FFF2-40B4-BE49-F238E27FC236}">
                <a16:creationId xmlns:a16="http://schemas.microsoft.com/office/drawing/2014/main" id="{028323E3-9970-45AE-B719-0315530466C1}"/>
              </a:ext>
            </a:extLst>
          </p:cNvPr>
          <p:cNvSpPr txBox="1"/>
          <p:nvPr/>
        </p:nvSpPr>
        <p:spPr>
          <a:xfrm>
            <a:off x="873662" y="4246931"/>
            <a:ext cx="7082714" cy="738664"/>
          </a:xfrm>
          <a:prstGeom prst="rect">
            <a:avLst/>
          </a:prstGeom>
          <a:noFill/>
        </p:spPr>
        <p:txBody>
          <a:bodyPr wrap="square" rtlCol="0">
            <a:spAutoFit/>
          </a:bodyPr>
          <a:lstStyle/>
          <a:p>
            <a:r>
              <a:rPr lang="cs-CZ" dirty="0">
                <a:solidFill>
                  <a:srgbClr val="124057"/>
                </a:solidFill>
                <a:latin typeface="Weekly Free Light" panose="00000400000000000000" pitchFamily="50" charset="-18"/>
              </a:rPr>
              <a:t>Nejprve vyřešíme definiční obor rovnice. Poté vhodnou substitucí převedeme zadanou rovnici na kvadratickou. Její řešení dosadíme do substituce a vypočítáme původní neznámou.</a:t>
            </a:r>
          </a:p>
        </p:txBody>
      </p:sp>
      <p:sp>
        <p:nvSpPr>
          <p:cNvPr id="3" name="TextovéPole 2">
            <a:extLst>
              <a:ext uri="{FF2B5EF4-FFF2-40B4-BE49-F238E27FC236}">
                <a16:creationId xmlns:a16="http://schemas.microsoft.com/office/drawing/2014/main" id="{D8051583-EED2-4706-98CC-1BDF94C29E6A}"/>
              </a:ext>
            </a:extLst>
          </p:cNvPr>
          <p:cNvSpPr txBox="1"/>
          <p:nvPr/>
        </p:nvSpPr>
        <p:spPr>
          <a:xfrm>
            <a:off x="700088" y="2398757"/>
            <a:ext cx="819455" cy="307777"/>
          </a:xfrm>
          <a:prstGeom prst="rect">
            <a:avLst/>
          </a:prstGeom>
          <a:noFill/>
        </p:spPr>
        <p:txBody>
          <a:bodyPr wrap="none" rtlCol="0">
            <a:spAutoFit/>
          </a:bodyPr>
          <a:lstStyle/>
          <a:p>
            <a:r>
              <a:rPr lang="sk-SK" altLang="cs-CZ" b="1" dirty="0" err="1">
                <a:solidFill>
                  <a:srgbClr val="114454"/>
                </a:solidFill>
                <a:latin typeface="Weekly Free Light" panose="00000400000000000000" pitchFamily="50" charset="-18"/>
                <a:sym typeface="Nixie One" panose="02000503080000020004" pitchFamily="50" charset="0"/>
              </a:rPr>
              <a:t>Řešení</a:t>
            </a:r>
            <a:r>
              <a:rPr lang="sk-SK" altLang="cs-CZ" b="1" dirty="0">
                <a:solidFill>
                  <a:srgbClr val="114454"/>
                </a:solidFill>
                <a:latin typeface="Weekly Free Light" panose="00000400000000000000" pitchFamily="50" charset="-18"/>
                <a:sym typeface="Nixie One" panose="02000503080000020004" pitchFamily="50" charset="0"/>
              </a:rPr>
              <a:t>:</a:t>
            </a:r>
            <a:endParaRPr lang="cs-CZ" dirty="0"/>
          </a:p>
        </p:txBody>
      </p:sp>
      <p:pic>
        <p:nvPicPr>
          <p:cNvPr id="17" name="Obrázek 16" descr="Obsah obrázku text, hodiny&#10;&#10;Popis byl vytvořen automaticky">
            <a:extLst>
              <a:ext uri="{FF2B5EF4-FFF2-40B4-BE49-F238E27FC236}">
                <a16:creationId xmlns:a16="http://schemas.microsoft.com/office/drawing/2014/main" id="{AA499414-FB1C-4440-9CF3-569A78FE54C6}"/>
              </a:ext>
            </a:extLst>
          </p:cNvPr>
          <p:cNvPicPr>
            <a:picLocks noChangeAspect="1"/>
          </p:cNvPicPr>
          <p:nvPr/>
        </p:nvPicPr>
        <p:blipFill>
          <a:blip r:embed="rId5"/>
          <a:stretch>
            <a:fillRect/>
          </a:stretch>
        </p:blipFill>
        <p:spPr>
          <a:xfrm>
            <a:off x="273473" y="4299942"/>
            <a:ext cx="600189" cy="635084"/>
          </a:xfrm>
          <a:prstGeom prst="rect">
            <a:avLst/>
          </a:prstGeom>
        </p:spPr>
      </p:pic>
      <p:sp>
        <p:nvSpPr>
          <p:cNvPr id="18" name="Tlačítko akce: Návrat 17">
            <a:hlinkClick r:id="rId6" action="ppaction://hlinksldjump" highlightClick="1"/>
            <a:extLst>
              <a:ext uri="{FF2B5EF4-FFF2-40B4-BE49-F238E27FC236}">
                <a16:creationId xmlns:a16="http://schemas.microsoft.com/office/drawing/2014/main" id="{4A769ED0-B38F-4477-86C6-FB77FAA720E6}"/>
              </a:ext>
            </a:extLst>
          </p:cNvPr>
          <p:cNvSpPr/>
          <p:nvPr/>
        </p:nvSpPr>
        <p:spPr>
          <a:xfrm>
            <a:off x="8460432" y="4523250"/>
            <a:ext cx="373435" cy="3154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4">
                                            <p:txEl>
                                              <p:pRg st="7" end="7"/>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1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20484"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482" name="Google Shape;192;p20">
                <a:extLst>
                  <a:ext uri="{FF2B5EF4-FFF2-40B4-BE49-F238E27FC236}">
                    <a16:creationId xmlns:a16="http://schemas.microsoft.com/office/drawing/2014/main" id="{512F4F23-5A44-45C7-8895-23393C8E83ED}"/>
                  </a:ext>
                </a:extLst>
              </p:cNvPr>
              <p:cNvSpPr txBox="1">
                <a:spLocks noGrp="1"/>
              </p:cNvSpPr>
              <p:nvPr>
                <p:ph type="body" idx="1"/>
              </p:nvPr>
            </p:nvSpPr>
            <p:spPr>
              <a:xfrm>
                <a:off x="700089" y="1576165"/>
                <a:ext cx="4106862" cy="3159125"/>
              </a:xfrm>
            </p:spPr>
            <p:txBody>
              <a:bodyPr/>
              <a:lstStyle/>
              <a:p>
                <a:pPr marL="0" indent="0" eaLnBrk="1" hangingPunct="1">
                  <a:spcAft>
                    <a:spcPct val="0"/>
                  </a:spcAft>
                  <a:buClr>
                    <a:srgbClr val="114454"/>
                  </a:buClr>
                  <a:buFont typeface="Nixie One" panose="02000503080000020004" pitchFamily="50" charset="0"/>
                  <a:buNone/>
                </a:pPr>
                <a:r>
                  <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Řešte rovnici s neznámou </a:t>
                </a:r>
                <a14:m>
                  <m:oMath xmlns:m="http://schemas.openxmlformats.org/officeDocument/2006/math">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𝑹</m:t>
                    </m:r>
                  </m:oMath>
                </a14:m>
                <a:endPar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sSub>
                        <m:sSubPr>
                          <m:ctrlP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𝒍𝒐𝒈</m:t>
                          </m:r>
                        </m:e>
                        <m:sub>
                          <m:f>
                            <m:fPr>
                              <m:ctrlP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fPr>
                            <m:num>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𝟏</m:t>
                              </m:r>
                            </m:num>
                            <m:den>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𝟓</m:t>
                              </m:r>
                            </m:den>
                          </m:f>
                        </m:sub>
                      </m:sSub>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f>
                        <m:fPr>
                          <m:ctrlP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fPr>
                        <m:num>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𝟏</m:t>
                          </m:r>
                        </m:num>
                        <m:den>
                          <m:sSub>
                            <m:sSubPr>
                              <m:ctrlP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𝒍𝒐𝒈</m:t>
                              </m:r>
                            </m:e>
                            <m:sub>
                              <m:f>
                                <m:fPr>
                                  <m:ctrlP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fPr>
                                <m:num>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𝟏</m:t>
                                  </m:r>
                                </m:num>
                                <m:den>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𝟓</m:t>
                                  </m:r>
                                </m:den>
                              </m:f>
                            </m:sub>
                          </m:sSub>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den>
                      </m:f>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oMath>
                  </m:oMathPara>
                </a14:m>
                <a:endParaRPr lang="cs-CZ"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r>
                  <a:rPr lang="sk-SK" altLang="cs-CZ" sz="14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Nejprve</a:t>
                </a:r>
                <a:r>
                  <a:rPr lang="sk-SK" altLang="cs-CZ" sz="14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14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vyřešíme</a:t>
                </a:r>
                <a:r>
                  <a:rPr lang="sk-SK" altLang="cs-CZ" sz="14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definiční obor rovnice. A</a:t>
                </a:r>
                <a:r>
                  <a:rPr lang="cs-CZ" altLang="cs-CZ" sz="14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rgument</a:t>
                </a:r>
                <a:r>
                  <a:rPr lang="cs-CZ" altLang="cs-CZ" sz="14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logaritmu musí být větší než 0, proto musí platit: </a:t>
                </a:r>
                <a14:m>
                  <m:oMath xmlns:m="http://schemas.openxmlformats.org/officeDocument/2006/math">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&gt;</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𝟎</m:t>
                    </m:r>
                    <m:r>
                      <a:rPr lang="cs-CZ" altLang="cs-CZ" sz="1400" b="1" i="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 </m:t>
                    </m:r>
                  </m:oMath>
                </a14:m>
                <a: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t>  </a:t>
                </a:r>
                <a:b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br>
                <a: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t>Jmenovatel zlomku musí být různý od 0, proto:</a:t>
                </a:r>
                <a:b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br>
                <a14:m>
                  <m:oMath xmlns:m="http://schemas.openxmlformats.org/officeDocument/2006/math">
                    <m:sSub>
                      <m:sSubPr>
                        <m:ctrlP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𝒍𝒐𝒈</m:t>
                        </m:r>
                      </m:e>
                      <m:sub>
                        <m:f>
                          <m:fPr>
                            <m:ctrlP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ctrlPr>
                          </m:fPr>
                          <m:num>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𝟏</m:t>
                            </m:r>
                          </m:num>
                          <m:den>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𝟓</m:t>
                            </m:r>
                          </m:den>
                        </m:f>
                      </m:sub>
                    </m:sSub>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𝟎</m:t>
                    </m:r>
                  </m:oMath>
                </a14:m>
                <a: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t> , a tedy </a:t>
                </a:r>
                <a14:m>
                  <m:oMath xmlns:m="http://schemas.openxmlformats.org/officeDocument/2006/math">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𝒙</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𝟏</m:t>
                    </m:r>
                  </m:oMath>
                </a14:m>
                <a:r>
                  <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t>.</a:t>
                </a:r>
                <a:br>
                  <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br>
                <a: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t>Získáme podmínku pro neznámou: </a:t>
                </a:r>
                <a:br>
                  <a:rPr lang="cs-CZ" altLang="cs-CZ" sz="1400" b="0"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a:br>
                <a14:m>
                  <m:oMathPara xmlns:m="http://schemas.openxmlformats.org/officeDocument/2006/math">
                    <m:oMathParaPr>
                      <m:jc m:val="centerGroup"/>
                    </m:oMathParaPr>
                    <m:oMath xmlns:m="http://schemas.openxmlformats.org/officeDocument/2006/math">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𝒙</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d>
                        <m:dPr>
                          <m:ctrlP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dPr>
                        <m:e>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𝟎</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𝟏</m:t>
                          </m:r>
                        </m:e>
                      </m:d>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d>
                        <m:dPr>
                          <m:ctrlP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dPr>
                        <m:e>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𝟏</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e>
                      </m:d>
                    </m:oMath>
                  </m:oMathPara>
                </a14:m>
                <a:endPar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endPar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endParaRPr lang="sk-SK"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r>
                  <a:rPr lang="cs-CZ" sz="1400" b="0" i="0" dirty="0">
                    <a:solidFill>
                      <a:srgbClr val="000000"/>
                    </a:solidFill>
                    <a:effectLst/>
                    <a:latin typeface="Times New Roman" panose="02020603050405020304" pitchFamily="18" charset="0"/>
                  </a:rPr>
                  <a:t> </a:t>
                </a:r>
                <a:endPar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p:txBody>
          </p:sp>
        </mc:Choice>
        <mc:Fallback xmlns="">
          <p:sp>
            <p:nvSpPr>
              <p:cNvPr id="20482" name="Google Shape;192;p20">
                <a:extLst>
                  <a:ext uri="{FF2B5EF4-FFF2-40B4-BE49-F238E27FC236}">
                    <a16:creationId xmlns:a16="http://schemas.microsoft.com/office/drawing/2014/main" id="{512F4F23-5A44-45C7-8895-23393C8E83ED}"/>
                  </a:ext>
                </a:extLst>
              </p:cNvPr>
              <p:cNvSpPr txBox="1">
                <a:spLocks noGrp="1" noRot="1" noChangeAspect="1" noMove="1" noResize="1" noEditPoints="1" noAdjustHandles="1" noChangeArrowheads="1" noChangeShapeType="1" noTextEdit="1"/>
              </p:cNvSpPr>
              <p:nvPr>
                <p:ph type="body" idx="1"/>
              </p:nvPr>
            </p:nvSpPr>
            <p:spPr>
              <a:xfrm>
                <a:off x="700089" y="1576165"/>
                <a:ext cx="4106862" cy="3159125"/>
              </a:xfrm>
              <a:blipFill>
                <a:blip r:embed="rId3"/>
                <a:stretch>
                  <a:fillRect l="-890" r="-1484"/>
                </a:stretch>
              </a:blipFill>
            </p:spPr>
            <p:txBody>
              <a:bodyPr/>
              <a:lstStyle/>
              <a:p>
                <a:r>
                  <a:rPr lang="cs-CZ">
                    <a:noFill/>
                  </a:rPr>
                  <a:t> </a:t>
                </a:r>
              </a:p>
            </p:txBody>
          </p:sp>
        </mc:Fallback>
      </mc:AlternateContent>
      <p:sp>
        <p:nvSpPr>
          <p:cNvPr id="20483" name="Google Shape;193;p20">
            <a:extLst>
              <a:ext uri="{FF2B5EF4-FFF2-40B4-BE49-F238E27FC236}">
                <a16:creationId xmlns:a16="http://schemas.microsoft.com/office/drawing/2014/main" id="{E78003DA-C96B-4B16-9173-FBC164FBF211}"/>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a:t>
            </a:r>
            <a:r>
              <a:rPr lang="sk-SK" altLang="cs-CZ" sz="1800" b="1" dirty="0">
                <a:solidFill>
                  <a:srgbClr val="FFFFFF"/>
                </a:solidFill>
                <a:latin typeface="Roboto Slab" pitchFamily="2" charset="0"/>
                <a:cs typeface="Arial" panose="020B0604020202020204" pitchFamily="34" charset="0"/>
                <a:sym typeface="Roboto Slab" pitchFamily="2" charset="0"/>
              </a:rPr>
              <a:t> 2</a:t>
            </a:r>
          </a:p>
        </p:txBody>
      </p:sp>
      <mc:AlternateContent xmlns:mc="http://schemas.openxmlformats.org/markup-compatibility/2006" xmlns:a14="http://schemas.microsoft.com/office/drawing/2010/main">
        <mc:Choice Requires="a14">
          <p:sp>
            <p:nvSpPr>
              <p:cNvPr id="20484" name="Google Shape;194;p20">
                <a:extLst>
                  <a:ext uri="{FF2B5EF4-FFF2-40B4-BE49-F238E27FC236}">
                    <a16:creationId xmlns:a16="http://schemas.microsoft.com/office/drawing/2014/main" id="{CC8CB5B3-0865-45A6-A917-61A39E0FEC57}"/>
                  </a:ext>
                </a:extLst>
              </p:cNvPr>
              <p:cNvSpPr txBox="1">
                <a:spLocks noGrp="1"/>
              </p:cNvSpPr>
              <p:nvPr>
                <p:ph type="body" idx="2"/>
              </p:nvPr>
            </p:nvSpPr>
            <p:spPr>
              <a:xfrm>
                <a:off x="4976497" y="1660525"/>
                <a:ext cx="3660775" cy="3159125"/>
              </a:xfrm>
            </p:spPr>
            <p:txBody>
              <a:bodyPr/>
              <a:lstStyle/>
              <a:p>
                <a:pPr marL="0" indent="0" eaLnBrk="1" hangingPunct="1">
                  <a:spcAft>
                    <a:spcPct val="0"/>
                  </a:spcAft>
                  <a:buClr>
                    <a:srgbClr val="114454"/>
                  </a:buClr>
                  <a:buNone/>
                </a:pPr>
                <a14:m>
                  <m:oMathPara xmlns:m="http://schemas.openxmlformats.org/officeDocument/2006/math">
                    <m:oMathParaPr>
                      <m:jc m:val="left"/>
                    </m:oMathParaPr>
                    <m:oMath xmlns:m="http://schemas.openxmlformats.org/officeDocument/2006/math">
                      <m:r>
                        <m:rPr>
                          <m:nor/>
                        </m:rPr>
                        <a:rPr lang="cs-CZ" altLang="cs-CZ" sz="1400" dirty="0" smtClean="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Substituce</m:t>
                      </m:r>
                      <m:r>
                        <m:rPr>
                          <m:nor/>
                        </m:rPr>
                        <a:rPr lang="cs-CZ" altLang="cs-CZ" sz="1400" dirty="0" smtClean="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 </m:t>
                      </m:r>
                      <m:sSub>
                        <m:sSubPr>
                          <m:ctrlP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𝒍𝒐𝒈</m:t>
                          </m:r>
                        </m:e>
                        <m:sub>
                          <m:f>
                            <m:fPr>
                              <m:ctrlP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fPr>
                            <m:num>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𝟏</m:t>
                              </m:r>
                            </m:num>
                            <m:den>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𝟓</m:t>
                              </m:r>
                            </m:den>
                          </m:f>
                        </m:sub>
                      </m:sSub>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𝒂</m:t>
                      </m:r>
                    </m:oMath>
                  </m:oMathPara>
                </a14:m>
                <a:endParaRPr lang="cs-CZ"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 xmlns:m="http://schemas.openxmlformats.org/officeDocument/2006/math">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Ř</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e</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ší</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me</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 </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rovnici</m:t>
                    </m:r>
                  </m:oMath>
                </a14:m>
                <a: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t> </a:t>
                </a:r>
                <a14:m>
                  <m:oMath xmlns:m="http://schemas.openxmlformats.org/officeDocument/2006/math">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f>
                      <m:fPr>
                        <m:ctrlP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fPr>
                      <m:num>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𝟏</m:t>
                        </m:r>
                      </m:num>
                      <m:den>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den>
                    </m:f>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𝟐</m:t>
                    </m:r>
                  </m:oMath>
                </a14:m>
                <a:endPar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endParaRPr>
              </a:p>
              <a:p>
                <a:pPr marL="0" indent="0" algn="ctr" eaLnBrk="1" hangingPunct="1">
                  <a:spcAft>
                    <a:spcPct val="0"/>
                  </a:spcAft>
                  <a:buClr>
                    <a:srgbClr val="114454"/>
                  </a:buClr>
                  <a:buFont typeface="Nixie One" panose="02000503080000020004" pitchFamily="50" charset="0"/>
                  <a:buNone/>
                </a:pPr>
                <a14:m>
                  <m:oMath xmlns:m="http://schemas.openxmlformats.org/officeDocument/2006/math">
                    <m:sSup>
                      <m:sSupPr>
                        <m:ctrlP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e>
                      <m:sup>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𝟐</m:t>
                        </m:r>
                      </m:sup>
                    </m:sSup>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𝟐</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𝟏</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oMath>
                </a14:m>
                <a:r>
                  <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t>0</a:t>
                </a: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sSup>
                        <m:sSupPr>
                          <m:ctrlP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d>
                            <m:dPr>
                              <m:ctrlP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dPr>
                            <m:e>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𝟏</m:t>
                              </m:r>
                            </m:e>
                          </m:d>
                        </m:e>
                        <m:sup>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𝟐</m:t>
                          </m:r>
                        </m:sup>
                      </m:sSup>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𝟎</m:t>
                      </m:r>
                    </m:oMath>
                  </m:oMathPara>
                </a14:m>
                <a:endPar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𝒂</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𝟏</m:t>
                      </m:r>
                    </m:oMath>
                  </m:oMathPara>
                </a14:m>
                <a:endParaRPr lang="cs-CZ" altLang="cs-CZ" sz="1400" b="1" i="1" dirty="0">
                  <a:solidFill>
                    <a:srgbClr val="114454"/>
                  </a:solidFill>
                  <a:latin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None/>
                </a:pPr>
                <a14:m>
                  <m:oMathPara xmlns:m="http://schemas.openxmlformats.org/officeDocument/2006/math">
                    <m:oMathParaPr>
                      <m:jc m:val="center"/>
                    </m:oMathParaPr>
                    <m:oMath xmlns:m="http://schemas.openxmlformats.org/officeDocument/2006/math">
                      <m:sSub>
                        <m:sSubPr>
                          <m:ctrlP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𝒍𝒐𝒈</m:t>
                          </m:r>
                        </m:e>
                        <m:sub>
                          <m:f>
                            <m:fPr>
                              <m:ctrlP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ctrlPr>
                            </m:fPr>
                            <m:num>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𝟏</m:t>
                              </m:r>
                            </m:num>
                            <m:den>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𝟓</m:t>
                              </m:r>
                            </m:den>
                          </m:f>
                        </m:sub>
                      </m:sSub>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𝟏</m:t>
                      </m:r>
                    </m:oMath>
                  </m:oMathPara>
                </a14:m>
                <a:endParaRPr lang="cs-CZ"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
                    </m:oMathParaPr>
                    <m:oMath xmlns:m="http://schemas.openxmlformats.org/officeDocument/2006/math">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sSup>
                        <m:sSupPr>
                          <m:ctrlP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pPr>
                        <m:e>
                          <m:d>
                            <m:dPr>
                              <m:ctrlP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dPr>
                            <m:e>
                              <m:f>
                                <m:fPr>
                                  <m:ctrlP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fPr>
                                <m:num>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𝟏</m:t>
                                  </m:r>
                                </m:num>
                                <m:den>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𝟓</m:t>
                                  </m:r>
                                </m:den>
                              </m:f>
                            </m:e>
                          </m:d>
                        </m:e>
                        <m:sup>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𝟏</m:t>
                          </m:r>
                        </m:sup>
                      </m:sSup>
                    </m:oMath>
                  </m:oMathPara>
                </a14:m>
                <a:endParaRPr lang="cs-CZ"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algn="ctr"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r>
                        <a:rPr lang="cs-CZ" altLang="cs-CZ" sz="1400" b="1" i="1" u="dbl"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u="dbl"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u="dbl"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𝟓</m:t>
                      </m:r>
                    </m:oMath>
                  </m:oMathPara>
                </a14:m>
                <a:endParaRPr lang="sk-SK" altLang="cs-CZ" sz="1400" b="1" u="dbl"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p:txBody>
          </p:sp>
        </mc:Choice>
        <mc:Fallback xmlns="">
          <p:sp>
            <p:nvSpPr>
              <p:cNvPr id="20484" name="Google Shape;194;p20">
                <a:extLst>
                  <a:ext uri="{FF2B5EF4-FFF2-40B4-BE49-F238E27FC236}">
                    <a16:creationId xmlns:a16="http://schemas.microsoft.com/office/drawing/2014/main" id="{CC8CB5B3-0865-45A6-A917-61A39E0FEC57}"/>
                  </a:ext>
                </a:extLst>
              </p:cNvPr>
              <p:cNvSpPr txBox="1">
                <a:spLocks noGrp="1" noRot="1" noChangeAspect="1" noMove="1" noResize="1" noEditPoints="1" noAdjustHandles="1" noChangeArrowheads="1" noChangeShapeType="1" noTextEdit="1"/>
              </p:cNvSpPr>
              <p:nvPr>
                <p:ph type="body" idx="2"/>
              </p:nvPr>
            </p:nvSpPr>
            <p:spPr>
              <a:xfrm>
                <a:off x="4976497" y="1660525"/>
                <a:ext cx="3660775" cy="3159125"/>
              </a:xfrm>
              <a:blipFill>
                <a:blip r:embed="rId4"/>
                <a:stretch>
                  <a:fillRect/>
                </a:stretch>
              </a:blipFill>
            </p:spPr>
            <p:txBody>
              <a:bodyPr/>
              <a:lstStyle/>
              <a:p>
                <a:r>
                  <a:rPr lang="cs-CZ">
                    <a:noFill/>
                  </a:rPr>
                  <a:t> </a:t>
                </a:r>
              </a:p>
            </p:txBody>
          </p:sp>
        </mc:Fallback>
      </mc:AlternateContent>
      <p:grpSp>
        <p:nvGrpSpPr>
          <p:cNvPr id="20485" name="Google Shape;195;p20">
            <a:extLst>
              <a:ext uri="{FF2B5EF4-FFF2-40B4-BE49-F238E27FC236}">
                <a16:creationId xmlns:a16="http://schemas.microsoft.com/office/drawing/2014/main" id="{33F5747E-CAFE-4A6B-B52C-18534A552835}"/>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844A5898-6E39-4A0D-9196-0594280BB58E}"/>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2ECB054-FCFB-4549-BD5E-2029DC05BC80}"/>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98DDE38B-400F-4DA7-9137-5C44302BCF96}"/>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C01CD202-884F-4442-9840-B904623E940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FF979EF6-55D4-402F-9B93-D5CBCD5A8885}"/>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68651182-2419-4BBF-B6B8-31CC3B42D002}"/>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47FD9A7C-201A-4043-A4F4-DBCB027482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62B36BB-85D5-452B-B968-878D4E9A0303}"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sp>
        <p:nvSpPr>
          <p:cNvPr id="8" name="TextovéPole 7">
            <a:extLst>
              <a:ext uri="{FF2B5EF4-FFF2-40B4-BE49-F238E27FC236}">
                <a16:creationId xmlns:a16="http://schemas.microsoft.com/office/drawing/2014/main" id="{028323E3-9970-45AE-B719-0315530466C1}"/>
              </a:ext>
            </a:extLst>
          </p:cNvPr>
          <p:cNvSpPr txBox="1"/>
          <p:nvPr/>
        </p:nvSpPr>
        <p:spPr>
          <a:xfrm>
            <a:off x="824459" y="4483205"/>
            <a:ext cx="7082714" cy="523220"/>
          </a:xfrm>
          <a:prstGeom prst="rect">
            <a:avLst/>
          </a:prstGeom>
          <a:noFill/>
        </p:spPr>
        <p:txBody>
          <a:bodyPr wrap="square" rtlCol="0">
            <a:spAutoFit/>
          </a:bodyPr>
          <a:lstStyle/>
          <a:p>
            <a:r>
              <a:rPr lang="cs-CZ" dirty="0">
                <a:solidFill>
                  <a:srgbClr val="124057"/>
                </a:solidFill>
                <a:latin typeface="Weekly Free Light" panose="00000400000000000000" pitchFamily="50" charset="-18"/>
              </a:rPr>
              <a:t>Nejprve vyřešíme definiční obor rovnice. Poté vhodnou substitucí převedeme zadanou rovnici na kvadratickou. Poté postupujeme jako v př. 1.</a:t>
            </a:r>
          </a:p>
        </p:txBody>
      </p:sp>
      <p:sp>
        <p:nvSpPr>
          <p:cNvPr id="3" name="TextovéPole 2">
            <a:extLst>
              <a:ext uri="{FF2B5EF4-FFF2-40B4-BE49-F238E27FC236}">
                <a16:creationId xmlns:a16="http://schemas.microsoft.com/office/drawing/2014/main" id="{D8051583-EED2-4706-98CC-1BDF94C29E6A}"/>
              </a:ext>
            </a:extLst>
          </p:cNvPr>
          <p:cNvSpPr txBox="1"/>
          <p:nvPr/>
        </p:nvSpPr>
        <p:spPr>
          <a:xfrm>
            <a:off x="700088" y="2398757"/>
            <a:ext cx="819455" cy="307777"/>
          </a:xfrm>
          <a:prstGeom prst="rect">
            <a:avLst/>
          </a:prstGeom>
          <a:noFill/>
        </p:spPr>
        <p:txBody>
          <a:bodyPr wrap="none" rtlCol="0">
            <a:spAutoFit/>
          </a:bodyPr>
          <a:lstStyle/>
          <a:p>
            <a:r>
              <a:rPr lang="sk-SK" altLang="cs-CZ" b="1" dirty="0" err="1">
                <a:solidFill>
                  <a:srgbClr val="114454"/>
                </a:solidFill>
                <a:latin typeface="Weekly Free Light" panose="00000400000000000000" pitchFamily="50" charset="-18"/>
                <a:sym typeface="Nixie One" panose="02000503080000020004" pitchFamily="50" charset="0"/>
              </a:rPr>
              <a:t>Řešení</a:t>
            </a:r>
            <a:r>
              <a:rPr lang="sk-SK" altLang="cs-CZ" b="1" dirty="0">
                <a:solidFill>
                  <a:srgbClr val="114454"/>
                </a:solidFill>
                <a:latin typeface="Weekly Free Light" panose="00000400000000000000" pitchFamily="50" charset="-18"/>
                <a:sym typeface="Nixie One" panose="02000503080000020004" pitchFamily="50" charset="0"/>
              </a:rPr>
              <a:t>:</a:t>
            </a:r>
            <a:endParaRPr lang="cs-CZ" dirty="0"/>
          </a:p>
        </p:txBody>
      </p:sp>
      <p:pic>
        <p:nvPicPr>
          <p:cNvPr id="17" name="Obrázek 16" descr="Obsah obrázku text, hodiny&#10;&#10;Popis byl vytvořen automaticky">
            <a:extLst>
              <a:ext uri="{FF2B5EF4-FFF2-40B4-BE49-F238E27FC236}">
                <a16:creationId xmlns:a16="http://schemas.microsoft.com/office/drawing/2014/main" id="{AA499414-FB1C-4440-9CF3-569A78FE54C6}"/>
              </a:ext>
            </a:extLst>
          </p:cNvPr>
          <p:cNvPicPr>
            <a:picLocks noChangeAspect="1"/>
          </p:cNvPicPr>
          <p:nvPr/>
        </p:nvPicPr>
        <p:blipFill>
          <a:blip r:embed="rId5"/>
          <a:stretch>
            <a:fillRect/>
          </a:stretch>
        </p:blipFill>
        <p:spPr>
          <a:xfrm>
            <a:off x="251520" y="4400809"/>
            <a:ext cx="600189" cy="635084"/>
          </a:xfrm>
          <a:prstGeom prst="rect">
            <a:avLst/>
          </a:prstGeom>
        </p:spPr>
      </p:pic>
      <p:sp>
        <p:nvSpPr>
          <p:cNvPr id="18" name="Tlačítko akce: Návrat 17">
            <a:hlinkClick r:id="rId6" action="ppaction://hlinksldjump" highlightClick="1"/>
            <a:extLst>
              <a:ext uri="{FF2B5EF4-FFF2-40B4-BE49-F238E27FC236}">
                <a16:creationId xmlns:a16="http://schemas.microsoft.com/office/drawing/2014/main" id="{4A769ED0-B38F-4477-86C6-FB77FAA720E6}"/>
              </a:ext>
            </a:extLst>
          </p:cNvPr>
          <p:cNvSpPr/>
          <p:nvPr/>
        </p:nvSpPr>
        <p:spPr>
          <a:xfrm>
            <a:off x="8460432" y="4523250"/>
            <a:ext cx="373435" cy="3154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68610631"/>
      </p:ext>
    </p:extLst>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4">
                                            <p:txEl>
                                              <p:pRg st="7" end="7"/>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20484"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482" name="Google Shape;192;p20">
                <a:extLst>
                  <a:ext uri="{FF2B5EF4-FFF2-40B4-BE49-F238E27FC236}">
                    <a16:creationId xmlns:a16="http://schemas.microsoft.com/office/drawing/2014/main" id="{512F4F23-5A44-45C7-8895-23393C8E83ED}"/>
                  </a:ext>
                </a:extLst>
              </p:cNvPr>
              <p:cNvSpPr txBox="1">
                <a:spLocks noGrp="1"/>
              </p:cNvSpPr>
              <p:nvPr>
                <p:ph type="body" idx="1"/>
              </p:nvPr>
            </p:nvSpPr>
            <p:spPr>
              <a:xfrm>
                <a:off x="700089" y="1576165"/>
                <a:ext cx="4106862" cy="3159125"/>
              </a:xfrm>
            </p:spPr>
            <p:txBody>
              <a:bodyPr/>
              <a:lstStyle/>
              <a:p>
                <a:pPr marL="0" indent="0" eaLnBrk="1" hangingPunct="1">
                  <a:spcAft>
                    <a:spcPct val="0"/>
                  </a:spcAft>
                  <a:buClr>
                    <a:srgbClr val="114454"/>
                  </a:buClr>
                  <a:buFont typeface="Nixie One" panose="02000503080000020004" pitchFamily="50" charset="0"/>
                  <a:buNone/>
                </a:pPr>
                <a:r>
                  <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Řešte rovnici s neznámou </a:t>
                </a:r>
                <a14:m>
                  <m:oMath xmlns:m="http://schemas.openxmlformats.org/officeDocument/2006/math">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𝑹</m:t>
                    </m:r>
                  </m:oMath>
                </a14:m>
                <a:endPar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sSup>
                        <m:sSupPr>
                          <m:ctrlPr>
                            <a:rPr lang="sk-SK"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pPr>
                        <m:e>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𝟑</m:t>
                          </m:r>
                        </m:e>
                        <m:sup>
                          <m:sSub>
                            <m:sSubPr>
                              <m:ctrlPr>
                                <a:rPr lang="sk-SK"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𝒍𝒐𝒈</m:t>
                              </m:r>
                            </m:e>
                            <m:sub>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𝟒</m:t>
                              </m:r>
                            </m:sub>
                          </m:sSub>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sup>
                      </m:sSup>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𝟒𝟓</m:t>
                      </m:r>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6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sSup>
                        <m:sSupPr>
                          <m:ctrlP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e>
                        <m:sup>
                          <m:sSub>
                            <m:sSubPr>
                              <m:ctrlP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bPr>
                            <m:e>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𝒍𝒐𝒈</m:t>
                              </m:r>
                            </m:e>
                            <m:sub>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𝟒</m:t>
                              </m:r>
                            </m:sub>
                          </m:sSub>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𝒙</m:t>
                          </m:r>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6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𝟏</m:t>
                          </m:r>
                        </m:sup>
                      </m:sSup>
                    </m:oMath>
                  </m:oMathPara>
                </a14:m>
                <a:endPar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endPar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r>
                  <a:rPr lang="sk-SK" altLang="cs-CZ" sz="14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Nejprve</a:t>
                </a:r>
                <a:r>
                  <a:rPr lang="sk-SK" altLang="cs-CZ" sz="14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14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vyřešíme</a:t>
                </a:r>
                <a:r>
                  <a:rPr lang="sk-SK" altLang="cs-CZ" sz="14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definiční obor rovnice. A</a:t>
                </a:r>
                <a:r>
                  <a:rPr lang="cs-CZ" altLang="cs-CZ" sz="14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rgument</a:t>
                </a:r>
                <a:r>
                  <a:rPr lang="cs-CZ" altLang="cs-CZ" sz="14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logaritmu musí být větší než 0, proto musí platit: </a:t>
                </a:r>
                <a14:m>
                  <m:oMath xmlns:m="http://schemas.openxmlformats.org/officeDocument/2006/math">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&gt;</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𝟎</m:t>
                    </m:r>
                    <m:r>
                      <a:rPr lang="cs-CZ" altLang="cs-CZ" sz="1400" b="1" i="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 </m:t>
                    </m:r>
                  </m:oMath>
                </a14:m>
                <a: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t>  </a:t>
                </a:r>
                <a:b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br>
                <a:endPar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None/>
                </a:pPr>
                <a: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t>Substituce:</a:t>
                </a:r>
                <a:r>
                  <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t> </a:t>
                </a:r>
                <a14:m>
                  <m:oMath xmlns:m="http://schemas.openxmlformats.org/officeDocument/2006/math">
                    <m:sSub>
                      <m:sSubPr>
                        <m:ctrlP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𝒍𝒐𝒈</m:t>
                        </m:r>
                      </m:e>
                      <m:sub>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𝟒</m:t>
                        </m:r>
                      </m:sub>
                    </m:sSub>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𝒂</m:t>
                    </m:r>
                  </m:oMath>
                </a14:m>
                <a:endParaRPr lang="cs-CZ"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None/>
                </a:pPr>
                <a14:m>
                  <m:oMath xmlns:m="http://schemas.openxmlformats.org/officeDocument/2006/math">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Ř</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e</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ší</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me</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 </m:t>
                    </m:r>
                    <m:r>
                      <m:rPr>
                        <m:nor/>
                      </m:rP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m:t>rovnici</m:t>
                    </m:r>
                  </m:oMath>
                </a14:m>
                <a:r>
                  <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rPr>
                  <a:t> </a:t>
                </a:r>
                <a14:m>
                  <m:oMath xmlns:m="http://schemas.openxmlformats.org/officeDocument/2006/math">
                    <m:sSup>
                      <m:sSupPr>
                        <m:ctrlP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sup>
                    </m:sSup>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𝟒𝟓</m:t>
                    </m:r>
                    <m: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𝟐</m:t>
                    </m:r>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sSup>
                      <m:sSupPr>
                        <m:ctrlP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𝟏</m:t>
                        </m:r>
                      </m:sup>
                    </m:sSup>
                  </m:oMath>
                </a14:m>
                <a:endPar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endPar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endParaRPr lang="cs-CZ" altLang="cs-CZ" sz="1400"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endParaRPr lang="sk-SK"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r>
                  <a:rPr lang="cs-CZ" sz="1400" b="0" i="0" dirty="0">
                    <a:solidFill>
                      <a:srgbClr val="000000"/>
                    </a:solidFill>
                    <a:effectLst/>
                    <a:latin typeface="Times New Roman" panose="02020603050405020304" pitchFamily="18" charset="0"/>
                  </a:rPr>
                  <a:t> </a:t>
                </a:r>
                <a:endPar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p:txBody>
          </p:sp>
        </mc:Choice>
        <mc:Fallback xmlns="">
          <p:sp>
            <p:nvSpPr>
              <p:cNvPr id="20482" name="Google Shape;192;p20">
                <a:extLst>
                  <a:ext uri="{FF2B5EF4-FFF2-40B4-BE49-F238E27FC236}">
                    <a16:creationId xmlns:a16="http://schemas.microsoft.com/office/drawing/2014/main" id="{512F4F23-5A44-45C7-8895-23393C8E83ED}"/>
                  </a:ext>
                </a:extLst>
              </p:cNvPr>
              <p:cNvSpPr txBox="1">
                <a:spLocks noGrp="1" noRot="1" noChangeAspect="1" noMove="1" noResize="1" noEditPoints="1" noAdjustHandles="1" noChangeArrowheads="1" noChangeShapeType="1" noTextEdit="1"/>
              </p:cNvSpPr>
              <p:nvPr>
                <p:ph type="body" idx="1"/>
              </p:nvPr>
            </p:nvSpPr>
            <p:spPr>
              <a:xfrm>
                <a:off x="700089" y="1576165"/>
                <a:ext cx="4106862" cy="3159125"/>
              </a:xfrm>
              <a:blipFill>
                <a:blip r:embed="rId3"/>
                <a:stretch>
                  <a:fillRect l="-890" r="-1484"/>
                </a:stretch>
              </a:blipFill>
            </p:spPr>
            <p:txBody>
              <a:bodyPr/>
              <a:lstStyle/>
              <a:p>
                <a:r>
                  <a:rPr lang="cs-CZ">
                    <a:noFill/>
                  </a:rPr>
                  <a:t> </a:t>
                </a:r>
              </a:p>
            </p:txBody>
          </p:sp>
        </mc:Fallback>
      </mc:AlternateContent>
      <p:sp>
        <p:nvSpPr>
          <p:cNvPr id="20483" name="Google Shape;193;p20">
            <a:extLst>
              <a:ext uri="{FF2B5EF4-FFF2-40B4-BE49-F238E27FC236}">
                <a16:creationId xmlns:a16="http://schemas.microsoft.com/office/drawing/2014/main" id="{E78003DA-C96B-4B16-9173-FBC164FBF211}"/>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a:t>
            </a:r>
            <a:r>
              <a:rPr lang="sk-SK" altLang="cs-CZ" sz="1800" b="1" dirty="0">
                <a:solidFill>
                  <a:srgbClr val="FFFFFF"/>
                </a:solidFill>
                <a:latin typeface="Roboto Slab" pitchFamily="2" charset="0"/>
                <a:cs typeface="Arial" panose="020B0604020202020204" pitchFamily="34" charset="0"/>
                <a:sym typeface="Roboto Slab" pitchFamily="2" charset="0"/>
              </a:rPr>
              <a:t> 3</a:t>
            </a:r>
          </a:p>
        </p:txBody>
      </p:sp>
      <mc:AlternateContent xmlns:mc="http://schemas.openxmlformats.org/markup-compatibility/2006" xmlns:a14="http://schemas.microsoft.com/office/drawing/2010/main">
        <mc:Choice Requires="a14">
          <p:sp>
            <p:nvSpPr>
              <p:cNvPr id="20484" name="Google Shape;194;p20">
                <a:extLst>
                  <a:ext uri="{FF2B5EF4-FFF2-40B4-BE49-F238E27FC236}">
                    <a16:creationId xmlns:a16="http://schemas.microsoft.com/office/drawing/2014/main" id="{CC8CB5B3-0865-45A6-A917-61A39E0FEC57}"/>
                  </a:ext>
                </a:extLst>
              </p:cNvPr>
              <p:cNvSpPr txBox="1">
                <a:spLocks noGrp="1"/>
              </p:cNvSpPr>
              <p:nvPr>
                <p:ph type="body" idx="2"/>
              </p:nvPr>
            </p:nvSpPr>
            <p:spPr>
              <a:xfrm>
                <a:off x="5019588" y="2025719"/>
                <a:ext cx="3660775" cy="2063353"/>
              </a:xfrm>
            </p:spPr>
            <p:txBody>
              <a:bodyPr/>
              <a:lstStyle/>
              <a:p>
                <a:pPr marL="0" indent="0" algn="ctr" eaLnBrk="1" hangingPunct="1">
                  <a:spcAft>
                    <a:spcPct val="0"/>
                  </a:spcAft>
                  <a:buClr>
                    <a:srgbClr val="114454"/>
                  </a:buClr>
                  <a:buNone/>
                </a:pPr>
                <a14:m>
                  <m:oMathPara xmlns:m="http://schemas.openxmlformats.org/officeDocument/2006/math">
                    <m:oMathParaPr>
                      <m:jc m:val="center"/>
                    </m:oMathParaPr>
                    <m:oMath xmlns:m="http://schemas.openxmlformats.org/officeDocument/2006/math">
                      <m:sSup>
                        <m:sSupPr>
                          <m:ctrlP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sup>
                      </m:sSup>
                      <m: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𝟒𝟓</m:t>
                      </m:r>
                      <m: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𝟐</m:t>
                      </m:r>
                      <m: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sSup>
                        <m:sSupPr>
                          <m:ctrlP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sup>
                      </m:sSup>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dirty="0"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oMath>
                  </m:oMathPara>
                </a14:m>
                <a:endPar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endParaRPr>
              </a:p>
              <a:p>
                <a:pPr marL="0" indent="0" algn="ctr" eaLnBrk="1" hangingPunct="1">
                  <a:spcAft>
                    <a:spcPct val="0"/>
                  </a:spcAft>
                  <a:buClr>
                    <a:srgbClr val="114454"/>
                  </a:buClr>
                  <a:buNone/>
                </a:pPr>
                <a14:m>
                  <m:oMathPara xmlns:m="http://schemas.openxmlformats.org/officeDocument/2006/math">
                    <m:oMathParaPr>
                      <m:jc m:val="center"/>
                    </m:oMathParaPr>
                    <m:oMath xmlns:m="http://schemas.openxmlformats.org/officeDocument/2006/math">
                      <m:sSup>
                        <m:sSupPr>
                          <m:ctrlP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sup>
                      </m:sSup>
                      <m: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dirty="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𝟒𝟓</m:t>
                      </m:r>
                      <m:r>
                        <a:rPr lang="cs-CZ" altLang="cs-CZ" sz="1400" b="1" i="1">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𝟔</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sSup>
                        <m:sSupPr>
                          <m:ctrlP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sup>
                      </m:sSup>
                    </m:oMath>
                  </m:oMathPara>
                </a14:m>
                <a:endParaRPr lang="cs-CZ" altLang="cs-CZ" sz="1400" b="1" dirty="0">
                  <a:solidFill>
                    <a:srgbClr val="114454"/>
                  </a:solidFill>
                  <a:latin typeface="Weekly Free Light" panose="00000400000000000000" pitchFamily="50" charset="-18"/>
                  <a:ea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𝟒𝟓</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𝟓</m:t>
                      </m:r>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m:t>
                      </m:r>
                      <m:sSup>
                        <m:sSupPr>
                          <m:ctrlP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smtClean="0">
                              <a:solidFill>
                                <a:srgbClr val="114454"/>
                              </a:solidFill>
                              <a:latin typeface="Cambria Math" panose="02040503050406030204" pitchFamily="18" charset="0"/>
                              <a:ea typeface="Cambria Math" panose="02040503050406030204" pitchFamily="18" charset="0"/>
                              <a:cs typeface="Arial" panose="020B0604020202020204" pitchFamily="34" charset="0"/>
                              <a:sym typeface="Nixie One" panose="02000503080000020004" pitchFamily="50" charset="0"/>
                            </a:rPr>
                            <m:t>𝒂</m:t>
                          </m:r>
                        </m:sup>
                      </m:sSup>
                    </m:oMath>
                  </m:oMathPara>
                </a14:m>
                <a:endParaRPr lang="cs-CZ" altLang="cs-CZ" sz="1400" b="1" i="1" dirty="0">
                  <a:solidFill>
                    <a:srgbClr val="114454"/>
                  </a:solidFill>
                  <a:latin typeface="Cambria Math" panose="02040503050406030204" pitchFamily="18" charset="0"/>
                  <a:cs typeface="Arial" panose="020B0604020202020204" pitchFamily="34" charset="0"/>
                  <a:sym typeface="Nixie One" panose="02000503080000020004" pitchFamily="50" charset="0"/>
                </a:endParaRPr>
              </a:p>
              <a:p>
                <a:pPr marL="0" indent="0" eaLnBrk="1" hangingPunct="1">
                  <a:spcAft>
                    <a:spcPct val="0"/>
                  </a:spcAft>
                  <a:buClr>
                    <a:srgbClr val="114454"/>
                  </a:buClr>
                  <a:buNone/>
                </a:pPr>
                <a14:m>
                  <m:oMathPara xmlns:m="http://schemas.openxmlformats.org/officeDocument/2006/math">
                    <m:oMathParaPr>
                      <m:jc m:val="center"/>
                    </m:oMathParaPr>
                    <m:oMath xmlns:m="http://schemas.openxmlformats.org/officeDocument/2006/math">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𝟗</m:t>
                      </m:r>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m:t>
                      </m:r>
                      <m:sSup>
                        <m:sSupPr>
                          <m:ctrlP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𝒂</m:t>
                          </m:r>
                        </m:sup>
                      </m:sSup>
                    </m:oMath>
                  </m:oMathPara>
                </a14:m>
                <a:endParaRPr lang="cs-CZ"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eaLnBrk="1" hangingPunct="1">
                  <a:spcAft>
                    <a:spcPct val="0"/>
                  </a:spcAft>
                  <a:buClr>
                    <a:srgbClr val="114454"/>
                  </a:buClr>
                  <a:buFont typeface="Nixie One" panose="02000503080000020004" pitchFamily="50" charset="0"/>
                  <a:buNone/>
                </a:pPr>
                <a14:m>
                  <m:oMathPara xmlns:m="http://schemas.openxmlformats.org/officeDocument/2006/math">
                    <m:oMathParaPr>
                      <m:jc m:val="center"/>
                    </m:oMathParaPr>
                    <m:oMath xmlns:m="http://schemas.openxmlformats.org/officeDocument/2006/math">
                      <m:sSup>
                        <m:sSupPr>
                          <m:ctrlP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sup>
                      </m:sSup>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sSup>
                        <m:sSupPr>
                          <m:ctrlP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𝟑</m:t>
                          </m:r>
                        </m:e>
                        <m:sup>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𝒂</m:t>
                          </m:r>
                        </m:sup>
                      </m:sSup>
                    </m:oMath>
                  </m:oMathPara>
                </a14:m>
                <a:endParaRPr lang="cs-CZ"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algn="ctr"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𝒂</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oMath>
                  </m:oMathPara>
                </a14:m>
                <a:endParaRPr lang="sk-SK"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algn="ctr" eaLnBrk="1" hangingPunct="1">
                  <a:spcAft>
                    <a:spcPct val="0"/>
                  </a:spcAft>
                  <a:buClr>
                    <a:srgbClr val="114454"/>
                  </a:buClr>
                  <a:buNone/>
                </a:pPr>
                <a14:m>
                  <m:oMathPara xmlns:m="http://schemas.openxmlformats.org/officeDocument/2006/math">
                    <m:oMathParaPr>
                      <m:jc m:val="centerGroup"/>
                    </m:oMathParaPr>
                    <m:oMath xmlns:m="http://schemas.openxmlformats.org/officeDocument/2006/math">
                      <m:sSub>
                        <m:sSubPr>
                          <m:ctrlP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ctrlPr>
                        </m:sSubPr>
                        <m:e>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𝒍𝒐𝒈</m:t>
                          </m:r>
                        </m:e>
                        <m:sub>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𝟒</m:t>
                          </m:r>
                        </m:sub>
                      </m:sSub>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oMath>
                  </m:oMathPara>
                </a14:m>
                <a:endParaRPr lang="cs-CZ"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algn="ctr"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sSup>
                        <m:sSupPr>
                          <m:ctrlP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ctrlPr>
                        </m:sSupPr>
                        <m:e>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𝟒</m:t>
                          </m:r>
                        </m:e>
                        <m:sup>
                          <m:r>
                            <a:rPr lang="cs-CZ" altLang="cs-CZ" sz="1400" b="1" i="1"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𝟐</m:t>
                          </m:r>
                        </m:sup>
                      </m:sSup>
                    </m:oMath>
                  </m:oMathPara>
                </a14:m>
                <a:endParaRPr lang="sk-SK" altLang="cs-CZ" sz="14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algn="ctr" eaLnBrk="1" hangingPunct="1">
                  <a:spcAft>
                    <a:spcPct val="0"/>
                  </a:spcAft>
                  <a:buClr>
                    <a:srgbClr val="114454"/>
                  </a:buClr>
                  <a:buFont typeface="Nixie One" panose="02000503080000020004" pitchFamily="50" charset="0"/>
                  <a:buNone/>
                </a:pPr>
                <a14:m>
                  <m:oMathPara xmlns:m="http://schemas.openxmlformats.org/officeDocument/2006/math">
                    <m:oMathParaPr>
                      <m:jc m:val="centerGroup"/>
                    </m:oMathParaPr>
                    <m:oMath xmlns:m="http://schemas.openxmlformats.org/officeDocument/2006/math">
                      <m:r>
                        <a:rPr lang="cs-CZ" altLang="cs-CZ" sz="1400" b="1" i="1" u="dbl"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𝒙</m:t>
                      </m:r>
                      <m:r>
                        <a:rPr lang="cs-CZ" altLang="cs-CZ" sz="1400" b="1" i="1" u="dbl" smtClean="0">
                          <a:solidFill>
                            <a:srgbClr val="114454"/>
                          </a:solidFill>
                          <a:latin typeface="Cambria Math" panose="02040503050406030204" pitchFamily="18" charset="0"/>
                          <a:cs typeface="Arial" panose="020B0604020202020204" pitchFamily="34" charset="0"/>
                          <a:sym typeface="Nixie One" panose="02000503080000020004" pitchFamily="50" charset="0"/>
                        </a:rPr>
                        <m:t>=</m:t>
                      </m:r>
                      <m:r>
                        <a:rPr lang="cs-CZ" altLang="cs-CZ" sz="1400" b="1" i="1" u="dbl" smtClean="0">
                          <a:solidFill>
                            <a:srgbClr val="114454"/>
                          </a:solidFill>
                          <a:latin typeface="Cambria Math" panose="02040503050406030204" pitchFamily="18" charset="0"/>
                          <a:cs typeface="Arial" panose="020B0604020202020204" pitchFamily="34" charset="0"/>
                          <a:sym typeface="Nixie One" panose="02000503080000020004" pitchFamily="50" charset="0"/>
                        </a:rPr>
                        <m:t>𝟏𝟔</m:t>
                      </m:r>
                    </m:oMath>
                  </m:oMathPara>
                </a14:m>
                <a:endParaRPr lang="sk-SK" altLang="cs-CZ" sz="1400" b="1" u="dbl"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p:txBody>
          </p:sp>
        </mc:Choice>
        <mc:Fallback xmlns="">
          <p:sp>
            <p:nvSpPr>
              <p:cNvPr id="20484" name="Google Shape;194;p20">
                <a:extLst>
                  <a:ext uri="{FF2B5EF4-FFF2-40B4-BE49-F238E27FC236}">
                    <a16:creationId xmlns:a16="http://schemas.microsoft.com/office/drawing/2014/main" id="{CC8CB5B3-0865-45A6-A917-61A39E0FEC57}"/>
                  </a:ext>
                </a:extLst>
              </p:cNvPr>
              <p:cNvSpPr txBox="1">
                <a:spLocks noGrp="1" noRot="1" noChangeAspect="1" noMove="1" noResize="1" noEditPoints="1" noAdjustHandles="1" noChangeArrowheads="1" noChangeShapeType="1" noTextEdit="1"/>
              </p:cNvSpPr>
              <p:nvPr>
                <p:ph type="body" idx="2"/>
              </p:nvPr>
            </p:nvSpPr>
            <p:spPr>
              <a:xfrm>
                <a:off x="5019588" y="2025719"/>
                <a:ext cx="3660775" cy="2063353"/>
              </a:xfrm>
              <a:blipFill>
                <a:blip r:embed="rId4"/>
                <a:stretch>
                  <a:fillRect/>
                </a:stretch>
              </a:blipFill>
            </p:spPr>
            <p:txBody>
              <a:bodyPr/>
              <a:lstStyle/>
              <a:p>
                <a:r>
                  <a:rPr lang="cs-CZ">
                    <a:noFill/>
                  </a:rPr>
                  <a:t> </a:t>
                </a:r>
              </a:p>
            </p:txBody>
          </p:sp>
        </mc:Fallback>
      </mc:AlternateContent>
      <p:grpSp>
        <p:nvGrpSpPr>
          <p:cNvPr id="20485" name="Google Shape;195;p20">
            <a:extLst>
              <a:ext uri="{FF2B5EF4-FFF2-40B4-BE49-F238E27FC236}">
                <a16:creationId xmlns:a16="http://schemas.microsoft.com/office/drawing/2014/main" id="{33F5747E-CAFE-4A6B-B52C-18534A552835}"/>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844A5898-6E39-4A0D-9196-0594280BB58E}"/>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2ECB054-FCFB-4549-BD5E-2029DC05BC80}"/>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98DDE38B-400F-4DA7-9137-5C44302BCF96}"/>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C01CD202-884F-4442-9840-B904623E940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FF979EF6-55D4-402F-9B93-D5CBCD5A8885}"/>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68651182-2419-4BBF-B6B8-31CC3B42D002}"/>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47FD9A7C-201A-4043-A4F4-DBCB027482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62B36BB-85D5-452B-B968-878D4E9A030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sp>
        <p:nvSpPr>
          <p:cNvPr id="8" name="TextovéPole 7">
            <a:extLst>
              <a:ext uri="{FF2B5EF4-FFF2-40B4-BE49-F238E27FC236}">
                <a16:creationId xmlns:a16="http://schemas.microsoft.com/office/drawing/2014/main" id="{028323E3-9970-45AE-B719-0315530466C1}"/>
              </a:ext>
            </a:extLst>
          </p:cNvPr>
          <p:cNvSpPr txBox="1"/>
          <p:nvPr/>
        </p:nvSpPr>
        <p:spPr>
          <a:xfrm>
            <a:off x="879084" y="4242911"/>
            <a:ext cx="7082714" cy="738664"/>
          </a:xfrm>
          <a:prstGeom prst="rect">
            <a:avLst/>
          </a:prstGeom>
          <a:noFill/>
        </p:spPr>
        <p:txBody>
          <a:bodyPr wrap="square" rtlCol="0">
            <a:spAutoFit/>
          </a:bodyPr>
          <a:lstStyle/>
          <a:p>
            <a:r>
              <a:rPr lang="cs-CZ" dirty="0">
                <a:solidFill>
                  <a:srgbClr val="124057"/>
                </a:solidFill>
                <a:latin typeface="Weekly Free Light" panose="00000400000000000000" pitchFamily="50" charset="-18"/>
              </a:rPr>
              <a:t>Nejprve vyřešíme definiční obor rovnice. Poté vhodnou substitucí převedeme zadanou rovnici na exponenciální. Její řešení dosadíme do substituce a vypočítáme původní neznámou.</a:t>
            </a:r>
          </a:p>
        </p:txBody>
      </p:sp>
      <p:sp>
        <p:nvSpPr>
          <p:cNvPr id="3" name="TextovéPole 2">
            <a:extLst>
              <a:ext uri="{FF2B5EF4-FFF2-40B4-BE49-F238E27FC236}">
                <a16:creationId xmlns:a16="http://schemas.microsoft.com/office/drawing/2014/main" id="{D8051583-EED2-4706-98CC-1BDF94C29E6A}"/>
              </a:ext>
            </a:extLst>
          </p:cNvPr>
          <p:cNvSpPr txBox="1"/>
          <p:nvPr/>
        </p:nvSpPr>
        <p:spPr>
          <a:xfrm>
            <a:off x="700088" y="2398757"/>
            <a:ext cx="819455" cy="307777"/>
          </a:xfrm>
          <a:prstGeom prst="rect">
            <a:avLst/>
          </a:prstGeom>
          <a:noFill/>
        </p:spPr>
        <p:txBody>
          <a:bodyPr wrap="none" rtlCol="0">
            <a:spAutoFit/>
          </a:bodyPr>
          <a:lstStyle/>
          <a:p>
            <a:r>
              <a:rPr lang="sk-SK" altLang="cs-CZ" b="1" dirty="0" err="1">
                <a:solidFill>
                  <a:srgbClr val="114454"/>
                </a:solidFill>
                <a:latin typeface="Weekly Free Light" panose="00000400000000000000" pitchFamily="50" charset="-18"/>
                <a:sym typeface="Nixie One" panose="02000503080000020004" pitchFamily="50" charset="0"/>
              </a:rPr>
              <a:t>Řešení</a:t>
            </a:r>
            <a:r>
              <a:rPr lang="sk-SK" altLang="cs-CZ" b="1" dirty="0">
                <a:solidFill>
                  <a:srgbClr val="114454"/>
                </a:solidFill>
                <a:latin typeface="Weekly Free Light" panose="00000400000000000000" pitchFamily="50" charset="-18"/>
                <a:sym typeface="Nixie One" panose="02000503080000020004" pitchFamily="50" charset="0"/>
              </a:rPr>
              <a:t>:</a:t>
            </a:r>
            <a:endParaRPr lang="cs-CZ" dirty="0"/>
          </a:p>
        </p:txBody>
      </p:sp>
      <p:pic>
        <p:nvPicPr>
          <p:cNvPr id="17" name="Obrázek 16" descr="Obsah obrázku text, hodiny&#10;&#10;Popis byl vytvořen automaticky">
            <a:extLst>
              <a:ext uri="{FF2B5EF4-FFF2-40B4-BE49-F238E27FC236}">
                <a16:creationId xmlns:a16="http://schemas.microsoft.com/office/drawing/2014/main" id="{AA499414-FB1C-4440-9CF3-569A78FE54C6}"/>
              </a:ext>
            </a:extLst>
          </p:cNvPr>
          <p:cNvPicPr>
            <a:picLocks noChangeAspect="1"/>
          </p:cNvPicPr>
          <p:nvPr/>
        </p:nvPicPr>
        <p:blipFill>
          <a:blip r:embed="rId5"/>
          <a:stretch>
            <a:fillRect/>
          </a:stretch>
        </p:blipFill>
        <p:spPr>
          <a:xfrm>
            <a:off x="278895" y="4291049"/>
            <a:ext cx="600189" cy="635084"/>
          </a:xfrm>
          <a:prstGeom prst="rect">
            <a:avLst/>
          </a:prstGeom>
        </p:spPr>
      </p:pic>
      <p:sp>
        <p:nvSpPr>
          <p:cNvPr id="18" name="Tlačítko akce: Návrat 17">
            <a:hlinkClick r:id="rId6" action="ppaction://hlinksldjump" highlightClick="1"/>
            <a:extLst>
              <a:ext uri="{FF2B5EF4-FFF2-40B4-BE49-F238E27FC236}">
                <a16:creationId xmlns:a16="http://schemas.microsoft.com/office/drawing/2014/main" id="{4A769ED0-B38F-4477-86C6-FB77FAA720E6}"/>
              </a:ext>
            </a:extLst>
          </p:cNvPr>
          <p:cNvSpPr/>
          <p:nvPr/>
        </p:nvSpPr>
        <p:spPr>
          <a:xfrm>
            <a:off x="8460432" y="4523250"/>
            <a:ext cx="373435" cy="3154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49798150"/>
      </p:ext>
    </p:extLst>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482">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482">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482">
                                            <p:txEl>
                                              <p:pRg st="5" end="5"/>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484">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484">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484">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0484">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484">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0484">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0484">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484">
                                            <p:txEl>
                                              <p:pRg st="7" end="7"/>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484">
                                            <p:txEl>
                                              <p:pRg st="8" end="8"/>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20484"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Google Shape;250;p24">
            <a:extLst>
              <a:ext uri="{FF2B5EF4-FFF2-40B4-BE49-F238E27FC236}">
                <a16:creationId xmlns:a16="http://schemas.microsoft.com/office/drawing/2014/main" id="{C95F46F3-839D-4756-A9EA-31A49F838F13}"/>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err="1">
                <a:solidFill>
                  <a:srgbClr val="FFFFFF"/>
                </a:solidFill>
                <a:latin typeface="Roboto Slab" pitchFamily="2" charset="0"/>
                <a:cs typeface="Arial" panose="020B0604020202020204" pitchFamily="34" charset="0"/>
                <a:sym typeface="Roboto Slab" pitchFamily="2" charset="0"/>
              </a:rPr>
              <a:t>Řešené</a:t>
            </a:r>
            <a:r>
              <a:rPr lang="sk-SK" altLang="cs-CZ" sz="1800" b="1">
                <a:solidFill>
                  <a:srgbClr val="FFFFFF"/>
                </a:solidFill>
                <a:latin typeface="Roboto Slab" pitchFamily="2" charset="0"/>
                <a:cs typeface="Arial" panose="020B0604020202020204" pitchFamily="34" charset="0"/>
                <a:sym typeface="Roboto Slab" pitchFamily="2" charset="0"/>
              </a:rPr>
              <a:t> </a:t>
            </a:r>
            <a:r>
              <a:rPr lang="sk-SK" altLang="cs-CZ" sz="1800" b="1" err="1">
                <a:solidFill>
                  <a:srgbClr val="FFFFFF"/>
                </a:solidFill>
                <a:latin typeface="Roboto Slab" pitchFamily="2" charset="0"/>
                <a:cs typeface="Arial" panose="020B0604020202020204" pitchFamily="34" charset="0"/>
                <a:sym typeface="Roboto Slab" pitchFamily="2" charset="0"/>
              </a:rPr>
              <a:t>příklady</a:t>
            </a:r>
            <a:endParaRPr lang="sk-SK" altLang="cs-CZ" sz="1800" b="1">
              <a:solidFill>
                <a:srgbClr val="FFFFFF"/>
              </a:solidFill>
              <a:latin typeface="Roboto Slab" pitchFamily="2" charset="0"/>
              <a:cs typeface="Arial" panose="020B0604020202020204" pitchFamily="34" charset="0"/>
              <a:sym typeface="Roboto Slab" pitchFamily="2" charset="0"/>
            </a:endParaRPr>
          </a:p>
        </p:txBody>
      </p:sp>
      <p:sp>
        <p:nvSpPr>
          <p:cNvPr id="24579" name="Google Shape;251;p24">
            <a:hlinkClick r:id="rId3" action="ppaction://hlinksldjump"/>
            <a:extLst>
              <a:ext uri="{FF2B5EF4-FFF2-40B4-BE49-F238E27FC236}">
                <a16:creationId xmlns:a16="http://schemas.microsoft.com/office/drawing/2014/main" id="{16B17523-5577-4F14-A0B2-AD353F90AB84}"/>
              </a:ext>
            </a:extLst>
          </p:cNvPr>
          <p:cNvSpPr>
            <a:spLocks noChangeArrowheads="1"/>
          </p:cNvSpPr>
          <p:nvPr/>
        </p:nvSpPr>
        <p:spPr bwMode="auto">
          <a:xfrm>
            <a:off x="1129311" y="2066985"/>
            <a:ext cx="2541588" cy="2541588"/>
          </a:xfrm>
          <a:prstGeom prst="ellipse">
            <a:avLst/>
          </a:prstGeom>
          <a:noFill/>
          <a:ln w="76200">
            <a:solidFill>
              <a:srgbClr val="94BF6E"/>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b="1" dirty="0" err="1">
                <a:solidFill>
                  <a:srgbClr val="3B8D61"/>
                </a:solidFill>
                <a:latin typeface="Weekly Free Light" panose="00000400000000000000" pitchFamily="50" charset="-18"/>
                <a:sym typeface="Nixie One" panose="02000503080000020004" pitchFamily="50" charset="0"/>
              </a:rPr>
              <a:t>Příklad</a:t>
            </a:r>
            <a:r>
              <a:rPr lang="sk-SK" altLang="cs-CZ" b="1" dirty="0">
                <a:solidFill>
                  <a:srgbClr val="3B8D61"/>
                </a:solidFill>
                <a:latin typeface="Weekly Free Light" panose="00000400000000000000" pitchFamily="50" charset="-18"/>
                <a:sym typeface="Nixie One" panose="02000503080000020004" pitchFamily="50" charset="0"/>
              </a:rPr>
              <a:t> 4</a:t>
            </a:r>
          </a:p>
        </p:txBody>
      </p:sp>
      <p:sp>
        <p:nvSpPr>
          <p:cNvPr id="24582" name="Google Shape;259;p24">
            <a:hlinkClick r:id="rId4" action="ppaction://hlinksldjump"/>
            <a:extLst>
              <a:ext uri="{FF2B5EF4-FFF2-40B4-BE49-F238E27FC236}">
                <a16:creationId xmlns:a16="http://schemas.microsoft.com/office/drawing/2014/main" id="{4F1E2D36-9277-451B-93B9-4DEE98A77697}"/>
              </a:ext>
            </a:extLst>
          </p:cNvPr>
          <p:cNvSpPr>
            <a:spLocks noChangeArrowheads="1"/>
          </p:cNvSpPr>
          <p:nvPr/>
        </p:nvSpPr>
        <p:spPr bwMode="auto">
          <a:xfrm>
            <a:off x="3035746" y="2071687"/>
            <a:ext cx="2541587" cy="2541588"/>
          </a:xfrm>
          <a:prstGeom prst="ellipse">
            <a:avLst/>
          </a:prstGeom>
          <a:solidFill>
            <a:srgbClr val="0E3142">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b="1" dirty="0" err="1">
                <a:solidFill>
                  <a:srgbClr val="114454"/>
                </a:solidFill>
                <a:latin typeface="Weekly Free Light" panose="00000400000000000000" pitchFamily="50" charset="-18"/>
                <a:sym typeface="Nixie One" panose="02000503080000020004" pitchFamily="50" charset="0"/>
              </a:rPr>
              <a:t>Příklad</a:t>
            </a:r>
            <a:r>
              <a:rPr lang="sk-SK" altLang="cs-CZ" b="1" dirty="0">
                <a:solidFill>
                  <a:srgbClr val="114454"/>
                </a:solidFill>
                <a:latin typeface="Weekly Free Light" panose="00000400000000000000" pitchFamily="50" charset="-18"/>
                <a:sym typeface="Nixie One" panose="02000503080000020004" pitchFamily="50" charset="0"/>
              </a:rPr>
              <a:t> 5</a:t>
            </a:r>
          </a:p>
        </p:txBody>
      </p:sp>
      <p:sp>
        <p:nvSpPr>
          <p:cNvPr id="24583" name="Google Shape;260;p24">
            <a:extLst>
              <a:ext uri="{FF2B5EF4-FFF2-40B4-BE49-F238E27FC236}">
                <a16:creationId xmlns:a16="http://schemas.microsoft.com/office/drawing/2014/main" id="{71FF7E18-A0DA-466D-8280-3331552FA9F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8BC0223-B655-461A-B2F4-43784DC975E4}"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p:grpSp>
        <p:nvGrpSpPr>
          <p:cNvPr id="20" name="Google Shape;195;p20">
            <a:extLst>
              <a:ext uri="{FF2B5EF4-FFF2-40B4-BE49-F238E27FC236}">
                <a16:creationId xmlns:a16="http://schemas.microsoft.com/office/drawing/2014/main" id="{A52BBA5F-A39F-42F6-B58D-809B209DC31D}"/>
              </a:ext>
            </a:extLst>
          </p:cNvPr>
          <p:cNvGrpSpPr>
            <a:grpSpLocks/>
          </p:cNvGrpSpPr>
          <p:nvPr/>
        </p:nvGrpSpPr>
        <p:grpSpPr bwMode="auto">
          <a:xfrm>
            <a:off x="333375" y="862013"/>
            <a:ext cx="366713" cy="366712"/>
            <a:chOff x="1923675" y="1633650"/>
            <a:chExt cx="436000" cy="435975"/>
          </a:xfrm>
        </p:grpSpPr>
        <p:sp>
          <p:nvSpPr>
            <p:cNvPr id="21" name="Google Shape;196;p20">
              <a:extLst>
                <a:ext uri="{FF2B5EF4-FFF2-40B4-BE49-F238E27FC236}">
                  <a16:creationId xmlns:a16="http://schemas.microsoft.com/office/drawing/2014/main" id="{8BEAA94B-6F10-49A9-8925-78F1DF8B5125}"/>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2" name="Google Shape;197;p20">
              <a:extLst>
                <a:ext uri="{FF2B5EF4-FFF2-40B4-BE49-F238E27FC236}">
                  <a16:creationId xmlns:a16="http://schemas.microsoft.com/office/drawing/2014/main" id="{45DADCB8-DBD7-4762-894E-6A619C588C86}"/>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 name="Google Shape;198;p20">
              <a:extLst>
                <a:ext uri="{FF2B5EF4-FFF2-40B4-BE49-F238E27FC236}">
                  <a16:creationId xmlns:a16="http://schemas.microsoft.com/office/drawing/2014/main" id="{B986A206-BA8D-4FA0-9C34-971408F69989}"/>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4" name="Google Shape;199;p20">
              <a:extLst>
                <a:ext uri="{FF2B5EF4-FFF2-40B4-BE49-F238E27FC236}">
                  <a16:creationId xmlns:a16="http://schemas.microsoft.com/office/drawing/2014/main" id="{D5843A85-B35E-4FBF-AE0E-F9B0A96C6619}"/>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 name="Google Shape;200;p20">
              <a:extLst>
                <a:ext uri="{FF2B5EF4-FFF2-40B4-BE49-F238E27FC236}">
                  <a16:creationId xmlns:a16="http://schemas.microsoft.com/office/drawing/2014/main" id="{AC13FD37-E6B4-4B94-B30A-53604B69C898}"/>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 name="Google Shape;201;p20">
              <a:extLst>
                <a:ext uri="{FF2B5EF4-FFF2-40B4-BE49-F238E27FC236}">
                  <a16:creationId xmlns:a16="http://schemas.microsoft.com/office/drawing/2014/main" id="{4CB7C410-B90C-49B9-BF35-9A20475C044B}"/>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5" name="Tlačítko akce: Přejít domů 14">
            <a:hlinkClick r:id="rId5" action="ppaction://hlinksldjump" highlightClick="1"/>
            <a:extLst>
              <a:ext uri="{FF2B5EF4-FFF2-40B4-BE49-F238E27FC236}">
                <a16:creationId xmlns:a16="http://schemas.microsoft.com/office/drawing/2014/main" id="{039ECD6F-C75F-4D11-AD3A-B586B9AFBBDE}"/>
              </a:ext>
            </a:extLst>
          </p:cNvPr>
          <p:cNvSpPr/>
          <p:nvPr/>
        </p:nvSpPr>
        <p:spPr>
          <a:xfrm>
            <a:off x="8604542" y="4657725"/>
            <a:ext cx="349250" cy="3238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47867275"/>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6C5F9FB8060D64C8E0B7464069D83AF" ma:contentTypeVersion="14" ma:contentTypeDescription="Vytvoří nový dokument" ma:contentTypeScope="" ma:versionID="aca2db119d2fc9146f131250d316edef">
  <xsd:schema xmlns:xsd="http://www.w3.org/2001/XMLSchema" xmlns:xs="http://www.w3.org/2001/XMLSchema" xmlns:p="http://schemas.microsoft.com/office/2006/metadata/properties" xmlns:ns3="9224fa2c-b553-45c2-91a6-950e6445eb78" xmlns:ns4="eb673eca-9c6d-4111-bd5b-36b76387af34" targetNamespace="http://schemas.microsoft.com/office/2006/metadata/properties" ma:root="true" ma:fieldsID="56c3da60272842989489ef3965f72a9e" ns3:_="" ns4:_="">
    <xsd:import namespace="9224fa2c-b553-45c2-91a6-950e6445eb78"/>
    <xsd:import namespace="eb673eca-9c6d-4111-bd5b-36b76387af3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4fa2c-b553-45c2-91a6-950e6445eb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673eca-9c6d-4111-bd5b-36b76387af34"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element name="SharingHintHash" ma:index="19"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3F7843-97FE-4602-8B1C-67A2D54F7E34}">
  <ds:schemaRefs>
    <ds:schemaRef ds:uri="http://purl.org/dc/term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eb673eca-9c6d-4111-bd5b-36b76387af34"/>
    <ds:schemaRef ds:uri="9224fa2c-b553-45c2-91a6-950e6445eb78"/>
    <ds:schemaRef ds:uri="http://purl.org/dc/dcmitype/"/>
  </ds:schemaRefs>
</ds:datastoreItem>
</file>

<file path=customXml/itemProps2.xml><?xml version="1.0" encoding="utf-8"?>
<ds:datastoreItem xmlns:ds="http://schemas.openxmlformats.org/officeDocument/2006/customXml" ds:itemID="{0D21ADFE-A6F6-455A-83A9-BE6698009925}">
  <ds:schemaRefs>
    <ds:schemaRef ds:uri="http://schemas.microsoft.com/sharepoint/v3/contenttype/forms"/>
  </ds:schemaRefs>
</ds:datastoreItem>
</file>

<file path=customXml/itemProps3.xml><?xml version="1.0" encoding="utf-8"?>
<ds:datastoreItem xmlns:ds="http://schemas.openxmlformats.org/officeDocument/2006/customXml" ds:itemID="{279744D2-82AE-4705-99FB-1555FD2AD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4fa2c-b553-45c2-91a6-950e6445eb78"/>
    <ds:schemaRef ds:uri="eb673eca-9c6d-4111-bd5b-36b76387a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571</TotalTime>
  <Words>866</Words>
  <Application>Microsoft Office PowerPoint</Application>
  <PresentationFormat>Předvádění na obrazovce (16:9)</PresentationFormat>
  <Paragraphs>139</Paragraphs>
  <Slides>13</Slides>
  <Notes>13</Notes>
  <HiddenSlides>3</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13</vt:i4>
      </vt:variant>
    </vt:vector>
  </HeadingPairs>
  <TitlesOfParts>
    <vt:vector size="23" baseType="lpstr">
      <vt:lpstr>Arial</vt:lpstr>
      <vt:lpstr>Cambria Math</vt:lpstr>
      <vt:lpstr>Wingdings</vt:lpstr>
      <vt:lpstr>Calibri</vt:lpstr>
      <vt:lpstr>Nixie One</vt:lpstr>
      <vt:lpstr>Ariel</vt:lpstr>
      <vt:lpstr>Times New Roman</vt:lpstr>
      <vt:lpstr>Roboto Slab</vt:lpstr>
      <vt:lpstr>Weekly Free Light</vt:lpstr>
      <vt:lpstr>Warwick template</vt:lpstr>
      <vt:lpstr>Digi school  Další typy  logaritmických a exponenciálních rovnic  </vt:lpstr>
      <vt:lpstr>Prezentace aplikace PowerPoint</vt:lpstr>
      <vt:lpstr>Obsah lekce</vt:lpstr>
      <vt:lpstr>Další typy logaritmických a exponenciálních rovnic</vt:lpstr>
      <vt:lpstr>Řešené příklady</vt:lpstr>
      <vt:lpstr>Příklad 1</vt:lpstr>
      <vt:lpstr>Příklad 2</vt:lpstr>
      <vt:lpstr>Příklad 3</vt:lpstr>
      <vt:lpstr>Řešené příklady</vt:lpstr>
      <vt:lpstr>Příklad 4</vt:lpstr>
      <vt:lpstr>Příklad 5</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Markéta Brucháčková</cp:lastModifiedBy>
  <cp:revision>40</cp:revision>
  <dcterms:modified xsi:type="dcterms:W3CDTF">2022-07-20T21:50:26Z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0x01010086C5F9FB8060D64C8E0B7464069D83AF</vt:lpwstr>
  </property>
</Properties>
</file>