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4"/>
  </p:notesMasterIdLst>
  <p:sldIdLst>
    <p:sldId id="293" r:id="rId5"/>
    <p:sldId id="337" r:id="rId6"/>
    <p:sldId id="268" r:id="rId7"/>
    <p:sldId id="259" r:id="rId8"/>
    <p:sldId id="297" r:id="rId9"/>
    <p:sldId id="298" r:id="rId10"/>
    <p:sldId id="296" r:id="rId11"/>
    <p:sldId id="304" r:id="rId12"/>
    <p:sldId id="299" r:id="rId13"/>
    <p:sldId id="275" r:id="rId14"/>
    <p:sldId id="307" r:id="rId15"/>
    <p:sldId id="269" r:id="rId16"/>
    <p:sldId id="303" r:id="rId17"/>
    <p:sldId id="294" r:id="rId18"/>
    <p:sldId id="305" r:id="rId19"/>
    <p:sldId id="261" r:id="rId20"/>
    <p:sldId id="262" r:id="rId21"/>
    <p:sldId id="302" r:id="rId22"/>
    <p:sldId id="295" r:id="rId23"/>
    <p:sldId id="306" r:id="rId24"/>
    <p:sldId id="263" r:id="rId25"/>
    <p:sldId id="301" r:id="rId26"/>
    <p:sldId id="300" r:id="rId27"/>
    <p:sldId id="281" r:id="rId28"/>
    <p:sldId id="344" r:id="rId29"/>
    <p:sldId id="345" r:id="rId30"/>
    <p:sldId id="343" r:id="rId31"/>
    <p:sldId id="290" r:id="rId32"/>
    <p:sldId id="292" r:id="rId33"/>
  </p:sldIdLst>
  <p:sldSz cx="9144000" cy="5143500" type="screen16x9"/>
  <p:notesSz cx="6858000" cy="9144000"/>
  <p:embeddedFontLst>
    <p:embeddedFont>
      <p:font typeface="Nixie One" panose="020B0604020202020204" charset="0"/>
      <p:regular r:id="rId35"/>
    </p:embeddedFont>
    <p:embeddedFont>
      <p:font typeface="Roboto Slab" panose="020B0604020202020204" charset="0"/>
      <p:regular r:id="rId36"/>
      <p:bold r:id="rId37"/>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ata" initials="s" lastIdx="1" clrIdx="0">
    <p:extLst>
      <p:ext uri="{19B8F6BF-5375-455C-9EA6-DF929625EA0E}">
        <p15:presenceInfo xmlns:p15="http://schemas.microsoft.com/office/powerpoint/2012/main" userId="aea1376da7a09f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77827-5D5D-4501-AEF9-30483AA2FAA2}" v="10" dt="2022-09-20T11:58:56.720"/>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p:cViewPr varScale="1">
        <p:scale>
          <a:sx n="81" d="100"/>
          <a:sy n="81" d="100"/>
        </p:scale>
        <p:origin x="96" y="3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řina Juříčková" userId="d7bc9bb3-e006-4dad-8404-c19b67946cec" providerId="ADAL" clId="{32062135-06C6-42F2-A2C2-84C7E46757E7}"/>
    <pc:docChg chg="custSel modSld">
      <pc:chgData name="Jiřina Juříčková" userId="d7bc9bb3-e006-4dad-8404-c19b67946cec" providerId="ADAL" clId="{32062135-06C6-42F2-A2C2-84C7E46757E7}" dt="2022-09-20T10:59:05.611" v="1"/>
      <pc:docMkLst>
        <pc:docMk/>
      </pc:docMkLst>
      <pc:sldChg chg="addSp delSp delAnim">
        <pc:chgData name="Jiřina Juříčková" userId="d7bc9bb3-e006-4dad-8404-c19b67946cec" providerId="ADAL" clId="{32062135-06C6-42F2-A2C2-84C7E46757E7}" dt="2022-09-20T10:59:05.611" v="1"/>
        <pc:sldMkLst>
          <pc:docMk/>
          <pc:sldMk cId="0" sldId="262"/>
        </pc:sldMkLst>
        <pc:picChg chg="del">
          <ac:chgData name="Jiřina Juříčková" userId="d7bc9bb3-e006-4dad-8404-c19b67946cec" providerId="ADAL" clId="{32062135-06C6-42F2-A2C2-84C7E46757E7}" dt="2022-09-20T10:58:58.725" v="0" actId="478"/>
          <ac:picMkLst>
            <pc:docMk/>
            <pc:sldMk cId="0" sldId="262"/>
            <ac:picMk id="2" creationId="{1E13378C-C076-48D8-927A-400ED22D9C25}"/>
          </ac:picMkLst>
        </pc:picChg>
        <pc:picChg chg="add">
          <ac:chgData name="Jiřina Juříčková" userId="d7bc9bb3-e006-4dad-8404-c19b67946cec" providerId="ADAL" clId="{32062135-06C6-42F2-A2C2-84C7E46757E7}" dt="2022-09-20T10:59:05.611" v="1"/>
          <ac:picMkLst>
            <pc:docMk/>
            <pc:sldMk cId="0" sldId="262"/>
            <ac:picMk id="7" creationId="{0F5EAF0A-FFC6-4529-82C3-B4F0AA5C25E6}"/>
          </ac:picMkLst>
        </pc:picChg>
      </pc:sldChg>
    </pc:docChg>
  </pc:docChgLst>
  <pc:docChgLst>
    <pc:chgData name="Jiřina Juříčková" userId="d7bc9bb3-e006-4dad-8404-c19b67946cec" providerId="ADAL" clId="{E5177827-5D5D-4501-AEF9-30483AA2FAA2}"/>
    <pc:docChg chg="custSel modSld">
      <pc:chgData name="Jiřina Juříčková" userId="d7bc9bb3-e006-4dad-8404-c19b67946cec" providerId="ADAL" clId="{E5177827-5D5D-4501-AEF9-30483AA2FAA2}" dt="2022-09-20T11:58:56.720" v="12"/>
      <pc:docMkLst>
        <pc:docMk/>
      </pc:docMkLst>
      <pc:sldChg chg="delSp modSp">
        <pc:chgData name="Jiřina Juříčková" userId="d7bc9bb3-e006-4dad-8404-c19b67946cec" providerId="ADAL" clId="{E5177827-5D5D-4501-AEF9-30483AA2FAA2}" dt="2022-09-19T12:03:58.502" v="8" actId="1076"/>
        <pc:sldMkLst>
          <pc:docMk/>
          <pc:sldMk cId="0" sldId="292"/>
        </pc:sldMkLst>
        <pc:picChg chg="mod">
          <ac:chgData name="Jiřina Juříčková" userId="d7bc9bb3-e006-4dad-8404-c19b67946cec" providerId="ADAL" clId="{E5177827-5D5D-4501-AEF9-30483AA2FAA2}" dt="2022-09-19T12:03:01.917" v="2" actId="1076"/>
          <ac:picMkLst>
            <pc:docMk/>
            <pc:sldMk cId="0" sldId="292"/>
            <ac:picMk id="6149" creationId="{D3B60B88-C470-4A3D-A2EB-2FBAA52DA84D}"/>
          </ac:picMkLst>
        </pc:picChg>
        <pc:picChg chg="del">
          <ac:chgData name="Jiřina Juříčková" userId="d7bc9bb3-e006-4dad-8404-c19b67946cec" providerId="ADAL" clId="{E5177827-5D5D-4501-AEF9-30483AA2FAA2}" dt="2022-09-19T12:02:57.985" v="1" actId="21"/>
          <ac:picMkLst>
            <pc:docMk/>
            <pc:sldMk cId="0" sldId="292"/>
            <ac:picMk id="6150" creationId="{FD9A42F4-DBD3-4440-A551-D549E26EDF48}"/>
          </ac:picMkLst>
        </pc:picChg>
        <pc:picChg chg="mod">
          <ac:chgData name="Jiřina Juříčková" userId="d7bc9bb3-e006-4dad-8404-c19b67946cec" providerId="ADAL" clId="{E5177827-5D5D-4501-AEF9-30483AA2FAA2}" dt="2022-09-19T12:03:58.502" v="8" actId="1076"/>
          <ac:picMkLst>
            <pc:docMk/>
            <pc:sldMk cId="0" sldId="292"/>
            <ac:picMk id="6151" creationId="{CBEFF3F1-F32D-4061-9330-6426A94DAD90}"/>
          </ac:picMkLst>
        </pc:picChg>
      </pc:sldChg>
      <pc:sldChg chg="delSp mod">
        <pc:chgData name="Jiřina Juříčková" userId="d7bc9bb3-e006-4dad-8404-c19b67946cec" providerId="ADAL" clId="{E5177827-5D5D-4501-AEF9-30483AA2FAA2}" dt="2022-09-19T11:54:14.394" v="0" actId="21"/>
        <pc:sldMkLst>
          <pc:docMk/>
          <pc:sldMk cId="0" sldId="293"/>
        </pc:sldMkLst>
        <pc:picChg chg="del">
          <ac:chgData name="Jiřina Juříčková" userId="d7bc9bb3-e006-4dad-8404-c19b67946cec" providerId="ADAL" clId="{E5177827-5D5D-4501-AEF9-30483AA2FAA2}" dt="2022-09-19T11:54:14.394" v="0" actId="21"/>
          <ac:picMkLst>
            <pc:docMk/>
            <pc:sldMk cId="0" sldId="293"/>
            <ac:picMk id="3" creationId="{A37CC20B-F221-4771-AA8F-6AF42DC11034}"/>
          </ac:picMkLst>
        </pc:picChg>
      </pc:sldChg>
      <pc:sldChg chg="addSp delSp modSp mod delAnim">
        <pc:chgData name="Jiřina Juříčková" userId="d7bc9bb3-e006-4dad-8404-c19b67946cec" providerId="ADAL" clId="{E5177827-5D5D-4501-AEF9-30483AA2FAA2}" dt="2022-09-20T11:58:56.720" v="12"/>
        <pc:sldMkLst>
          <pc:docMk/>
          <pc:sldMk cId="1696205165" sldId="295"/>
        </pc:sldMkLst>
        <pc:picChg chg="del">
          <ac:chgData name="Jiřina Juříčková" userId="d7bc9bb3-e006-4dad-8404-c19b67946cec" providerId="ADAL" clId="{E5177827-5D5D-4501-AEF9-30483AA2FAA2}" dt="2022-09-20T11:58:48.459" v="11" actId="21"/>
          <ac:picMkLst>
            <pc:docMk/>
            <pc:sldMk cId="1696205165" sldId="295"/>
            <ac:picMk id="2" creationId="{8FDBF840-4D4F-4A46-9186-3DE87EF43805}"/>
          </ac:picMkLst>
        </pc:picChg>
        <pc:picChg chg="add mod">
          <ac:chgData name="Jiřina Juříčková" userId="d7bc9bb3-e006-4dad-8404-c19b67946cec" providerId="ADAL" clId="{E5177827-5D5D-4501-AEF9-30483AA2FAA2}" dt="2022-09-20T11:58:56.720" v="12"/>
          <ac:picMkLst>
            <pc:docMk/>
            <pc:sldMk cId="1696205165" sldId="295"/>
            <ac:picMk id="3" creationId="{0192DC0A-4137-A58F-4759-DEE542C54DE8}"/>
          </ac:picMkLst>
        </pc:picChg>
      </pc:sldChg>
      <pc:sldChg chg="addSp delSp modSp mod delAnim">
        <pc:chgData name="Jiřina Juříčková" userId="d7bc9bb3-e006-4dad-8404-c19b67946cec" providerId="ADAL" clId="{E5177827-5D5D-4501-AEF9-30483AA2FAA2}" dt="2022-09-20T11:58:39.726" v="10"/>
        <pc:sldMkLst>
          <pc:docMk/>
          <pc:sldMk cId="3122956415" sldId="302"/>
        </pc:sldMkLst>
        <pc:picChg chg="del">
          <ac:chgData name="Jiřina Juříčková" userId="d7bc9bb3-e006-4dad-8404-c19b67946cec" providerId="ADAL" clId="{E5177827-5D5D-4501-AEF9-30483AA2FAA2}" dt="2022-09-20T11:58:30.552" v="9" actId="21"/>
          <ac:picMkLst>
            <pc:docMk/>
            <pc:sldMk cId="3122956415" sldId="302"/>
            <ac:picMk id="2" creationId="{82367287-C36C-4619-8BDC-20883722D461}"/>
          </ac:picMkLst>
        </pc:picChg>
        <pc:picChg chg="add mod">
          <ac:chgData name="Jiřina Juříčková" userId="d7bc9bb3-e006-4dad-8404-c19b67946cec" providerId="ADAL" clId="{E5177827-5D5D-4501-AEF9-30483AA2FAA2}" dt="2022-09-20T11:58:39.726" v="10"/>
          <ac:picMkLst>
            <pc:docMk/>
            <pc:sldMk cId="3122956415" sldId="302"/>
            <ac:picMk id="3" creationId="{26E0F611-5305-F8E2-CCF8-AD7E82D7A7B6}"/>
          </ac:picMkLst>
        </pc:picChg>
      </pc:sldChg>
    </pc:docChg>
  </pc:docChgLst>
  <pc:docChgLst>
    <pc:chgData name="Jiřina Juříčková" userId="d7bc9bb3-e006-4dad-8404-c19b67946cec" providerId="ADAL" clId="{E7059F93-A673-43F5-89DE-7E413FDB97DB}"/>
    <pc:docChg chg="modSld">
      <pc:chgData name="Jiřina Juříčková" userId="d7bc9bb3-e006-4dad-8404-c19b67946cec" providerId="ADAL" clId="{E7059F93-A673-43F5-89DE-7E413FDB97DB}" dt="2022-09-19T18:44:13.752" v="6"/>
      <pc:docMkLst>
        <pc:docMk/>
      </pc:docMkLst>
      <pc:sldChg chg="delSp">
        <pc:chgData name="Jiřina Juříčková" userId="d7bc9bb3-e006-4dad-8404-c19b67946cec" providerId="ADAL" clId="{E7059F93-A673-43F5-89DE-7E413FDB97DB}" dt="2022-09-19T18:44:13.752" v="6"/>
        <pc:sldMkLst>
          <pc:docMk/>
          <pc:sldMk cId="0" sldId="292"/>
        </pc:sldMkLst>
        <pc:picChg chg="del">
          <ac:chgData name="Jiřina Juříčková" userId="d7bc9bb3-e006-4dad-8404-c19b67946cec" providerId="ADAL" clId="{E7059F93-A673-43F5-89DE-7E413FDB97DB}" dt="2022-09-19T18:44:13.752" v="6"/>
          <ac:picMkLst>
            <pc:docMk/>
            <pc:sldMk cId="0" sldId="292"/>
            <ac:picMk id="6151" creationId="{CBEFF3F1-F32D-4061-9330-6426A94DAD90}"/>
          </ac:picMkLst>
        </pc:picChg>
      </pc:sldChg>
      <pc:sldChg chg="addSp delSp">
        <pc:chgData name="Jiřina Juříčková" userId="d7bc9bb3-e006-4dad-8404-c19b67946cec" providerId="ADAL" clId="{E7059F93-A673-43F5-89DE-7E413FDB97DB}" dt="2022-09-19T18:43:49.409" v="5"/>
        <pc:sldMkLst>
          <pc:docMk/>
          <pc:sldMk cId="0" sldId="293"/>
        </pc:sldMkLst>
        <pc:spChg chg="del">
          <ac:chgData name="Jiřina Juříčková" userId="d7bc9bb3-e006-4dad-8404-c19b67946cec" providerId="ADAL" clId="{E7059F93-A673-43F5-89DE-7E413FDB97DB}" dt="2022-09-19T18:43:49.409" v="5"/>
          <ac:spMkLst>
            <pc:docMk/>
            <pc:sldMk cId="0" sldId="293"/>
            <ac:spMk id="4" creationId="{4906C8C6-02E3-4944-9A85-BA49E372331A}"/>
          </ac:spMkLst>
        </pc:spChg>
        <pc:spChg chg="add">
          <ac:chgData name="Jiřina Juříčková" userId="d7bc9bb3-e006-4dad-8404-c19b67946cec" providerId="ADAL" clId="{E7059F93-A673-43F5-89DE-7E413FDB97DB}" dt="2022-09-19T18:43:12.675" v="1"/>
          <ac:spMkLst>
            <pc:docMk/>
            <pc:sldMk cId="0" sldId="293"/>
            <ac:spMk id="13" creationId="{25E2C5C7-5F52-4B1D-B970-98D6B00C92D0}"/>
          </ac:spMkLst>
        </pc:spChg>
        <pc:spChg chg="add">
          <ac:chgData name="Jiřina Juříčková" userId="d7bc9bb3-e006-4dad-8404-c19b67946cec" providerId="ADAL" clId="{E7059F93-A673-43F5-89DE-7E413FDB97DB}" dt="2022-09-19T18:43:33.992" v="3"/>
          <ac:spMkLst>
            <pc:docMk/>
            <pc:sldMk cId="0" sldId="293"/>
            <ac:spMk id="15" creationId="{672D5ECC-7B32-4AEF-8243-08728BFF04A7}"/>
          </ac:spMkLst>
        </pc:spChg>
        <pc:picChg chg="add">
          <ac:chgData name="Jiřina Juříčková" userId="d7bc9bb3-e006-4dad-8404-c19b67946cec" providerId="ADAL" clId="{E7059F93-A673-43F5-89DE-7E413FDB97DB}" dt="2022-09-19T18:43:01.789" v="0"/>
          <ac:picMkLst>
            <pc:docMk/>
            <pc:sldMk cId="0" sldId="293"/>
            <ac:picMk id="12" creationId="{88D6C673-1600-4E88-B3D1-D81EA1287B1F}"/>
          </ac:picMkLst>
        </pc:picChg>
        <pc:picChg chg="add">
          <ac:chgData name="Jiřina Juříčková" userId="d7bc9bb3-e006-4dad-8404-c19b67946cec" providerId="ADAL" clId="{E7059F93-A673-43F5-89DE-7E413FDB97DB}" dt="2022-09-19T18:43:21.015" v="2"/>
          <ac:picMkLst>
            <pc:docMk/>
            <pc:sldMk cId="0" sldId="293"/>
            <ac:picMk id="14" creationId="{9C63CBFC-5AFC-42C8-9C91-EA91495712B8}"/>
          </ac:picMkLst>
        </pc:picChg>
        <pc:picChg chg="add">
          <ac:chgData name="Jiřina Juříčková" userId="d7bc9bb3-e006-4dad-8404-c19b67946cec" providerId="ADAL" clId="{E7059F93-A673-43F5-89DE-7E413FDB97DB}" dt="2022-09-19T18:43:44.097" v="4"/>
          <ac:picMkLst>
            <pc:docMk/>
            <pc:sldMk cId="0" sldId="293"/>
            <ac:picMk id="16" creationId="{8D8CF26E-A2E1-43F9-AB5D-D575D4010DC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dirty="0"/>
              <a:t>Složení</a:t>
            </a:r>
            <a:r>
              <a:rPr lang="cs-CZ" baseline="0" dirty="0"/>
              <a:t> atmosféry Země (objemová procenta)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pieChart>
        <c:varyColors val="1"/>
        <c:ser>
          <c:idx val="0"/>
          <c:order val="0"/>
          <c:tx>
            <c:strRef>
              <c:f>List1!$B$1</c:f>
              <c:strCache>
                <c:ptCount val="1"/>
                <c:pt idx="0">
                  <c:v>Složení atmosféry Země</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2A-4412-9039-6D42435087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2A-4412-9039-6D42435087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2A-4412-9039-6D42435087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A2A-4412-9039-6D4243508722}"/>
              </c:ext>
            </c:extLst>
          </c:dPt>
          <c:cat>
            <c:strRef>
              <c:f>List1!$A$2:$A$5</c:f>
              <c:strCache>
                <c:ptCount val="4"/>
                <c:pt idx="0">
                  <c:v>dusík</c:v>
                </c:pt>
                <c:pt idx="1">
                  <c:v>kyslík</c:v>
                </c:pt>
                <c:pt idx="2">
                  <c:v>oxid uhličitý</c:v>
                </c:pt>
                <c:pt idx="3">
                  <c:v>ostatní láítky</c:v>
                </c:pt>
              </c:strCache>
            </c:strRef>
          </c:cat>
          <c:val>
            <c:numRef>
              <c:f>List1!$B$2:$B$5</c:f>
              <c:numCache>
                <c:formatCode>General</c:formatCode>
                <c:ptCount val="4"/>
                <c:pt idx="0">
                  <c:v>78</c:v>
                </c:pt>
                <c:pt idx="1">
                  <c:v>21</c:v>
                </c:pt>
                <c:pt idx="2">
                  <c:v>0</c:v>
                </c:pt>
                <c:pt idx="3">
                  <c:v>1.2</c:v>
                </c:pt>
              </c:numCache>
            </c:numRef>
          </c:val>
          <c:extLst>
            <c:ext xmlns:c16="http://schemas.microsoft.com/office/drawing/2014/chart" uri="{C3380CC4-5D6E-409C-BE32-E72D297353CC}">
              <c16:uniqueId val="{00000000-6008-4DD3-9C03-AAAFCB61D3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commons.wikimedia.org/wiki/Category:Dry_ice" TargetMode="External"/><Relationship Id="rId1" Type="http://schemas.openxmlformats.org/officeDocument/2006/relationships/image" Target="../media/image11.jpg"/><Relationship Id="rId5" Type="http://schemas.openxmlformats.org/officeDocument/2006/relationships/image" Target="../media/image13.png"/><Relationship Id="rId4" Type="http://schemas.openxmlformats.org/officeDocument/2006/relationships/hyperlink" Target="https://cs.wikipedia.org/wiki/Oxid_uhli%C4%8Dit%C3%BD"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commons.wikimedia.org/wiki/Category:Dry_ice" TargetMode="External"/><Relationship Id="rId1" Type="http://schemas.openxmlformats.org/officeDocument/2006/relationships/image" Target="../media/image11.jpg"/><Relationship Id="rId5" Type="http://schemas.openxmlformats.org/officeDocument/2006/relationships/image" Target="../media/image13.png"/><Relationship Id="rId4" Type="http://schemas.openxmlformats.org/officeDocument/2006/relationships/hyperlink" Target="https://cs.wikipedia.org/wiki/Oxid_uhli%C4%8Dit%C3%BD"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FFE12-3B7B-47AF-9CF2-480F73290C2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cs-CZ"/>
        </a:p>
      </dgm:t>
    </dgm:pt>
    <dgm:pt modelId="{F5EF109D-E504-4D52-B30F-6A6D84E1FD00}">
      <dgm:prSet phldrT="[Text]"/>
      <dgm:spPr/>
      <dgm:t>
        <a:bodyPr/>
        <a:lstStyle/>
        <a:p>
          <a:r>
            <a:rPr lang="cs-CZ" dirty="0"/>
            <a:t>forma: pelety, bloky…</a:t>
          </a:r>
        </a:p>
      </dgm:t>
    </dgm:pt>
    <dgm:pt modelId="{738ED8A1-65A9-4493-8AB6-96404AC065BC}" type="parTrans" cxnId="{70BCEB24-A984-4D27-8048-F631A8978ED1}">
      <dgm:prSet/>
      <dgm:spPr/>
      <dgm:t>
        <a:bodyPr/>
        <a:lstStyle/>
        <a:p>
          <a:endParaRPr lang="cs-CZ"/>
        </a:p>
      </dgm:t>
    </dgm:pt>
    <dgm:pt modelId="{1A0FA58B-7DB4-40B9-BD63-0E8F398940B1}" type="sibTrans" cxnId="{70BCEB24-A984-4D27-8048-F631A8978ED1}">
      <dgm:prSet/>
      <dgm:spPr/>
      <dgm:t>
        <a:bodyPr/>
        <a:lstStyle/>
        <a:p>
          <a:endParaRPr lang="cs-CZ"/>
        </a:p>
      </dgm:t>
    </dgm:pt>
    <dgm:pt modelId="{10817D6E-B385-448E-A05A-C5AEB69F7E4C}">
      <dgm:prSet phldrT="[Text]"/>
      <dgm:spPr/>
      <dgm:t>
        <a:bodyPr/>
        <a:lstStyle/>
        <a:p>
          <a:r>
            <a:rPr lang="cs-CZ" dirty="0"/>
            <a:t>doprava do průmyslu cisternami</a:t>
          </a:r>
        </a:p>
      </dgm:t>
    </dgm:pt>
    <dgm:pt modelId="{08C32A0C-C92B-4741-802E-A98C5180F736}" type="parTrans" cxnId="{96E7F3C6-BDE3-4E68-9A76-AAE9925A4296}">
      <dgm:prSet/>
      <dgm:spPr/>
      <dgm:t>
        <a:bodyPr/>
        <a:lstStyle/>
        <a:p>
          <a:endParaRPr lang="cs-CZ"/>
        </a:p>
      </dgm:t>
    </dgm:pt>
    <dgm:pt modelId="{7FDD43D3-C5BC-47CE-9F74-D96835A8183A}" type="sibTrans" cxnId="{96E7F3C6-BDE3-4E68-9A76-AAE9925A4296}">
      <dgm:prSet/>
      <dgm:spPr/>
      <dgm:t>
        <a:bodyPr/>
        <a:lstStyle/>
        <a:p>
          <a:endParaRPr lang="cs-CZ"/>
        </a:p>
      </dgm:t>
    </dgm:pt>
    <dgm:pt modelId="{A2D0173F-7CED-4493-9919-F4A8BA928F84}">
      <dgm:prSet phldrT="[Text]"/>
      <dgm:spPr/>
      <dgm:t>
        <a:bodyPr/>
        <a:lstStyle/>
        <a:p>
          <a:r>
            <a:rPr lang="cs-CZ" dirty="0"/>
            <a:t>schopnost sublimovat</a:t>
          </a:r>
        </a:p>
      </dgm:t>
    </dgm:pt>
    <dgm:pt modelId="{19F7C03B-CAEF-4330-BF42-437A4F24DEB8}" type="parTrans" cxnId="{CB8FF897-D525-473E-8BBA-8E3AEB006D40}">
      <dgm:prSet/>
      <dgm:spPr/>
      <dgm:t>
        <a:bodyPr/>
        <a:lstStyle/>
        <a:p>
          <a:endParaRPr lang="cs-CZ"/>
        </a:p>
      </dgm:t>
    </dgm:pt>
    <dgm:pt modelId="{0272CC8A-2F17-4735-8048-CAA7B7CA528A}" type="sibTrans" cxnId="{CB8FF897-D525-473E-8BBA-8E3AEB006D40}">
      <dgm:prSet/>
      <dgm:spPr/>
      <dgm:t>
        <a:bodyPr/>
        <a:lstStyle/>
        <a:p>
          <a:endParaRPr lang="cs-CZ"/>
        </a:p>
      </dgm:t>
    </dgm:pt>
    <dgm:pt modelId="{A4A6C9D5-3A3F-49EB-BB87-EA9D8E587992}" type="pres">
      <dgm:prSet presAssocID="{C53FFE12-3B7B-47AF-9CF2-480F73290C22}" presName="Name0" presStyleCnt="0">
        <dgm:presLayoutVars>
          <dgm:dir/>
          <dgm:resizeHandles val="exact"/>
        </dgm:presLayoutVars>
      </dgm:prSet>
      <dgm:spPr/>
    </dgm:pt>
    <dgm:pt modelId="{80C4861A-09FC-43EB-A06E-3B66A73088C8}" type="pres">
      <dgm:prSet presAssocID="{F5EF109D-E504-4D52-B30F-6A6D84E1FD00}" presName="composite" presStyleCnt="0"/>
      <dgm:spPr/>
    </dgm:pt>
    <dgm:pt modelId="{3811962C-60A4-4800-A968-C1D8D1DA2C37}" type="pres">
      <dgm:prSet presAssocID="{F5EF109D-E504-4D52-B30F-6A6D84E1FD00}" presName="rect1" presStyleLbl="trAlignAcc1" presStyleIdx="0" presStyleCnt="3">
        <dgm:presLayoutVars>
          <dgm:bulletEnabled val="1"/>
        </dgm:presLayoutVars>
      </dgm:prSet>
      <dgm:spPr/>
    </dgm:pt>
    <dgm:pt modelId="{D28F65B5-5142-44F9-AA56-73DA71F492BC}" type="pres">
      <dgm:prSet presAssocID="{F5EF109D-E504-4D52-B30F-6A6D84E1FD00}"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7000" r="-37000"/>
          </a:stretch>
        </a:blipFill>
      </dgm:spPr>
    </dgm:pt>
    <dgm:pt modelId="{4CC61F98-499B-4BB0-919D-D85E49825D8F}" type="pres">
      <dgm:prSet presAssocID="{1A0FA58B-7DB4-40B9-BD63-0E8F398940B1}" presName="sibTrans" presStyleCnt="0"/>
      <dgm:spPr/>
    </dgm:pt>
    <dgm:pt modelId="{DFCB281C-1F6D-4A57-ABD7-5B0AFF2DCF3B}" type="pres">
      <dgm:prSet presAssocID="{10817D6E-B385-448E-A05A-C5AEB69F7E4C}" presName="composite" presStyleCnt="0"/>
      <dgm:spPr/>
    </dgm:pt>
    <dgm:pt modelId="{0307E7C0-1934-47D5-BBEA-0C70AE51A99F}" type="pres">
      <dgm:prSet presAssocID="{10817D6E-B385-448E-A05A-C5AEB69F7E4C}" presName="rect1" presStyleLbl="trAlignAcc1" presStyleIdx="1" presStyleCnt="3">
        <dgm:presLayoutVars>
          <dgm:bulletEnabled val="1"/>
        </dgm:presLayoutVars>
      </dgm:prSet>
      <dgm:spPr/>
    </dgm:pt>
    <dgm:pt modelId="{4F3F6132-9E7E-4DDE-927C-C487BF8BA47F}" type="pres">
      <dgm:prSet presAssocID="{10817D6E-B385-448E-A05A-C5AEB69F7E4C}" presName="rect2"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75000" r="-75000"/>
          </a:stretch>
        </a:blipFill>
      </dgm:spPr>
    </dgm:pt>
    <dgm:pt modelId="{C36880F5-6478-4317-9C87-63FA4F6CA847}" type="pres">
      <dgm:prSet presAssocID="{7FDD43D3-C5BC-47CE-9F74-D96835A8183A}" presName="sibTrans" presStyleCnt="0"/>
      <dgm:spPr/>
    </dgm:pt>
    <dgm:pt modelId="{B21A2CEC-1F94-4B4E-BF2D-09F8E294CFAD}" type="pres">
      <dgm:prSet presAssocID="{A2D0173F-7CED-4493-9919-F4A8BA928F84}" presName="composite" presStyleCnt="0"/>
      <dgm:spPr/>
    </dgm:pt>
    <dgm:pt modelId="{9306C8CA-8A52-497D-80ED-676D571B893E}" type="pres">
      <dgm:prSet presAssocID="{A2D0173F-7CED-4493-9919-F4A8BA928F84}" presName="rect1" presStyleLbl="trAlignAcc1" presStyleIdx="2" presStyleCnt="3">
        <dgm:presLayoutVars>
          <dgm:bulletEnabled val="1"/>
        </dgm:presLayoutVars>
      </dgm:prSet>
      <dgm:spPr/>
    </dgm:pt>
    <dgm:pt modelId="{448121E0-5658-4C3C-819C-01FCE7BE0D08}" type="pres">
      <dgm:prSet presAssocID="{A2D0173F-7CED-4493-9919-F4A8BA928F84}" presName="rect2"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0" r="-30000"/>
          </a:stretch>
        </a:blipFill>
      </dgm:spPr>
    </dgm:pt>
  </dgm:ptLst>
  <dgm:cxnLst>
    <dgm:cxn modelId="{70BCEB24-A984-4D27-8048-F631A8978ED1}" srcId="{C53FFE12-3B7B-47AF-9CF2-480F73290C22}" destId="{F5EF109D-E504-4D52-B30F-6A6D84E1FD00}" srcOrd="0" destOrd="0" parTransId="{738ED8A1-65A9-4493-8AB6-96404AC065BC}" sibTransId="{1A0FA58B-7DB4-40B9-BD63-0E8F398940B1}"/>
    <dgm:cxn modelId="{060D6742-7A33-4717-8869-B402F1146E24}" type="presOf" srcId="{10817D6E-B385-448E-A05A-C5AEB69F7E4C}" destId="{0307E7C0-1934-47D5-BBEA-0C70AE51A99F}" srcOrd="0" destOrd="0" presId="urn:microsoft.com/office/officeart/2008/layout/PictureStrips"/>
    <dgm:cxn modelId="{C7D03863-3EBF-45E9-B8EA-7FF8C43A2196}" type="presOf" srcId="{A2D0173F-7CED-4493-9919-F4A8BA928F84}" destId="{9306C8CA-8A52-497D-80ED-676D571B893E}" srcOrd="0" destOrd="0" presId="urn:microsoft.com/office/officeart/2008/layout/PictureStrips"/>
    <dgm:cxn modelId="{74E5B244-A2AA-4C7F-967C-EAE4E40E98C0}" type="presOf" srcId="{F5EF109D-E504-4D52-B30F-6A6D84E1FD00}" destId="{3811962C-60A4-4800-A968-C1D8D1DA2C37}" srcOrd="0" destOrd="0" presId="urn:microsoft.com/office/officeart/2008/layout/PictureStrips"/>
    <dgm:cxn modelId="{CB8FF897-D525-473E-8BBA-8E3AEB006D40}" srcId="{C53FFE12-3B7B-47AF-9CF2-480F73290C22}" destId="{A2D0173F-7CED-4493-9919-F4A8BA928F84}" srcOrd="2" destOrd="0" parTransId="{19F7C03B-CAEF-4330-BF42-437A4F24DEB8}" sibTransId="{0272CC8A-2F17-4735-8048-CAA7B7CA528A}"/>
    <dgm:cxn modelId="{96E7F3C6-BDE3-4E68-9A76-AAE9925A4296}" srcId="{C53FFE12-3B7B-47AF-9CF2-480F73290C22}" destId="{10817D6E-B385-448E-A05A-C5AEB69F7E4C}" srcOrd="1" destOrd="0" parTransId="{08C32A0C-C92B-4741-802E-A98C5180F736}" sibTransId="{7FDD43D3-C5BC-47CE-9F74-D96835A8183A}"/>
    <dgm:cxn modelId="{9B5ED3D2-A4F6-4AEE-85A1-AF05714C7C7F}" type="presOf" srcId="{C53FFE12-3B7B-47AF-9CF2-480F73290C22}" destId="{A4A6C9D5-3A3F-49EB-BB87-EA9D8E587992}" srcOrd="0" destOrd="0" presId="urn:microsoft.com/office/officeart/2008/layout/PictureStrips"/>
    <dgm:cxn modelId="{43AFC6E2-A22C-4F4B-BBD9-4833C1B0C97D}" type="presParOf" srcId="{A4A6C9D5-3A3F-49EB-BB87-EA9D8E587992}" destId="{80C4861A-09FC-43EB-A06E-3B66A73088C8}" srcOrd="0" destOrd="0" presId="urn:microsoft.com/office/officeart/2008/layout/PictureStrips"/>
    <dgm:cxn modelId="{F7FB8508-699E-4DA7-B1DD-58AB7E6283C3}" type="presParOf" srcId="{80C4861A-09FC-43EB-A06E-3B66A73088C8}" destId="{3811962C-60A4-4800-A968-C1D8D1DA2C37}" srcOrd="0" destOrd="0" presId="urn:microsoft.com/office/officeart/2008/layout/PictureStrips"/>
    <dgm:cxn modelId="{169B432D-3535-41D0-B425-04FF94152F03}" type="presParOf" srcId="{80C4861A-09FC-43EB-A06E-3B66A73088C8}" destId="{D28F65B5-5142-44F9-AA56-73DA71F492BC}" srcOrd="1" destOrd="0" presId="urn:microsoft.com/office/officeart/2008/layout/PictureStrips"/>
    <dgm:cxn modelId="{D457A7C3-4B3A-4B02-9E49-80048C5B68FB}" type="presParOf" srcId="{A4A6C9D5-3A3F-49EB-BB87-EA9D8E587992}" destId="{4CC61F98-499B-4BB0-919D-D85E49825D8F}" srcOrd="1" destOrd="0" presId="urn:microsoft.com/office/officeart/2008/layout/PictureStrips"/>
    <dgm:cxn modelId="{C35DDBEB-8618-4580-A1D6-48BCFC1802A5}" type="presParOf" srcId="{A4A6C9D5-3A3F-49EB-BB87-EA9D8E587992}" destId="{DFCB281C-1F6D-4A57-ABD7-5B0AFF2DCF3B}" srcOrd="2" destOrd="0" presId="urn:microsoft.com/office/officeart/2008/layout/PictureStrips"/>
    <dgm:cxn modelId="{98DA218E-7623-4EB2-A232-B1C65B22219F}" type="presParOf" srcId="{DFCB281C-1F6D-4A57-ABD7-5B0AFF2DCF3B}" destId="{0307E7C0-1934-47D5-BBEA-0C70AE51A99F}" srcOrd="0" destOrd="0" presId="urn:microsoft.com/office/officeart/2008/layout/PictureStrips"/>
    <dgm:cxn modelId="{E90C3F86-ED3B-41CF-ADDB-7C46BB0795F0}" type="presParOf" srcId="{DFCB281C-1F6D-4A57-ABD7-5B0AFF2DCF3B}" destId="{4F3F6132-9E7E-4DDE-927C-C487BF8BA47F}" srcOrd="1" destOrd="0" presId="urn:microsoft.com/office/officeart/2008/layout/PictureStrips"/>
    <dgm:cxn modelId="{57E4F188-F3B7-49A6-95B1-6CCD89C40F09}" type="presParOf" srcId="{A4A6C9D5-3A3F-49EB-BB87-EA9D8E587992}" destId="{C36880F5-6478-4317-9C87-63FA4F6CA847}" srcOrd="3" destOrd="0" presId="urn:microsoft.com/office/officeart/2008/layout/PictureStrips"/>
    <dgm:cxn modelId="{2428DFF7-97EC-4CCB-A6F7-4E276C964081}" type="presParOf" srcId="{A4A6C9D5-3A3F-49EB-BB87-EA9D8E587992}" destId="{B21A2CEC-1F94-4B4E-BF2D-09F8E294CFAD}" srcOrd="4" destOrd="0" presId="urn:microsoft.com/office/officeart/2008/layout/PictureStrips"/>
    <dgm:cxn modelId="{0255B9EE-7C16-4406-B266-DA7094046D0D}" type="presParOf" srcId="{B21A2CEC-1F94-4B4E-BF2D-09F8E294CFAD}" destId="{9306C8CA-8A52-497D-80ED-676D571B893E}" srcOrd="0" destOrd="0" presId="urn:microsoft.com/office/officeart/2008/layout/PictureStrips"/>
    <dgm:cxn modelId="{30D5D330-31D1-4256-A099-3E9D78F63D88}" type="presParOf" srcId="{B21A2CEC-1F94-4B4E-BF2D-09F8E294CFAD}" destId="{448121E0-5658-4C3C-819C-01FCE7BE0D0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1962C-60A4-4800-A968-C1D8D1DA2C37}">
      <dsp:nvSpPr>
        <dsp:cNvPr id="0" name=""/>
        <dsp:cNvSpPr/>
      </dsp:nvSpPr>
      <dsp:spPr>
        <a:xfrm>
          <a:off x="140282" y="632764"/>
          <a:ext cx="3315641" cy="103613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1811"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forma: pelety, bloky…</a:t>
          </a:r>
        </a:p>
      </dsp:txBody>
      <dsp:txXfrm>
        <a:off x="140282" y="632764"/>
        <a:ext cx="3315641" cy="1036137"/>
      </dsp:txXfrm>
    </dsp:sp>
    <dsp:sp modelId="{D28F65B5-5142-44F9-AA56-73DA71F492BC}">
      <dsp:nvSpPr>
        <dsp:cNvPr id="0" name=""/>
        <dsp:cNvSpPr/>
      </dsp:nvSpPr>
      <dsp:spPr>
        <a:xfrm>
          <a:off x="2131" y="483099"/>
          <a:ext cx="725296" cy="1087944"/>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7000" r="-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7E7C0-1934-47D5-BBEA-0C70AE51A99F}">
      <dsp:nvSpPr>
        <dsp:cNvPr id="0" name=""/>
        <dsp:cNvSpPr/>
      </dsp:nvSpPr>
      <dsp:spPr>
        <a:xfrm>
          <a:off x="3762675" y="632764"/>
          <a:ext cx="3315641" cy="103613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1811"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doprava do průmyslu cisternami</a:t>
          </a:r>
        </a:p>
      </dsp:txBody>
      <dsp:txXfrm>
        <a:off x="3762675" y="632764"/>
        <a:ext cx="3315641" cy="1036137"/>
      </dsp:txXfrm>
    </dsp:sp>
    <dsp:sp modelId="{4F3F6132-9E7E-4DDE-927C-C487BF8BA47F}">
      <dsp:nvSpPr>
        <dsp:cNvPr id="0" name=""/>
        <dsp:cNvSpPr/>
      </dsp:nvSpPr>
      <dsp:spPr>
        <a:xfrm>
          <a:off x="3624523" y="483099"/>
          <a:ext cx="725296" cy="1087944"/>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75000" r="-7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06C8CA-8A52-497D-80ED-676D571B893E}">
      <dsp:nvSpPr>
        <dsp:cNvPr id="0" name=""/>
        <dsp:cNvSpPr/>
      </dsp:nvSpPr>
      <dsp:spPr>
        <a:xfrm>
          <a:off x="1951479" y="1937146"/>
          <a:ext cx="3315641" cy="103613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1811"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schopnost sublimovat</a:t>
          </a:r>
        </a:p>
      </dsp:txBody>
      <dsp:txXfrm>
        <a:off x="1951479" y="1937146"/>
        <a:ext cx="3315641" cy="1036137"/>
      </dsp:txXfrm>
    </dsp:sp>
    <dsp:sp modelId="{448121E0-5658-4C3C-819C-01FCE7BE0D08}">
      <dsp:nvSpPr>
        <dsp:cNvPr id="0" name=""/>
        <dsp:cNvSpPr/>
      </dsp:nvSpPr>
      <dsp:spPr>
        <a:xfrm>
          <a:off x="1813327" y="1787482"/>
          <a:ext cx="725296" cy="1087944"/>
        </a:xfrm>
        <a:prstGeom prst="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8F07C900-BD17-4AEC-A572-B4656044725F}"/>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C4AD9FD7-FF89-40BF-9789-D429C290EC98}"/>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2DB08458-3555-4347-B3FB-2054DBDB184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B9B1566A-DB96-4D69-96AD-92C54AFBE66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Google Shape;397;g35ed75ccf_073:notes">
            <a:extLst>
              <a:ext uri="{FF2B5EF4-FFF2-40B4-BE49-F238E27FC236}">
                <a16:creationId xmlns:a16="http://schemas.microsoft.com/office/drawing/2014/main" id="{A4113FB8-8A45-43D8-9FD4-A21206FC948F}"/>
              </a:ext>
            </a:extLst>
          </p:cNvPr>
          <p:cNvSpPr>
            <a:spLocks noGrp="1" noRot="1" noChangeAspect="1" noTextEdit="1"/>
          </p:cNvSpPr>
          <p:nvPr>
            <p:ph type="sldImg" idx="2"/>
          </p:nvPr>
        </p:nvSpPr>
        <p:spPr>
          <a:ln>
            <a:miter lim="800000"/>
            <a:headEnd/>
            <a:tailEnd/>
          </a:ln>
        </p:spPr>
      </p:sp>
      <p:sp>
        <p:nvSpPr>
          <p:cNvPr id="65539" name="Google Shape;398;g35ed75ccf_073:notes">
            <a:extLst>
              <a:ext uri="{FF2B5EF4-FFF2-40B4-BE49-F238E27FC236}">
                <a16:creationId xmlns:a16="http://schemas.microsoft.com/office/drawing/2014/main" id="{90F419CA-D06F-4635-B914-42B08CEC85D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47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314;g35f391192_085:notes">
            <a:extLst>
              <a:ext uri="{FF2B5EF4-FFF2-40B4-BE49-F238E27FC236}">
                <a16:creationId xmlns:a16="http://schemas.microsoft.com/office/drawing/2014/main" id="{2226F28F-A622-4640-B32C-4947A06E431A}"/>
              </a:ext>
            </a:extLst>
          </p:cNvPr>
          <p:cNvSpPr>
            <a:spLocks noGrp="1" noRot="1" noChangeAspect="1" noTextEdit="1"/>
          </p:cNvSpPr>
          <p:nvPr>
            <p:ph type="sldImg" idx="2"/>
          </p:nvPr>
        </p:nvSpPr>
        <p:spPr>
          <a:ln>
            <a:miter lim="800000"/>
            <a:headEnd/>
            <a:tailEnd/>
          </a:ln>
        </p:spPr>
      </p:sp>
      <p:sp>
        <p:nvSpPr>
          <p:cNvPr id="59395" name="Google Shape;315;g35f391192_085:notes">
            <a:extLst>
              <a:ext uri="{FF2B5EF4-FFF2-40B4-BE49-F238E27FC236}">
                <a16:creationId xmlns:a16="http://schemas.microsoft.com/office/drawing/2014/main" id="{967EDB76-CE83-4070-83C1-BFA1FC947849}"/>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231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046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84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35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08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35;g35f391192_04:notes">
            <a:extLst>
              <a:ext uri="{FF2B5EF4-FFF2-40B4-BE49-F238E27FC236}">
                <a16:creationId xmlns:a16="http://schemas.microsoft.com/office/drawing/2014/main" id="{A9533FEE-4EC4-47F3-9699-28EB80F59512}"/>
              </a:ext>
            </a:extLst>
          </p:cNvPr>
          <p:cNvSpPr>
            <a:spLocks noGrp="1" noRot="1" noChangeAspect="1" noTextEdit="1"/>
          </p:cNvSpPr>
          <p:nvPr>
            <p:ph type="sldImg" idx="2"/>
          </p:nvPr>
        </p:nvSpPr>
        <p:spPr>
          <a:ln>
            <a:miter lim="800000"/>
            <a:headEnd/>
            <a:tailEnd/>
          </a:ln>
        </p:spPr>
      </p:sp>
      <p:sp>
        <p:nvSpPr>
          <p:cNvPr id="13315" name="Google Shape;136;g35f391192_04:notes">
            <a:extLst>
              <a:ext uri="{FF2B5EF4-FFF2-40B4-BE49-F238E27FC236}">
                <a16:creationId xmlns:a16="http://schemas.microsoft.com/office/drawing/2014/main" id="{E3CF765A-C66A-4E89-9C7B-ECF9D0AB163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611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189;g35f391192_017:notes">
            <a:extLst>
              <a:ext uri="{FF2B5EF4-FFF2-40B4-BE49-F238E27FC236}">
                <a16:creationId xmlns:a16="http://schemas.microsoft.com/office/drawing/2014/main" id="{0F076545-ED8B-4D50-8A69-42A900FFB4A1}"/>
              </a:ext>
            </a:extLst>
          </p:cNvPr>
          <p:cNvSpPr>
            <a:spLocks noGrp="1" noRot="1" noChangeAspect="1" noTextEdit="1"/>
          </p:cNvSpPr>
          <p:nvPr>
            <p:ph type="sldImg" idx="2"/>
          </p:nvPr>
        </p:nvSpPr>
        <p:spPr>
          <a:ln>
            <a:miter lim="800000"/>
            <a:headEnd/>
            <a:tailEnd/>
          </a:ln>
        </p:spPr>
      </p:sp>
      <p:sp>
        <p:nvSpPr>
          <p:cNvPr id="53251" name="Google Shape;190;g35f391192_017:notes">
            <a:extLst>
              <a:ext uri="{FF2B5EF4-FFF2-40B4-BE49-F238E27FC236}">
                <a16:creationId xmlns:a16="http://schemas.microsoft.com/office/drawing/2014/main" id="{3B954EE1-80CE-4CD8-B337-9074E414815C}"/>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6330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211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Google Shape;442;g35ed75ccf_0134:notes">
            <a:extLst>
              <a:ext uri="{FF2B5EF4-FFF2-40B4-BE49-F238E27FC236}">
                <a16:creationId xmlns:a16="http://schemas.microsoft.com/office/drawing/2014/main" id="{DD50EBB4-4689-438E-A94C-46D856C39D1C}"/>
              </a:ext>
            </a:extLst>
          </p:cNvPr>
          <p:cNvSpPr>
            <a:spLocks noGrp="1" noRot="1" noChangeAspect="1" noTextEdit="1"/>
          </p:cNvSpPr>
          <p:nvPr>
            <p:ph type="sldImg" idx="2"/>
          </p:nvPr>
        </p:nvSpPr>
        <p:spPr>
          <a:ln>
            <a:miter lim="800000"/>
            <a:headEnd/>
            <a:tailEnd/>
          </a:ln>
        </p:spPr>
      </p:sp>
      <p:sp>
        <p:nvSpPr>
          <p:cNvPr id="71683" name="Google Shape;443;g35ed75ccf_0134:notes">
            <a:extLst>
              <a:ext uri="{FF2B5EF4-FFF2-40B4-BE49-F238E27FC236}">
                <a16:creationId xmlns:a16="http://schemas.microsoft.com/office/drawing/2014/main" id="{0E5660F1-4F74-47B5-8B99-B341556ED7F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Google Shape;442;g35ed75ccf_0134:notes">
            <a:extLst>
              <a:ext uri="{FF2B5EF4-FFF2-40B4-BE49-F238E27FC236}">
                <a16:creationId xmlns:a16="http://schemas.microsoft.com/office/drawing/2014/main" id="{DD50EBB4-4689-438E-A94C-46D856C39D1C}"/>
              </a:ext>
            </a:extLst>
          </p:cNvPr>
          <p:cNvSpPr>
            <a:spLocks noGrp="1" noRot="1" noChangeAspect="1" noTextEdit="1"/>
          </p:cNvSpPr>
          <p:nvPr>
            <p:ph type="sldImg" idx="2"/>
          </p:nvPr>
        </p:nvSpPr>
        <p:spPr>
          <a:ln>
            <a:miter lim="800000"/>
            <a:headEnd/>
            <a:tailEnd/>
          </a:ln>
        </p:spPr>
      </p:sp>
      <p:sp>
        <p:nvSpPr>
          <p:cNvPr id="71683" name="Google Shape;443;g35ed75ccf_0134:notes">
            <a:extLst>
              <a:ext uri="{FF2B5EF4-FFF2-40B4-BE49-F238E27FC236}">
                <a16:creationId xmlns:a16="http://schemas.microsoft.com/office/drawing/2014/main" id="{0E5660F1-4F74-47B5-8B99-B341556ED7F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306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Google Shape;442;g35ed75ccf_0134:notes">
            <a:extLst>
              <a:ext uri="{FF2B5EF4-FFF2-40B4-BE49-F238E27FC236}">
                <a16:creationId xmlns:a16="http://schemas.microsoft.com/office/drawing/2014/main" id="{DD50EBB4-4689-438E-A94C-46D856C39D1C}"/>
              </a:ext>
            </a:extLst>
          </p:cNvPr>
          <p:cNvSpPr>
            <a:spLocks noGrp="1" noRot="1" noChangeAspect="1" noTextEdit="1"/>
          </p:cNvSpPr>
          <p:nvPr>
            <p:ph type="sldImg" idx="2"/>
          </p:nvPr>
        </p:nvSpPr>
        <p:spPr>
          <a:ln>
            <a:miter lim="800000"/>
            <a:headEnd/>
            <a:tailEnd/>
          </a:ln>
        </p:spPr>
      </p:sp>
      <p:sp>
        <p:nvSpPr>
          <p:cNvPr id="71683" name="Google Shape;443;g35ed75ccf_0134:notes">
            <a:extLst>
              <a:ext uri="{FF2B5EF4-FFF2-40B4-BE49-F238E27FC236}">
                <a16:creationId xmlns:a16="http://schemas.microsoft.com/office/drawing/2014/main" id="{0E5660F1-4F74-47B5-8B99-B341556ED7F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229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B0B7B756-E018-478A-A308-1F93D3FFB059}"/>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FFB91289-9A19-4788-B5ED-61252AB56F0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849B1E9E-4E0B-4CB0-807D-5654CFEBCDE6}"/>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3F26EA03-1C25-4C85-BBB5-956BF24547B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262;gcd36154fc_196_0:notes">
            <a:extLst>
              <a:ext uri="{FF2B5EF4-FFF2-40B4-BE49-F238E27FC236}">
                <a16:creationId xmlns:a16="http://schemas.microsoft.com/office/drawing/2014/main" id="{58CFBA7C-A5B9-4500-8677-E1BF41D09825}"/>
              </a:ext>
            </a:extLst>
          </p:cNvPr>
          <p:cNvSpPr>
            <a:spLocks noGrp="1" noRot="1" noChangeAspect="1" noTextEdit="1"/>
          </p:cNvSpPr>
          <p:nvPr>
            <p:ph type="sldImg" idx="2"/>
          </p:nvPr>
        </p:nvSpPr>
        <p:spPr>
          <a:ln>
            <a:miter lim="800000"/>
            <a:headEnd/>
            <a:tailEnd/>
          </a:ln>
        </p:spPr>
      </p:sp>
      <p:sp>
        <p:nvSpPr>
          <p:cNvPr id="15363" name="Google Shape;263;gcd36154fc_196_0:notes">
            <a:extLst>
              <a:ext uri="{FF2B5EF4-FFF2-40B4-BE49-F238E27FC236}">
                <a16:creationId xmlns:a16="http://schemas.microsoft.com/office/drawing/2014/main" id="{6C15D473-EAD7-40F7-BEB3-CE0193FCEB83}"/>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226BFEF2-85CB-4BA3-A4FD-AC3152CC6E5F}"/>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C7A91240-06DA-4C01-8A2C-12098B2C9433}"/>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23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84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04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162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171;g35ed75ccf_015:notes">
            <a:extLst>
              <a:ext uri="{FF2B5EF4-FFF2-40B4-BE49-F238E27FC236}">
                <a16:creationId xmlns:a16="http://schemas.microsoft.com/office/drawing/2014/main" id="{536D38D0-B402-47BD-A652-801F1D9F9780}"/>
              </a:ext>
            </a:extLst>
          </p:cNvPr>
          <p:cNvSpPr>
            <a:spLocks noGrp="1" noRot="1" noChangeAspect="1" noTextEdit="1"/>
          </p:cNvSpPr>
          <p:nvPr>
            <p:ph type="sldImg" idx="2"/>
          </p:nvPr>
        </p:nvSpPr>
        <p:spPr>
          <a:ln>
            <a:miter lim="800000"/>
            <a:headEnd/>
            <a:tailEnd/>
          </a:ln>
        </p:spPr>
      </p:sp>
      <p:sp>
        <p:nvSpPr>
          <p:cNvPr id="52227" name="Google Shape;172;g35ed75ccf_015:notes">
            <a:extLst>
              <a:ext uri="{FF2B5EF4-FFF2-40B4-BE49-F238E27FC236}">
                <a16:creationId xmlns:a16="http://schemas.microsoft.com/office/drawing/2014/main" id="{9C341ED8-1AC7-45F5-825A-293A2CCB7E6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07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E0E29278-0682-44E6-9912-F2B4ED5B3236}"/>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64364FB7-A8A8-43F2-B6A7-153C6D34C654}"/>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897A45C8-8BEA-4392-AE14-647B3DBBF4CD}"/>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CAD0A5AD-92BF-4498-A9A7-8397A41F104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E922A88D-C520-4C70-B194-6AEFF65787E6}"/>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1792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B2830E73-1BBB-4D9E-BB2F-1A7B009122A2}"/>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4DB6132F-1C6B-4B54-86CE-12D12ECDB010}"/>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14B6EF6F-6761-4010-8DBF-B053A28A1541}"/>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C5F57F7A-9F9E-4BB4-9411-E963DA36C8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76640E78-C372-4095-A943-A3E71FAD52E4}"/>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9D4CFFB1-135B-4CB1-87E6-26056AF72162}"/>
              </a:ext>
            </a:extLst>
          </p:cNvPr>
          <p:cNvSpPr txBox="1">
            <a:spLocks noGrp="1"/>
          </p:cNvSpPr>
          <p:nvPr>
            <p:ph type="sldNum" idx="10"/>
          </p:nvPr>
        </p:nvSpPr>
        <p:spPr/>
        <p:txBody>
          <a:bodyPr/>
          <a:lstStyle>
            <a:lvl1pPr>
              <a:defRPr/>
            </a:lvl1pPr>
          </a:lstStyle>
          <a:p>
            <a:fld id="{FFE142E3-9F8A-4D63-BFF9-FD837D550988}" type="slidenum">
              <a:rPr lang="sk-SK" altLang="cs-CZ"/>
              <a:pPr/>
              <a:t>‹#›</a:t>
            </a:fld>
            <a:endParaRPr lang="sk-SK" altLang="cs-CZ"/>
          </a:p>
        </p:txBody>
      </p:sp>
    </p:spTree>
    <p:extLst>
      <p:ext uri="{BB962C8B-B14F-4D97-AF65-F5344CB8AC3E}">
        <p14:creationId xmlns:p14="http://schemas.microsoft.com/office/powerpoint/2010/main" val="242295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D61726C4-4216-42E1-B672-49E7AA55DFEF}"/>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EFB217A2-1E84-4136-B57E-2D122251173C}"/>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4221524B-7598-4B0D-9805-4C6F38690529}"/>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B66823C2-3132-4A75-9E8E-5D870A045C4A}"/>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00318041-EDF0-4346-B321-8290E5A30576}"/>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352CE655-5A18-4B91-8458-D3F5F4C7B3CB}"/>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5D495988-5FB5-4A5A-8BDE-A2CD3836AEBD}"/>
              </a:ext>
            </a:extLst>
          </p:cNvPr>
          <p:cNvSpPr txBox="1">
            <a:spLocks noGrp="1"/>
          </p:cNvSpPr>
          <p:nvPr>
            <p:ph type="sldNum" idx="10"/>
          </p:nvPr>
        </p:nvSpPr>
        <p:spPr/>
        <p:txBody>
          <a:bodyPr/>
          <a:lstStyle>
            <a:lvl1pPr>
              <a:defRPr/>
            </a:lvl1pPr>
          </a:lstStyle>
          <a:p>
            <a:fld id="{BC24DB85-DC66-4AB3-9555-A0CCF6AC87CB}" type="slidenum">
              <a:rPr lang="sk-SK" altLang="cs-CZ"/>
              <a:pPr/>
              <a:t>‹#›</a:t>
            </a:fld>
            <a:endParaRPr lang="sk-SK" altLang="cs-CZ"/>
          </a:p>
        </p:txBody>
      </p:sp>
    </p:spTree>
    <p:extLst>
      <p:ext uri="{BB962C8B-B14F-4D97-AF65-F5344CB8AC3E}">
        <p14:creationId xmlns:p14="http://schemas.microsoft.com/office/powerpoint/2010/main" val="300034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5" name="Google Shape;45;p6">
            <a:extLst>
              <a:ext uri="{FF2B5EF4-FFF2-40B4-BE49-F238E27FC236}">
                <a16:creationId xmlns:a16="http://schemas.microsoft.com/office/drawing/2014/main" id="{2DFE778C-9B4C-4289-866B-DD10DA116D5F}"/>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46;p6">
            <a:extLst>
              <a:ext uri="{FF2B5EF4-FFF2-40B4-BE49-F238E27FC236}">
                <a16:creationId xmlns:a16="http://schemas.microsoft.com/office/drawing/2014/main" id="{A84643EE-C5E5-4E9D-A94E-3E566BC784E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47;p6">
            <a:extLst>
              <a:ext uri="{FF2B5EF4-FFF2-40B4-BE49-F238E27FC236}">
                <a16:creationId xmlns:a16="http://schemas.microsoft.com/office/drawing/2014/main" id="{1667BB0D-94FD-47B4-A6F1-190587B7825E}"/>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48;p6">
            <a:extLst>
              <a:ext uri="{FF2B5EF4-FFF2-40B4-BE49-F238E27FC236}">
                <a16:creationId xmlns:a16="http://schemas.microsoft.com/office/drawing/2014/main" id="{9CE045E7-D54F-43D9-A473-D42EC1F2A716}"/>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9" name="Google Shape;49;p6">
            <a:extLst>
              <a:ext uri="{FF2B5EF4-FFF2-40B4-BE49-F238E27FC236}">
                <a16:creationId xmlns:a16="http://schemas.microsoft.com/office/drawing/2014/main" id="{DA0B4376-00DD-4FDF-B1FC-0933185B9ED3}"/>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10" name="Google Shape;50;p6">
            <a:extLst>
              <a:ext uri="{FF2B5EF4-FFF2-40B4-BE49-F238E27FC236}">
                <a16:creationId xmlns:a16="http://schemas.microsoft.com/office/drawing/2014/main" id="{1CC054F3-D4B1-4EDD-AB5E-2C2DEC7882C3}"/>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51" name="Google Shape;51;p6"/>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1" name="Google Shape;54;p6">
            <a:extLst>
              <a:ext uri="{FF2B5EF4-FFF2-40B4-BE49-F238E27FC236}">
                <a16:creationId xmlns:a16="http://schemas.microsoft.com/office/drawing/2014/main" id="{CFFB9017-2BCA-403A-BDE1-ED6E0BEFDACE}"/>
              </a:ext>
            </a:extLst>
          </p:cNvPr>
          <p:cNvSpPr txBox="1">
            <a:spLocks noGrp="1"/>
          </p:cNvSpPr>
          <p:nvPr>
            <p:ph type="sldNum" idx="10"/>
          </p:nvPr>
        </p:nvSpPr>
        <p:spPr/>
        <p:txBody>
          <a:bodyPr/>
          <a:lstStyle>
            <a:lvl1pPr>
              <a:defRPr/>
            </a:lvl1pPr>
          </a:lstStyle>
          <a:p>
            <a:fld id="{A75F0633-D2FE-4A75-9572-5C30AB7EA929}" type="slidenum">
              <a:rPr lang="sk-SK" altLang="cs-CZ"/>
              <a:pPr/>
              <a:t>‹#›</a:t>
            </a:fld>
            <a:endParaRPr lang="sk-SK" altLang="cs-CZ"/>
          </a:p>
        </p:txBody>
      </p:sp>
    </p:spTree>
    <p:extLst>
      <p:ext uri="{BB962C8B-B14F-4D97-AF65-F5344CB8AC3E}">
        <p14:creationId xmlns:p14="http://schemas.microsoft.com/office/powerpoint/2010/main" val="124125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4EC68856-52AF-4E5E-9F97-3A5592674E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EEE1CF3-F299-4D64-9F3C-553D4FD85BA5}"/>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12D831F1-25E3-4865-979F-792F8D40C3A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BB2C796F-257B-4253-8262-96577DB319F3}"/>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F3F86BB4-9729-4B90-94ED-2C166EDFAC48}"/>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AFCE43A1-1288-4BCB-95B2-307902BDE38D}"/>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6F861CB0-D036-4929-B3F0-FD8D0A2D59C0}"/>
              </a:ext>
            </a:extLst>
          </p:cNvPr>
          <p:cNvSpPr txBox="1">
            <a:spLocks noGrp="1"/>
          </p:cNvSpPr>
          <p:nvPr>
            <p:ph type="sldNum" idx="10"/>
          </p:nvPr>
        </p:nvSpPr>
        <p:spPr/>
        <p:txBody>
          <a:bodyPr/>
          <a:lstStyle>
            <a:lvl1pPr>
              <a:defRPr/>
            </a:lvl1pPr>
          </a:lstStyle>
          <a:p>
            <a:fld id="{BB9590E7-3D4B-41AF-93C1-B0486D3FB8F9}" type="slidenum">
              <a:rPr lang="sk-SK" altLang="cs-CZ"/>
              <a:pPr/>
              <a:t>‹#›</a:t>
            </a:fld>
            <a:endParaRPr lang="sk-SK" altLang="cs-CZ"/>
          </a:p>
        </p:txBody>
      </p:sp>
    </p:spTree>
    <p:extLst>
      <p:ext uri="{BB962C8B-B14F-4D97-AF65-F5344CB8AC3E}">
        <p14:creationId xmlns:p14="http://schemas.microsoft.com/office/powerpoint/2010/main" val="389779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6"/>
        <p:cNvGrpSpPr/>
        <p:nvPr/>
      </p:nvGrpSpPr>
      <p:grpSpPr>
        <a:xfrm>
          <a:off x="0" y="0"/>
          <a:ext cx="0" cy="0"/>
          <a:chOff x="0" y="0"/>
          <a:chExt cx="0" cy="0"/>
        </a:xfrm>
      </p:grpSpPr>
      <p:sp>
        <p:nvSpPr>
          <p:cNvPr id="3" name="Google Shape;78;p9">
            <a:extLst>
              <a:ext uri="{FF2B5EF4-FFF2-40B4-BE49-F238E27FC236}">
                <a16:creationId xmlns:a16="http://schemas.microsoft.com/office/drawing/2014/main" id="{A18CF80C-B388-449E-AD5C-885AA2A43678}"/>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79;p9">
            <a:extLst>
              <a:ext uri="{FF2B5EF4-FFF2-40B4-BE49-F238E27FC236}">
                <a16:creationId xmlns:a16="http://schemas.microsoft.com/office/drawing/2014/main" id="{45CC26AC-667C-4E45-8426-EC060572F483}"/>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0;p9">
            <a:extLst>
              <a:ext uri="{FF2B5EF4-FFF2-40B4-BE49-F238E27FC236}">
                <a16:creationId xmlns:a16="http://schemas.microsoft.com/office/drawing/2014/main" id="{7FDA5BC3-7D6E-4346-9A6D-5B11ED325249}"/>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1;p9">
            <a:extLst>
              <a:ext uri="{FF2B5EF4-FFF2-40B4-BE49-F238E27FC236}">
                <a16:creationId xmlns:a16="http://schemas.microsoft.com/office/drawing/2014/main" id="{3AAD9DC8-E53D-4E6E-A8C9-E4627BEB2A5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82;p9">
            <a:extLst>
              <a:ext uri="{FF2B5EF4-FFF2-40B4-BE49-F238E27FC236}">
                <a16:creationId xmlns:a16="http://schemas.microsoft.com/office/drawing/2014/main" id="{486074EB-960B-4BD7-9449-573D17908DE7}"/>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7" name="Google Shape;77;p9"/>
          <p:cNvSpPr txBox="1">
            <a:spLocks noGrp="1"/>
          </p:cNvSpPr>
          <p:nvPr>
            <p:ph type="body" idx="1"/>
          </p:nvPr>
        </p:nvSpPr>
        <p:spPr>
          <a:xfrm>
            <a:off x="457200" y="4406309"/>
            <a:ext cx="8229600" cy="519600"/>
          </a:xfrm>
          <a:prstGeom prst="rect">
            <a:avLst/>
          </a:prstGeom>
        </p:spPr>
        <p:txBody>
          <a:bodyPr spcFirstLastPara="1">
            <a:noAutofit/>
          </a:bodyPr>
          <a:lstStyle>
            <a:lvl1pPr marL="457200" lvl="0" indent="-228600" algn="ctr">
              <a:spcBef>
                <a:spcPts val="360"/>
              </a:spcBef>
              <a:spcAft>
                <a:spcPts val="0"/>
              </a:spcAft>
              <a:buSzPts val="1800"/>
              <a:buNone/>
              <a:defRPr sz="1800"/>
            </a:lvl1pPr>
          </a:lstStyle>
          <a:p>
            <a:endParaRPr/>
          </a:p>
        </p:txBody>
      </p:sp>
      <p:sp>
        <p:nvSpPr>
          <p:cNvPr id="8" name="Google Shape;83;p9">
            <a:extLst>
              <a:ext uri="{FF2B5EF4-FFF2-40B4-BE49-F238E27FC236}">
                <a16:creationId xmlns:a16="http://schemas.microsoft.com/office/drawing/2014/main" id="{74F0279E-43A2-4E6B-AB0A-FEFBA6AF229C}"/>
              </a:ext>
            </a:extLst>
          </p:cNvPr>
          <p:cNvSpPr txBox="1">
            <a:spLocks noGrp="1"/>
          </p:cNvSpPr>
          <p:nvPr>
            <p:ph type="sldNum" idx="10"/>
          </p:nvPr>
        </p:nvSpPr>
        <p:spPr/>
        <p:txBody>
          <a:bodyPr/>
          <a:lstStyle>
            <a:lvl1pPr>
              <a:defRPr/>
            </a:lvl1pPr>
          </a:lstStyle>
          <a:p>
            <a:fld id="{0C2B8EFF-41C0-4B44-9F02-6FCAA4A54A9E}" type="slidenum">
              <a:rPr lang="sk-SK" altLang="cs-CZ"/>
              <a:pPr/>
              <a:t>‹#›</a:t>
            </a:fld>
            <a:endParaRPr lang="sk-SK" altLang="cs-CZ"/>
          </a:p>
        </p:txBody>
      </p:sp>
    </p:spTree>
    <p:extLst>
      <p:ext uri="{BB962C8B-B14F-4D97-AF65-F5344CB8AC3E}">
        <p14:creationId xmlns:p14="http://schemas.microsoft.com/office/powerpoint/2010/main" val="369654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757D0312-2FBF-4932-B84F-68557975728B}"/>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a:extLst>
              <a:ext uri="{FF2B5EF4-FFF2-40B4-BE49-F238E27FC236}">
                <a16:creationId xmlns:a16="http://schemas.microsoft.com/office/drawing/2014/main" id="{F3C6F310-7763-457B-910B-EBF11E180501}"/>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a:extLst>
              <a:ext uri="{FF2B5EF4-FFF2-40B4-BE49-F238E27FC236}">
                <a16:creationId xmlns:a16="http://schemas.microsoft.com/office/drawing/2014/main" id="{056C4BA7-699F-48C8-B899-D040BC6A401F}"/>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a:extLst>
              <a:ext uri="{FF2B5EF4-FFF2-40B4-BE49-F238E27FC236}">
                <a16:creationId xmlns:a16="http://schemas.microsoft.com/office/drawing/2014/main" id="{2A3A5546-A309-4B33-81F9-D199C4E6CC43}"/>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a:extLst>
              <a:ext uri="{FF2B5EF4-FFF2-40B4-BE49-F238E27FC236}">
                <a16:creationId xmlns:a16="http://schemas.microsoft.com/office/drawing/2014/main" id="{7342B701-FF1B-456E-962F-71647B0DEC2D}"/>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a:extLst>
              <a:ext uri="{FF2B5EF4-FFF2-40B4-BE49-F238E27FC236}">
                <a16:creationId xmlns:a16="http://schemas.microsoft.com/office/drawing/2014/main" id="{531D48DB-6810-4263-A367-08467673DD3D}"/>
              </a:ext>
            </a:extLst>
          </p:cNvPr>
          <p:cNvSpPr txBox="1">
            <a:spLocks noGrp="1"/>
          </p:cNvSpPr>
          <p:nvPr>
            <p:ph type="sldNum" idx="10"/>
          </p:nvPr>
        </p:nvSpPr>
        <p:spPr/>
        <p:txBody>
          <a:bodyPr/>
          <a:lstStyle>
            <a:lvl1pPr>
              <a:defRPr/>
            </a:lvl1pPr>
          </a:lstStyle>
          <a:p>
            <a:fld id="{D1E043A5-33F2-4FEF-A84F-A4728077CB9B}" type="slidenum">
              <a:rPr lang="sk-SK" altLang="cs-CZ"/>
              <a:pPr/>
              <a:t>‹#›</a:t>
            </a:fld>
            <a:endParaRPr lang="sk-SK" altLang="cs-CZ"/>
          </a:p>
        </p:txBody>
      </p:sp>
    </p:spTree>
    <p:extLst>
      <p:ext uri="{BB962C8B-B14F-4D97-AF65-F5344CB8AC3E}">
        <p14:creationId xmlns:p14="http://schemas.microsoft.com/office/powerpoint/2010/main" val="2043963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22EE9573-9CE4-45A1-A9E8-11C40962D5D4}"/>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id="{D1E1DDC0-44BE-4595-A471-ACE61945C483}"/>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id="{E5CADEF9-1191-4B43-B476-A0D2E0315E9C}"/>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id="{3E197038-A658-4A73-8E10-629485472E86}"/>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id="{453E6D56-71BD-403E-B00A-4A19D3EE37F6}"/>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id="{4E5B0422-BCBD-4C4C-AA47-1B0BF4B6E4AF}"/>
              </a:ext>
            </a:extLst>
          </p:cNvPr>
          <p:cNvSpPr txBox="1">
            <a:spLocks noGrp="1"/>
          </p:cNvSpPr>
          <p:nvPr>
            <p:ph type="sldNum" idx="10"/>
          </p:nvPr>
        </p:nvSpPr>
        <p:spPr/>
        <p:txBody>
          <a:bodyPr/>
          <a:lstStyle>
            <a:lvl1pPr>
              <a:defRPr/>
            </a:lvl1pPr>
          </a:lstStyle>
          <a:p>
            <a:fld id="{9FF9EFB3-C8E2-411D-AF5D-50D2CE2DEF5F}" type="slidenum">
              <a:rPr lang="sk-SK" altLang="cs-CZ"/>
              <a:pPr/>
              <a:t>‹#›</a:t>
            </a:fld>
            <a:endParaRPr lang="sk-SK" altLang="cs-CZ"/>
          </a:p>
        </p:txBody>
      </p:sp>
    </p:spTree>
    <p:extLst>
      <p:ext uri="{BB962C8B-B14F-4D97-AF65-F5344CB8AC3E}">
        <p14:creationId xmlns:p14="http://schemas.microsoft.com/office/powerpoint/2010/main" val="97003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3B9A0ED9-2030-422D-BA0A-B3D6467E9978}"/>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4D4CF4DF-3FAF-4B4B-9CA2-E25216DAAAED}"/>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5945BAAE-E744-4C09-9D7F-97A2DD124AAA}"/>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charset="0"/>
                <a:sym typeface="Roboto Slab" charset="0"/>
              </a:defRPr>
            </a:lvl1pPr>
          </a:lstStyle>
          <a:p>
            <a:fld id="{A0A6491F-F58A-4BA5-A686-72BDEF391595}"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6" r:id="rId3"/>
    <p:sldLayoutId id="2147483697" r:id="rId4"/>
    <p:sldLayoutId id="2147483699" r:id="rId5"/>
    <p:sldLayoutId id="2147483700" r:id="rId6"/>
    <p:sldLayoutId id="2147483701" r:id="rId7"/>
    <p:sldLayoutId id="2147483702" r:id="rId8"/>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cs.wikipedia.org/wiki/Oxid_uhli%C4%8Dit%C3%B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wikiskripta.eu/w/Balen%C3%A1_voda" TargetMode="External"/><Relationship Id="rId5" Type="http://schemas.openxmlformats.org/officeDocument/2006/relationships/image" Target="../media/image10.jpg"/><Relationship Id="rId4" Type="http://schemas.openxmlformats.org/officeDocument/2006/relationships/hyperlink" Target="https://www.mineralky.com/products/dobra-voda"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en.wiktionary.org/wiki/dry_ice" TargetMode="External"/><Relationship Id="rId5" Type="http://schemas.openxmlformats.org/officeDocument/2006/relationships/image" Target="../media/image15.jpg"/><Relationship Id="rId4" Type="http://schemas.openxmlformats.org/officeDocument/2006/relationships/hyperlink" Target="https://cs.wikipedia.org/wiki/Oxid_uhli%C4%8Dit%C3%B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s://www.youtube.com/embed/ZmBMhJliFqw"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https://www.youtube.com/embed/L9CAXONzLtg"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ideo" Target="https://www.youtube.com/embed/kfgqqJxcWD8"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scioly.org/wiki/index.php/Chemical_device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hyperlink" Target="https://creativecommons.org/licenses/by-nc-sa/3.0/" TargetMode="External"/><Relationship Id="rId4" Type="http://schemas.openxmlformats.org/officeDocument/2006/relationships/hyperlink" Target="https://geomapa.lounovicepodblanikem.cz/horniny/6.html"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zivotsdietou.cz/clanky/peceni-pri-celiakii-a-jinych-potravinovych-omezenich" TargetMode="External"/><Relationship Id="rId3" Type="http://schemas.openxmlformats.org/officeDocument/2006/relationships/image" Target="../media/image19.jpg"/><Relationship Id="rId7"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pxhere.com/cs/photo/1390720" TargetMode="External"/><Relationship Id="rId5" Type="http://schemas.openxmlformats.org/officeDocument/2006/relationships/image" Target="../media/image20.jpg"/><Relationship Id="rId4" Type="http://schemas.openxmlformats.org/officeDocument/2006/relationships/hyperlink" Target="https://commons.wikimedia.org/wiki/File:Ulita_(2).jp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sk.wikipedia.org/wiki/Oxid_uhli%C4%8Dit%C3%BD" TargetMode="External"/><Relationship Id="rId5" Type="http://schemas.openxmlformats.org/officeDocument/2006/relationships/image" Target="../media/image5.png"/><Relationship Id="rId4" Type="http://schemas.openxmlformats.org/officeDocument/2006/relationships/hyperlink" Target="https://cs.wikipedia.org/wiki/Oxid_uhli%C4%8Dit%C3%B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cs.wikipedia.org/wiki/Oxid_uhli%C4%8Dit%C3%BD"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s://geomapa.lounovicepodblanikem.cz/horniny/6.html" TargetMode="External"/><Relationship Id="rId7" Type="http://schemas.openxmlformats.org/officeDocument/2006/relationships/hyperlink" Target="https://www.vyplnto.cz/realizovane-pruzkumy/o-vsem-moznem-xiii/"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sk.wikipedia.org/wiki/Port%C3%A1l:Biol%C3%B3gia/Odpor%C3%BA%C4%8Dan%C3%BD_%C4%8Dl%C3%A1nok/37" TargetMode="External"/><Relationship Id="rId5" Type="http://schemas.openxmlformats.org/officeDocument/2006/relationships/image" Target="../media/image6.png"/><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pxhere.com/cs/photo/137275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cs.wikipedia.org/wiki/Kolob%C4%9Bh_uhl%C3%ADk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1FA1761-6151-475C-B303-BC33E9A1CC8A}"/>
              </a:ext>
            </a:extLst>
          </p:cNvPr>
          <p:cNvSpPr txBox="1">
            <a:spLocks noGrp="1"/>
          </p:cNvSpPr>
          <p:nvPr>
            <p:ph type="ctrTitle"/>
          </p:nvPr>
        </p:nvSpPr>
        <p:spPr>
          <a:xfrm>
            <a:off x="685800" y="2601913"/>
            <a:ext cx="5810250" cy="1158875"/>
          </a:xfrm>
        </p:spPr>
        <p:txBody>
          <a:bodyPr/>
          <a:lstStyle/>
          <a:p>
            <a:pPr eaLnBrk="1" hangingPunct="1">
              <a:spcBef>
                <a:spcPct val="0"/>
              </a:spcBef>
              <a:spcAft>
                <a:spcPct val="0"/>
              </a:spcAft>
              <a:buClr>
                <a:srgbClr val="FFFFFF"/>
              </a:buClr>
              <a:buFont typeface="Roboto Slab" charset="0"/>
              <a:buNone/>
            </a:pPr>
            <a:r>
              <a:rPr lang="sk-SK" altLang="cs-CZ" b="1" dirty="0">
                <a:solidFill>
                  <a:srgbClr val="FFFFFF"/>
                </a:solidFill>
                <a:latin typeface="Roboto Slab" charset="0"/>
                <a:cs typeface="Arial" panose="020B0604020202020204" pitchFamily="34" charset="0"/>
                <a:sym typeface="Roboto Slab" charset="0"/>
              </a:rPr>
              <a:t>Oxid uhličitý</a:t>
            </a:r>
          </a:p>
        </p:txBody>
      </p:sp>
      <p:grpSp>
        <p:nvGrpSpPr>
          <p:cNvPr id="13315" name="Google Shape;110;p13">
            <a:extLst>
              <a:ext uri="{FF2B5EF4-FFF2-40B4-BE49-F238E27FC236}">
                <a16:creationId xmlns:a16="http://schemas.microsoft.com/office/drawing/2014/main" id="{CA664334-C2A3-4C43-98AA-5374A056C049}"/>
              </a:ext>
            </a:extLst>
          </p:cNvPr>
          <p:cNvGrpSpPr>
            <a:grpSpLocks/>
          </p:cNvGrpSpPr>
          <p:nvPr/>
        </p:nvGrpSpPr>
        <p:grpSpPr bwMode="auto">
          <a:xfrm>
            <a:off x="752475" y="1030288"/>
            <a:ext cx="965200" cy="1011237"/>
            <a:chOff x="5961125" y="1623900"/>
            <a:chExt cx="427450" cy="448175"/>
          </a:xfrm>
        </p:grpSpPr>
        <p:sp>
          <p:nvSpPr>
            <p:cNvPr id="13316" name="Google Shape;111;p13">
              <a:extLst>
                <a:ext uri="{FF2B5EF4-FFF2-40B4-BE49-F238E27FC236}">
                  <a16:creationId xmlns:a16="http://schemas.microsoft.com/office/drawing/2014/main" id="{D74819B2-6C3A-40AE-98D2-83D44500D00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E47C933-0B6B-4771-8888-0230F7BB9E92}"/>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094155C1-0175-496F-979F-AD37852CFA31}"/>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5C21F481-02CB-4788-A77C-A384C214C6A7}"/>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7C2484A2-7397-4517-BD08-7D09FC8CF324}"/>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E028FD46-45FA-4EE2-BA12-86F01160CB1B}"/>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AD5629C7-C5A1-47A0-9DE6-B9D612F00B78}"/>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12" name="Obrázek 11">
            <a:extLst>
              <a:ext uri="{FF2B5EF4-FFF2-40B4-BE49-F238E27FC236}">
                <a16:creationId xmlns:a16="http://schemas.microsoft.com/office/drawing/2014/main" id="{88D6C673-1600-4E88-B3D1-D81EA1287B1F}"/>
              </a:ext>
            </a:extLst>
          </p:cNvPr>
          <p:cNvPicPr>
            <a:picLocks noChangeAspect="1"/>
          </p:cNvPicPr>
          <p:nvPr/>
        </p:nvPicPr>
        <p:blipFill>
          <a:blip r:embed="rId3"/>
          <a:stretch>
            <a:fillRect/>
          </a:stretch>
        </p:blipFill>
        <p:spPr>
          <a:xfrm>
            <a:off x="54154" y="70420"/>
            <a:ext cx="851112" cy="693817"/>
          </a:xfrm>
          <a:prstGeom prst="rect">
            <a:avLst/>
          </a:prstGeom>
        </p:spPr>
      </p:pic>
      <p:sp>
        <p:nvSpPr>
          <p:cNvPr id="13" name="Google Shape;54;p1">
            <a:extLst>
              <a:ext uri="{FF2B5EF4-FFF2-40B4-BE49-F238E27FC236}">
                <a16:creationId xmlns:a16="http://schemas.microsoft.com/office/drawing/2014/main" id="{25E2C5C7-5F52-4B1D-B970-98D6B00C92D0}"/>
              </a:ext>
            </a:extLst>
          </p:cNvPr>
          <p:cNvSpPr txBox="1"/>
          <p:nvPr/>
        </p:nvSpPr>
        <p:spPr>
          <a:xfrm>
            <a:off x="1225716" y="51804"/>
            <a:ext cx="241368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050" b="1" i="0" u="none" strike="noStrike" cap="none" dirty="0">
                <a:solidFill>
                  <a:schemeClr val="tx1">
                    <a:lumMod val="10000"/>
                    <a:lumOff val="90000"/>
                  </a:schemeClr>
                </a:solidFill>
                <a:latin typeface="Roboto Slab"/>
                <a:ea typeface="Roboto Slab"/>
                <a:cs typeface="Roboto Slab"/>
                <a:sym typeface="Roboto Slab"/>
              </a:rPr>
              <a:t>2020-1-SK01-KA226-SCH-094350</a:t>
            </a:r>
            <a:endParaRPr sz="1400" b="1" dirty="0">
              <a:solidFill>
                <a:schemeClr val="tx1">
                  <a:lumMod val="10000"/>
                  <a:lumOff val="90000"/>
                </a:schemeClr>
              </a:solidFill>
              <a:latin typeface="Roboto Slab"/>
              <a:ea typeface="Roboto Slab"/>
              <a:cs typeface="Roboto Slab"/>
              <a:sym typeface="Roboto Slab"/>
            </a:endParaRPr>
          </a:p>
          <a:p>
            <a:pPr marL="0" marR="0" lvl="0" indent="0" algn="l" rtl="0">
              <a:spcBef>
                <a:spcPts val="0"/>
              </a:spcBef>
              <a:spcAft>
                <a:spcPts val="0"/>
              </a:spcAft>
              <a:buNone/>
            </a:pPr>
            <a:r>
              <a:rPr lang="sk-SK" sz="1600" b="1" dirty="0">
                <a:solidFill>
                  <a:schemeClr val="tx1">
                    <a:lumMod val="10000"/>
                    <a:lumOff val="90000"/>
                  </a:schemeClr>
                </a:solidFill>
                <a:latin typeface="Roboto Slab"/>
                <a:ea typeface="Roboto Slab"/>
                <a:cs typeface="Roboto Slab"/>
                <a:sym typeface="Roboto Slab"/>
              </a:rPr>
              <a:t>DIGI SCHOOL</a:t>
            </a:r>
            <a:endParaRPr dirty="0">
              <a:solidFill>
                <a:schemeClr val="tx1">
                  <a:lumMod val="10000"/>
                  <a:lumOff val="90000"/>
                </a:schemeClr>
              </a:solidFill>
            </a:endParaRPr>
          </a:p>
        </p:txBody>
      </p:sp>
      <p:pic>
        <p:nvPicPr>
          <p:cNvPr id="14" name="Google Shape;55;p1">
            <a:extLst>
              <a:ext uri="{FF2B5EF4-FFF2-40B4-BE49-F238E27FC236}">
                <a16:creationId xmlns:a16="http://schemas.microsoft.com/office/drawing/2014/main" id="{9C63CBFC-5AFC-42C8-9C91-EA91495712B8}"/>
              </a:ext>
            </a:extLst>
          </p:cNvPr>
          <p:cNvPicPr preferRelativeResize="0"/>
          <p:nvPr/>
        </p:nvPicPr>
        <p:blipFill rotWithShape="1">
          <a:blip r:embed="rId4">
            <a:alphaModFix/>
          </a:blip>
          <a:srcRect/>
          <a:stretch/>
        </p:blipFill>
        <p:spPr>
          <a:xfrm>
            <a:off x="5220072" y="22366"/>
            <a:ext cx="766881" cy="766881"/>
          </a:xfrm>
          <a:prstGeom prst="rect">
            <a:avLst/>
          </a:prstGeom>
          <a:noFill/>
          <a:ln>
            <a:noFill/>
          </a:ln>
        </p:spPr>
      </p:pic>
      <p:sp>
        <p:nvSpPr>
          <p:cNvPr id="15" name="Google Shape;56;p1">
            <a:extLst>
              <a:ext uri="{FF2B5EF4-FFF2-40B4-BE49-F238E27FC236}">
                <a16:creationId xmlns:a16="http://schemas.microsoft.com/office/drawing/2014/main" id="{672D5ECC-7B32-4AEF-8243-08728BFF04A7}"/>
              </a:ext>
            </a:extLst>
          </p:cNvPr>
          <p:cNvSpPr txBox="1"/>
          <p:nvPr/>
        </p:nvSpPr>
        <p:spPr>
          <a:xfrm>
            <a:off x="6084168" y="22366"/>
            <a:ext cx="2793128" cy="4693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400" b="1" dirty="0">
                <a:solidFill>
                  <a:schemeClr val="tx1">
                    <a:lumMod val="10000"/>
                    <a:lumOff val="90000"/>
                  </a:schemeClr>
                </a:solidFill>
                <a:latin typeface="Roboto Slab"/>
                <a:ea typeface="Roboto Slab"/>
                <a:cs typeface="Roboto Slab"/>
                <a:sym typeface="Roboto Slab"/>
              </a:rPr>
              <a:t>Gymnázium a Jazyková škola</a:t>
            </a:r>
            <a:br>
              <a:rPr lang="sk-SK" sz="1100" b="1" dirty="0">
                <a:solidFill>
                  <a:schemeClr val="tx1">
                    <a:lumMod val="10000"/>
                    <a:lumOff val="90000"/>
                  </a:schemeClr>
                </a:solidFill>
                <a:latin typeface="Roboto Slab"/>
                <a:ea typeface="Roboto Slab"/>
                <a:cs typeface="Roboto Slab"/>
                <a:sym typeface="Roboto Slab"/>
              </a:rPr>
            </a:br>
            <a:r>
              <a:rPr lang="sk-SK" sz="1050" b="1" dirty="0">
                <a:solidFill>
                  <a:schemeClr val="tx1">
                    <a:lumMod val="10000"/>
                    <a:lumOff val="90000"/>
                  </a:schemeClr>
                </a:solidFill>
                <a:latin typeface="Roboto Slab"/>
                <a:ea typeface="Roboto Slab"/>
                <a:cs typeface="Roboto Slab"/>
                <a:sym typeface="Roboto Slab"/>
              </a:rPr>
              <a:t>s </a:t>
            </a:r>
            <a:r>
              <a:rPr lang="sk-SK" sz="1050" b="1" dirty="0" err="1">
                <a:solidFill>
                  <a:schemeClr val="tx1">
                    <a:lumMod val="10000"/>
                    <a:lumOff val="90000"/>
                  </a:schemeClr>
                </a:solidFill>
                <a:latin typeface="Roboto Slab"/>
                <a:ea typeface="Roboto Slab"/>
                <a:cs typeface="Roboto Slab"/>
                <a:sym typeface="Roboto Slab"/>
              </a:rPr>
              <a:t>právem</a:t>
            </a:r>
            <a:r>
              <a:rPr lang="sk-SK" sz="1050" b="1" dirty="0">
                <a:solidFill>
                  <a:schemeClr val="tx1">
                    <a:lumMod val="10000"/>
                    <a:lumOff val="90000"/>
                  </a:schemeClr>
                </a:solidFill>
                <a:latin typeface="Roboto Slab"/>
                <a:ea typeface="Roboto Slab"/>
                <a:cs typeface="Roboto Slab"/>
                <a:sym typeface="Roboto Slab"/>
              </a:rPr>
              <a:t> </a:t>
            </a:r>
            <a:r>
              <a:rPr lang="sk-SK" sz="1050" b="1" dirty="0" err="1">
                <a:solidFill>
                  <a:schemeClr val="tx1">
                    <a:lumMod val="10000"/>
                    <a:lumOff val="90000"/>
                  </a:schemeClr>
                </a:solidFill>
                <a:latin typeface="Roboto Slab"/>
                <a:ea typeface="Roboto Slab"/>
                <a:cs typeface="Roboto Slab"/>
                <a:sym typeface="Roboto Slab"/>
              </a:rPr>
              <a:t>státní</a:t>
            </a:r>
            <a:r>
              <a:rPr lang="sk-SK" sz="1050" b="1" dirty="0">
                <a:solidFill>
                  <a:schemeClr val="tx1">
                    <a:lumMod val="10000"/>
                    <a:lumOff val="90000"/>
                  </a:schemeClr>
                </a:solidFill>
                <a:latin typeface="Roboto Slab"/>
                <a:ea typeface="Roboto Slab"/>
                <a:cs typeface="Roboto Slab"/>
                <a:sym typeface="Roboto Slab"/>
              </a:rPr>
              <a:t> jazykové </a:t>
            </a:r>
            <a:r>
              <a:rPr lang="sk-SK" sz="1050" b="1" dirty="0" err="1">
                <a:solidFill>
                  <a:schemeClr val="tx1">
                    <a:lumMod val="10000"/>
                    <a:lumOff val="90000"/>
                  </a:schemeClr>
                </a:solidFill>
                <a:latin typeface="Roboto Slab"/>
                <a:ea typeface="Roboto Slab"/>
                <a:cs typeface="Roboto Slab"/>
                <a:sym typeface="Roboto Slab"/>
              </a:rPr>
              <a:t>zkoušky</a:t>
            </a:r>
            <a:r>
              <a:rPr lang="sk-SK" sz="1050" b="1" dirty="0">
                <a:solidFill>
                  <a:schemeClr val="tx1">
                    <a:lumMod val="10000"/>
                    <a:lumOff val="90000"/>
                  </a:schemeClr>
                </a:solidFill>
                <a:latin typeface="Roboto Slab"/>
                <a:ea typeface="Roboto Slab"/>
                <a:cs typeface="Roboto Slab"/>
                <a:sym typeface="Roboto Slab"/>
              </a:rPr>
              <a:t> Zlín</a:t>
            </a:r>
            <a:endParaRPr sz="1800" b="1" dirty="0">
              <a:solidFill>
                <a:schemeClr val="tx1">
                  <a:lumMod val="10000"/>
                  <a:lumOff val="90000"/>
                </a:schemeClr>
              </a:solidFill>
              <a:latin typeface="Roboto Slab"/>
              <a:ea typeface="Roboto Slab"/>
              <a:cs typeface="Roboto Slab"/>
              <a:sym typeface="Roboto Slab"/>
            </a:endParaRPr>
          </a:p>
        </p:txBody>
      </p:sp>
      <p:pic>
        <p:nvPicPr>
          <p:cNvPr id="16" name="Google Shape;58;p1" descr="Erasmus+ logo EN.jpg">
            <a:extLst>
              <a:ext uri="{FF2B5EF4-FFF2-40B4-BE49-F238E27FC236}">
                <a16:creationId xmlns:a16="http://schemas.microsoft.com/office/drawing/2014/main" id="{8D8CF26E-A2E1-43F9-AB5D-D575D4010DC7}"/>
              </a:ext>
            </a:extLst>
          </p:cNvPr>
          <p:cNvPicPr preferRelativeResize="0"/>
          <p:nvPr/>
        </p:nvPicPr>
        <p:blipFill rotWithShape="1">
          <a:blip r:embed="rId5">
            <a:alphaModFix/>
          </a:blip>
          <a:srcRect/>
          <a:stretch/>
        </p:blipFill>
        <p:spPr>
          <a:xfrm>
            <a:off x="6732240" y="4602516"/>
            <a:ext cx="2305943" cy="469359"/>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Google Shape;402;p32">
            <a:extLst>
              <a:ext uri="{FF2B5EF4-FFF2-40B4-BE49-F238E27FC236}">
                <a16:creationId xmlns:a16="http://schemas.microsoft.com/office/drawing/2014/main" id="{E1A8DA3D-4633-4C83-8964-49C31DEC555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4285B0AF-89F1-4162-8FBE-56F2BDD7E63E}" type="slidenum">
              <a:rPr lang="sk-SK" altLang="cs-CZ" sz="800">
                <a:solidFill>
                  <a:srgbClr val="FFFFFF"/>
                </a:solidFill>
                <a:latin typeface="Roboto Slab" charset="0"/>
                <a:sym typeface="Roboto Slab" charset="0"/>
              </a:rPr>
              <a:pPr eaLnBrk="1" hangingPunct="1"/>
              <a:t>10</a:t>
            </a:fld>
            <a:endParaRPr lang="sk-SK" altLang="cs-CZ" sz="800">
              <a:solidFill>
                <a:srgbClr val="FFFFFF"/>
              </a:solidFill>
              <a:latin typeface="Roboto Slab" charset="0"/>
              <a:sym typeface="Roboto Slab" charset="0"/>
            </a:endParaRPr>
          </a:p>
        </p:txBody>
      </p:sp>
      <p:sp>
        <p:nvSpPr>
          <p:cNvPr id="5" name="Zástupný symbol pro text 4">
            <a:extLst>
              <a:ext uri="{FF2B5EF4-FFF2-40B4-BE49-F238E27FC236}">
                <a16:creationId xmlns:a16="http://schemas.microsoft.com/office/drawing/2014/main" id="{4DB43720-85F1-41FA-8683-0446CC5CD362}"/>
              </a:ext>
            </a:extLst>
          </p:cNvPr>
          <p:cNvSpPr>
            <a:spLocks noGrp="1"/>
          </p:cNvSpPr>
          <p:nvPr>
            <p:ph type="body" idx="1"/>
          </p:nvPr>
        </p:nvSpPr>
        <p:spPr>
          <a:xfrm>
            <a:off x="539552" y="4155925"/>
            <a:ext cx="8229600" cy="769983"/>
          </a:xfrm>
        </p:spPr>
        <p:txBody>
          <a:bodyPr/>
          <a:lstStyle/>
          <a:p>
            <a:r>
              <a:rPr lang="cs-CZ" dirty="0"/>
              <a:t>Oxid uhličitý je v atmosféře Země obsažen v množství asi 0,04 %. Mezi ostatní látky patří vzácné plyny, </a:t>
            </a:r>
            <a:r>
              <a:rPr lang="cs-CZ" dirty="0" err="1"/>
              <a:t>methan</a:t>
            </a:r>
            <a:r>
              <a:rPr lang="cs-CZ" dirty="0"/>
              <a:t>, vodní pára, pevné částice…</a:t>
            </a:r>
          </a:p>
        </p:txBody>
      </p:sp>
      <p:graphicFrame>
        <p:nvGraphicFramePr>
          <p:cNvPr id="8" name="Graf 7">
            <a:extLst>
              <a:ext uri="{FF2B5EF4-FFF2-40B4-BE49-F238E27FC236}">
                <a16:creationId xmlns:a16="http://schemas.microsoft.com/office/drawing/2014/main" id="{C32002FF-196E-443B-B22A-C8A66E3C1EEE}"/>
              </a:ext>
            </a:extLst>
          </p:cNvPr>
          <p:cNvGraphicFramePr/>
          <p:nvPr>
            <p:extLst>
              <p:ext uri="{D42A27DB-BD31-4B8C-83A1-F6EECF244321}">
                <p14:modId xmlns:p14="http://schemas.microsoft.com/office/powerpoint/2010/main" val="1788673552"/>
              </p:ext>
            </p:extLst>
          </p:nvPr>
        </p:nvGraphicFramePr>
        <p:xfrm>
          <a:off x="1524000" y="217591"/>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483518"/>
            <a:ext cx="5328592" cy="1224136"/>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Využití oxidu uhličitého </a:t>
            </a:r>
            <a:br>
              <a:rPr lang="sk-SK" altLang="cs-CZ" sz="2800" b="1" dirty="0">
                <a:solidFill>
                  <a:srgbClr val="94BF6E"/>
                </a:solidFill>
                <a:latin typeface="Roboto Slab" charset="0"/>
                <a:cs typeface="Arial" panose="020B0604020202020204" pitchFamily="34" charset="0"/>
                <a:sym typeface="Roboto Slab" charset="0"/>
              </a:rPr>
            </a:b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11</a:t>
            </a:fld>
            <a:endParaRPr lang="sk-SK" altLang="cs-CZ" sz="800">
              <a:solidFill>
                <a:srgbClr val="FFFFFF"/>
              </a:solidFill>
              <a:latin typeface="Roboto Slab" charset="0"/>
              <a:sym typeface="Roboto Slab" charset="0"/>
            </a:endParaRPr>
          </a:p>
        </p:txBody>
      </p:sp>
      <p:pic>
        <p:nvPicPr>
          <p:cNvPr id="3" name="Obrázek 2">
            <a:extLst>
              <a:ext uri="{FF2B5EF4-FFF2-40B4-BE49-F238E27FC236}">
                <a16:creationId xmlns:a16="http://schemas.microsoft.com/office/drawing/2014/main" id="{2DCD1612-A15C-46B2-8D32-192AD6D7086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74328" y="332708"/>
            <a:ext cx="1774136" cy="1525756"/>
          </a:xfrm>
          <a:prstGeom prst="rect">
            <a:avLst/>
          </a:prstGeom>
        </p:spPr>
      </p:pic>
      <p:sp>
        <p:nvSpPr>
          <p:cNvPr id="8" name="TextovéPole 7">
            <a:extLst>
              <a:ext uri="{FF2B5EF4-FFF2-40B4-BE49-F238E27FC236}">
                <a16:creationId xmlns:a16="http://schemas.microsoft.com/office/drawing/2014/main" id="{C0F31054-92B5-40D3-9548-70BB0C1D3E8A}"/>
              </a:ext>
            </a:extLst>
          </p:cNvPr>
          <p:cNvSpPr txBox="1"/>
          <p:nvPr/>
        </p:nvSpPr>
        <p:spPr>
          <a:xfrm>
            <a:off x="1187624" y="1347614"/>
            <a:ext cx="6480720" cy="3785652"/>
          </a:xfrm>
          <a:prstGeom prst="rect">
            <a:avLst/>
          </a:prstGeom>
          <a:noFill/>
        </p:spPr>
        <p:txBody>
          <a:bodyPr wrap="square" rtlCol="0">
            <a:spAutoFit/>
          </a:bodyPr>
          <a:lstStyle/>
          <a:p>
            <a:pPr marL="342900" indent="-342900">
              <a:buFont typeface="Arial" panose="020B0604020202020204" pitchFamily="34" charset="0"/>
              <a:buChar char="•"/>
            </a:pPr>
            <a:r>
              <a:rPr lang="cs-CZ" sz="2000" dirty="0">
                <a:latin typeface="Roboto Slab" pitchFamily="2" charset="0"/>
                <a:ea typeface="Roboto Slab" pitchFamily="2" charset="0"/>
              </a:rPr>
              <a:t>Výroba uhličitanů, organických sloučenin, polymerů</a:t>
            </a:r>
          </a:p>
          <a:p>
            <a:pPr marL="342900" indent="-342900">
              <a:buFont typeface="Arial" panose="020B0604020202020204" pitchFamily="34" charset="0"/>
              <a:buChar char="•"/>
            </a:pPr>
            <a:r>
              <a:rPr lang="cs-CZ" sz="2000" dirty="0">
                <a:latin typeface="Roboto Slab" pitchFamily="2" charset="0"/>
                <a:ea typeface="Roboto Slab" pitchFamily="2" charset="0"/>
              </a:rPr>
              <a:t>Výroba sycených nápojů – viz dále</a:t>
            </a:r>
          </a:p>
          <a:p>
            <a:pPr marL="342900" indent="-342900">
              <a:buFont typeface="Arial" panose="020B0604020202020204" pitchFamily="34" charset="0"/>
              <a:buChar char="•"/>
            </a:pPr>
            <a:r>
              <a:rPr lang="cs-CZ" sz="2000" dirty="0">
                <a:latin typeface="Roboto Slab" pitchFamily="2" charset="0"/>
                <a:ea typeface="Roboto Slab" pitchFamily="2" charset="0"/>
              </a:rPr>
              <a:t>Přečerpávání nápojů (např. piva) </a:t>
            </a:r>
          </a:p>
          <a:p>
            <a:pPr marL="342900" indent="-342900">
              <a:buFont typeface="Arial" panose="020B0604020202020204" pitchFamily="34" charset="0"/>
              <a:buChar char="•"/>
            </a:pPr>
            <a:r>
              <a:rPr lang="cs-CZ" sz="2000" dirty="0">
                <a:latin typeface="Roboto Slab" pitchFamily="2" charset="0"/>
                <a:ea typeface="Roboto Slab" pitchFamily="2" charset="0"/>
              </a:rPr>
              <a:t>Jako ochranná atmosféra (např. pro balení potravin)</a:t>
            </a:r>
          </a:p>
          <a:p>
            <a:pPr marL="342900" indent="-342900">
              <a:buFont typeface="Arial" panose="020B0604020202020204" pitchFamily="34" charset="0"/>
              <a:buChar char="•"/>
            </a:pPr>
            <a:r>
              <a:rPr lang="cs-CZ" sz="2000" dirty="0" err="1">
                <a:latin typeface="Roboto Slab" pitchFamily="2" charset="0"/>
                <a:ea typeface="Roboto Slab" pitchFamily="2" charset="0"/>
              </a:rPr>
              <a:t>Konzervant</a:t>
            </a:r>
            <a:r>
              <a:rPr lang="cs-CZ" sz="2000" dirty="0">
                <a:latin typeface="Roboto Slab" pitchFamily="2" charset="0"/>
                <a:ea typeface="Roboto Slab" pitchFamily="2" charset="0"/>
              </a:rPr>
              <a:t> E290</a:t>
            </a:r>
          </a:p>
          <a:p>
            <a:pPr marL="342900" indent="-342900">
              <a:buFont typeface="Arial" panose="020B0604020202020204" pitchFamily="34" charset="0"/>
              <a:buChar char="•"/>
            </a:pPr>
            <a:r>
              <a:rPr lang="cs-CZ" sz="2000" dirty="0">
                <a:latin typeface="Roboto Slab" pitchFamily="2" charset="0"/>
                <a:ea typeface="Roboto Slab" pitchFamily="2" charset="0"/>
              </a:rPr>
              <a:t>Jako hnací plyn</a:t>
            </a:r>
          </a:p>
          <a:p>
            <a:pPr marL="342900" indent="-342900">
              <a:buFont typeface="Arial" panose="020B0604020202020204" pitchFamily="34" charset="0"/>
              <a:buChar char="•"/>
            </a:pPr>
            <a:r>
              <a:rPr lang="cs-CZ" sz="2000" dirty="0">
                <a:latin typeface="Roboto Slab" pitchFamily="2" charset="0"/>
                <a:ea typeface="Roboto Slab" pitchFamily="2" charset="0"/>
              </a:rPr>
              <a:t>Chladící médium</a:t>
            </a:r>
          </a:p>
          <a:p>
            <a:pPr marL="342900" indent="-342900">
              <a:buFont typeface="Arial" panose="020B0604020202020204" pitchFamily="34" charset="0"/>
              <a:buChar char="•"/>
            </a:pPr>
            <a:r>
              <a:rPr lang="cs-CZ" sz="2000" dirty="0">
                <a:latin typeface="Roboto Slab" pitchFamily="2" charset="0"/>
                <a:ea typeface="Roboto Slab" pitchFamily="2" charset="0"/>
              </a:rPr>
              <a:t>Výroba hasicích přístrojů</a:t>
            </a:r>
          </a:p>
          <a:p>
            <a:pPr marL="342900" indent="-342900">
              <a:buFont typeface="Arial" panose="020B0604020202020204" pitchFamily="34" charset="0"/>
              <a:buChar char="•"/>
            </a:pPr>
            <a:endParaRPr lang="cs-CZ" sz="2000" dirty="0">
              <a:latin typeface="Roboto Slab" pitchFamily="2" charset="0"/>
              <a:ea typeface="Roboto Slab" pitchFamily="2" charset="0"/>
            </a:endParaRPr>
          </a:p>
          <a:p>
            <a:r>
              <a:rPr lang="cs-CZ" sz="2000" dirty="0">
                <a:latin typeface="Roboto Slab" pitchFamily="2" charset="0"/>
                <a:ea typeface="Roboto Slab" pitchFamily="2" charset="0"/>
              </a:rPr>
              <a:t>                                   </a:t>
            </a:r>
            <a:endParaRPr lang="cs-CZ" sz="2400" b="1" baseline="-25000" dirty="0">
              <a:latin typeface="Roboto Slab" pitchFamily="2" charset="0"/>
              <a:ea typeface="Roboto Slab" pitchFamily="2" charset="0"/>
            </a:endParaRPr>
          </a:p>
        </p:txBody>
      </p:sp>
    </p:spTree>
    <p:extLst>
      <p:ext uri="{BB962C8B-B14F-4D97-AF65-F5344CB8AC3E}">
        <p14:creationId xmlns:p14="http://schemas.microsoft.com/office/powerpoint/2010/main" val="33633031"/>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317;p26">
            <a:extLst>
              <a:ext uri="{FF2B5EF4-FFF2-40B4-BE49-F238E27FC236}">
                <a16:creationId xmlns:a16="http://schemas.microsoft.com/office/drawing/2014/main" id="{DC5EEBEB-76C5-4A36-934A-670D5D93E26B}"/>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1800" b="1" dirty="0">
                <a:solidFill>
                  <a:srgbClr val="FFFFFF"/>
                </a:solidFill>
                <a:latin typeface="Roboto Slab" charset="0"/>
                <a:cs typeface="Arial" panose="020B0604020202020204" pitchFamily="34" charset="0"/>
                <a:sym typeface="Roboto Slab" charset="0"/>
              </a:rPr>
              <a:t>Obsah oxidu uhličitého v </a:t>
            </a:r>
            <a:r>
              <a:rPr lang="sk-SK" altLang="cs-CZ" sz="1800" b="1" dirty="0" err="1">
                <a:solidFill>
                  <a:srgbClr val="FFFFFF"/>
                </a:solidFill>
                <a:latin typeface="Roboto Slab" charset="0"/>
                <a:cs typeface="Arial" panose="020B0604020202020204" pitchFamily="34" charset="0"/>
                <a:sym typeface="Roboto Slab" charset="0"/>
              </a:rPr>
              <a:t>některých</a:t>
            </a:r>
            <a:r>
              <a:rPr lang="sk-SK" altLang="cs-CZ" sz="1800" b="1" dirty="0">
                <a:solidFill>
                  <a:srgbClr val="FFFFFF"/>
                </a:solidFill>
                <a:latin typeface="Roboto Slab" charset="0"/>
                <a:cs typeface="Arial" panose="020B0604020202020204" pitchFamily="34" charset="0"/>
                <a:sym typeface="Roboto Slab" charset="0"/>
              </a:rPr>
              <a:t> </a:t>
            </a:r>
            <a:r>
              <a:rPr lang="sk-SK" altLang="cs-CZ" sz="1800" b="1" dirty="0" err="1">
                <a:solidFill>
                  <a:srgbClr val="FFFFFF"/>
                </a:solidFill>
                <a:latin typeface="Roboto Slab" charset="0"/>
                <a:cs typeface="Arial" panose="020B0604020202020204" pitchFamily="34" charset="0"/>
                <a:sym typeface="Roboto Slab" charset="0"/>
              </a:rPr>
              <a:t>nápojích</a:t>
            </a:r>
            <a:endParaRPr lang="sk-SK" altLang="cs-CZ" sz="1800" b="1" dirty="0">
              <a:solidFill>
                <a:srgbClr val="FFFFFF"/>
              </a:solidFill>
              <a:latin typeface="Roboto Slab" charset="0"/>
              <a:cs typeface="Arial" panose="020B0604020202020204" pitchFamily="34" charset="0"/>
              <a:sym typeface="Roboto Slab" charset="0"/>
            </a:endParaRPr>
          </a:p>
        </p:txBody>
      </p:sp>
      <p:grpSp>
        <p:nvGrpSpPr>
          <p:cNvPr id="26654" name="Google Shape;319;p26">
            <a:extLst>
              <a:ext uri="{FF2B5EF4-FFF2-40B4-BE49-F238E27FC236}">
                <a16:creationId xmlns:a16="http://schemas.microsoft.com/office/drawing/2014/main" id="{CCEBFCC8-D9DD-4749-BB1C-BA7339EBAB6C}"/>
              </a:ext>
            </a:extLst>
          </p:cNvPr>
          <p:cNvGrpSpPr>
            <a:grpSpLocks/>
          </p:cNvGrpSpPr>
          <p:nvPr/>
        </p:nvGrpSpPr>
        <p:grpSpPr bwMode="auto">
          <a:xfrm>
            <a:off x="377825" y="931863"/>
            <a:ext cx="312738" cy="227012"/>
            <a:chOff x="3932350" y="3714775"/>
            <a:chExt cx="439650" cy="319075"/>
          </a:xfrm>
        </p:grpSpPr>
        <p:sp>
          <p:nvSpPr>
            <p:cNvPr id="26656" name="Google Shape;320;p26">
              <a:extLst>
                <a:ext uri="{FF2B5EF4-FFF2-40B4-BE49-F238E27FC236}">
                  <a16:creationId xmlns:a16="http://schemas.microsoft.com/office/drawing/2014/main" id="{E2BA54BD-A287-4214-BD67-BB05FE2FF1E3}"/>
                </a:ext>
              </a:extLst>
            </p:cNvPr>
            <p:cNvSpPr>
              <a:spLocks noChangeArrowheads="1"/>
            </p:cNvSpPr>
            <p:nvPr/>
          </p:nvSpPr>
          <p:spPr bwMode="auto">
            <a:xfrm>
              <a:off x="3932350" y="3714775"/>
              <a:ext cx="439650" cy="319075"/>
            </a:xfrm>
            <a:custGeom>
              <a:avLst/>
              <a:gdLst>
                <a:gd name="T0" fmla="*/ 0 w 17586"/>
                <a:gd name="T1" fmla="*/ 0 h 12763"/>
                <a:gd name="T2" fmla="*/ 17586 w 17586"/>
                <a:gd name="T3" fmla="*/ 12763 h 12763"/>
              </a:gdLst>
              <a:ahLst/>
              <a:cxnLst/>
              <a:rect l="T0" t="T1" r="T2" b="T3"/>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7" name="Google Shape;321;p26">
              <a:extLst>
                <a:ext uri="{FF2B5EF4-FFF2-40B4-BE49-F238E27FC236}">
                  <a16:creationId xmlns:a16="http://schemas.microsoft.com/office/drawing/2014/main" id="{16C5FA3F-A4FF-48C8-A97A-0CA7E99B1677}"/>
                </a:ext>
              </a:extLst>
            </p:cNvPr>
            <p:cNvSpPr>
              <a:spLocks noChangeArrowheads="1"/>
            </p:cNvSpPr>
            <p:nvPr/>
          </p:nvSpPr>
          <p:spPr bwMode="auto">
            <a:xfrm>
              <a:off x="39701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8" name="Google Shape;322;p26">
              <a:extLst>
                <a:ext uri="{FF2B5EF4-FFF2-40B4-BE49-F238E27FC236}">
                  <a16:creationId xmlns:a16="http://schemas.microsoft.com/office/drawing/2014/main" id="{0310F2D7-12E7-4234-9C14-DD982FF17242}"/>
                </a:ext>
              </a:extLst>
            </p:cNvPr>
            <p:cNvSpPr>
              <a:spLocks noChangeArrowheads="1"/>
            </p:cNvSpPr>
            <p:nvPr/>
          </p:nvSpPr>
          <p:spPr bwMode="auto">
            <a:xfrm>
              <a:off x="42788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9" name="Google Shape;323;p26">
              <a:extLst>
                <a:ext uri="{FF2B5EF4-FFF2-40B4-BE49-F238E27FC236}">
                  <a16:creationId xmlns:a16="http://schemas.microsoft.com/office/drawing/2014/main" id="{0DE52887-25AC-4F01-8537-410A471CC612}"/>
                </a:ext>
              </a:extLst>
            </p:cNvPr>
            <p:cNvSpPr>
              <a:spLocks noChangeArrowheads="1"/>
            </p:cNvSpPr>
            <p:nvPr/>
          </p:nvSpPr>
          <p:spPr bwMode="auto">
            <a:xfrm>
              <a:off x="4073000" y="3716600"/>
              <a:ext cx="77350" cy="278900"/>
            </a:xfrm>
            <a:custGeom>
              <a:avLst/>
              <a:gdLst>
                <a:gd name="T0" fmla="*/ 0 w 3094"/>
                <a:gd name="T1" fmla="*/ 0 h 11156"/>
                <a:gd name="T2" fmla="*/ 3094 w 3094"/>
                <a:gd name="T3" fmla="*/ 11156 h 11156"/>
              </a:gdLst>
              <a:ahLst/>
              <a:cxnLst/>
              <a:rect l="T0" t="T1" r="T2" b="T3"/>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60" name="Google Shape;324;p26">
              <a:extLst>
                <a:ext uri="{FF2B5EF4-FFF2-40B4-BE49-F238E27FC236}">
                  <a16:creationId xmlns:a16="http://schemas.microsoft.com/office/drawing/2014/main" id="{5C935CED-E35A-4EB3-9880-8D367F239FE8}"/>
                </a:ext>
              </a:extLst>
            </p:cNvPr>
            <p:cNvSpPr>
              <a:spLocks noChangeArrowheads="1"/>
            </p:cNvSpPr>
            <p:nvPr/>
          </p:nvSpPr>
          <p:spPr bwMode="auto">
            <a:xfrm>
              <a:off x="4175900" y="3787250"/>
              <a:ext cx="77350" cy="208250"/>
            </a:xfrm>
            <a:custGeom>
              <a:avLst/>
              <a:gdLst>
                <a:gd name="T0" fmla="*/ 0 w 3094"/>
                <a:gd name="T1" fmla="*/ 0 h 8330"/>
                <a:gd name="T2" fmla="*/ 3094 w 3094"/>
                <a:gd name="T3" fmla="*/ 8330 h 8330"/>
              </a:gdLst>
              <a:ahLst/>
              <a:cxnLst/>
              <a:rect l="T0" t="T1" r="T2" b="T3"/>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6655" name="Google Shape;325;p26">
            <a:extLst>
              <a:ext uri="{FF2B5EF4-FFF2-40B4-BE49-F238E27FC236}">
                <a16:creationId xmlns:a16="http://schemas.microsoft.com/office/drawing/2014/main" id="{AAB8B529-0B66-4F83-9913-8393F1261A6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E9503310-3A9C-4943-B6A7-5FA15075D522}" type="slidenum">
              <a:rPr lang="sk-SK" altLang="cs-CZ" sz="800">
                <a:solidFill>
                  <a:srgbClr val="FFFFFF"/>
                </a:solidFill>
                <a:latin typeface="Roboto Slab" charset="0"/>
                <a:sym typeface="Roboto Slab" charset="0"/>
              </a:rPr>
              <a:pPr eaLnBrk="1" hangingPunct="1"/>
              <a:t>12</a:t>
            </a:fld>
            <a:endParaRPr lang="sk-SK" altLang="cs-CZ" sz="800">
              <a:solidFill>
                <a:srgbClr val="FFFFFF"/>
              </a:solidFill>
              <a:latin typeface="Roboto Slab" charset="0"/>
              <a:sym typeface="Roboto Slab" charset="0"/>
            </a:endParaRPr>
          </a:p>
        </p:txBody>
      </p:sp>
      <p:graphicFrame>
        <p:nvGraphicFramePr>
          <p:cNvPr id="4" name="Tabulka 3">
            <a:extLst>
              <a:ext uri="{FF2B5EF4-FFF2-40B4-BE49-F238E27FC236}">
                <a16:creationId xmlns:a16="http://schemas.microsoft.com/office/drawing/2014/main" id="{65D8DA57-E4BA-478F-BE9E-375E871E2D8F}"/>
              </a:ext>
            </a:extLst>
          </p:cNvPr>
          <p:cNvGraphicFramePr>
            <a:graphicFrameLocks noGrp="1"/>
          </p:cNvGraphicFramePr>
          <p:nvPr>
            <p:extLst>
              <p:ext uri="{D42A27DB-BD31-4B8C-83A1-F6EECF244321}">
                <p14:modId xmlns:p14="http://schemas.microsoft.com/office/powerpoint/2010/main" val="1590332997"/>
              </p:ext>
            </p:extLst>
          </p:nvPr>
        </p:nvGraphicFramePr>
        <p:xfrm>
          <a:off x="1547664" y="1707654"/>
          <a:ext cx="6072336" cy="2750408"/>
        </p:xfrm>
        <a:graphic>
          <a:graphicData uri="http://schemas.openxmlformats.org/drawingml/2006/table">
            <a:tbl>
              <a:tblPr firstRow="1" bandRow="1">
                <a:tableStyleId>{35758FB7-9AC5-4552-8A53-C91805E547FA}</a:tableStyleId>
              </a:tblPr>
              <a:tblGrid>
                <a:gridCol w="3024336">
                  <a:extLst>
                    <a:ext uri="{9D8B030D-6E8A-4147-A177-3AD203B41FA5}">
                      <a16:colId xmlns:a16="http://schemas.microsoft.com/office/drawing/2014/main" val="3187547262"/>
                    </a:ext>
                  </a:extLst>
                </a:gridCol>
                <a:gridCol w="3048000">
                  <a:extLst>
                    <a:ext uri="{9D8B030D-6E8A-4147-A177-3AD203B41FA5}">
                      <a16:colId xmlns:a16="http://schemas.microsoft.com/office/drawing/2014/main" val="2016552736"/>
                    </a:ext>
                  </a:extLst>
                </a:gridCol>
              </a:tblGrid>
              <a:tr h="576064">
                <a:tc>
                  <a:txBody>
                    <a:bodyPr/>
                    <a:lstStyle/>
                    <a:p>
                      <a:r>
                        <a:rPr lang="cs-CZ" dirty="0"/>
                        <a:t>Nápoj</a:t>
                      </a:r>
                    </a:p>
                  </a:txBody>
                  <a:tcPr/>
                </a:tc>
                <a:tc>
                  <a:txBody>
                    <a:bodyPr/>
                    <a:lstStyle/>
                    <a:p>
                      <a:r>
                        <a:rPr lang="cs-CZ" dirty="0"/>
                        <a:t>Obsah oxidu uhličitého</a:t>
                      </a:r>
                    </a:p>
                  </a:txBody>
                  <a:tcPr/>
                </a:tc>
                <a:extLst>
                  <a:ext uri="{0D108BD9-81ED-4DB2-BD59-A6C34878D82A}">
                    <a16:rowId xmlns:a16="http://schemas.microsoft.com/office/drawing/2014/main" val="2140038189"/>
                  </a:ext>
                </a:extLst>
              </a:tr>
              <a:tr h="576064">
                <a:tc>
                  <a:txBody>
                    <a:bodyPr/>
                    <a:lstStyle/>
                    <a:p>
                      <a:r>
                        <a:rPr lang="cs-CZ" dirty="0"/>
                        <a:t>Sodová voda</a:t>
                      </a:r>
                    </a:p>
                  </a:txBody>
                  <a:tcPr/>
                </a:tc>
                <a:tc>
                  <a:txBody>
                    <a:bodyPr/>
                    <a:lstStyle/>
                    <a:p>
                      <a:r>
                        <a:rPr lang="cs-CZ" dirty="0"/>
                        <a:t>7000–8000 mg/l</a:t>
                      </a:r>
                    </a:p>
                  </a:txBody>
                  <a:tcPr/>
                </a:tc>
                <a:extLst>
                  <a:ext uri="{0D108BD9-81ED-4DB2-BD59-A6C34878D82A}">
                    <a16:rowId xmlns:a16="http://schemas.microsoft.com/office/drawing/2014/main" val="4177254612"/>
                  </a:ext>
                </a:extLst>
              </a:tr>
              <a:tr h="576064">
                <a:tc>
                  <a:txBody>
                    <a:bodyPr/>
                    <a:lstStyle/>
                    <a:p>
                      <a:r>
                        <a:rPr lang="cs-CZ" dirty="0"/>
                        <a:t>Pivo</a:t>
                      </a:r>
                    </a:p>
                  </a:txBody>
                  <a:tcPr/>
                </a:tc>
                <a:tc>
                  <a:txBody>
                    <a:bodyPr/>
                    <a:lstStyle/>
                    <a:p>
                      <a:r>
                        <a:rPr lang="cs-CZ" dirty="0"/>
                        <a:t>4000–5000 mg/l</a:t>
                      </a:r>
                    </a:p>
                  </a:txBody>
                  <a:tcPr/>
                </a:tc>
                <a:extLst>
                  <a:ext uri="{0D108BD9-81ED-4DB2-BD59-A6C34878D82A}">
                    <a16:rowId xmlns:a16="http://schemas.microsoft.com/office/drawing/2014/main" val="1265573703"/>
                  </a:ext>
                </a:extLst>
              </a:tr>
              <a:tr h="5040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cs-CZ" dirty="0"/>
                        <a:t>Mírně perlivé vody</a:t>
                      </a:r>
                    </a:p>
                    <a:p>
                      <a:endParaRPr lang="cs-CZ" dirty="0"/>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cs-CZ" dirty="0"/>
                        <a:t>1500–4000 mg/l</a:t>
                      </a:r>
                    </a:p>
                    <a:p>
                      <a:endParaRPr lang="cs-CZ"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6357492"/>
                  </a:ext>
                </a:extLst>
              </a:tr>
              <a:tr h="504056">
                <a:tc>
                  <a:txBody>
                    <a:bodyPr/>
                    <a:lstStyle/>
                    <a:p>
                      <a:r>
                        <a:rPr lang="cs-CZ" dirty="0"/>
                        <a:t>Povrchová vody</a:t>
                      </a:r>
                    </a:p>
                  </a:txBody>
                  <a:tcPr>
                    <a:lnT w="12700" cap="flat" cmpd="sng" algn="ctr">
                      <a:solidFill>
                        <a:schemeClr val="tx1"/>
                      </a:solidFill>
                      <a:prstDash val="solid"/>
                      <a:round/>
                      <a:headEnd type="none" w="med" len="med"/>
                      <a:tailEnd type="none" w="med" len="med"/>
                    </a:lnT>
                  </a:tcPr>
                </a:tc>
                <a:tc>
                  <a:txBody>
                    <a:bodyPr/>
                    <a:lstStyle/>
                    <a:p>
                      <a:r>
                        <a:rPr lang="cs-CZ" dirty="0"/>
                        <a:t>Max. 10 mg/l </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3580037"/>
                  </a:ext>
                </a:extLst>
              </a:tr>
            </a:tbl>
          </a:graphicData>
        </a:graphic>
      </p:graphicFrame>
      <p:pic>
        <p:nvPicPr>
          <p:cNvPr id="9" name="Obrázek 8">
            <a:extLst>
              <a:ext uri="{FF2B5EF4-FFF2-40B4-BE49-F238E27FC236}">
                <a16:creationId xmlns:a16="http://schemas.microsoft.com/office/drawing/2014/main" id="{184DF7E8-DB7B-4BFB-B09C-8C86E4D2BE9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44830" y="411510"/>
            <a:ext cx="679238" cy="1779662"/>
          </a:xfrm>
          <a:prstGeom prst="rect">
            <a:avLst/>
          </a:prstGeom>
        </p:spPr>
      </p:pic>
      <p:pic>
        <p:nvPicPr>
          <p:cNvPr id="6" name="Obrázek 5">
            <a:extLst>
              <a:ext uri="{FF2B5EF4-FFF2-40B4-BE49-F238E27FC236}">
                <a16:creationId xmlns:a16="http://schemas.microsoft.com/office/drawing/2014/main" id="{607FE8A9-8E13-4EDB-B413-1E9D7328D72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669421">
            <a:off x="8103141" y="1335042"/>
            <a:ext cx="689558" cy="2328585"/>
          </a:xfrm>
          <a:prstGeom prst="rect">
            <a:avLst/>
          </a:prstGeom>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95486"/>
            <a:ext cx="6120680" cy="1224136"/>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Pevný oxid uhličitý – suchý </a:t>
            </a:r>
            <a:r>
              <a:rPr lang="sk-SK" altLang="cs-CZ" sz="2800" b="1" dirty="0" err="1">
                <a:solidFill>
                  <a:srgbClr val="94BF6E"/>
                </a:solidFill>
                <a:latin typeface="Roboto Slab" charset="0"/>
                <a:cs typeface="Arial" panose="020B0604020202020204" pitchFamily="34" charset="0"/>
                <a:sym typeface="Roboto Slab" charset="0"/>
              </a:rPr>
              <a:t>led</a:t>
            </a:r>
            <a:r>
              <a:rPr lang="sk-SK" altLang="cs-CZ" sz="2800" b="1" dirty="0">
                <a:solidFill>
                  <a:srgbClr val="94BF6E"/>
                </a:solidFill>
                <a:latin typeface="Roboto Slab" charset="0"/>
                <a:cs typeface="Arial" panose="020B0604020202020204" pitchFamily="34" charset="0"/>
                <a:sym typeface="Roboto Slab" charset="0"/>
              </a:rPr>
              <a:t> </a:t>
            </a:r>
            <a:br>
              <a:rPr lang="sk-SK" altLang="cs-CZ" sz="2800" b="1" dirty="0">
                <a:solidFill>
                  <a:srgbClr val="94BF6E"/>
                </a:solidFill>
                <a:latin typeface="Roboto Slab" charset="0"/>
                <a:cs typeface="Arial" panose="020B0604020202020204" pitchFamily="34" charset="0"/>
                <a:sym typeface="Roboto Slab" charset="0"/>
              </a:rPr>
            </a:b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13</a:t>
            </a:fld>
            <a:endParaRPr lang="sk-SK" altLang="cs-CZ" sz="800">
              <a:solidFill>
                <a:srgbClr val="FFFFFF"/>
              </a:solidFill>
              <a:latin typeface="Roboto Slab" charset="0"/>
              <a:sym typeface="Roboto Slab" charset="0"/>
            </a:endParaRPr>
          </a:p>
        </p:txBody>
      </p:sp>
      <p:graphicFrame>
        <p:nvGraphicFramePr>
          <p:cNvPr id="9" name="Diagram 8">
            <a:extLst>
              <a:ext uri="{FF2B5EF4-FFF2-40B4-BE49-F238E27FC236}">
                <a16:creationId xmlns:a16="http://schemas.microsoft.com/office/drawing/2014/main" id="{0D25CC21-4CDA-402C-B1CA-86F4EFA424BE}"/>
              </a:ext>
            </a:extLst>
          </p:cNvPr>
          <p:cNvGraphicFramePr/>
          <p:nvPr>
            <p:extLst>
              <p:ext uri="{D42A27DB-BD31-4B8C-83A1-F6EECF244321}">
                <p14:modId xmlns:p14="http://schemas.microsoft.com/office/powerpoint/2010/main" val="3085393651"/>
              </p:ext>
            </p:extLst>
          </p:nvPr>
        </p:nvGraphicFramePr>
        <p:xfrm>
          <a:off x="1524000" y="1419622"/>
          <a:ext cx="7080448"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ovéPole 1">
            <a:extLst>
              <a:ext uri="{FF2B5EF4-FFF2-40B4-BE49-F238E27FC236}">
                <a16:creationId xmlns:a16="http://schemas.microsoft.com/office/drawing/2014/main" id="{8880E351-030B-4EF4-8B96-FFC9A70BC148}"/>
              </a:ext>
            </a:extLst>
          </p:cNvPr>
          <p:cNvSpPr txBox="1"/>
          <p:nvPr/>
        </p:nvSpPr>
        <p:spPr>
          <a:xfrm>
            <a:off x="409863" y="987574"/>
            <a:ext cx="8779968" cy="400110"/>
          </a:xfrm>
          <a:prstGeom prst="rect">
            <a:avLst/>
          </a:prstGeom>
          <a:noFill/>
        </p:spPr>
        <p:txBody>
          <a:bodyPr wrap="none" rtlCol="0">
            <a:spAutoFit/>
          </a:bodyPr>
          <a:lstStyle/>
          <a:p>
            <a:r>
              <a:rPr lang="cs-CZ" sz="2000" dirty="0">
                <a:latin typeface="Roboto Slab" pitchFamily="2" charset="0"/>
                <a:ea typeface="Roboto Slab" pitchFamily="2" charset="0"/>
              </a:rPr>
              <a:t>vzniká ochlazením plynného oxidu uhličitého pod – 80°C (desublimací)</a:t>
            </a:r>
          </a:p>
        </p:txBody>
      </p:sp>
    </p:spTree>
    <p:extLst>
      <p:ext uri="{BB962C8B-B14F-4D97-AF65-F5344CB8AC3E}">
        <p14:creationId xmlns:p14="http://schemas.microsoft.com/office/powerpoint/2010/main" val="2827375125"/>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29586"/>
            <a:ext cx="6264696" cy="3766300"/>
          </a:xfrm>
        </p:spPr>
        <p:txBody>
          <a:bodyPr anchor="b"/>
          <a:lstStyle/>
          <a:p>
            <a:pPr eaLnBrk="1" hangingPunct="1">
              <a:buClr>
                <a:srgbClr val="FFFFFF"/>
              </a:buClr>
              <a:buSzPts val="1800"/>
            </a:pPr>
            <a:r>
              <a:rPr lang="sk-SK" altLang="cs-CZ" sz="2400" b="1" dirty="0">
                <a:solidFill>
                  <a:schemeClr val="tx1"/>
                </a:solidFill>
                <a:latin typeface="Roboto Slab" charset="0"/>
                <a:cs typeface="Arial" panose="020B0604020202020204" pitchFamily="34" charset="0"/>
                <a:sym typeface="Roboto Slab" charset="0"/>
              </a:rPr>
              <a:t>Použití suchého </a:t>
            </a:r>
            <a:r>
              <a:rPr lang="sk-SK" altLang="cs-CZ" sz="2400" b="1" dirty="0" err="1">
                <a:solidFill>
                  <a:schemeClr val="tx1"/>
                </a:solidFill>
                <a:latin typeface="Roboto Slab" charset="0"/>
                <a:cs typeface="Arial" panose="020B0604020202020204" pitchFamily="34" charset="0"/>
                <a:sym typeface="Roboto Slab" charset="0"/>
              </a:rPr>
              <a:t>ledu</a:t>
            </a:r>
            <a:r>
              <a:rPr lang="sk-SK" altLang="cs-CZ" sz="2400" b="1" dirty="0">
                <a:solidFill>
                  <a:schemeClr val="tx1"/>
                </a:solidFill>
                <a:latin typeface="Roboto Slab" charset="0"/>
                <a:cs typeface="Arial" panose="020B0604020202020204" pitchFamily="34" charset="0"/>
                <a:sym typeface="Roboto Slab" charset="0"/>
              </a:rPr>
              <a:t>:</a:t>
            </a:r>
            <a:br>
              <a:rPr lang="sk-SK" altLang="cs-CZ" sz="2400" b="1" dirty="0">
                <a:solidFill>
                  <a:schemeClr val="tx1"/>
                </a:solidFill>
                <a:latin typeface="Roboto Slab" charset="0"/>
                <a:cs typeface="Arial" panose="020B0604020202020204" pitchFamily="34" charset="0"/>
                <a:sym typeface="Roboto Slab" charset="0"/>
              </a:rPr>
            </a:br>
            <a:br>
              <a:rPr lang="sk-SK" altLang="cs-CZ" sz="2400" b="1" dirty="0">
                <a:solidFill>
                  <a:schemeClr val="tx1"/>
                </a:solidFill>
                <a:latin typeface="Roboto Slab" charset="0"/>
                <a:cs typeface="Arial" panose="020B0604020202020204" pitchFamily="34" charset="0"/>
                <a:sym typeface="Roboto Slab" charset="0"/>
              </a:rPr>
            </a:br>
            <a:r>
              <a:rPr lang="sk-SK" altLang="cs-CZ" sz="2000" dirty="0">
                <a:solidFill>
                  <a:schemeClr val="tx1"/>
                </a:solidFill>
                <a:latin typeface="Roboto Slab" charset="0"/>
                <a:cs typeface="Arial" panose="020B0604020202020204" pitchFamily="34" charset="0"/>
                <a:sym typeface="Roboto Slab" charset="0"/>
              </a:rPr>
              <a:t>- náplň </a:t>
            </a:r>
            <a:r>
              <a:rPr lang="sk-SK" altLang="cs-CZ" sz="2000" dirty="0" err="1">
                <a:solidFill>
                  <a:schemeClr val="tx1"/>
                </a:solidFill>
                <a:latin typeface="Roboto Slab" charset="0"/>
                <a:cs typeface="Arial" panose="020B0604020202020204" pitchFamily="34" charset="0"/>
                <a:sym typeface="Roboto Slab" charset="0"/>
              </a:rPr>
              <a:t>hasicích</a:t>
            </a:r>
            <a:r>
              <a:rPr lang="sk-SK" altLang="cs-CZ" sz="2000" dirty="0">
                <a:solidFill>
                  <a:schemeClr val="tx1"/>
                </a:solidFill>
                <a:latin typeface="Roboto Slab" charset="0"/>
                <a:cs typeface="Arial" panose="020B0604020202020204" pitchFamily="34" charset="0"/>
                <a:sym typeface="Roboto Slab" charset="0"/>
              </a:rPr>
              <a:t> </a:t>
            </a:r>
            <a:r>
              <a:rPr lang="sk-SK" altLang="cs-CZ" sz="2000" dirty="0" err="1">
                <a:solidFill>
                  <a:schemeClr val="tx1"/>
                </a:solidFill>
                <a:latin typeface="Roboto Slab" charset="0"/>
                <a:cs typeface="Arial" panose="020B0604020202020204" pitchFamily="34" charset="0"/>
                <a:sym typeface="Roboto Slab" charset="0"/>
              </a:rPr>
              <a:t>přístrojů</a:t>
            </a:r>
            <a:br>
              <a:rPr lang="sk-SK" altLang="cs-CZ" sz="2000" dirty="0">
                <a:solidFill>
                  <a:schemeClr val="tx1"/>
                </a:solidFill>
                <a:latin typeface="Roboto Slab" charset="0"/>
                <a:cs typeface="Arial" panose="020B0604020202020204" pitchFamily="34" charset="0"/>
                <a:sym typeface="Roboto Slab" charset="0"/>
              </a:rPr>
            </a:br>
            <a:r>
              <a:rPr lang="sk-SK" altLang="cs-CZ" sz="2000" dirty="0">
                <a:solidFill>
                  <a:schemeClr val="tx1"/>
                </a:solidFill>
                <a:latin typeface="Roboto Slab" charset="0"/>
                <a:cs typeface="Arial" panose="020B0604020202020204" pitchFamily="34" charset="0"/>
                <a:sym typeface="Roboto Slab" charset="0"/>
              </a:rPr>
              <a:t>- </a:t>
            </a:r>
            <a:r>
              <a:rPr lang="sk-SK" altLang="cs-CZ" sz="2000" dirty="0" err="1">
                <a:solidFill>
                  <a:schemeClr val="tx1"/>
                </a:solidFill>
                <a:latin typeface="Roboto Slab" charset="0"/>
                <a:cs typeface="Arial" panose="020B0604020202020204" pitchFamily="34" charset="0"/>
                <a:sym typeface="Roboto Slab" charset="0"/>
              </a:rPr>
              <a:t>čištění</a:t>
            </a:r>
            <a:r>
              <a:rPr lang="sk-SK" altLang="cs-CZ" sz="2000" dirty="0">
                <a:solidFill>
                  <a:schemeClr val="tx1"/>
                </a:solidFill>
                <a:latin typeface="Roboto Slab" charset="0"/>
                <a:cs typeface="Arial" panose="020B0604020202020204" pitchFamily="34" charset="0"/>
                <a:sym typeface="Roboto Slab" charset="0"/>
              </a:rPr>
              <a:t> </a:t>
            </a:r>
            <a:r>
              <a:rPr lang="sk-SK" altLang="cs-CZ" sz="2000" dirty="0" err="1">
                <a:solidFill>
                  <a:schemeClr val="tx1"/>
                </a:solidFill>
                <a:latin typeface="Roboto Slab" charset="0"/>
                <a:cs typeface="Arial" panose="020B0604020202020204" pitchFamily="34" charset="0"/>
                <a:sym typeface="Roboto Slab" charset="0"/>
              </a:rPr>
              <a:t>povrchů</a:t>
            </a:r>
            <a:r>
              <a:rPr lang="sk-SK" altLang="cs-CZ" sz="2000" dirty="0">
                <a:solidFill>
                  <a:schemeClr val="tx1"/>
                </a:solidFill>
                <a:latin typeface="Roboto Slab" charset="0"/>
                <a:cs typeface="Arial" panose="020B0604020202020204" pitchFamily="34" charset="0"/>
                <a:sym typeface="Roboto Slab" charset="0"/>
              </a:rPr>
              <a:t> </a:t>
            </a:r>
            <a:br>
              <a:rPr lang="sk-SK" altLang="cs-CZ" sz="2000" dirty="0">
                <a:solidFill>
                  <a:schemeClr val="tx1"/>
                </a:solidFill>
                <a:latin typeface="Roboto Slab" charset="0"/>
                <a:cs typeface="Arial" panose="020B0604020202020204" pitchFamily="34" charset="0"/>
                <a:sym typeface="Roboto Slab" charset="0"/>
              </a:rPr>
            </a:br>
            <a:r>
              <a:rPr lang="sk-SK" altLang="cs-CZ" sz="2000" dirty="0">
                <a:solidFill>
                  <a:schemeClr val="tx1"/>
                </a:solidFill>
                <a:latin typeface="Roboto Slab" charset="0"/>
                <a:cs typeface="Arial" panose="020B0604020202020204" pitchFamily="34" charset="0"/>
                <a:sym typeface="Roboto Slab" charset="0"/>
              </a:rPr>
              <a:t>- </a:t>
            </a:r>
            <a:r>
              <a:rPr lang="sk-SK" altLang="cs-CZ" sz="2000" dirty="0" err="1">
                <a:solidFill>
                  <a:schemeClr val="tx1"/>
                </a:solidFill>
                <a:latin typeface="Roboto Slab" charset="0"/>
                <a:cs typeface="Arial" panose="020B0604020202020204" pitchFamily="34" charset="0"/>
                <a:sym typeface="Roboto Slab" charset="0"/>
              </a:rPr>
              <a:t>chlazení</a:t>
            </a:r>
            <a:r>
              <a:rPr lang="sk-SK" altLang="cs-CZ" sz="2000" dirty="0">
                <a:solidFill>
                  <a:schemeClr val="tx1"/>
                </a:solidFill>
                <a:latin typeface="Roboto Slab" charset="0"/>
                <a:cs typeface="Arial" panose="020B0604020202020204" pitchFamily="34" charset="0"/>
                <a:sym typeface="Roboto Slab" charset="0"/>
              </a:rPr>
              <a:t> </a:t>
            </a:r>
            <a:r>
              <a:rPr lang="sk-SK" altLang="cs-CZ" sz="2000" dirty="0" err="1">
                <a:solidFill>
                  <a:schemeClr val="tx1"/>
                </a:solidFill>
                <a:latin typeface="Roboto Slab" charset="0"/>
                <a:cs typeface="Arial" panose="020B0604020202020204" pitchFamily="34" charset="0"/>
                <a:sym typeface="Roboto Slab" charset="0"/>
              </a:rPr>
              <a:t>potravin</a:t>
            </a:r>
            <a:r>
              <a:rPr lang="sk-SK" altLang="cs-CZ" sz="2000" dirty="0">
                <a:solidFill>
                  <a:schemeClr val="tx1"/>
                </a:solidFill>
                <a:latin typeface="Roboto Slab" charset="0"/>
                <a:cs typeface="Arial" panose="020B0604020202020204" pitchFamily="34" charset="0"/>
                <a:sym typeface="Roboto Slab" charset="0"/>
              </a:rPr>
              <a:t> (</a:t>
            </a:r>
            <a:r>
              <a:rPr lang="sk-SK" altLang="cs-CZ" sz="2000" dirty="0" err="1">
                <a:solidFill>
                  <a:schemeClr val="tx1"/>
                </a:solidFill>
                <a:latin typeface="Roboto Slab" charset="0"/>
                <a:cs typeface="Arial" panose="020B0604020202020204" pitchFamily="34" charset="0"/>
                <a:sym typeface="Roboto Slab" charset="0"/>
              </a:rPr>
              <a:t>při</a:t>
            </a:r>
            <a:r>
              <a:rPr lang="sk-SK" altLang="cs-CZ" sz="2000" dirty="0">
                <a:solidFill>
                  <a:schemeClr val="tx1"/>
                </a:solidFill>
                <a:latin typeface="Roboto Slab" charset="0"/>
                <a:cs typeface="Arial" panose="020B0604020202020204" pitchFamily="34" charset="0"/>
                <a:sym typeface="Roboto Slab" charset="0"/>
              </a:rPr>
              <a:t> </a:t>
            </a:r>
            <a:r>
              <a:rPr lang="sk-SK" altLang="cs-CZ" sz="2000" dirty="0" err="1">
                <a:solidFill>
                  <a:schemeClr val="tx1"/>
                </a:solidFill>
                <a:latin typeface="Roboto Slab" charset="0"/>
                <a:cs typeface="Arial" panose="020B0604020202020204" pitchFamily="34" charset="0"/>
                <a:sym typeface="Roboto Slab" charset="0"/>
              </a:rPr>
              <a:t>přepravě</a:t>
            </a:r>
            <a:r>
              <a:rPr lang="sk-SK" altLang="cs-CZ" sz="2000" dirty="0">
                <a:solidFill>
                  <a:schemeClr val="tx1"/>
                </a:solidFill>
                <a:latin typeface="Roboto Slab" charset="0"/>
                <a:cs typeface="Arial" panose="020B0604020202020204" pitchFamily="34" charset="0"/>
                <a:sym typeface="Roboto Slab" charset="0"/>
              </a:rPr>
              <a:t>) </a:t>
            </a:r>
            <a:br>
              <a:rPr lang="sk-SK" altLang="cs-CZ" sz="2000" dirty="0">
                <a:solidFill>
                  <a:schemeClr val="tx1"/>
                </a:solidFill>
                <a:latin typeface="Roboto Slab" charset="0"/>
                <a:cs typeface="Arial" panose="020B0604020202020204" pitchFamily="34" charset="0"/>
                <a:sym typeface="Roboto Slab" charset="0"/>
              </a:rPr>
            </a:br>
            <a:r>
              <a:rPr lang="sk-SK" altLang="cs-CZ" sz="2000" dirty="0">
                <a:solidFill>
                  <a:schemeClr val="tx1"/>
                </a:solidFill>
                <a:latin typeface="Roboto Slab" charset="0"/>
                <a:cs typeface="Arial" panose="020B0604020202020204" pitchFamily="34" charset="0"/>
                <a:sym typeface="Roboto Slab" charset="0"/>
              </a:rPr>
              <a:t>- pro efektní pokusy (</a:t>
            </a:r>
            <a:r>
              <a:rPr lang="sk-SK" altLang="cs-CZ" sz="2000" dirty="0" err="1">
                <a:solidFill>
                  <a:schemeClr val="tx1"/>
                </a:solidFill>
                <a:latin typeface="Roboto Slab" charset="0"/>
                <a:cs typeface="Arial" panose="020B0604020202020204" pitchFamily="34" charset="0"/>
                <a:sym typeface="Roboto Slab" charset="0"/>
              </a:rPr>
              <a:t>např</a:t>
            </a:r>
            <a:r>
              <a:rPr lang="sk-SK" altLang="cs-CZ" sz="2000" dirty="0">
                <a:solidFill>
                  <a:schemeClr val="tx1"/>
                </a:solidFill>
                <a:latin typeface="Roboto Slab" charset="0"/>
                <a:cs typeface="Arial" panose="020B0604020202020204" pitchFamily="34" charset="0"/>
                <a:sym typeface="Roboto Slab" charset="0"/>
              </a:rPr>
              <a:t>. na party) </a:t>
            </a:r>
            <a:br>
              <a:rPr lang="sk-SK" altLang="cs-CZ" sz="2000" dirty="0">
                <a:solidFill>
                  <a:schemeClr val="tx1"/>
                </a:solidFill>
                <a:latin typeface="Roboto Slab" charset="0"/>
                <a:cs typeface="Arial" panose="020B0604020202020204" pitchFamily="34" charset="0"/>
                <a:sym typeface="Roboto Slab" charset="0"/>
              </a:rPr>
            </a:br>
            <a:r>
              <a:rPr lang="sk-SK" altLang="cs-CZ" sz="2000" dirty="0">
                <a:solidFill>
                  <a:schemeClr val="tx1"/>
                </a:solidFill>
                <a:latin typeface="Roboto Slab" charset="0"/>
                <a:cs typeface="Arial" panose="020B0604020202020204" pitchFamily="34" charset="0"/>
                <a:sym typeface="Roboto Slab" charset="0"/>
              </a:rPr>
              <a:t>Suchý </a:t>
            </a:r>
            <a:r>
              <a:rPr lang="sk-SK" altLang="cs-CZ" sz="2000" dirty="0" err="1">
                <a:solidFill>
                  <a:schemeClr val="tx1"/>
                </a:solidFill>
                <a:latin typeface="Roboto Slab" charset="0"/>
                <a:cs typeface="Arial" panose="020B0604020202020204" pitchFamily="34" charset="0"/>
                <a:sym typeface="Roboto Slab" charset="0"/>
              </a:rPr>
              <a:t>led</a:t>
            </a:r>
            <a:r>
              <a:rPr lang="sk-SK" altLang="cs-CZ" sz="2000" dirty="0">
                <a:solidFill>
                  <a:schemeClr val="tx1"/>
                </a:solidFill>
                <a:latin typeface="Roboto Slab" charset="0"/>
                <a:cs typeface="Arial" panose="020B0604020202020204" pitchFamily="34" charset="0"/>
                <a:sym typeface="Roboto Slab" charset="0"/>
              </a:rPr>
              <a:t> </a:t>
            </a:r>
            <a:r>
              <a:rPr lang="sk-SK" altLang="cs-CZ" sz="2000" dirty="0" err="1">
                <a:solidFill>
                  <a:schemeClr val="tx1"/>
                </a:solidFill>
                <a:latin typeface="Roboto Slab" charset="0"/>
                <a:cs typeface="Arial" panose="020B0604020202020204" pitchFamily="34" charset="0"/>
                <a:sym typeface="Roboto Slab" charset="0"/>
              </a:rPr>
              <a:t>se</a:t>
            </a:r>
            <a:r>
              <a:rPr lang="sk-SK" altLang="cs-CZ" sz="2000" dirty="0">
                <a:solidFill>
                  <a:schemeClr val="tx1"/>
                </a:solidFill>
                <a:latin typeface="Roboto Slab" charset="0"/>
                <a:cs typeface="Arial" panose="020B0604020202020204" pitchFamily="34" charset="0"/>
                <a:sym typeface="Roboto Slab" charset="0"/>
              </a:rPr>
              <a:t> </a:t>
            </a:r>
            <a:r>
              <a:rPr lang="sk-SK" altLang="cs-CZ" sz="2000" dirty="0" err="1">
                <a:solidFill>
                  <a:schemeClr val="tx1"/>
                </a:solidFill>
                <a:latin typeface="Roboto Slab" charset="0"/>
                <a:cs typeface="Arial" panose="020B0604020202020204" pitchFamily="34" charset="0"/>
                <a:sym typeface="Roboto Slab" charset="0"/>
              </a:rPr>
              <a:t>při</a:t>
            </a:r>
            <a:r>
              <a:rPr lang="sk-SK" altLang="cs-CZ" sz="2000" dirty="0">
                <a:solidFill>
                  <a:schemeClr val="tx1"/>
                </a:solidFill>
                <a:latin typeface="Roboto Slab" charset="0"/>
                <a:cs typeface="Arial" panose="020B0604020202020204" pitchFamily="34" charset="0"/>
                <a:sym typeface="Roboto Slab" charset="0"/>
              </a:rPr>
              <a:t> </a:t>
            </a:r>
            <a:r>
              <a:rPr lang="sk-SK" altLang="cs-CZ" sz="2000" dirty="0" err="1">
                <a:solidFill>
                  <a:schemeClr val="tx1"/>
                </a:solidFill>
                <a:latin typeface="Roboto Slab" charset="0"/>
                <a:cs typeface="Arial" panose="020B0604020202020204" pitchFamily="34" charset="0"/>
                <a:sym typeface="Roboto Slab" charset="0"/>
              </a:rPr>
              <a:t>vhození</a:t>
            </a:r>
            <a:r>
              <a:rPr lang="sk-SK" altLang="cs-CZ" sz="2000" dirty="0">
                <a:solidFill>
                  <a:schemeClr val="tx1"/>
                </a:solidFill>
                <a:latin typeface="Roboto Slab" charset="0"/>
                <a:cs typeface="Arial" panose="020B0604020202020204" pitchFamily="34" charset="0"/>
                <a:sym typeface="Roboto Slab" charset="0"/>
              </a:rPr>
              <a:t> do vody </a:t>
            </a:r>
            <a:r>
              <a:rPr lang="sk-SK" altLang="cs-CZ" sz="2000" dirty="0" err="1">
                <a:solidFill>
                  <a:schemeClr val="tx1"/>
                </a:solidFill>
                <a:latin typeface="Roboto Slab" charset="0"/>
                <a:cs typeface="Arial" panose="020B0604020202020204" pitchFamily="34" charset="0"/>
                <a:sym typeface="Roboto Slab" charset="0"/>
              </a:rPr>
              <a:t>snadno</a:t>
            </a:r>
            <a:r>
              <a:rPr lang="sk-SK" altLang="cs-CZ" sz="2000" dirty="0">
                <a:solidFill>
                  <a:schemeClr val="tx1"/>
                </a:solidFill>
                <a:latin typeface="Roboto Slab" charset="0"/>
                <a:cs typeface="Arial" panose="020B0604020202020204" pitchFamily="34" charset="0"/>
                <a:sym typeface="Roboto Slab" charset="0"/>
              </a:rPr>
              <a:t> </a:t>
            </a:r>
            <a:r>
              <a:rPr lang="sk-SK" altLang="cs-CZ" sz="2000" dirty="0" err="1">
                <a:solidFill>
                  <a:schemeClr val="tx1"/>
                </a:solidFill>
                <a:latin typeface="Roboto Slab" charset="0"/>
                <a:cs typeface="Arial" panose="020B0604020202020204" pitchFamily="34" charset="0"/>
                <a:sym typeface="Roboto Slab" charset="0"/>
              </a:rPr>
              <a:t>přemění</a:t>
            </a:r>
            <a:r>
              <a:rPr lang="sk-SK" altLang="cs-CZ" sz="2000" dirty="0">
                <a:solidFill>
                  <a:schemeClr val="tx1"/>
                </a:solidFill>
                <a:latin typeface="Roboto Slab" charset="0"/>
                <a:cs typeface="Arial" panose="020B0604020202020204" pitchFamily="34" charset="0"/>
                <a:sym typeface="Roboto Slab" charset="0"/>
              </a:rPr>
              <a:t> na páru (</a:t>
            </a:r>
            <a:r>
              <a:rPr lang="sk-SK" altLang="cs-CZ" sz="2000" dirty="0" err="1">
                <a:solidFill>
                  <a:schemeClr val="tx1"/>
                </a:solidFill>
                <a:latin typeface="Roboto Slab" charset="0"/>
                <a:cs typeface="Arial" panose="020B0604020202020204" pitchFamily="34" charset="0"/>
                <a:sym typeface="Roboto Slab" charset="0"/>
              </a:rPr>
              <a:t>sublimace</a:t>
            </a:r>
            <a:r>
              <a:rPr lang="sk-SK" altLang="cs-CZ" sz="2000" dirty="0">
                <a:solidFill>
                  <a:schemeClr val="tx1"/>
                </a:solidFill>
                <a:latin typeface="Roboto Slab" charset="0"/>
                <a:cs typeface="Arial" panose="020B0604020202020204" pitchFamily="34" charset="0"/>
                <a:sym typeface="Roboto Slab" charset="0"/>
              </a:rPr>
              <a:t>) – </a:t>
            </a:r>
            <a:r>
              <a:rPr lang="sk-SK" altLang="cs-CZ" sz="2000" dirty="0" err="1">
                <a:solidFill>
                  <a:schemeClr val="tx1"/>
                </a:solidFill>
                <a:latin typeface="Roboto Slab" charset="0"/>
                <a:cs typeface="Arial" panose="020B0604020202020204" pitchFamily="34" charset="0"/>
                <a:sym typeface="Roboto Slab" charset="0"/>
              </a:rPr>
              <a:t>viz</a:t>
            </a:r>
            <a:r>
              <a:rPr lang="sk-SK" altLang="cs-CZ" sz="2000" dirty="0">
                <a:solidFill>
                  <a:schemeClr val="tx1"/>
                </a:solidFill>
                <a:latin typeface="Roboto Slab" charset="0"/>
                <a:cs typeface="Arial" panose="020B0604020202020204" pitchFamily="34" charset="0"/>
                <a:sym typeface="Roboto Slab" charset="0"/>
              </a:rPr>
              <a:t> </a:t>
            </a:r>
            <a:r>
              <a:rPr lang="sk-SK" altLang="cs-CZ" sz="2000" dirty="0" err="1">
                <a:solidFill>
                  <a:schemeClr val="tx1"/>
                </a:solidFill>
                <a:latin typeface="Roboto Slab" charset="0"/>
                <a:cs typeface="Arial" panose="020B0604020202020204" pitchFamily="34" charset="0"/>
                <a:sym typeface="Roboto Slab" charset="0"/>
              </a:rPr>
              <a:t>obrázek</a:t>
            </a:r>
            <a:r>
              <a:rPr lang="sk-SK" altLang="cs-CZ" sz="2000" dirty="0">
                <a:solidFill>
                  <a:schemeClr val="tx1"/>
                </a:solidFill>
                <a:latin typeface="Roboto Slab" charset="0"/>
                <a:cs typeface="Arial" panose="020B0604020202020204" pitchFamily="34" charset="0"/>
                <a:sym typeface="Roboto Slab" charset="0"/>
              </a:rPr>
              <a:t>:</a:t>
            </a:r>
            <a:br>
              <a:rPr lang="sk-SK" altLang="cs-CZ" sz="2400" b="1" dirty="0">
                <a:solidFill>
                  <a:schemeClr val="tx1"/>
                </a:solidFill>
                <a:latin typeface="Roboto Slab" charset="0"/>
                <a:cs typeface="Arial" panose="020B0604020202020204" pitchFamily="34" charset="0"/>
                <a:sym typeface="Roboto Slab" charset="0"/>
              </a:rPr>
            </a:br>
            <a:r>
              <a:rPr lang="sk-SK" altLang="cs-CZ" sz="2400" b="1" dirty="0">
                <a:solidFill>
                  <a:schemeClr val="tx1"/>
                </a:solidFill>
                <a:latin typeface="Roboto Slab" charset="0"/>
                <a:cs typeface="Arial" panose="020B0604020202020204" pitchFamily="34" charset="0"/>
                <a:sym typeface="Roboto Slab" charset="0"/>
              </a:rPr>
              <a:t> </a:t>
            </a:r>
            <a:br>
              <a:rPr lang="sk-SK" altLang="cs-CZ" sz="2800" b="1" dirty="0">
                <a:solidFill>
                  <a:srgbClr val="94BF6E"/>
                </a:solidFill>
                <a:latin typeface="Roboto Slab" charset="0"/>
                <a:cs typeface="Arial" panose="020B0604020202020204" pitchFamily="34" charset="0"/>
                <a:sym typeface="Roboto Slab" charset="0"/>
              </a:rPr>
            </a:b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14</a:t>
            </a:fld>
            <a:endParaRPr lang="sk-SK" altLang="cs-CZ" sz="800">
              <a:solidFill>
                <a:srgbClr val="FFFFFF"/>
              </a:solidFill>
              <a:latin typeface="Roboto Slab" charset="0"/>
              <a:sym typeface="Roboto Slab" charset="0"/>
            </a:endParaRPr>
          </a:p>
        </p:txBody>
      </p:sp>
      <p:pic>
        <p:nvPicPr>
          <p:cNvPr id="7" name="Obrázek 6">
            <a:extLst>
              <a:ext uri="{FF2B5EF4-FFF2-40B4-BE49-F238E27FC236}">
                <a16:creationId xmlns:a16="http://schemas.microsoft.com/office/drawing/2014/main" id="{12074361-EFEC-4AFA-BFAE-82ED531112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86991" y="29586"/>
            <a:ext cx="2952328" cy="1959272"/>
          </a:xfrm>
          <a:prstGeom prst="rect">
            <a:avLst/>
          </a:prstGeom>
        </p:spPr>
      </p:pic>
      <p:pic>
        <p:nvPicPr>
          <p:cNvPr id="17" name="Obrázek 16">
            <a:extLst>
              <a:ext uri="{FF2B5EF4-FFF2-40B4-BE49-F238E27FC236}">
                <a16:creationId xmlns:a16="http://schemas.microsoft.com/office/drawing/2014/main" id="{8EE7DCB1-7000-4516-9862-AD808136303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43608" y="3007680"/>
            <a:ext cx="2808312" cy="2106234"/>
          </a:xfrm>
          <a:prstGeom prst="rect">
            <a:avLst/>
          </a:prstGeom>
        </p:spPr>
      </p:pic>
    </p:spTree>
    <p:extLst>
      <p:ext uri="{BB962C8B-B14F-4D97-AF65-F5344CB8AC3E}">
        <p14:creationId xmlns:p14="http://schemas.microsoft.com/office/powerpoint/2010/main" val="3841940779"/>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charset="0"/>
              <a:buNone/>
            </a:pPr>
            <a:r>
              <a:rPr lang="sk-SK" altLang="cs-CZ" b="1" dirty="0">
                <a:latin typeface="Roboto Slab" charset="0"/>
                <a:cs typeface="Arial" panose="020B0604020202020204" pitchFamily="34" charset="0"/>
                <a:sym typeface="Roboto Slab" charset="0"/>
              </a:rPr>
              <a:t>Praktická </a:t>
            </a:r>
            <a:r>
              <a:rPr lang="sk-SK" altLang="cs-CZ" b="1" dirty="0" err="1">
                <a:latin typeface="Roboto Slab" charset="0"/>
                <a:cs typeface="Arial" panose="020B0604020202020204" pitchFamily="34" charset="0"/>
                <a:sym typeface="Roboto Slab" charset="0"/>
              </a:rPr>
              <a:t>část</a:t>
            </a:r>
            <a:endParaRPr lang="sk-SK" altLang="cs-CZ" b="1" dirty="0">
              <a:latin typeface="Roboto Slab" charset="0"/>
              <a:cs typeface="Arial" panose="020B0604020202020204" pitchFamily="34" charset="0"/>
              <a:sym typeface="Roboto Slab" charset="0"/>
            </a:endParaRP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charset="0"/>
              <a:buNone/>
            </a:pPr>
            <a:r>
              <a:rPr lang="sk-SK" altLang="cs-CZ" dirty="0">
                <a:latin typeface="Roboto Slab" pitchFamily="2" charset="0"/>
                <a:ea typeface="Roboto Slab" pitchFamily="2" charset="0"/>
                <a:cs typeface="Arial" panose="020B0604020202020204" pitchFamily="34" charset="0"/>
                <a:sym typeface="Nixie One" charset="0"/>
              </a:rPr>
              <a:t>Vznik a vlastnosti oxidu uhličitého</a:t>
            </a: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charset="0"/>
                <a:sym typeface="Roboto Slab" charset="0"/>
              </a:rPr>
              <a:t>2</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15</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39006076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1800" b="1" dirty="0">
                <a:solidFill>
                  <a:srgbClr val="FFFFFF"/>
                </a:solidFill>
                <a:latin typeface="Roboto Slab" charset="0"/>
                <a:cs typeface="Arial" panose="020B0604020202020204" pitchFamily="34" charset="0"/>
                <a:sym typeface="Roboto Slab" charset="0"/>
              </a:rPr>
              <a:t>Pokusy praktické </a:t>
            </a:r>
            <a:r>
              <a:rPr lang="sk-SK" altLang="cs-CZ" sz="1800" b="1" dirty="0" err="1">
                <a:solidFill>
                  <a:srgbClr val="FFFFFF"/>
                </a:solidFill>
                <a:latin typeface="Roboto Slab" charset="0"/>
                <a:cs typeface="Arial" panose="020B0604020202020204" pitchFamily="34" charset="0"/>
                <a:sym typeface="Roboto Slab" charset="0"/>
              </a:rPr>
              <a:t>části</a:t>
            </a:r>
            <a:endParaRPr lang="sk-SK" altLang="cs-CZ" sz="1800" b="1" dirty="0">
              <a:solidFill>
                <a:srgbClr val="FFFFFF"/>
              </a:solidFill>
              <a:latin typeface="Roboto Slab" charset="0"/>
              <a:cs typeface="Arial" panose="020B0604020202020204" pitchFamily="34" charset="0"/>
              <a:sym typeface="Roboto Slab" charset="0"/>
            </a:endParaRPr>
          </a:p>
        </p:txBody>
      </p:sp>
      <p:sp>
        <p:nvSpPr>
          <p:cNvPr id="161" name="Google Shape;161;p18">
            <a:extLst>
              <a:ext uri="{FF2B5EF4-FFF2-40B4-BE49-F238E27FC236}">
                <a16:creationId xmlns:a16="http://schemas.microsoft.com/office/drawing/2014/main" id="{DC68A6B5-288F-4095-9ECA-C179C0EEB852}"/>
              </a:ext>
            </a:extLst>
          </p:cNvPr>
          <p:cNvSpPr txBox="1">
            <a:spLocks noGrp="1"/>
          </p:cNvSpPr>
          <p:nvPr>
            <p:ph type="body" idx="1"/>
          </p:nvPr>
        </p:nvSpPr>
        <p:spPr>
          <a:xfrm>
            <a:off x="1146175" y="1766888"/>
            <a:ext cx="7540625" cy="3159125"/>
          </a:xfrm>
        </p:spPr>
        <p:txBody>
          <a:bodyPr/>
          <a:lstStyle/>
          <a:p>
            <a:pPr eaLnBrk="1" fontAlgn="auto" hangingPunct="1">
              <a:buClr>
                <a:srgbClr val="114454"/>
              </a:buClr>
              <a:buFont typeface="Nixie One"/>
              <a:buChar char="▪"/>
              <a:defRPr/>
            </a:pPr>
            <a:r>
              <a:rPr lang="cs-CZ" dirty="0">
                <a:solidFill>
                  <a:srgbClr val="114454"/>
                </a:solidFill>
                <a:latin typeface="Roboto Slab" pitchFamily="2" charset="0"/>
                <a:ea typeface="Roboto Slab" pitchFamily="2" charset="0"/>
                <a:cs typeface="Nixie One"/>
                <a:sym typeface="Nixie One"/>
              </a:rPr>
              <a:t>Připrav oxid uhličitý různými způsoby </a:t>
            </a:r>
          </a:p>
          <a:p>
            <a:pPr eaLnBrk="1" fontAlgn="auto" hangingPunct="1">
              <a:buClr>
                <a:srgbClr val="114454"/>
              </a:buClr>
              <a:buFont typeface="Nixie One"/>
              <a:buChar char="▪"/>
              <a:defRPr/>
            </a:pPr>
            <a:r>
              <a:rPr lang="cs-CZ" dirty="0">
                <a:solidFill>
                  <a:srgbClr val="114454"/>
                </a:solidFill>
                <a:latin typeface="Roboto Slab" pitchFamily="2" charset="0"/>
                <a:ea typeface="Roboto Slab" pitchFamily="2" charset="0"/>
                <a:cs typeface="Nixie One"/>
                <a:sym typeface="Nixie One"/>
              </a:rPr>
              <a:t>Dokaž některé vlastnosti oxidu uhličitého</a:t>
            </a:r>
          </a:p>
          <a:p>
            <a:pPr eaLnBrk="1" fontAlgn="auto" hangingPunct="1">
              <a:buClr>
                <a:srgbClr val="114454"/>
              </a:buClr>
              <a:buFont typeface="Nixie One"/>
              <a:buChar char="▪"/>
              <a:defRPr/>
            </a:pPr>
            <a:r>
              <a:rPr lang="cs-CZ" dirty="0">
                <a:solidFill>
                  <a:srgbClr val="114454"/>
                </a:solidFill>
                <a:latin typeface="Roboto Slab" pitchFamily="2" charset="0"/>
                <a:ea typeface="Roboto Slab" pitchFamily="2" charset="0"/>
                <a:cs typeface="Nixie One"/>
                <a:sym typeface="Nixie One"/>
              </a:rPr>
              <a:t>Vypracuj zadané teoretické úkoly </a:t>
            </a:r>
            <a:endParaRPr dirty="0">
              <a:solidFill>
                <a:srgbClr val="114454"/>
              </a:solidFill>
              <a:latin typeface="Roboto Slab" pitchFamily="2" charset="0"/>
              <a:ea typeface="Roboto Slab" pitchFamily="2" charset="0"/>
              <a:cs typeface="Nixie One"/>
              <a:sym typeface="Nixie One"/>
            </a:endParaRPr>
          </a:p>
        </p:txBody>
      </p:sp>
      <p:grpSp>
        <p:nvGrpSpPr>
          <p:cNvPr id="18436" name="Google Shape;162;p18">
            <a:extLst>
              <a:ext uri="{FF2B5EF4-FFF2-40B4-BE49-F238E27FC236}">
                <a16:creationId xmlns:a16="http://schemas.microsoft.com/office/drawing/2014/main" id="{368E178F-83F9-417B-ADB6-08BB6C98CFBD}"/>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7C04D0BE-0857-490B-B263-C236F5E86416}"/>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602851B7-1332-49A3-AD5E-282B13197964}"/>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B1520CF2-B255-4AFE-8DA7-2E922E34040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A49EE00A-88D9-4ABF-9FD7-625BD940C2C3}"/>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6D412DA8-DC11-4058-BA2B-CBF536989B81}"/>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510A0C0F-4ECF-4647-9BEA-66567BCA53C8}"/>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642E811D-B586-491B-A216-1016B53867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16</a:t>
            </a:fld>
            <a:endParaRPr lang="sk-SK" altLang="cs-CZ" sz="800">
              <a:solidFill>
                <a:srgbClr val="FFFFFF"/>
              </a:solidFill>
              <a:latin typeface="Roboto Slab" charset="0"/>
              <a:sym typeface="Roboto Slab" charset="0"/>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95486"/>
            <a:ext cx="8640960" cy="576064"/>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1. Vznik oxidu uhličitého </a:t>
            </a:r>
            <a:r>
              <a:rPr lang="sk-SK" altLang="cs-CZ" sz="2800" b="1" dirty="0" err="1">
                <a:solidFill>
                  <a:srgbClr val="94BF6E"/>
                </a:solidFill>
                <a:latin typeface="Roboto Slab" charset="0"/>
                <a:cs typeface="Arial" panose="020B0604020202020204" pitchFamily="34" charset="0"/>
                <a:sym typeface="Roboto Slab" charset="0"/>
              </a:rPr>
              <a:t>hořením</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uhlovodíků</a:t>
            </a: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17</a:t>
            </a:fld>
            <a:endParaRPr lang="sk-SK" altLang="cs-CZ" sz="800">
              <a:solidFill>
                <a:srgbClr val="FFFFFF"/>
              </a:solidFill>
              <a:latin typeface="Roboto Slab" charset="0"/>
              <a:sym typeface="Roboto Slab" charset="0"/>
            </a:endParaRPr>
          </a:p>
        </p:txBody>
      </p:sp>
      <p:sp>
        <p:nvSpPr>
          <p:cNvPr id="3" name="TextovéPole 2">
            <a:extLst>
              <a:ext uri="{FF2B5EF4-FFF2-40B4-BE49-F238E27FC236}">
                <a16:creationId xmlns:a16="http://schemas.microsoft.com/office/drawing/2014/main" id="{621EB2EE-482C-4359-87AB-CCA19B6A622A}"/>
              </a:ext>
            </a:extLst>
          </p:cNvPr>
          <p:cNvSpPr txBox="1"/>
          <p:nvPr/>
        </p:nvSpPr>
        <p:spPr>
          <a:xfrm>
            <a:off x="395536" y="771550"/>
            <a:ext cx="7758855" cy="338554"/>
          </a:xfrm>
          <a:prstGeom prst="rect">
            <a:avLst/>
          </a:prstGeom>
          <a:noFill/>
        </p:spPr>
        <p:txBody>
          <a:bodyPr wrap="none" rtlCol="0">
            <a:spAutoFit/>
          </a:bodyPr>
          <a:lstStyle/>
          <a:p>
            <a:r>
              <a:rPr lang="cs-CZ" sz="1600" b="1" dirty="0">
                <a:latin typeface="Roboto Slab" pitchFamily="2" charset="0"/>
                <a:ea typeface="Roboto Slab" pitchFamily="2" charset="0"/>
              </a:rPr>
              <a:t>Pomůcky: </a:t>
            </a:r>
            <a:r>
              <a:rPr lang="cs-CZ" sz="1600" dirty="0">
                <a:latin typeface="Roboto Slab" pitchFamily="2" charset="0"/>
                <a:ea typeface="Roboto Slab" pitchFamily="2" charset="0"/>
              </a:rPr>
              <a:t>vyšší úzká kádinka, hodinové sklo, parafínová svíčka, špejle, zápalky</a:t>
            </a:r>
          </a:p>
        </p:txBody>
      </p:sp>
      <p:sp>
        <p:nvSpPr>
          <p:cNvPr id="4" name="TextovéPole 3">
            <a:extLst>
              <a:ext uri="{FF2B5EF4-FFF2-40B4-BE49-F238E27FC236}">
                <a16:creationId xmlns:a16="http://schemas.microsoft.com/office/drawing/2014/main" id="{A2620BFF-A903-4F5E-A3B4-1063815E2965}"/>
              </a:ext>
            </a:extLst>
          </p:cNvPr>
          <p:cNvSpPr txBox="1"/>
          <p:nvPr/>
        </p:nvSpPr>
        <p:spPr>
          <a:xfrm>
            <a:off x="5831632" y="1491630"/>
            <a:ext cx="3240360" cy="3046988"/>
          </a:xfrm>
          <a:prstGeom prst="rect">
            <a:avLst/>
          </a:prstGeom>
          <a:noFill/>
        </p:spPr>
        <p:txBody>
          <a:bodyPr wrap="square" rtlCol="0">
            <a:spAutoFit/>
          </a:bodyPr>
          <a:lstStyle/>
          <a:p>
            <a:r>
              <a:rPr lang="cs-CZ" sz="1600" b="1" dirty="0">
                <a:latin typeface="Roboto Slab" pitchFamily="2" charset="0"/>
                <a:ea typeface="Roboto Slab" pitchFamily="2" charset="0"/>
              </a:rPr>
              <a:t>Postup: </a:t>
            </a:r>
          </a:p>
          <a:p>
            <a:pPr marL="342900" indent="-342900">
              <a:buAutoNum type="arabicParenR"/>
            </a:pPr>
            <a:r>
              <a:rPr lang="cs-CZ" sz="1600" dirty="0">
                <a:latin typeface="Roboto Slab" pitchFamily="2" charset="0"/>
                <a:ea typeface="Roboto Slab" pitchFamily="2" charset="0"/>
              </a:rPr>
              <a:t>Do kádinky dej svíčku a pomocí špejle ji zapal</a:t>
            </a:r>
          </a:p>
          <a:p>
            <a:pPr marL="342900" indent="-342900">
              <a:buAutoNum type="arabicParenR"/>
            </a:pPr>
            <a:r>
              <a:rPr lang="cs-CZ" sz="1600" dirty="0">
                <a:latin typeface="Roboto Slab" pitchFamily="2" charset="0"/>
                <a:ea typeface="Roboto Slab" pitchFamily="2" charset="0"/>
              </a:rPr>
              <a:t>Kádinku přikryj hodinovým sklem a nechej svíčku hořet, dokud nezhasne</a:t>
            </a:r>
          </a:p>
          <a:p>
            <a:pPr marL="342900" indent="-342900">
              <a:buAutoNum type="arabicParenR"/>
            </a:pPr>
            <a:r>
              <a:rPr lang="cs-CZ" sz="1600" dirty="0">
                <a:latin typeface="Roboto Slab" pitchFamily="2" charset="0"/>
                <a:ea typeface="Roboto Slab" pitchFamily="2" charset="0"/>
              </a:rPr>
              <a:t>Ke dnu kádinky vsuň zapálenou špejli</a:t>
            </a:r>
          </a:p>
          <a:p>
            <a:pPr marL="342900" indent="-342900">
              <a:buAutoNum type="arabicParenR"/>
            </a:pPr>
            <a:endParaRPr lang="cs-CZ" sz="1600" dirty="0">
              <a:latin typeface="Roboto Slab" pitchFamily="2" charset="0"/>
              <a:ea typeface="Roboto Slab" pitchFamily="2" charset="0"/>
            </a:endParaRPr>
          </a:p>
          <a:p>
            <a:r>
              <a:rPr lang="cs-CZ" sz="1600" b="1" dirty="0">
                <a:latin typeface="Roboto Slab" pitchFamily="2" charset="0"/>
                <a:ea typeface="Roboto Slab" pitchFamily="2" charset="0"/>
              </a:rPr>
              <a:t>Pozorování: </a:t>
            </a:r>
            <a:r>
              <a:rPr lang="cs-CZ" sz="1600" dirty="0">
                <a:latin typeface="Roboto Slab" pitchFamily="2" charset="0"/>
                <a:ea typeface="Roboto Slab" pitchFamily="2" charset="0"/>
              </a:rPr>
              <a:t>špejle po chvíli zhasne</a:t>
            </a:r>
          </a:p>
          <a:p>
            <a:endParaRPr lang="cs-CZ" sz="1600" dirty="0">
              <a:latin typeface="Roboto Slab" pitchFamily="2" charset="0"/>
              <a:ea typeface="Roboto Slab" pitchFamily="2" charset="0"/>
            </a:endParaRPr>
          </a:p>
        </p:txBody>
      </p:sp>
      <p:pic>
        <p:nvPicPr>
          <p:cNvPr id="7" name="Online médium 4">
            <a:hlinkClick r:id="" action="ppaction://media"/>
            <a:extLst>
              <a:ext uri="{FF2B5EF4-FFF2-40B4-BE49-F238E27FC236}">
                <a16:creationId xmlns:a16="http://schemas.microsoft.com/office/drawing/2014/main" id="{0F5EAF0A-FFC6-4529-82C3-B4F0AA5C25E6}"/>
              </a:ext>
            </a:extLst>
          </p:cNvPr>
          <p:cNvPicPr>
            <a:picLocks noRot="1" noChangeAspect="1"/>
          </p:cNvPicPr>
          <p:nvPr>
            <a:videoFile r:link="rId1"/>
          </p:nvPr>
        </p:nvPicPr>
        <p:blipFill>
          <a:blip r:embed="rId4"/>
          <a:stretch>
            <a:fillRect/>
          </a:stretch>
        </p:blipFill>
        <p:spPr>
          <a:xfrm>
            <a:off x="467544" y="1563638"/>
            <a:ext cx="4572000" cy="2571750"/>
          </a:xfrm>
          <a:prstGeom prst="rect">
            <a:avLst/>
          </a:prstGeom>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95486"/>
            <a:ext cx="8496944" cy="576064"/>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2. Vznik oxidu uhličitého </a:t>
            </a:r>
            <a:r>
              <a:rPr lang="sk-SK" altLang="cs-CZ" sz="2800" b="1" dirty="0" err="1">
                <a:solidFill>
                  <a:srgbClr val="94BF6E"/>
                </a:solidFill>
                <a:latin typeface="Roboto Slab" charset="0"/>
                <a:cs typeface="Arial" panose="020B0604020202020204" pitchFamily="34" charset="0"/>
                <a:sym typeface="Roboto Slab" charset="0"/>
              </a:rPr>
              <a:t>kvašením</a:t>
            </a: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18</a:t>
            </a:fld>
            <a:endParaRPr lang="sk-SK" altLang="cs-CZ" sz="800">
              <a:solidFill>
                <a:srgbClr val="FFFFFF"/>
              </a:solidFill>
              <a:latin typeface="Roboto Slab" charset="0"/>
              <a:sym typeface="Roboto Slab" charset="0"/>
            </a:endParaRPr>
          </a:p>
        </p:txBody>
      </p:sp>
      <p:sp>
        <p:nvSpPr>
          <p:cNvPr id="4" name="TextovéPole 3">
            <a:extLst>
              <a:ext uri="{FF2B5EF4-FFF2-40B4-BE49-F238E27FC236}">
                <a16:creationId xmlns:a16="http://schemas.microsoft.com/office/drawing/2014/main" id="{B5F96757-9653-45F5-9DD6-190331826D2C}"/>
              </a:ext>
            </a:extLst>
          </p:cNvPr>
          <p:cNvSpPr txBox="1"/>
          <p:nvPr/>
        </p:nvSpPr>
        <p:spPr>
          <a:xfrm>
            <a:off x="395536" y="771550"/>
            <a:ext cx="8085868" cy="338554"/>
          </a:xfrm>
          <a:prstGeom prst="rect">
            <a:avLst/>
          </a:prstGeom>
          <a:noFill/>
        </p:spPr>
        <p:txBody>
          <a:bodyPr wrap="none" rtlCol="0">
            <a:spAutoFit/>
          </a:bodyPr>
          <a:lstStyle/>
          <a:p>
            <a:r>
              <a:rPr lang="cs-CZ" sz="1600" b="1" dirty="0">
                <a:latin typeface="Roboto Slab" pitchFamily="2" charset="0"/>
                <a:ea typeface="Roboto Slab" pitchFamily="2" charset="0"/>
              </a:rPr>
              <a:t>Pomůcky: </a:t>
            </a:r>
            <a:r>
              <a:rPr lang="cs-CZ" sz="1600" dirty="0">
                <a:latin typeface="Roboto Slab" pitchFamily="2" charset="0"/>
                <a:ea typeface="Roboto Slab" pitchFamily="2" charset="0"/>
              </a:rPr>
              <a:t>vyšší kuželová baňka, cukrářské droždí, teplá voda, cukr, špejle, zápalky</a:t>
            </a:r>
          </a:p>
        </p:txBody>
      </p:sp>
      <p:sp>
        <p:nvSpPr>
          <p:cNvPr id="5" name="TextovéPole 4">
            <a:extLst>
              <a:ext uri="{FF2B5EF4-FFF2-40B4-BE49-F238E27FC236}">
                <a16:creationId xmlns:a16="http://schemas.microsoft.com/office/drawing/2014/main" id="{D095A28F-FA70-4F55-9E7E-E8351C3CAA2F}"/>
              </a:ext>
            </a:extLst>
          </p:cNvPr>
          <p:cNvSpPr txBox="1"/>
          <p:nvPr/>
        </p:nvSpPr>
        <p:spPr>
          <a:xfrm>
            <a:off x="5831632" y="1491630"/>
            <a:ext cx="3240360" cy="2800767"/>
          </a:xfrm>
          <a:prstGeom prst="rect">
            <a:avLst/>
          </a:prstGeom>
          <a:noFill/>
        </p:spPr>
        <p:txBody>
          <a:bodyPr wrap="square" rtlCol="0">
            <a:spAutoFit/>
          </a:bodyPr>
          <a:lstStyle/>
          <a:p>
            <a:r>
              <a:rPr lang="cs-CZ" sz="1600" b="1" dirty="0">
                <a:latin typeface="Roboto Slab" pitchFamily="2" charset="0"/>
                <a:ea typeface="Roboto Slab" pitchFamily="2" charset="0"/>
              </a:rPr>
              <a:t>Postup: </a:t>
            </a:r>
          </a:p>
          <a:p>
            <a:pPr marL="342900" indent="-342900">
              <a:buAutoNum type="arabicParenR"/>
            </a:pPr>
            <a:r>
              <a:rPr lang="cs-CZ" sz="1600" dirty="0">
                <a:latin typeface="Roboto Slab" pitchFamily="2" charset="0"/>
                <a:ea typeface="Roboto Slab" pitchFamily="2" charset="0"/>
              </a:rPr>
              <a:t>Do baňky nadrob droždí, přidej teplou vodu a cukr</a:t>
            </a:r>
          </a:p>
          <a:p>
            <a:pPr marL="342900" indent="-342900">
              <a:buAutoNum type="arabicParenR"/>
            </a:pPr>
            <a:r>
              <a:rPr lang="cs-CZ" sz="1600" dirty="0">
                <a:latin typeface="Roboto Slab" pitchFamily="2" charset="0"/>
                <a:ea typeface="Roboto Slab" pitchFamily="2" charset="0"/>
              </a:rPr>
              <a:t>Nechej droždí kynout </a:t>
            </a:r>
          </a:p>
          <a:p>
            <a:pPr marL="342900" indent="-342900">
              <a:buAutoNum type="arabicParenR"/>
            </a:pPr>
            <a:r>
              <a:rPr lang="cs-CZ" sz="1600" dirty="0">
                <a:latin typeface="Roboto Slab" pitchFamily="2" charset="0"/>
                <a:ea typeface="Roboto Slab" pitchFamily="2" charset="0"/>
              </a:rPr>
              <a:t>Poté ke dnu baňky vsuň zapálenou špejli</a:t>
            </a:r>
          </a:p>
          <a:p>
            <a:pPr marL="342900" indent="-342900">
              <a:buAutoNum type="arabicParenR"/>
            </a:pPr>
            <a:endParaRPr lang="cs-CZ" sz="1600" dirty="0">
              <a:latin typeface="Roboto Slab" pitchFamily="2" charset="0"/>
              <a:ea typeface="Roboto Slab" pitchFamily="2" charset="0"/>
            </a:endParaRPr>
          </a:p>
          <a:p>
            <a:r>
              <a:rPr lang="cs-CZ" sz="1600" b="1" dirty="0">
                <a:latin typeface="Roboto Slab" pitchFamily="2" charset="0"/>
                <a:ea typeface="Roboto Slab" pitchFamily="2" charset="0"/>
              </a:rPr>
              <a:t>Pozorování: </a:t>
            </a:r>
            <a:r>
              <a:rPr lang="cs-CZ" sz="1600" dirty="0">
                <a:latin typeface="Roboto Slab" pitchFamily="2" charset="0"/>
                <a:ea typeface="Roboto Slab" pitchFamily="2" charset="0"/>
              </a:rPr>
              <a:t>hořící</a:t>
            </a:r>
            <a:r>
              <a:rPr lang="cs-CZ" sz="1600" b="1" dirty="0">
                <a:latin typeface="Roboto Slab" pitchFamily="2" charset="0"/>
                <a:ea typeface="Roboto Slab" pitchFamily="2" charset="0"/>
              </a:rPr>
              <a:t> </a:t>
            </a:r>
            <a:r>
              <a:rPr lang="cs-CZ" sz="1600" dirty="0">
                <a:latin typeface="Roboto Slab" pitchFamily="2" charset="0"/>
                <a:ea typeface="Roboto Slab" pitchFamily="2" charset="0"/>
              </a:rPr>
              <a:t>špejle po chvíli zhasne. Droždí zvětší svůj objem</a:t>
            </a:r>
          </a:p>
          <a:p>
            <a:endParaRPr lang="cs-CZ" sz="1600" dirty="0">
              <a:latin typeface="Roboto Slab" pitchFamily="2" charset="0"/>
              <a:ea typeface="Roboto Slab" pitchFamily="2" charset="0"/>
            </a:endParaRPr>
          </a:p>
        </p:txBody>
      </p:sp>
      <p:pic>
        <p:nvPicPr>
          <p:cNvPr id="3" name="Online médium 2">
            <a:hlinkClick r:id="" action="ppaction://media"/>
            <a:extLst>
              <a:ext uri="{FF2B5EF4-FFF2-40B4-BE49-F238E27FC236}">
                <a16:creationId xmlns:a16="http://schemas.microsoft.com/office/drawing/2014/main" id="{26E0F611-5305-F8E2-CCF8-AD7E82D7A7B6}"/>
              </a:ext>
            </a:extLst>
          </p:cNvPr>
          <p:cNvPicPr>
            <a:picLocks noRot="1" noChangeAspect="1"/>
          </p:cNvPicPr>
          <p:nvPr>
            <a:videoFile r:link="rId1"/>
          </p:nvPr>
        </p:nvPicPr>
        <p:blipFill>
          <a:blip r:embed="rId4"/>
          <a:stretch>
            <a:fillRect/>
          </a:stretch>
        </p:blipFill>
        <p:spPr>
          <a:xfrm>
            <a:off x="467544" y="1524266"/>
            <a:ext cx="4572000" cy="2571750"/>
          </a:xfrm>
          <a:prstGeom prst="rect">
            <a:avLst/>
          </a:prstGeom>
        </p:spPr>
      </p:pic>
    </p:spTree>
    <p:extLst>
      <p:ext uri="{BB962C8B-B14F-4D97-AF65-F5344CB8AC3E}">
        <p14:creationId xmlns:p14="http://schemas.microsoft.com/office/powerpoint/2010/main" val="3122956415"/>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95486"/>
            <a:ext cx="8280920" cy="720080"/>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3. </a:t>
            </a:r>
            <a:r>
              <a:rPr lang="sk-SK" altLang="cs-CZ" sz="2800" b="1" dirty="0" err="1">
                <a:solidFill>
                  <a:srgbClr val="94BF6E"/>
                </a:solidFill>
                <a:latin typeface="Roboto Slab" charset="0"/>
                <a:cs typeface="Arial" panose="020B0604020202020204" pitchFamily="34" charset="0"/>
                <a:sym typeface="Roboto Slab" charset="0"/>
              </a:rPr>
              <a:t>Důkaz</a:t>
            </a:r>
            <a:r>
              <a:rPr lang="sk-SK" altLang="cs-CZ" sz="2800" b="1" dirty="0">
                <a:solidFill>
                  <a:srgbClr val="94BF6E"/>
                </a:solidFill>
                <a:latin typeface="Roboto Slab" charset="0"/>
                <a:cs typeface="Arial" panose="020B0604020202020204" pitchFamily="34" charset="0"/>
                <a:sym typeface="Roboto Slab" charset="0"/>
              </a:rPr>
              <a:t> vzniku oxidu uhličitého </a:t>
            </a:r>
            <a:r>
              <a:rPr lang="sk-SK" altLang="cs-CZ" sz="2800" b="1" dirty="0" err="1">
                <a:solidFill>
                  <a:srgbClr val="94BF6E"/>
                </a:solidFill>
                <a:latin typeface="Roboto Slab" charset="0"/>
                <a:cs typeface="Arial" panose="020B0604020202020204" pitchFamily="34" charset="0"/>
                <a:sym typeface="Roboto Slab" charset="0"/>
              </a:rPr>
              <a:t>dýcháním</a:t>
            </a: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19</a:t>
            </a:fld>
            <a:endParaRPr lang="sk-SK" altLang="cs-CZ" sz="800">
              <a:solidFill>
                <a:srgbClr val="FFFFFF"/>
              </a:solidFill>
              <a:latin typeface="Roboto Slab" charset="0"/>
              <a:sym typeface="Roboto Slab" charset="0"/>
            </a:endParaRPr>
          </a:p>
        </p:txBody>
      </p:sp>
      <p:sp>
        <p:nvSpPr>
          <p:cNvPr id="4" name="TextovéPole 3">
            <a:extLst>
              <a:ext uri="{FF2B5EF4-FFF2-40B4-BE49-F238E27FC236}">
                <a16:creationId xmlns:a16="http://schemas.microsoft.com/office/drawing/2014/main" id="{D8BD3FFF-9883-46D8-A3E4-745DBE7C9946}"/>
              </a:ext>
            </a:extLst>
          </p:cNvPr>
          <p:cNvSpPr txBox="1"/>
          <p:nvPr/>
        </p:nvSpPr>
        <p:spPr>
          <a:xfrm>
            <a:off x="395536" y="771550"/>
            <a:ext cx="5336717" cy="338554"/>
          </a:xfrm>
          <a:prstGeom prst="rect">
            <a:avLst/>
          </a:prstGeom>
          <a:noFill/>
        </p:spPr>
        <p:txBody>
          <a:bodyPr wrap="none" rtlCol="0">
            <a:spAutoFit/>
          </a:bodyPr>
          <a:lstStyle/>
          <a:p>
            <a:r>
              <a:rPr lang="cs-CZ" sz="1600" b="1" dirty="0">
                <a:latin typeface="Roboto Slab" pitchFamily="2" charset="0"/>
                <a:ea typeface="Roboto Slab" pitchFamily="2" charset="0"/>
              </a:rPr>
              <a:t>Pomůcky: </a:t>
            </a:r>
            <a:r>
              <a:rPr lang="cs-CZ" sz="1600" dirty="0">
                <a:latin typeface="Roboto Slab" pitchFamily="2" charset="0"/>
                <a:ea typeface="Roboto Slab" pitchFamily="2" charset="0"/>
              </a:rPr>
              <a:t>vyšší kuželová baňka, vápenná voda, brčko</a:t>
            </a:r>
          </a:p>
        </p:txBody>
      </p:sp>
      <p:sp>
        <p:nvSpPr>
          <p:cNvPr id="5" name="TextovéPole 4">
            <a:extLst>
              <a:ext uri="{FF2B5EF4-FFF2-40B4-BE49-F238E27FC236}">
                <a16:creationId xmlns:a16="http://schemas.microsoft.com/office/drawing/2014/main" id="{AF959080-0408-4863-AB11-B8AA44D3B797}"/>
              </a:ext>
            </a:extLst>
          </p:cNvPr>
          <p:cNvSpPr txBox="1"/>
          <p:nvPr/>
        </p:nvSpPr>
        <p:spPr>
          <a:xfrm>
            <a:off x="5831632" y="1491630"/>
            <a:ext cx="3240360" cy="3539430"/>
          </a:xfrm>
          <a:prstGeom prst="rect">
            <a:avLst/>
          </a:prstGeom>
          <a:noFill/>
        </p:spPr>
        <p:txBody>
          <a:bodyPr wrap="square" rtlCol="0">
            <a:spAutoFit/>
          </a:bodyPr>
          <a:lstStyle/>
          <a:p>
            <a:r>
              <a:rPr lang="cs-CZ" sz="1600" b="1" dirty="0">
                <a:latin typeface="Roboto Slab" pitchFamily="2" charset="0"/>
                <a:ea typeface="Roboto Slab" pitchFamily="2" charset="0"/>
              </a:rPr>
              <a:t>Postup: </a:t>
            </a:r>
          </a:p>
          <a:p>
            <a:pPr marL="342900" indent="-342900">
              <a:buAutoNum type="arabicParenR"/>
            </a:pPr>
            <a:r>
              <a:rPr lang="cs-CZ" sz="1600" dirty="0">
                <a:latin typeface="Roboto Slab" pitchFamily="2" charset="0"/>
                <a:ea typeface="Roboto Slab" pitchFamily="2" charset="0"/>
              </a:rPr>
              <a:t>Do baňky nalej trochu čerstvě připravené vápenné vody</a:t>
            </a:r>
          </a:p>
          <a:p>
            <a:pPr marL="342900" indent="-342900">
              <a:buAutoNum type="arabicParenR"/>
            </a:pPr>
            <a:r>
              <a:rPr lang="cs-CZ" sz="1600" dirty="0">
                <a:latin typeface="Roboto Slab" pitchFamily="2" charset="0"/>
                <a:ea typeface="Roboto Slab" pitchFamily="2" charset="0"/>
              </a:rPr>
              <a:t>Ponoř do vápenné vody brčko a pomalu do vody vydechuj</a:t>
            </a:r>
          </a:p>
          <a:p>
            <a:r>
              <a:rPr lang="cs-CZ" sz="1600" dirty="0">
                <a:latin typeface="Roboto Slab" pitchFamily="2" charset="0"/>
                <a:ea typeface="Roboto Slab" pitchFamily="2" charset="0"/>
              </a:rPr>
              <a:t>Dávej pozor, aby nedošlo k nasátí vápenné vody ústy</a:t>
            </a:r>
          </a:p>
          <a:p>
            <a:pPr marL="342900" indent="-342900">
              <a:buAutoNum type="arabicParenR"/>
            </a:pPr>
            <a:endParaRPr lang="cs-CZ" sz="1600" dirty="0">
              <a:latin typeface="Roboto Slab" pitchFamily="2" charset="0"/>
              <a:ea typeface="Roboto Slab" pitchFamily="2" charset="0"/>
            </a:endParaRPr>
          </a:p>
          <a:p>
            <a:r>
              <a:rPr lang="cs-CZ" sz="1600" b="1" dirty="0">
                <a:latin typeface="Roboto Slab" pitchFamily="2" charset="0"/>
                <a:ea typeface="Roboto Slab" pitchFamily="2" charset="0"/>
              </a:rPr>
              <a:t>Pozorování: </a:t>
            </a:r>
            <a:r>
              <a:rPr lang="cs-CZ" sz="1600" dirty="0">
                <a:latin typeface="Roboto Slab" pitchFamily="2" charset="0"/>
                <a:ea typeface="Roboto Slab" pitchFamily="2" charset="0"/>
              </a:rPr>
              <a:t>po chvíli vydechování se vápenná voda zakalí</a:t>
            </a:r>
          </a:p>
          <a:p>
            <a:endParaRPr lang="cs-CZ" sz="1600" dirty="0">
              <a:latin typeface="Roboto Slab" pitchFamily="2" charset="0"/>
              <a:ea typeface="Roboto Slab" pitchFamily="2" charset="0"/>
            </a:endParaRPr>
          </a:p>
        </p:txBody>
      </p:sp>
      <p:pic>
        <p:nvPicPr>
          <p:cNvPr id="3" name="Online médium 2">
            <a:hlinkClick r:id="" action="ppaction://media"/>
            <a:extLst>
              <a:ext uri="{FF2B5EF4-FFF2-40B4-BE49-F238E27FC236}">
                <a16:creationId xmlns:a16="http://schemas.microsoft.com/office/drawing/2014/main" id="{0192DC0A-4137-A58F-4759-DEE542C54DE8}"/>
              </a:ext>
            </a:extLst>
          </p:cNvPr>
          <p:cNvPicPr>
            <a:picLocks noRot="1" noChangeAspect="1"/>
          </p:cNvPicPr>
          <p:nvPr>
            <a:videoFile r:link="rId1"/>
          </p:nvPr>
        </p:nvPicPr>
        <p:blipFill>
          <a:blip r:embed="rId4"/>
          <a:stretch>
            <a:fillRect/>
          </a:stretch>
        </p:blipFill>
        <p:spPr>
          <a:xfrm>
            <a:off x="467544" y="1499622"/>
            <a:ext cx="4572000" cy="2571750"/>
          </a:xfrm>
          <a:prstGeom prst="rect">
            <a:avLst/>
          </a:prstGeom>
        </p:spPr>
      </p:pic>
    </p:spTree>
    <p:extLst>
      <p:ext uri="{BB962C8B-B14F-4D97-AF65-F5344CB8AC3E}">
        <p14:creationId xmlns:p14="http://schemas.microsoft.com/office/powerpoint/2010/main" val="1696205165"/>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138;p15">
            <a:extLst>
              <a:ext uri="{FF2B5EF4-FFF2-40B4-BE49-F238E27FC236}">
                <a16:creationId xmlns:a16="http://schemas.microsoft.com/office/drawing/2014/main" id="{333D495D-0D85-4D3C-9F4F-C4E69A730030}"/>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r>
              <a:rPr lang="sk-SK" altLang="sk-SK" sz="2400" b="1" dirty="0">
                <a:solidFill>
                  <a:srgbClr val="FFFFFF"/>
                </a:solidFill>
                <a:latin typeface="Roboto Slab" pitchFamily="2" charset="0"/>
                <a:ea typeface="Roboto Slab" pitchFamily="2" charset="0"/>
                <a:cs typeface="Arial" panose="020B0604020202020204" pitchFamily="34" charset="0"/>
                <a:sym typeface="Roboto Slab" pitchFamily="2" charset="0"/>
              </a:rPr>
              <a:t>Oxid uhličitý</a:t>
            </a:r>
          </a:p>
        </p:txBody>
      </p:sp>
      <p:sp>
        <p:nvSpPr>
          <p:cNvPr id="12291" name="Google Shape;141;p15">
            <a:extLst>
              <a:ext uri="{FF2B5EF4-FFF2-40B4-BE49-F238E27FC236}">
                <a16:creationId xmlns:a16="http://schemas.microsoft.com/office/drawing/2014/main" id="{32269CA4-F5E5-44D3-ADCD-25CF861D303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87A2F97-293C-4FF6-A05E-743D00880E1A}"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B317F87D-A183-45BF-A400-2B1CC404FCED}"/>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2293" name="Obrázok 7" descr="Erasmus+ logo EN.jpg">
            <a:extLst>
              <a:ext uri="{FF2B5EF4-FFF2-40B4-BE49-F238E27FC236}">
                <a16:creationId xmlns:a16="http://schemas.microsoft.com/office/drawing/2014/main" id="{AED4B2FE-8DA5-483B-9BE3-0B155A97C4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BlokTextu 10">
            <a:extLst>
              <a:ext uri="{FF2B5EF4-FFF2-40B4-BE49-F238E27FC236}">
                <a16:creationId xmlns:a16="http://schemas.microsoft.com/office/drawing/2014/main" id="{B5B01777-A7EC-466D-9A89-FC4FA60A5848}"/>
              </a:ext>
            </a:extLst>
          </p:cNvPr>
          <p:cNvSpPr txBox="1">
            <a:spLocks noChangeArrowheads="1"/>
          </p:cNvSpPr>
          <p:nvPr/>
        </p:nvSpPr>
        <p:spPr bwMode="auto">
          <a:xfrm>
            <a:off x="395536" y="1491630"/>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SUBJECT: CHEMISTRY </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SPECIFICATION: </a:t>
            </a:r>
            <a:r>
              <a:rPr lang="sk-SK" altLang="cs-CZ" dirty="0" err="1">
                <a:solidFill>
                  <a:schemeClr val="bg1"/>
                </a:solidFill>
                <a:latin typeface="Roboto Slab" pitchFamily="2" charset="0"/>
                <a:ea typeface="Roboto Slab" pitchFamily="2" charset="0"/>
              </a:rPr>
              <a:t>Laboratorní</a:t>
            </a:r>
            <a:r>
              <a:rPr lang="sk-SK" altLang="cs-CZ" dirty="0">
                <a:solidFill>
                  <a:schemeClr val="bg1"/>
                </a:solidFill>
                <a:latin typeface="Roboto Slab" pitchFamily="2" charset="0"/>
                <a:ea typeface="Roboto Slab" pitchFamily="2" charset="0"/>
              </a:rPr>
              <a:t> cvičení, sekunda - tercie</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AGE OF STUDENTS: 11 - 13</a:t>
            </a:r>
          </a:p>
          <a:p>
            <a:pPr eaLnBrk="1" hangingPunct="1">
              <a:lnSpc>
                <a:spcPct val="200000"/>
              </a:lnSpc>
              <a:buClrTx/>
              <a:buFont typeface="Wingdings" panose="05000000000000000000" pitchFamily="2" charset="2"/>
              <a:buChar char="Ø"/>
            </a:pPr>
            <a:r>
              <a:rPr lang="sk-SK" altLang="cs-CZ" dirty="0">
                <a:solidFill>
                  <a:schemeClr val="bg1"/>
                </a:solidFill>
                <a:latin typeface="Roboto Slab" pitchFamily="2" charset="0"/>
                <a:ea typeface="Roboto Slab" pitchFamily="2" charset="0"/>
              </a:rPr>
              <a:t>1 LESSON : 45 min. </a:t>
            </a:r>
            <a:r>
              <a:rPr lang="sk-SK" altLang="cs-CZ" dirty="0" err="1">
                <a:solidFill>
                  <a:schemeClr val="bg1"/>
                </a:solidFill>
                <a:latin typeface="Roboto Slab" pitchFamily="2" charset="0"/>
                <a:ea typeface="Roboto Slab" pitchFamily="2" charset="0"/>
              </a:rPr>
              <a:t>příprava</a:t>
            </a:r>
            <a:r>
              <a:rPr lang="sk-SK" altLang="cs-CZ" dirty="0">
                <a:solidFill>
                  <a:schemeClr val="bg1"/>
                </a:solidFill>
                <a:latin typeface="Roboto Slab" pitchFamily="2" charset="0"/>
                <a:ea typeface="Roboto Slab" pitchFamily="2" charset="0"/>
              </a:rPr>
              <a:t> + 45 min. praktická </a:t>
            </a:r>
            <a:r>
              <a:rPr lang="sk-SK" altLang="cs-CZ" dirty="0" err="1">
                <a:solidFill>
                  <a:schemeClr val="bg1"/>
                </a:solidFill>
                <a:latin typeface="Roboto Slab" pitchFamily="2" charset="0"/>
                <a:ea typeface="Roboto Slab" pitchFamily="2" charset="0"/>
              </a:rPr>
              <a:t>část</a:t>
            </a:r>
            <a:endParaRPr lang="sk-SK" altLang="cs-CZ" dirty="0">
              <a:solidFill>
                <a:schemeClr val="bg1"/>
              </a:solidFill>
              <a:latin typeface="Roboto Slab" pitchFamily="2" charset="0"/>
              <a:ea typeface="Roboto Slab" pitchFamily="2" charset="0"/>
            </a:endParaRPr>
          </a:p>
          <a:p>
            <a:pPr eaLnBrk="1" hangingPunct="1">
              <a:buClrTx/>
              <a:buFontTx/>
              <a:buNone/>
            </a:pPr>
            <a:endParaRPr lang="sk-SK" altLang="cs-CZ"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95486"/>
            <a:ext cx="7200800" cy="576064"/>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Na </a:t>
            </a:r>
            <a:r>
              <a:rPr lang="sk-SK" altLang="cs-CZ" sz="2800" b="1" dirty="0" err="1">
                <a:solidFill>
                  <a:srgbClr val="94BF6E"/>
                </a:solidFill>
                <a:latin typeface="Roboto Slab" charset="0"/>
                <a:cs typeface="Arial" panose="020B0604020202020204" pitchFamily="34" charset="0"/>
                <a:sym typeface="Roboto Slab" charset="0"/>
              </a:rPr>
              <a:t>základě</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pozorování</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pokusů</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vysvětli</a:t>
            </a:r>
            <a:r>
              <a:rPr lang="sk-SK" altLang="cs-CZ" sz="2800" b="1" dirty="0">
                <a:solidFill>
                  <a:srgbClr val="94BF6E"/>
                </a:solidFill>
                <a:latin typeface="Roboto Slab" charset="0"/>
                <a:cs typeface="Arial" panose="020B0604020202020204" pitchFamily="34" charset="0"/>
                <a:sym typeface="Roboto Slab" charset="0"/>
              </a:rPr>
              <a:t>: </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20</a:t>
            </a:fld>
            <a:endParaRPr lang="sk-SK" altLang="cs-CZ" sz="800">
              <a:solidFill>
                <a:srgbClr val="FFFFFF"/>
              </a:solidFill>
              <a:latin typeface="Roboto Slab" charset="0"/>
              <a:sym typeface="Roboto Slab" charset="0"/>
            </a:endParaRPr>
          </a:p>
        </p:txBody>
      </p:sp>
      <p:sp>
        <p:nvSpPr>
          <p:cNvPr id="2" name="TextovéPole 1">
            <a:extLst>
              <a:ext uri="{FF2B5EF4-FFF2-40B4-BE49-F238E27FC236}">
                <a16:creationId xmlns:a16="http://schemas.microsoft.com/office/drawing/2014/main" id="{5F05F69E-037F-4301-ACB2-619F0AE0B346}"/>
              </a:ext>
            </a:extLst>
          </p:cNvPr>
          <p:cNvSpPr txBox="1"/>
          <p:nvPr/>
        </p:nvSpPr>
        <p:spPr>
          <a:xfrm>
            <a:off x="395537" y="1059582"/>
            <a:ext cx="8280920" cy="4185761"/>
          </a:xfrm>
          <a:prstGeom prst="rect">
            <a:avLst/>
          </a:prstGeom>
          <a:noFill/>
        </p:spPr>
        <p:txBody>
          <a:bodyPr wrap="square" rtlCol="0">
            <a:spAutoFit/>
          </a:bodyPr>
          <a:lstStyle/>
          <a:p>
            <a:pPr marL="342900" indent="-342900">
              <a:buAutoNum type="arabicParenR"/>
            </a:pPr>
            <a:r>
              <a:rPr lang="cs-CZ" sz="1800" dirty="0">
                <a:latin typeface="Roboto Slab" pitchFamily="2" charset="0"/>
                <a:ea typeface="Roboto Slab" pitchFamily="2" charset="0"/>
              </a:rPr>
              <a:t>Proč zhasne špejle vložená ke dnu kádinky po zhasnutí zapálené svíčky? viz pokus 1</a:t>
            </a:r>
          </a:p>
          <a:p>
            <a:pPr marL="342900" indent="-342900">
              <a:buAutoNum type="arabicParenR"/>
            </a:pPr>
            <a:r>
              <a:rPr lang="cs-CZ" sz="1800" dirty="0">
                <a:latin typeface="Roboto Slab" pitchFamily="2" charset="0"/>
                <a:ea typeface="Roboto Slab" pitchFamily="2" charset="0"/>
              </a:rPr>
              <a:t>Jaké je složení parafínu. Z něhož se svíčky vyrábějí?</a:t>
            </a:r>
          </a:p>
          <a:p>
            <a:pPr marL="342900" indent="-342900">
              <a:buAutoNum type="arabicParenR"/>
            </a:pPr>
            <a:r>
              <a:rPr lang="cs-CZ" sz="1800" dirty="0">
                <a:latin typeface="Roboto Slab" pitchFamily="2" charset="0"/>
                <a:ea typeface="Roboto Slab" pitchFamily="2" charset="0"/>
              </a:rPr>
              <a:t>Proveď pokus č. 2 ve třech baňkách následovně: </a:t>
            </a:r>
          </a:p>
          <a:p>
            <a:r>
              <a:rPr lang="cs-CZ" sz="1800" dirty="0">
                <a:latin typeface="Roboto Slab" pitchFamily="2" charset="0"/>
                <a:ea typeface="Roboto Slab" pitchFamily="2" charset="0"/>
              </a:rPr>
              <a:t>       1. baňka: ke droždí přidej studenou vodu</a:t>
            </a:r>
          </a:p>
          <a:p>
            <a:r>
              <a:rPr lang="cs-CZ" sz="1800" dirty="0">
                <a:latin typeface="Roboto Slab" pitchFamily="2" charset="0"/>
                <a:ea typeface="Roboto Slab" pitchFamily="2" charset="0"/>
              </a:rPr>
              <a:t>       2. baňka: ke droždí přidej teplou vodu</a:t>
            </a:r>
          </a:p>
          <a:p>
            <a:r>
              <a:rPr lang="cs-CZ" sz="1800" dirty="0">
                <a:latin typeface="Roboto Slab" pitchFamily="2" charset="0"/>
                <a:ea typeface="Roboto Slab" pitchFamily="2" charset="0"/>
              </a:rPr>
              <a:t>       3. baňka: ke droždí přidej teplou vodu a cukr</a:t>
            </a:r>
          </a:p>
          <a:p>
            <a:r>
              <a:rPr lang="cs-CZ" sz="1800" dirty="0">
                <a:latin typeface="Roboto Slab" pitchFamily="2" charset="0"/>
                <a:ea typeface="Roboto Slab" pitchFamily="2" charset="0"/>
              </a:rPr>
              <a:t>Srovnej průběh reakcí v baňkách. Ve které baňce droždí nejlépe kvasí? Vysvětli proč. </a:t>
            </a:r>
          </a:p>
          <a:p>
            <a:r>
              <a:rPr lang="cs-CZ" sz="1800" dirty="0">
                <a:latin typeface="Roboto Slab" pitchFamily="2" charset="0"/>
                <a:ea typeface="Roboto Slab" pitchFamily="2" charset="0"/>
              </a:rPr>
              <a:t>4) Co dokazuje o vzniku oxidu uhličitého pokus č. 3? </a:t>
            </a:r>
          </a:p>
          <a:p>
            <a:r>
              <a:rPr lang="cs-CZ" sz="1800" dirty="0">
                <a:latin typeface="Roboto Slab" pitchFamily="2" charset="0"/>
                <a:ea typeface="Roboto Slab" pitchFamily="2" charset="0"/>
              </a:rPr>
              <a:t>5) Zapiš vzorec a název tzv. vápenné vody.</a:t>
            </a:r>
          </a:p>
          <a:p>
            <a:r>
              <a:rPr lang="cs-CZ" sz="1800" dirty="0">
                <a:latin typeface="Roboto Slab" pitchFamily="2" charset="0"/>
                <a:ea typeface="Roboto Slab" pitchFamily="2" charset="0"/>
              </a:rPr>
              <a:t>6) Zapiš reakci vápenné vody s oxidem uhličitým.</a:t>
            </a:r>
          </a:p>
          <a:p>
            <a:r>
              <a:rPr lang="cs-CZ" sz="1800" dirty="0">
                <a:latin typeface="Roboto Slab" pitchFamily="2" charset="0"/>
                <a:ea typeface="Roboto Slab" pitchFamily="2" charset="0"/>
              </a:rPr>
              <a:t>7) Jak z uvedených pokusů poznáme, že oxid uhličitý je těžší než vzduch? </a:t>
            </a:r>
          </a:p>
          <a:p>
            <a:endParaRPr lang="cs-CZ" sz="1600" dirty="0">
              <a:latin typeface="Roboto Slab" pitchFamily="2" charset="0"/>
              <a:ea typeface="Roboto Slab" pitchFamily="2" charset="0"/>
            </a:endParaRPr>
          </a:p>
          <a:p>
            <a:pPr marL="342900" indent="-342900">
              <a:buAutoNum type="arabicParenR"/>
            </a:pPr>
            <a:endParaRPr lang="cs-CZ" sz="1600" dirty="0">
              <a:latin typeface="Roboto Slab" pitchFamily="2" charset="0"/>
              <a:ea typeface="Roboto Slab" pitchFamily="2" charset="0"/>
            </a:endParaRPr>
          </a:p>
        </p:txBody>
      </p:sp>
    </p:spTree>
    <p:extLst>
      <p:ext uri="{BB962C8B-B14F-4D97-AF65-F5344CB8AC3E}">
        <p14:creationId xmlns:p14="http://schemas.microsoft.com/office/powerpoint/2010/main" val="1441828196"/>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92;p20">
            <a:extLst>
              <a:ext uri="{FF2B5EF4-FFF2-40B4-BE49-F238E27FC236}">
                <a16:creationId xmlns:a16="http://schemas.microsoft.com/office/drawing/2014/main" id="{78BB0FFD-984B-4E83-86EB-CA7AAD37538C}"/>
              </a:ext>
            </a:extLst>
          </p:cNvPr>
          <p:cNvSpPr txBox="1">
            <a:spLocks noGrp="1"/>
          </p:cNvSpPr>
          <p:nvPr>
            <p:ph type="body" idx="1"/>
          </p:nvPr>
        </p:nvSpPr>
        <p:spPr>
          <a:xfrm>
            <a:off x="634525" y="1766888"/>
            <a:ext cx="7537875" cy="3159125"/>
          </a:xfrm>
        </p:spPr>
        <p:txBody>
          <a:bodyPr/>
          <a:lstStyle/>
          <a:p>
            <a:pPr marL="0" indent="0" eaLnBrk="1" hangingPunct="1">
              <a:spcAft>
                <a:spcPct val="0"/>
              </a:spcAft>
              <a:buClr>
                <a:srgbClr val="114454"/>
              </a:buClr>
              <a:buFont typeface="Nixie One" charset="0"/>
              <a:buNone/>
            </a:pP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Pomůcky</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kousek</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vápence (nebo trochu jedlé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sody</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šnečí</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ulita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škeble</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nebo vaječná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skořápka</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zředěnou</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kyselinu chlorovodíkovou (nebo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ocet</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kádinky</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(nebo misky),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kapátko</a:t>
            </a:r>
            <a:endParaRPr lang="sk-SK" altLang="cs-CZ" dirty="0">
              <a:solidFill>
                <a:srgbClr val="114454"/>
              </a:solidFill>
              <a:latin typeface="Roboto Slab" pitchFamily="2" charset="0"/>
              <a:ea typeface="Roboto Slab" pitchFamily="2"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Postup: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kousek</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zkoumaného</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materiálu dej do misky (nebo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kádinky</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kapátkem</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na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něj</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přikápni</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kyselinu chlorovodíkovou nebo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ocet</a:t>
            </a:r>
            <a:endParaRPr lang="sk-SK" altLang="cs-CZ" dirty="0">
              <a:solidFill>
                <a:srgbClr val="114454"/>
              </a:solidFill>
              <a:latin typeface="Roboto Slab" pitchFamily="2" charset="0"/>
              <a:ea typeface="Roboto Slab" pitchFamily="2" charset="0"/>
              <a:cs typeface="Arial" panose="020B0604020202020204" pitchFamily="34" charset="0"/>
              <a:sym typeface="Nixie One" charset="0"/>
            </a:endParaRPr>
          </a:p>
          <a:p>
            <a:pPr marL="0" indent="0" eaLnBrk="1" hangingPunct="1">
              <a:spcAft>
                <a:spcPct val="0"/>
              </a:spcAft>
              <a:buClr>
                <a:srgbClr val="114454"/>
              </a:buClr>
              <a:buFont typeface="Nixie One" charset="0"/>
              <a:buNone/>
            </a:pPr>
            <a:r>
              <a:rPr lang="sk-SK" altLang="cs-CZ" b="1" dirty="0" err="1">
                <a:solidFill>
                  <a:srgbClr val="114454"/>
                </a:solidFill>
                <a:latin typeface="Roboto Slab" pitchFamily="2" charset="0"/>
                <a:ea typeface="Roboto Slab" pitchFamily="2" charset="0"/>
                <a:cs typeface="Arial" panose="020B0604020202020204" pitchFamily="34" charset="0"/>
                <a:sym typeface="Nixie One" charset="0"/>
              </a:rPr>
              <a:t>Pozorování</a:t>
            </a:r>
            <a:r>
              <a:rPr lang="sk-SK" altLang="cs-CZ" b="1"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přikápnutím</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kyseliny k uvedeným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látkám</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pozorujeme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šumění</a:t>
            </a:r>
            <a:r>
              <a:rPr lang="sk-SK" altLang="cs-CZ" dirty="0">
                <a:solidFill>
                  <a:srgbClr val="114454"/>
                </a:solidFill>
                <a:latin typeface="Roboto Slab" pitchFamily="2" charset="0"/>
                <a:ea typeface="Roboto Slab" pitchFamily="2" charset="0"/>
                <a:cs typeface="Arial" panose="020B0604020202020204" pitchFamily="34" charset="0"/>
                <a:sym typeface="Nixie One" charset="0"/>
              </a:rPr>
              <a:t>. </a:t>
            </a:r>
            <a:r>
              <a:rPr lang="sk-SK" altLang="cs-CZ" dirty="0" err="1">
                <a:solidFill>
                  <a:srgbClr val="114454"/>
                </a:solidFill>
                <a:latin typeface="Roboto Slab" pitchFamily="2" charset="0"/>
                <a:ea typeface="Roboto Slab" pitchFamily="2" charset="0"/>
                <a:cs typeface="Arial" panose="020B0604020202020204" pitchFamily="34" charset="0"/>
                <a:sym typeface="Nixie One" charset="0"/>
              </a:rPr>
              <a:t>Zdůvodni</a:t>
            </a:r>
            <a:endParaRPr lang="sk-SK" altLang="cs-CZ" dirty="0">
              <a:solidFill>
                <a:srgbClr val="114454"/>
              </a:solidFill>
              <a:latin typeface="Roboto Slab" pitchFamily="2" charset="0"/>
              <a:ea typeface="Roboto Slab" pitchFamily="2" charset="0"/>
              <a:cs typeface="Arial" panose="020B0604020202020204" pitchFamily="34" charset="0"/>
              <a:sym typeface="Nixie One" charset="0"/>
            </a:endParaRPr>
          </a:p>
        </p:txBody>
      </p:sp>
      <p:sp>
        <p:nvSpPr>
          <p:cNvPr id="20483" name="Google Shape;193;p20">
            <a:extLst>
              <a:ext uri="{FF2B5EF4-FFF2-40B4-BE49-F238E27FC236}">
                <a16:creationId xmlns:a16="http://schemas.microsoft.com/office/drawing/2014/main" id="{55D30EA9-BD87-434B-9DF2-92110B159EA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1800" b="1" dirty="0" err="1">
                <a:solidFill>
                  <a:srgbClr val="FFFFFF"/>
                </a:solidFill>
                <a:latin typeface="Roboto Slab" charset="0"/>
                <a:cs typeface="Arial" panose="020B0604020202020204" pitchFamily="34" charset="0"/>
                <a:sym typeface="Roboto Slab" charset="0"/>
              </a:rPr>
              <a:t>Samostatně</a:t>
            </a:r>
            <a:r>
              <a:rPr lang="sk-SK" altLang="cs-CZ" sz="1800" b="1" dirty="0">
                <a:solidFill>
                  <a:srgbClr val="FFFFFF"/>
                </a:solidFill>
                <a:latin typeface="Roboto Slab" charset="0"/>
                <a:cs typeface="Arial" panose="020B0604020202020204" pitchFamily="34" charset="0"/>
                <a:sym typeface="Roboto Slab" charset="0"/>
              </a:rPr>
              <a:t> </a:t>
            </a:r>
            <a:r>
              <a:rPr lang="sk-SK" altLang="cs-CZ" sz="1800" b="1" dirty="0" err="1">
                <a:solidFill>
                  <a:srgbClr val="FFFFFF"/>
                </a:solidFill>
                <a:latin typeface="Roboto Slab" charset="0"/>
                <a:cs typeface="Arial" panose="020B0604020202020204" pitchFamily="34" charset="0"/>
                <a:sym typeface="Roboto Slab" charset="0"/>
              </a:rPr>
              <a:t>proveď</a:t>
            </a:r>
            <a:r>
              <a:rPr lang="sk-SK" altLang="cs-CZ" sz="1800" b="1" dirty="0">
                <a:solidFill>
                  <a:srgbClr val="FFFFFF"/>
                </a:solidFill>
                <a:latin typeface="Roboto Slab" charset="0"/>
                <a:cs typeface="Arial" panose="020B0604020202020204" pitchFamily="34" charset="0"/>
                <a:sym typeface="Roboto Slab" charset="0"/>
              </a:rPr>
              <a:t> a </a:t>
            </a:r>
            <a:r>
              <a:rPr lang="sk-SK" altLang="cs-CZ" sz="1800" b="1" dirty="0" err="1">
                <a:solidFill>
                  <a:srgbClr val="FFFFFF"/>
                </a:solidFill>
                <a:latin typeface="Roboto Slab" charset="0"/>
                <a:cs typeface="Arial" panose="020B0604020202020204" pitchFamily="34" charset="0"/>
                <a:sym typeface="Roboto Slab" charset="0"/>
              </a:rPr>
              <a:t>zapiš</a:t>
            </a:r>
            <a:r>
              <a:rPr lang="sk-SK" altLang="cs-CZ" sz="1800" b="1" dirty="0">
                <a:solidFill>
                  <a:srgbClr val="FFFFFF"/>
                </a:solidFill>
                <a:latin typeface="Roboto Slab" charset="0"/>
                <a:cs typeface="Arial" panose="020B0604020202020204" pitchFamily="34" charset="0"/>
                <a:sym typeface="Roboto Slab" charset="0"/>
              </a:rPr>
              <a:t> </a:t>
            </a:r>
            <a:r>
              <a:rPr lang="sk-SK" altLang="cs-CZ" sz="1800" b="1" dirty="0" err="1">
                <a:solidFill>
                  <a:srgbClr val="FFFFFF"/>
                </a:solidFill>
                <a:latin typeface="Roboto Slab" charset="0"/>
                <a:cs typeface="Arial" panose="020B0604020202020204" pitchFamily="34" charset="0"/>
                <a:sym typeface="Roboto Slab" charset="0"/>
              </a:rPr>
              <a:t>další</a:t>
            </a:r>
            <a:r>
              <a:rPr lang="sk-SK" altLang="cs-CZ" sz="1800" b="1" dirty="0">
                <a:solidFill>
                  <a:srgbClr val="FFFFFF"/>
                </a:solidFill>
                <a:latin typeface="Roboto Slab" charset="0"/>
                <a:cs typeface="Arial" panose="020B0604020202020204" pitchFamily="34" charset="0"/>
                <a:sym typeface="Roboto Slab" charset="0"/>
              </a:rPr>
              <a:t> dva pokusy</a:t>
            </a:r>
          </a:p>
        </p:txBody>
      </p:sp>
      <p:grpSp>
        <p:nvGrpSpPr>
          <p:cNvPr id="20485" name="Google Shape;195;p20">
            <a:extLst>
              <a:ext uri="{FF2B5EF4-FFF2-40B4-BE49-F238E27FC236}">
                <a16:creationId xmlns:a16="http://schemas.microsoft.com/office/drawing/2014/main" id="{8881A5FF-3F07-4C01-9B8E-2C21877D9B13}"/>
              </a:ext>
            </a:extLst>
          </p:cNvPr>
          <p:cNvGrpSpPr>
            <a:grpSpLocks/>
          </p:cNvGrpSpPr>
          <p:nvPr/>
        </p:nvGrpSpPr>
        <p:grpSpPr bwMode="auto">
          <a:xfrm>
            <a:off x="333375" y="862013"/>
            <a:ext cx="366713" cy="366712"/>
            <a:chOff x="1923675" y="1633650"/>
            <a:chExt cx="436000" cy="435975"/>
          </a:xfrm>
        </p:grpSpPr>
        <p:sp>
          <p:nvSpPr>
            <p:cNvPr id="20487" name="Google Shape;196;p20">
              <a:extLst>
                <a:ext uri="{FF2B5EF4-FFF2-40B4-BE49-F238E27FC236}">
                  <a16:creationId xmlns:a16="http://schemas.microsoft.com/office/drawing/2014/main" id="{4361341F-0190-4E5E-B199-4A325A10040F}"/>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8" name="Google Shape;197;p20">
              <a:extLst>
                <a:ext uri="{FF2B5EF4-FFF2-40B4-BE49-F238E27FC236}">
                  <a16:creationId xmlns:a16="http://schemas.microsoft.com/office/drawing/2014/main" id="{A761E286-573B-4209-9C24-414A360953AC}"/>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89" name="Google Shape;198;p20">
              <a:extLst>
                <a:ext uri="{FF2B5EF4-FFF2-40B4-BE49-F238E27FC236}">
                  <a16:creationId xmlns:a16="http://schemas.microsoft.com/office/drawing/2014/main" id="{A98AFDF0-6D6F-496B-B70C-D9D16A9FC6A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0" name="Google Shape;199;p20">
              <a:extLst>
                <a:ext uri="{FF2B5EF4-FFF2-40B4-BE49-F238E27FC236}">
                  <a16:creationId xmlns:a16="http://schemas.microsoft.com/office/drawing/2014/main" id="{5039DE75-F5B7-4915-B457-69BDB6DE91DD}"/>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1" name="Google Shape;200;p20">
              <a:extLst>
                <a:ext uri="{FF2B5EF4-FFF2-40B4-BE49-F238E27FC236}">
                  <a16:creationId xmlns:a16="http://schemas.microsoft.com/office/drawing/2014/main" id="{5C86F50A-4251-4C84-BFB7-ABAADC36353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492" name="Google Shape;201;p20">
              <a:extLst>
                <a:ext uri="{FF2B5EF4-FFF2-40B4-BE49-F238E27FC236}">
                  <a16:creationId xmlns:a16="http://schemas.microsoft.com/office/drawing/2014/main" id="{337EDB1E-40DB-42C1-A73D-496D0B1CB45F}"/>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486" name="Google Shape;202;p20">
            <a:extLst>
              <a:ext uri="{FF2B5EF4-FFF2-40B4-BE49-F238E27FC236}">
                <a16:creationId xmlns:a16="http://schemas.microsoft.com/office/drawing/2014/main" id="{F04C76C7-A5EA-4775-AC7F-1C232B2AEF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2BC1B9A8-3AA4-4549-A861-4FC228681B5C}" type="slidenum">
              <a:rPr lang="sk-SK" altLang="cs-CZ" sz="800">
                <a:solidFill>
                  <a:srgbClr val="FFFFFF"/>
                </a:solidFill>
                <a:latin typeface="Roboto Slab" charset="0"/>
                <a:sym typeface="Roboto Slab" charset="0"/>
              </a:rPr>
              <a:pPr eaLnBrk="1" hangingPunct="1"/>
              <a:t>21</a:t>
            </a:fld>
            <a:endParaRPr lang="sk-SK" altLang="cs-CZ" sz="800">
              <a:solidFill>
                <a:srgbClr val="FFFFFF"/>
              </a:solidFill>
              <a:latin typeface="Roboto Slab" charset="0"/>
              <a:sym typeface="Roboto Slab" charset="0"/>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95486"/>
            <a:ext cx="8352928" cy="1440160"/>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4. Vznik oxidu uhličitého </a:t>
            </a:r>
            <a:r>
              <a:rPr lang="sk-SK" altLang="cs-CZ" sz="2800" b="1" dirty="0" err="1">
                <a:solidFill>
                  <a:srgbClr val="94BF6E"/>
                </a:solidFill>
                <a:latin typeface="Roboto Slab" charset="0"/>
                <a:cs typeface="Arial" panose="020B0604020202020204" pitchFamily="34" charset="0"/>
                <a:sym typeface="Roboto Slab" charset="0"/>
              </a:rPr>
              <a:t>rozkladem</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uhličitanů</a:t>
            </a:r>
            <a:r>
              <a:rPr lang="sk-SK" altLang="cs-CZ" sz="2800" b="1" dirty="0">
                <a:solidFill>
                  <a:srgbClr val="94BF6E"/>
                </a:solidFill>
                <a:latin typeface="Roboto Slab" charset="0"/>
                <a:cs typeface="Arial" panose="020B0604020202020204" pitchFamily="34" charset="0"/>
                <a:sym typeface="Roboto Slab" charset="0"/>
              </a:rPr>
              <a:t>  nebo </a:t>
            </a:r>
            <a:r>
              <a:rPr lang="sk-SK" altLang="cs-CZ" sz="2800" b="1" dirty="0" err="1">
                <a:solidFill>
                  <a:srgbClr val="94BF6E"/>
                </a:solidFill>
                <a:latin typeface="Roboto Slab" charset="0"/>
                <a:cs typeface="Arial" panose="020B0604020202020204" pitchFamily="34" charset="0"/>
                <a:sym typeface="Roboto Slab" charset="0"/>
              </a:rPr>
              <a:t>hydrogenuhličitanů</a:t>
            </a:r>
            <a:r>
              <a:rPr lang="sk-SK" altLang="cs-CZ" sz="2800" b="1" dirty="0">
                <a:solidFill>
                  <a:srgbClr val="94BF6E"/>
                </a:solidFill>
                <a:latin typeface="Roboto Slab" charset="0"/>
                <a:cs typeface="Arial" panose="020B0604020202020204" pitchFamily="34" charset="0"/>
                <a:sym typeface="Roboto Slab" charset="0"/>
              </a:rPr>
              <a:t> kyselinou chlorovodíkovou nebo octovou</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22</a:t>
            </a:fld>
            <a:endParaRPr lang="sk-SK" altLang="cs-CZ" sz="800">
              <a:solidFill>
                <a:srgbClr val="FFFFFF"/>
              </a:solidFill>
              <a:latin typeface="Roboto Slab" charset="0"/>
              <a:sym typeface="Roboto Slab" charset="0"/>
            </a:endParaRPr>
          </a:p>
        </p:txBody>
      </p:sp>
      <p:pic>
        <p:nvPicPr>
          <p:cNvPr id="6" name="Obrázek 5">
            <a:extLst>
              <a:ext uri="{FF2B5EF4-FFF2-40B4-BE49-F238E27FC236}">
                <a16:creationId xmlns:a16="http://schemas.microsoft.com/office/drawing/2014/main" id="{0AC892DC-8817-4585-A68D-4967C77C74A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87624" y="2211710"/>
            <a:ext cx="2952328" cy="2016224"/>
          </a:xfrm>
          <a:prstGeom prst="rect">
            <a:avLst/>
          </a:prstGeom>
        </p:spPr>
      </p:pic>
      <p:sp>
        <p:nvSpPr>
          <p:cNvPr id="7" name="TextovéPole 6">
            <a:extLst>
              <a:ext uri="{FF2B5EF4-FFF2-40B4-BE49-F238E27FC236}">
                <a16:creationId xmlns:a16="http://schemas.microsoft.com/office/drawing/2014/main" id="{EE35FBE6-2C64-4F73-94D2-5B7BF622395A}"/>
              </a:ext>
            </a:extLst>
          </p:cNvPr>
          <p:cNvSpPr txBox="1"/>
          <p:nvPr/>
        </p:nvSpPr>
        <p:spPr>
          <a:xfrm>
            <a:off x="884439" y="5981074"/>
            <a:ext cx="6876337" cy="230832"/>
          </a:xfrm>
          <a:prstGeom prst="rect">
            <a:avLst/>
          </a:prstGeom>
          <a:noFill/>
        </p:spPr>
        <p:txBody>
          <a:bodyPr wrap="square" rtlCol="0">
            <a:spAutoFit/>
          </a:bodyPr>
          <a:lstStyle/>
          <a:p>
            <a:r>
              <a:rPr lang="cs-CZ" sz="900">
                <a:hlinkClick r:id="rId4" tooltip="https://geomapa.lounovicepodblanikem.cz/horniny/6.html"/>
              </a:rPr>
              <a:t>Tato fotka</a:t>
            </a:r>
            <a:r>
              <a:rPr lang="cs-CZ" sz="900"/>
              <a:t> od autora Neznámý autor s licencí </a:t>
            </a:r>
            <a:r>
              <a:rPr lang="cs-CZ" sz="900">
                <a:hlinkClick r:id="rId5" tooltip="https://creativecommons.org/licenses/by-nc-sa/3.0/"/>
              </a:rPr>
              <a:t>CC BY-SA-NC</a:t>
            </a:r>
            <a:endParaRPr lang="cs-CZ" sz="900"/>
          </a:p>
        </p:txBody>
      </p:sp>
      <p:pic>
        <p:nvPicPr>
          <p:cNvPr id="3" name="Obrázek 2">
            <a:extLst>
              <a:ext uri="{FF2B5EF4-FFF2-40B4-BE49-F238E27FC236}">
                <a16:creationId xmlns:a16="http://schemas.microsoft.com/office/drawing/2014/main" id="{F47D0AA0-99D1-4996-8591-F90344AF16B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281372" y="2211710"/>
            <a:ext cx="1905000" cy="1905000"/>
          </a:xfrm>
          <a:prstGeom prst="rect">
            <a:avLst/>
          </a:prstGeom>
        </p:spPr>
      </p:pic>
      <p:sp>
        <p:nvSpPr>
          <p:cNvPr id="5" name="TextovéPole 4">
            <a:extLst>
              <a:ext uri="{FF2B5EF4-FFF2-40B4-BE49-F238E27FC236}">
                <a16:creationId xmlns:a16="http://schemas.microsoft.com/office/drawing/2014/main" id="{36500340-EB61-48C6-92D8-3D68E9FAE4B5}"/>
              </a:ext>
            </a:extLst>
          </p:cNvPr>
          <p:cNvSpPr txBox="1"/>
          <p:nvPr/>
        </p:nvSpPr>
        <p:spPr>
          <a:xfrm>
            <a:off x="1115616" y="1923678"/>
            <a:ext cx="6421951" cy="307777"/>
          </a:xfrm>
          <a:prstGeom prst="rect">
            <a:avLst/>
          </a:prstGeom>
          <a:noFill/>
        </p:spPr>
        <p:txBody>
          <a:bodyPr wrap="none" rtlCol="0">
            <a:spAutoFit/>
          </a:bodyPr>
          <a:lstStyle/>
          <a:p>
            <a:r>
              <a:rPr lang="cs-CZ" dirty="0">
                <a:latin typeface="Roboto Slab" pitchFamily="2" charset="0"/>
                <a:ea typeface="Roboto Slab" pitchFamily="2" charset="0"/>
              </a:rPr>
              <a:t>Uhličitan vápenatý – vápenec                                    Hydrogenuhličitan sodný</a:t>
            </a:r>
          </a:p>
        </p:txBody>
      </p:sp>
    </p:spTree>
    <p:extLst>
      <p:ext uri="{BB962C8B-B14F-4D97-AF65-F5344CB8AC3E}">
        <p14:creationId xmlns:p14="http://schemas.microsoft.com/office/powerpoint/2010/main" val="1517452874"/>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195486"/>
            <a:ext cx="8352928" cy="1008112"/>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5. Vznik oxidu uhličitého </a:t>
            </a:r>
            <a:r>
              <a:rPr lang="sk-SK" altLang="cs-CZ" sz="2800" b="1" dirty="0" err="1">
                <a:solidFill>
                  <a:srgbClr val="94BF6E"/>
                </a:solidFill>
                <a:latin typeface="Roboto Slab" charset="0"/>
                <a:cs typeface="Arial" panose="020B0604020202020204" pitchFamily="34" charset="0"/>
                <a:sym typeface="Roboto Slab" charset="0"/>
              </a:rPr>
              <a:t>rozkladem</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uhličitanů</a:t>
            </a:r>
            <a:r>
              <a:rPr lang="sk-SK" altLang="cs-CZ" sz="2800" b="1" dirty="0">
                <a:solidFill>
                  <a:srgbClr val="94BF6E"/>
                </a:solidFill>
                <a:latin typeface="Roboto Slab" charset="0"/>
                <a:cs typeface="Arial" panose="020B0604020202020204" pitchFamily="34" charset="0"/>
                <a:sym typeface="Roboto Slab" charset="0"/>
              </a:rPr>
              <a:t> kyselinou chlorovodíkovou nebo octovou</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23</a:t>
            </a:fld>
            <a:endParaRPr lang="sk-SK" altLang="cs-CZ" sz="800">
              <a:solidFill>
                <a:srgbClr val="FFFFFF"/>
              </a:solidFill>
              <a:latin typeface="Roboto Slab" charset="0"/>
              <a:sym typeface="Roboto Slab" charset="0"/>
            </a:endParaRPr>
          </a:p>
        </p:txBody>
      </p:sp>
      <p:pic>
        <p:nvPicPr>
          <p:cNvPr id="3" name="Obrázek 2">
            <a:extLst>
              <a:ext uri="{FF2B5EF4-FFF2-40B4-BE49-F238E27FC236}">
                <a16:creationId xmlns:a16="http://schemas.microsoft.com/office/drawing/2014/main" id="{0920798B-77BA-434C-B17F-F33C3050AEF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0000" r="17617" b="-25000"/>
          <a:stretch/>
        </p:blipFill>
        <p:spPr>
          <a:xfrm>
            <a:off x="611560" y="1923678"/>
            <a:ext cx="2021421" cy="2430270"/>
          </a:xfrm>
          <a:prstGeom prst="rect">
            <a:avLst/>
          </a:prstGeom>
        </p:spPr>
      </p:pic>
      <p:pic>
        <p:nvPicPr>
          <p:cNvPr id="4" name="Obrázek 3">
            <a:extLst>
              <a:ext uri="{FF2B5EF4-FFF2-40B4-BE49-F238E27FC236}">
                <a16:creationId xmlns:a16="http://schemas.microsoft.com/office/drawing/2014/main" id="{E9E017B3-16EF-49F9-B93D-8155AEF345B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915816" y="1923678"/>
            <a:ext cx="2885517" cy="1923678"/>
          </a:xfrm>
          <a:prstGeom prst="rect">
            <a:avLst/>
          </a:prstGeom>
        </p:spPr>
      </p:pic>
      <p:pic>
        <p:nvPicPr>
          <p:cNvPr id="6" name="Obrázek 5">
            <a:extLst>
              <a:ext uri="{FF2B5EF4-FFF2-40B4-BE49-F238E27FC236}">
                <a16:creationId xmlns:a16="http://schemas.microsoft.com/office/drawing/2014/main" id="{718357E7-3E01-45F8-B123-C37CCAFB655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032869" y="1923678"/>
            <a:ext cx="2892749" cy="1923678"/>
          </a:xfrm>
          <a:prstGeom prst="rect">
            <a:avLst/>
          </a:prstGeom>
        </p:spPr>
      </p:pic>
    </p:spTree>
    <p:extLst>
      <p:ext uri="{BB962C8B-B14F-4D97-AF65-F5344CB8AC3E}">
        <p14:creationId xmlns:p14="http://schemas.microsoft.com/office/powerpoint/2010/main" val="179471212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Google Shape;445;p38">
            <a:extLst>
              <a:ext uri="{FF2B5EF4-FFF2-40B4-BE49-F238E27FC236}">
                <a16:creationId xmlns:a16="http://schemas.microsoft.com/office/drawing/2014/main" id="{9D1B3C7C-6611-48A3-BB11-DA509AD1C8F9}"/>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1800" b="1" dirty="0">
                <a:solidFill>
                  <a:srgbClr val="FFFFFF"/>
                </a:solidFill>
                <a:latin typeface="Roboto Slab" charset="0"/>
                <a:cs typeface="Arial" panose="020B0604020202020204" pitchFamily="34" charset="0"/>
                <a:sym typeface="Roboto Slab" charset="0"/>
              </a:rPr>
              <a:t>Úkoly na </a:t>
            </a:r>
            <a:r>
              <a:rPr lang="sk-SK" altLang="cs-CZ" sz="1800" b="1" dirty="0" err="1">
                <a:solidFill>
                  <a:srgbClr val="FFFFFF"/>
                </a:solidFill>
                <a:latin typeface="Roboto Slab" charset="0"/>
                <a:cs typeface="Arial" panose="020B0604020202020204" pitchFamily="34" charset="0"/>
                <a:sym typeface="Roboto Slab" charset="0"/>
              </a:rPr>
              <a:t>závěr</a:t>
            </a:r>
            <a:r>
              <a:rPr lang="sk-SK" altLang="cs-CZ" sz="1800" b="1" dirty="0">
                <a:solidFill>
                  <a:srgbClr val="FFFFFF"/>
                </a:solidFill>
                <a:latin typeface="Roboto Slab" charset="0"/>
                <a:cs typeface="Arial" panose="020B0604020202020204" pitchFamily="34" charset="0"/>
                <a:sym typeface="Roboto Slab" charset="0"/>
              </a:rPr>
              <a:t>:</a:t>
            </a:r>
          </a:p>
        </p:txBody>
      </p:sp>
      <p:sp>
        <p:nvSpPr>
          <p:cNvPr id="446" name="Google Shape;446;p38">
            <a:extLst>
              <a:ext uri="{FF2B5EF4-FFF2-40B4-BE49-F238E27FC236}">
                <a16:creationId xmlns:a16="http://schemas.microsoft.com/office/drawing/2014/main" id="{A826294A-2A15-4674-9895-647C16DA7F8F}"/>
              </a:ext>
            </a:extLst>
          </p:cNvPr>
          <p:cNvSpPr txBox="1">
            <a:spLocks noGrp="1"/>
          </p:cNvSpPr>
          <p:nvPr>
            <p:ph type="body" idx="1"/>
          </p:nvPr>
        </p:nvSpPr>
        <p:spPr>
          <a:xfrm>
            <a:off x="467545" y="1491630"/>
            <a:ext cx="8219256" cy="3434383"/>
          </a:xfrm>
        </p:spPr>
        <p:txBody>
          <a:bodyPr/>
          <a:lstStyle/>
          <a:p>
            <a:pPr marL="0" indent="0" eaLnBrk="1" fontAlgn="auto" hangingPunct="1">
              <a:buClr>
                <a:srgbClr val="114454"/>
              </a:buClr>
              <a:buFont typeface="Nixie One"/>
              <a:buNone/>
              <a:defRPr/>
            </a:pPr>
            <a:r>
              <a:rPr lang="cs-CZ" sz="2000" dirty="0">
                <a:solidFill>
                  <a:srgbClr val="114454"/>
                </a:solidFill>
                <a:latin typeface="Roboto Slab" pitchFamily="2" charset="0"/>
                <a:ea typeface="Roboto Slab" pitchFamily="2" charset="0"/>
                <a:cs typeface="Nixie One"/>
                <a:sym typeface="Nixie One"/>
              </a:rPr>
              <a:t>1) Za použití internetu nebo literatury: </a:t>
            </a:r>
          </a:p>
          <a:p>
            <a:pPr marL="0" indent="0" eaLnBrk="1" fontAlgn="auto" hangingPunct="1">
              <a:buClr>
                <a:srgbClr val="114454"/>
              </a:buClr>
              <a:buNone/>
              <a:defRPr/>
            </a:pPr>
            <a:r>
              <a:rPr lang="cs-CZ" sz="2000" dirty="0">
                <a:solidFill>
                  <a:srgbClr val="114454"/>
                </a:solidFill>
                <a:latin typeface="Roboto Slab" pitchFamily="2" charset="0"/>
                <a:ea typeface="Roboto Slab" pitchFamily="2" charset="0"/>
                <a:cs typeface="Nixie One"/>
                <a:sym typeface="Nixie One"/>
              </a:rPr>
              <a:t>    a) vysvětli pojem </a:t>
            </a:r>
            <a:r>
              <a:rPr lang="cs-CZ" sz="2000" i="1" dirty="0" err="1">
                <a:solidFill>
                  <a:srgbClr val="114454"/>
                </a:solidFill>
                <a:latin typeface="Roboto Slab" pitchFamily="2" charset="0"/>
                <a:ea typeface="Roboto Slab" pitchFamily="2" charset="0"/>
                <a:cs typeface="Nixie One"/>
                <a:sym typeface="Nixie One"/>
              </a:rPr>
              <a:t>acidosa</a:t>
            </a:r>
            <a:r>
              <a:rPr lang="cs-CZ" sz="2000" dirty="0">
                <a:solidFill>
                  <a:srgbClr val="114454"/>
                </a:solidFill>
                <a:latin typeface="Roboto Slab" pitchFamily="2" charset="0"/>
                <a:ea typeface="Roboto Slab" pitchFamily="2" charset="0"/>
                <a:cs typeface="Nixie One"/>
                <a:sym typeface="Nixie One"/>
              </a:rPr>
              <a:t> krve</a:t>
            </a:r>
          </a:p>
          <a:p>
            <a:pPr marL="0" indent="0" eaLnBrk="1" fontAlgn="auto" hangingPunct="1">
              <a:buClr>
                <a:srgbClr val="114454"/>
              </a:buClr>
              <a:buNone/>
              <a:defRPr/>
            </a:pPr>
            <a:r>
              <a:rPr lang="cs-CZ" sz="2000" dirty="0">
                <a:solidFill>
                  <a:srgbClr val="114454"/>
                </a:solidFill>
                <a:latin typeface="Roboto Slab" pitchFamily="2" charset="0"/>
                <a:ea typeface="Roboto Slab" pitchFamily="2" charset="0"/>
                <a:cs typeface="Nixie One"/>
                <a:sym typeface="Nixie One"/>
              </a:rPr>
              <a:t>    b) najdi, v atmosféře kterých hvězd je oxid uhličitý hojně obsažen</a:t>
            </a:r>
          </a:p>
          <a:p>
            <a:pPr marL="0" indent="0" eaLnBrk="1" fontAlgn="auto" hangingPunct="1">
              <a:buClr>
                <a:srgbClr val="114454"/>
              </a:buClr>
              <a:buNone/>
              <a:defRPr/>
            </a:pPr>
            <a:r>
              <a:rPr lang="cs-CZ" sz="2000" dirty="0">
                <a:solidFill>
                  <a:srgbClr val="114454"/>
                </a:solidFill>
                <a:latin typeface="Roboto Slab" pitchFamily="2" charset="0"/>
                <a:ea typeface="Roboto Slab" pitchFamily="2" charset="0"/>
                <a:cs typeface="Nixie One"/>
                <a:sym typeface="Nixie One"/>
              </a:rPr>
              <a:t>    c) dokaž výpočtem, že je oxid uhličitý těžší než vzduch </a:t>
            </a:r>
          </a:p>
          <a:p>
            <a:pPr marL="0" indent="0" eaLnBrk="1" fontAlgn="auto" hangingPunct="1">
              <a:buClr>
                <a:srgbClr val="114454"/>
              </a:buClr>
              <a:buNone/>
              <a:defRPr/>
            </a:pPr>
            <a:r>
              <a:rPr lang="cs-CZ" sz="2000" dirty="0">
                <a:solidFill>
                  <a:srgbClr val="114454"/>
                </a:solidFill>
                <a:latin typeface="Roboto Slab" pitchFamily="2" charset="0"/>
                <a:ea typeface="Roboto Slab" pitchFamily="2" charset="0"/>
                <a:cs typeface="Nixie One"/>
                <a:sym typeface="Nixie One"/>
              </a:rPr>
              <a:t>        (průměrná molární hmotnost vzduchu je 29 g/mol) </a:t>
            </a:r>
          </a:p>
          <a:p>
            <a:pPr marL="0" indent="0" eaLnBrk="1" fontAlgn="auto" hangingPunct="1">
              <a:buClr>
                <a:srgbClr val="114454"/>
              </a:buClr>
              <a:buNone/>
              <a:defRPr/>
            </a:pPr>
            <a:r>
              <a:rPr lang="cs-CZ" sz="2000" dirty="0">
                <a:solidFill>
                  <a:srgbClr val="114454"/>
                </a:solidFill>
                <a:latin typeface="Roboto Slab" pitchFamily="2" charset="0"/>
                <a:ea typeface="Roboto Slab" pitchFamily="2" charset="0"/>
                <a:cs typeface="Nixie One"/>
                <a:sym typeface="Nixie One"/>
              </a:rPr>
              <a:t>2) Vysvětli pojem skleníkový plyn. Co způsobují skleníkové plyny?</a:t>
            </a:r>
          </a:p>
          <a:p>
            <a:pPr marL="0" indent="0" eaLnBrk="1" fontAlgn="auto" hangingPunct="1">
              <a:buClr>
                <a:srgbClr val="114454"/>
              </a:buClr>
              <a:buNone/>
              <a:defRPr/>
            </a:pPr>
            <a:r>
              <a:rPr lang="cs-CZ" sz="2000" dirty="0">
                <a:solidFill>
                  <a:srgbClr val="114454"/>
                </a:solidFill>
                <a:latin typeface="Roboto Slab" pitchFamily="2" charset="0"/>
                <a:ea typeface="Roboto Slab" pitchFamily="2" charset="0"/>
                <a:cs typeface="Nixie One"/>
                <a:sym typeface="Nixie One"/>
              </a:rPr>
              <a:t>3) Proč je nebezpečné vstupovat v jeskyních do jezírek, která jsou naplněná oxidem uhličitým? </a:t>
            </a:r>
          </a:p>
          <a:p>
            <a:pPr indent="-457200" eaLnBrk="1" fontAlgn="auto" hangingPunct="1">
              <a:buClr>
                <a:srgbClr val="114454"/>
              </a:buClr>
              <a:buFont typeface="Nixie One"/>
              <a:buAutoNum type="alphaLcParenR"/>
              <a:defRPr/>
            </a:pPr>
            <a:endParaRPr sz="2400" dirty="0">
              <a:solidFill>
                <a:srgbClr val="114454"/>
              </a:solidFill>
              <a:latin typeface="Roboto Slab" pitchFamily="2" charset="0"/>
              <a:ea typeface="Roboto Slab" pitchFamily="2" charset="0"/>
              <a:cs typeface="Nixie One"/>
              <a:sym typeface="Nixie One"/>
            </a:endParaRPr>
          </a:p>
        </p:txBody>
      </p:sp>
      <p:sp>
        <p:nvSpPr>
          <p:cNvPr id="38916" name="Google Shape;447;p38">
            <a:extLst>
              <a:ext uri="{FF2B5EF4-FFF2-40B4-BE49-F238E27FC236}">
                <a16:creationId xmlns:a16="http://schemas.microsoft.com/office/drawing/2014/main" id="{5A5822B5-C6ED-4790-A6A9-4F9FA749FEBC}"/>
              </a:ext>
            </a:extLst>
          </p:cNvPr>
          <p:cNvSpPr>
            <a:spLocks noChangeArrowheads="1"/>
          </p:cNvSpPr>
          <p:nvPr/>
        </p:nvSpPr>
        <p:spPr bwMode="auto">
          <a:xfrm>
            <a:off x="384175" y="911225"/>
            <a:ext cx="296863" cy="266700"/>
          </a:xfrm>
          <a:custGeom>
            <a:avLst/>
            <a:gdLst>
              <a:gd name="T0" fmla="*/ 0 w 16660"/>
              <a:gd name="T1" fmla="*/ 0 h 14955"/>
              <a:gd name="T2" fmla="*/ 16660 w 16660"/>
              <a:gd name="T3" fmla="*/ 14955 h 14955"/>
            </a:gdLst>
            <a:ahLst/>
            <a:cxnLst/>
            <a:rect l="T0" t="T1" r="T2" b="T3"/>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847" y="12032"/>
                </a:lnTo>
                <a:lnTo>
                  <a:pt x="5480" y="12592"/>
                </a:lnTo>
                <a:lnTo>
                  <a:pt x="6820" y="13737"/>
                </a:lnTo>
                <a:lnTo>
                  <a:pt x="7891" y="14614"/>
                </a:lnTo>
                <a:lnTo>
                  <a:pt x="8330" y="14955"/>
                </a:lnTo>
                <a:lnTo>
                  <a:pt x="8768" y="14614"/>
                </a:lnTo>
                <a:lnTo>
                  <a:pt x="9815" y="13761"/>
                </a:lnTo>
                <a:lnTo>
                  <a:pt x="11155" y="12617"/>
                </a:lnTo>
                <a:lnTo>
                  <a:pt x="11788" y="1205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38917" name="Google Shape;448;p38">
            <a:extLst>
              <a:ext uri="{FF2B5EF4-FFF2-40B4-BE49-F238E27FC236}">
                <a16:creationId xmlns:a16="http://schemas.microsoft.com/office/drawing/2014/main" id="{A9468925-62BD-46ED-BD0C-366C425A31A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21DFAF4-B5D6-4B07-A815-DDADE773AE1F}" type="slidenum">
              <a:rPr lang="sk-SK" altLang="cs-CZ" sz="800">
                <a:solidFill>
                  <a:srgbClr val="FFFFFF"/>
                </a:solidFill>
                <a:latin typeface="Roboto Slab" charset="0"/>
                <a:sym typeface="Roboto Slab" charset="0"/>
              </a:rPr>
              <a:pPr eaLnBrk="1" hangingPunct="1"/>
              <a:t>24</a:t>
            </a:fld>
            <a:endParaRPr lang="sk-SK" altLang="cs-CZ" sz="800">
              <a:solidFill>
                <a:srgbClr val="FFFFFF"/>
              </a:solidFill>
              <a:latin typeface="Roboto Slab" charset="0"/>
              <a:sym typeface="Roboto Slab" charset="0"/>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Google Shape;445;p38">
            <a:extLst>
              <a:ext uri="{FF2B5EF4-FFF2-40B4-BE49-F238E27FC236}">
                <a16:creationId xmlns:a16="http://schemas.microsoft.com/office/drawing/2014/main" id="{9D1B3C7C-6611-48A3-BB11-DA509AD1C8F9}"/>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1800" b="1" dirty="0">
                <a:solidFill>
                  <a:srgbClr val="FFFFFF"/>
                </a:solidFill>
                <a:latin typeface="Roboto Slab" charset="0"/>
                <a:cs typeface="Arial" panose="020B0604020202020204" pitchFamily="34" charset="0"/>
                <a:sym typeface="Roboto Slab" charset="0"/>
              </a:rPr>
              <a:t>Úkoly na </a:t>
            </a:r>
            <a:r>
              <a:rPr lang="sk-SK" altLang="cs-CZ" sz="1800" b="1" dirty="0" err="1">
                <a:solidFill>
                  <a:srgbClr val="FFFFFF"/>
                </a:solidFill>
                <a:latin typeface="Roboto Slab" charset="0"/>
                <a:cs typeface="Arial" panose="020B0604020202020204" pitchFamily="34" charset="0"/>
                <a:sym typeface="Roboto Slab" charset="0"/>
              </a:rPr>
              <a:t>závěr</a:t>
            </a:r>
            <a:r>
              <a:rPr lang="sk-SK" altLang="cs-CZ" sz="1800" b="1" dirty="0">
                <a:solidFill>
                  <a:srgbClr val="FFFFFF"/>
                </a:solidFill>
                <a:latin typeface="Roboto Slab" charset="0"/>
                <a:cs typeface="Arial" panose="020B0604020202020204" pitchFamily="34" charset="0"/>
                <a:sym typeface="Roboto Slab" charset="0"/>
              </a:rPr>
              <a:t> - </a:t>
            </a:r>
            <a:r>
              <a:rPr lang="sk-SK" altLang="cs-CZ" sz="1800" b="1" dirty="0" err="1">
                <a:solidFill>
                  <a:srgbClr val="FFFFFF"/>
                </a:solidFill>
                <a:latin typeface="Roboto Slab" charset="0"/>
                <a:cs typeface="Arial" panose="020B0604020202020204" pitchFamily="34" charset="0"/>
                <a:sym typeface="Roboto Slab" charset="0"/>
              </a:rPr>
              <a:t>řešení</a:t>
            </a:r>
            <a:r>
              <a:rPr lang="sk-SK" altLang="cs-CZ" sz="1800" b="1" dirty="0">
                <a:solidFill>
                  <a:srgbClr val="FFFFFF"/>
                </a:solidFill>
                <a:latin typeface="Roboto Slab" charset="0"/>
                <a:cs typeface="Arial" panose="020B0604020202020204" pitchFamily="34" charset="0"/>
                <a:sym typeface="Roboto Slab" charset="0"/>
              </a:rPr>
              <a:t>:</a:t>
            </a:r>
          </a:p>
        </p:txBody>
      </p:sp>
      <p:sp>
        <p:nvSpPr>
          <p:cNvPr id="446" name="Google Shape;446;p38">
            <a:extLst>
              <a:ext uri="{FF2B5EF4-FFF2-40B4-BE49-F238E27FC236}">
                <a16:creationId xmlns:a16="http://schemas.microsoft.com/office/drawing/2014/main" id="{A826294A-2A15-4674-9895-647C16DA7F8F}"/>
              </a:ext>
            </a:extLst>
          </p:cNvPr>
          <p:cNvSpPr txBox="1">
            <a:spLocks noGrp="1"/>
          </p:cNvSpPr>
          <p:nvPr>
            <p:ph type="body" idx="1"/>
          </p:nvPr>
        </p:nvSpPr>
        <p:spPr>
          <a:xfrm>
            <a:off x="467545" y="1419622"/>
            <a:ext cx="8219256" cy="3600400"/>
          </a:xfrm>
        </p:spPr>
        <p:txBody>
          <a:bodyPr/>
          <a:lstStyle/>
          <a:p>
            <a:pPr marL="0" indent="0" eaLnBrk="1" fontAlgn="auto" hangingPunct="1">
              <a:buClr>
                <a:srgbClr val="114454"/>
              </a:buClr>
              <a:buFont typeface="Nixie One"/>
              <a:buNone/>
              <a:defRPr/>
            </a:pPr>
            <a:r>
              <a:rPr lang="cs-CZ" sz="2000" dirty="0">
                <a:solidFill>
                  <a:srgbClr val="114454"/>
                </a:solidFill>
                <a:latin typeface="Roboto Slab" pitchFamily="2" charset="0"/>
                <a:ea typeface="Roboto Slab" pitchFamily="2" charset="0"/>
                <a:cs typeface="Nixie One"/>
                <a:sym typeface="Nixie One"/>
              </a:rPr>
              <a:t>1) a) </a:t>
            </a:r>
            <a:r>
              <a:rPr lang="cs-CZ" sz="2000" i="1" dirty="0" err="1">
                <a:solidFill>
                  <a:srgbClr val="114454"/>
                </a:solidFill>
                <a:latin typeface="Roboto Slab" pitchFamily="2" charset="0"/>
                <a:ea typeface="Roboto Slab" pitchFamily="2" charset="0"/>
                <a:cs typeface="Nixie One"/>
                <a:sym typeface="Nixie One"/>
              </a:rPr>
              <a:t>acidosa</a:t>
            </a:r>
            <a:r>
              <a:rPr lang="cs-CZ" sz="2000" dirty="0">
                <a:solidFill>
                  <a:srgbClr val="114454"/>
                </a:solidFill>
                <a:latin typeface="Roboto Slab" pitchFamily="2" charset="0"/>
                <a:ea typeface="Roboto Slab" pitchFamily="2" charset="0"/>
                <a:cs typeface="Nixie One"/>
                <a:sym typeface="Nixie One"/>
              </a:rPr>
              <a:t> krve je stav, kdy pH krve klesne pod hodnotu 7, 36 vlivem hromadění kyselin v krvi. Ledviny ani plíce v tomto případě nedokáží udržet acidobazickou rovnováhu organismu. Pozn. Oxid uhličitý je kyselinotvorným oxidem. V krvi narušuje uhličitanovou rovnováhu a způsobuje tím okyselení krve.</a:t>
            </a:r>
          </a:p>
          <a:p>
            <a:pPr marL="0" indent="0" eaLnBrk="1" fontAlgn="auto" hangingPunct="1">
              <a:buClr>
                <a:srgbClr val="114454"/>
              </a:buClr>
              <a:buNone/>
              <a:defRPr/>
            </a:pPr>
            <a:r>
              <a:rPr lang="cs-CZ" sz="2000" dirty="0">
                <a:solidFill>
                  <a:srgbClr val="114454"/>
                </a:solidFill>
                <a:latin typeface="Roboto Slab" pitchFamily="2" charset="0"/>
                <a:ea typeface="Roboto Slab" pitchFamily="2" charset="0"/>
                <a:cs typeface="Nixie One"/>
                <a:sym typeface="Nixie One"/>
              </a:rPr>
              <a:t>    b) oxid uhličitý hojně obsažen především v atmosféře Venuše (atmosféra Venuše je tvořena v podstatě jen oxidem uhličitým) nebo Marsu, kde tvoří asi 93 % atmosféry.</a:t>
            </a:r>
          </a:p>
          <a:p>
            <a:pPr marL="0" indent="0" eaLnBrk="1" fontAlgn="auto" hangingPunct="1">
              <a:buClr>
                <a:srgbClr val="114454"/>
              </a:buClr>
              <a:buNone/>
              <a:defRPr/>
            </a:pPr>
            <a:r>
              <a:rPr lang="cs-CZ" sz="2000" dirty="0">
                <a:solidFill>
                  <a:srgbClr val="114454"/>
                </a:solidFill>
                <a:latin typeface="Roboto Slab" pitchFamily="2" charset="0"/>
                <a:ea typeface="Roboto Slab" pitchFamily="2" charset="0"/>
                <a:cs typeface="Nixie One"/>
                <a:sym typeface="Nixie One"/>
              </a:rPr>
              <a:t>    c) M (CO</a:t>
            </a:r>
            <a:r>
              <a:rPr lang="cs-CZ" sz="2000" baseline="-25000" dirty="0">
                <a:solidFill>
                  <a:srgbClr val="114454"/>
                </a:solidFill>
                <a:latin typeface="Roboto Slab" pitchFamily="2" charset="0"/>
                <a:ea typeface="Roboto Slab" pitchFamily="2" charset="0"/>
                <a:cs typeface="Nixie One"/>
                <a:sym typeface="Nixie One"/>
              </a:rPr>
              <a:t>2</a:t>
            </a:r>
            <a:r>
              <a:rPr lang="cs-CZ" sz="2000" dirty="0">
                <a:solidFill>
                  <a:srgbClr val="114454"/>
                </a:solidFill>
                <a:latin typeface="Roboto Slab" pitchFamily="2" charset="0"/>
                <a:ea typeface="Roboto Slab" pitchFamily="2" charset="0"/>
                <a:cs typeface="Nixie One"/>
                <a:sym typeface="Nixie One"/>
              </a:rPr>
              <a:t>) = 12 + 2. 16 = 44 g/mol … je tedy těžším plynem než vzduch </a:t>
            </a:r>
            <a:endParaRPr lang="cs-CZ" sz="2000" baseline="-25000" dirty="0">
              <a:solidFill>
                <a:srgbClr val="114454"/>
              </a:solidFill>
              <a:latin typeface="Roboto Slab" pitchFamily="2" charset="0"/>
              <a:ea typeface="Roboto Slab" pitchFamily="2" charset="0"/>
              <a:cs typeface="Nixie One"/>
              <a:sym typeface="Nixie One"/>
            </a:endParaRPr>
          </a:p>
          <a:p>
            <a:pPr marL="0" indent="0" eaLnBrk="1" fontAlgn="auto" hangingPunct="1">
              <a:buClr>
                <a:srgbClr val="114454"/>
              </a:buClr>
              <a:buNone/>
              <a:defRPr/>
            </a:pPr>
            <a:endParaRPr sz="2400" dirty="0">
              <a:solidFill>
                <a:srgbClr val="114454"/>
              </a:solidFill>
              <a:latin typeface="Roboto Slab" pitchFamily="2" charset="0"/>
              <a:ea typeface="Roboto Slab" pitchFamily="2" charset="0"/>
              <a:cs typeface="Nixie One"/>
              <a:sym typeface="Nixie One"/>
            </a:endParaRPr>
          </a:p>
        </p:txBody>
      </p:sp>
      <p:sp>
        <p:nvSpPr>
          <p:cNvPr id="38916" name="Google Shape;447;p38">
            <a:extLst>
              <a:ext uri="{FF2B5EF4-FFF2-40B4-BE49-F238E27FC236}">
                <a16:creationId xmlns:a16="http://schemas.microsoft.com/office/drawing/2014/main" id="{5A5822B5-C6ED-4790-A6A9-4F9FA749FEBC}"/>
              </a:ext>
            </a:extLst>
          </p:cNvPr>
          <p:cNvSpPr>
            <a:spLocks noChangeArrowheads="1"/>
          </p:cNvSpPr>
          <p:nvPr/>
        </p:nvSpPr>
        <p:spPr bwMode="auto">
          <a:xfrm>
            <a:off x="384175" y="911225"/>
            <a:ext cx="296863" cy="266700"/>
          </a:xfrm>
          <a:custGeom>
            <a:avLst/>
            <a:gdLst>
              <a:gd name="T0" fmla="*/ 0 w 16660"/>
              <a:gd name="T1" fmla="*/ 0 h 14955"/>
              <a:gd name="T2" fmla="*/ 16660 w 16660"/>
              <a:gd name="T3" fmla="*/ 14955 h 14955"/>
            </a:gdLst>
            <a:ahLst/>
            <a:cxnLst/>
            <a:rect l="T0" t="T1" r="T2" b="T3"/>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847" y="12032"/>
                </a:lnTo>
                <a:lnTo>
                  <a:pt x="5480" y="12592"/>
                </a:lnTo>
                <a:lnTo>
                  <a:pt x="6820" y="13737"/>
                </a:lnTo>
                <a:lnTo>
                  <a:pt x="7891" y="14614"/>
                </a:lnTo>
                <a:lnTo>
                  <a:pt x="8330" y="14955"/>
                </a:lnTo>
                <a:lnTo>
                  <a:pt x="8768" y="14614"/>
                </a:lnTo>
                <a:lnTo>
                  <a:pt x="9815" y="13761"/>
                </a:lnTo>
                <a:lnTo>
                  <a:pt x="11155" y="12617"/>
                </a:lnTo>
                <a:lnTo>
                  <a:pt x="11788" y="1205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38917" name="Google Shape;448;p38">
            <a:extLst>
              <a:ext uri="{FF2B5EF4-FFF2-40B4-BE49-F238E27FC236}">
                <a16:creationId xmlns:a16="http://schemas.microsoft.com/office/drawing/2014/main" id="{A9468925-62BD-46ED-BD0C-366C425A31A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21DFAF4-B5D6-4B07-A815-DDADE773AE1F}" type="slidenum">
              <a:rPr lang="sk-SK" altLang="cs-CZ" sz="800">
                <a:solidFill>
                  <a:srgbClr val="FFFFFF"/>
                </a:solidFill>
                <a:latin typeface="Roboto Slab" charset="0"/>
                <a:sym typeface="Roboto Slab" charset="0"/>
              </a:rPr>
              <a:pPr eaLnBrk="1" hangingPunct="1"/>
              <a:t>25</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1443329018"/>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Google Shape;445;p38">
            <a:extLst>
              <a:ext uri="{FF2B5EF4-FFF2-40B4-BE49-F238E27FC236}">
                <a16:creationId xmlns:a16="http://schemas.microsoft.com/office/drawing/2014/main" id="{9D1B3C7C-6611-48A3-BB11-DA509AD1C8F9}"/>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1800" b="1" dirty="0">
                <a:solidFill>
                  <a:srgbClr val="FFFFFF"/>
                </a:solidFill>
                <a:latin typeface="Roboto Slab" charset="0"/>
                <a:cs typeface="Arial" panose="020B0604020202020204" pitchFamily="34" charset="0"/>
                <a:sym typeface="Roboto Slab" charset="0"/>
              </a:rPr>
              <a:t>Úkoly na </a:t>
            </a:r>
            <a:r>
              <a:rPr lang="sk-SK" altLang="cs-CZ" sz="1800" b="1" dirty="0" err="1">
                <a:solidFill>
                  <a:srgbClr val="FFFFFF"/>
                </a:solidFill>
                <a:latin typeface="Roboto Slab" charset="0"/>
                <a:cs typeface="Arial" panose="020B0604020202020204" pitchFamily="34" charset="0"/>
                <a:sym typeface="Roboto Slab" charset="0"/>
              </a:rPr>
              <a:t>závěr</a:t>
            </a:r>
            <a:r>
              <a:rPr lang="sk-SK" altLang="cs-CZ" sz="1800" b="1" dirty="0">
                <a:solidFill>
                  <a:srgbClr val="FFFFFF"/>
                </a:solidFill>
                <a:latin typeface="Roboto Slab" charset="0"/>
                <a:cs typeface="Arial" panose="020B0604020202020204" pitchFamily="34" charset="0"/>
                <a:sym typeface="Roboto Slab" charset="0"/>
              </a:rPr>
              <a:t> - </a:t>
            </a:r>
            <a:r>
              <a:rPr lang="sk-SK" altLang="cs-CZ" sz="1800" b="1" dirty="0" err="1">
                <a:solidFill>
                  <a:srgbClr val="FFFFFF"/>
                </a:solidFill>
                <a:latin typeface="Roboto Slab" charset="0"/>
                <a:cs typeface="Arial" panose="020B0604020202020204" pitchFamily="34" charset="0"/>
                <a:sym typeface="Roboto Slab" charset="0"/>
              </a:rPr>
              <a:t>řešení</a:t>
            </a:r>
            <a:r>
              <a:rPr lang="sk-SK" altLang="cs-CZ" sz="1800" b="1" dirty="0">
                <a:solidFill>
                  <a:srgbClr val="FFFFFF"/>
                </a:solidFill>
                <a:latin typeface="Roboto Slab" charset="0"/>
                <a:cs typeface="Arial" panose="020B0604020202020204" pitchFamily="34" charset="0"/>
                <a:sym typeface="Roboto Slab" charset="0"/>
              </a:rPr>
              <a:t>:</a:t>
            </a:r>
          </a:p>
        </p:txBody>
      </p:sp>
      <p:sp>
        <p:nvSpPr>
          <p:cNvPr id="446" name="Google Shape;446;p38">
            <a:extLst>
              <a:ext uri="{FF2B5EF4-FFF2-40B4-BE49-F238E27FC236}">
                <a16:creationId xmlns:a16="http://schemas.microsoft.com/office/drawing/2014/main" id="{A826294A-2A15-4674-9895-647C16DA7F8F}"/>
              </a:ext>
            </a:extLst>
          </p:cNvPr>
          <p:cNvSpPr txBox="1">
            <a:spLocks noGrp="1"/>
          </p:cNvSpPr>
          <p:nvPr>
            <p:ph type="body" idx="1"/>
          </p:nvPr>
        </p:nvSpPr>
        <p:spPr>
          <a:xfrm>
            <a:off x="467545" y="1491630"/>
            <a:ext cx="8219256" cy="3434383"/>
          </a:xfrm>
        </p:spPr>
        <p:txBody>
          <a:bodyPr/>
          <a:lstStyle/>
          <a:p>
            <a:pPr marL="0" indent="0" eaLnBrk="1" fontAlgn="auto" hangingPunct="1">
              <a:buClr>
                <a:srgbClr val="114454"/>
              </a:buClr>
              <a:buNone/>
              <a:defRPr/>
            </a:pPr>
            <a:r>
              <a:rPr lang="cs-CZ" sz="1800" dirty="0">
                <a:solidFill>
                  <a:srgbClr val="114454"/>
                </a:solidFill>
                <a:latin typeface="Roboto Slab" pitchFamily="2" charset="0"/>
                <a:ea typeface="Roboto Slab" pitchFamily="2" charset="0"/>
                <a:cs typeface="Nixie One"/>
                <a:sym typeface="Nixie One"/>
              </a:rPr>
              <a:t>2) Vysvětli pojem skleníkový plyn. Co způsobují skleníkové plyny?</a:t>
            </a:r>
          </a:p>
          <a:p>
            <a:pPr marL="0" indent="0" eaLnBrk="1" fontAlgn="auto" hangingPunct="1">
              <a:buClr>
                <a:srgbClr val="114454"/>
              </a:buClr>
              <a:buNone/>
              <a:defRPr/>
            </a:pPr>
            <a:r>
              <a:rPr lang="cs-CZ" sz="1800" dirty="0">
                <a:solidFill>
                  <a:schemeClr val="tx1"/>
                </a:solidFill>
                <a:latin typeface="Roboto Slab" pitchFamily="2" charset="0"/>
                <a:ea typeface="Roboto Slab" pitchFamily="2" charset="0"/>
              </a:rPr>
              <a:t>CO</a:t>
            </a:r>
            <a:r>
              <a:rPr lang="cs-CZ" sz="1800" baseline="-25000" dirty="0">
                <a:solidFill>
                  <a:schemeClr val="tx1"/>
                </a:solidFill>
                <a:latin typeface="Roboto Slab" pitchFamily="2" charset="0"/>
                <a:ea typeface="Roboto Slab" pitchFamily="2" charset="0"/>
              </a:rPr>
              <a:t>2</a:t>
            </a:r>
            <a:r>
              <a:rPr lang="cs-CZ" sz="1800" dirty="0">
                <a:solidFill>
                  <a:schemeClr val="tx1"/>
                </a:solidFill>
                <a:latin typeface="Roboto Slab" pitchFamily="2" charset="0"/>
                <a:ea typeface="Roboto Slab" pitchFamily="2" charset="0"/>
              </a:rPr>
              <a:t> pohlcuje část tepelného záření (infračervené záření), zatímco kratší vlny slunečního záření mohou procházet téměř bez překážek. Díky těmto vlastnostem patří oxid uhličitý mezi tzv. skleníkové plyny (stejně jako vodní pára, </a:t>
            </a:r>
            <a:r>
              <a:rPr lang="cs-CZ" sz="1800" dirty="0" err="1">
                <a:solidFill>
                  <a:schemeClr val="tx1"/>
                </a:solidFill>
                <a:latin typeface="Roboto Slab" pitchFamily="2" charset="0"/>
                <a:ea typeface="Roboto Slab" pitchFamily="2" charset="0"/>
              </a:rPr>
              <a:t>methan</a:t>
            </a:r>
            <a:r>
              <a:rPr lang="cs-CZ" sz="1800" dirty="0">
                <a:solidFill>
                  <a:schemeClr val="tx1"/>
                </a:solidFill>
                <a:latin typeface="Roboto Slab" pitchFamily="2" charset="0"/>
                <a:ea typeface="Roboto Slab" pitchFamily="2" charset="0"/>
              </a:rPr>
              <a:t> nebo ozon). Všechny skleníkové plyny společně zvyšují průměrnou teplotu na zemském povrchu.</a:t>
            </a:r>
            <a:endParaRPr lang="cs-CZ" sz="1800" dirty="0">
              <a:solidFill>
                <a:schemeClr val="tx1"/>
              </a:solidFill>
              <a:latin typeface="Roboto Slab" pitchFamily="2" charset="0"/>
              <a:ea typeface="Roboto Slab" pitchFamily="2" charset="0"/>
              <a:cs typeface="Nixie One"/>
              <a:sym typeface="Nixie One"/>
            </a:endParaRPr>
          </a:p>
          <a:p>
            <a:pPr marL="0" indent="0" eaLnBrk="1" fontAlgn="auto" hangingPunct="1">
              <a:buClr>
                <a:srgbClr val="114454"/>
              </a:buClr>
              <a:buNone/>
              <a:defRPr/>
            </a:pPr>
            <a:r>
              <a:rPr lang="cs-CZ" sz="1800" dirty="0">
                <a:solidFill>
                  <a:srgbClr val="114454"/>
                </a:solidFill>
                <a:latin typeface="Roboto Slab" pitchFamily="2" charset="0"/>
                <a:ea typeface="Roboto Slab" pitchFamily="2" charset="0"/>
                <a:cs typeface="Nixie One"/>
                <a:sym typeface="Nixie One"/>
              </a:rPr>
              <a:t>3) </a:t>
            </a:r>
            <a:r>
              <a:rPr lang="cs-CZ" sz="1800" dirty="0">
                <a:solidFill>
                  <a:schemeClr val="tx1"/>
                </a:solidFill>
                <a:latin typeface="Roboto Slab" pitchFamily="2" charset="0"/>
                <a:ea typeface="Roboto Slab" pitchFamily="2" charset="0"/>
                <a:cs typeface="Nixie One"/>
                <a:sym typeface="Nixie One"/>
              </a:rPr>
              <a:t>Proč je nebezpečné vstupovat v jeskyních do jezírek, která jsou naplněná oxidem uhličitým? </a:t>
            </a:r>
          </a:p>
          <a:p>
            <a:pPr marL="0" indent="0" eaLnBrk="1" fontAlgn="auto" hangingPunct="1">
              <a:buClr>
                <a:srgbClr val="114454"/>
              </a:buClr>
              <a:buNone/>
              <a:defRPr/>
            </a:pPr>
            <a:r>
              <a:rPr lang="cs-CZ" sz="1800" dirty="0">
                <a:solidFill>
                  <a:schemeClr val="tx1"/>
                </a:solidFill>
                <a:latin typeface="Roboto Slab" pitchFamily="2" charset="0"/>
                <a:ea typeface="Roboto Slab" pitchFamily="2" charset="0"/>
              </a:rPr>
              <a:t>Oxid uhličitý je nedýchatelný a ve vyšších koncentracích může způsobit ztrátu vědomí a smrt. A protože je těžší než vzduch, hromadí se v nejnižších místech jeskyní</a:t>
            </a:r>
            <a:endParaRPr lang="cs-CZ" sz="1800" dirty="0">
              <a:solidFill>
                <a:schemeClr val="tx1"/>
              </a:solidFill>
              <a:latin typeface="Roboto Slab" pitchFamily="2" charset="0"/>
              <a:ea typeface="Roboto Slab" pitchFamily="2" charset="0"/>
              <a:cs typeface="Nixie One"/>
              <a:sym typeface="Nixie One"/>
            </a:endParaRPr>
          </a:p>
          <a:p>
            <a:pPr marL="0" indent="0" eaLnBrk="1" fontAlgn="auto" hangingPunct="1">
              <a:buClr>
                <a:srgbClr val="114454"/>
              </a:buClr>
              <a:buNone/>
              <a:defRPr/>
            </a:pPr>
            <a:endParaRPr sz="2400" dirty="0">
              <a:solidFill>
                <a:srgbClr val="114454"/>
              </a:solidFill>
              <a:latin typeface="Roboto Slab" pitchFamily="2" charset="0"/>
              <a:ea typeface="Roboto Slab" pitchFamily="2" charset="0"/>
              <a:cs typeface="Nixie One"/>
              <a:sym typeface="Nixie One"/>
            </a:endParaRPr>
          </a:p>
        </p:txBody>
      </p:sp>
      <p:sp>
        <p:nvSpPr>
          <p:cNvPr id="38916" name="Google Shape;447;p38">
            <a:extLst>
              <a:ext uri="{FF2B5EF4-FFF2-40B4-BE49-F238E27FC236}">
                <a16:creationId xmlns:a16="http://schemas.microsoft.com/office/drawing/2014/main" id="{5A5822B5-C6ED-4790-A6A9-4F9FA749FEBC}"/>
              </a:ext>
            </a:extLst>
          </p:cNvPr>
          <p:cNvSpPr>
            <a:spLocks noChangeArrowheads="1"/>
          </p:cNvSpPr>
          <p:nvPr/>
        </p:nvSpPr>
        <p:spPr bwMode="auto">
          <a:xfrm>
            <a:off x="384175" y="911225"/>
            <a:ext cx="296863" cy="266700"/>
          </a:xfrm>
          <a:custGeom>
            <a:avLst/>
            <a:gdLst>
              <a:gd name="T0" fmla="*/ 0 w 16660"/>
              <a:gd name="T1" fmla="*/ 0 h 14955"/>
              <a:gd name="T2" fmla="*/ 16660 w 16660"/>
              <a:gd name="T3" fmla="*/ 14955 h 14955"/>
            </a:gdLst>
            <a:ahLst/>
            <a:cxnLst/>
            <a:rect l="T0" t="T1" r="T2" b="T3"/>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847" y="12032"/>
                </a:lnTo>
                <a:lnTo>
                  <a:pt x="5480" y="12592"/>
                </a:lnTo>
                <a:lnTo>
                  <a:pt x="6820" y="13737"/>
                </a:lnTo>
                <a:lnTo>
                  <a:pt x="7891" y="14614"/>
                </a:lnTo>
                <a:lnTo>
                  <a:pt x="8330" y="14955"/>
                </a:lnTo>
                <a:lnTo>
                  <a:pt x="8768" y="14614"/>
                </a:lnTo>
                <a:lnTo>
                  <a:pt x="9815" y="13761"/>
                </a:lnTo>
                <a:lnTo>
                  <a:pt x="11155" y="12617"/>
                </a:lnTo>
                <a:lnTo>
                  <a:pt x="11788" y="1205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38917" name="Google Shape;448;p38">
            <a:extLst>
              <a:ext uri="{FF2B5EF4-FFF2-40B4-BE49-F238E27FC236}">
                <a16:creationId xmlns:a16="http://schemas.microsoft.com/office/drawing/2014/main" id="{A9468925-62BD-46ED-BD0C-366C425A31A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21DFAF4-B5D6-4B07-A815-DDADE773AE1F}" type="slidenum">
              <a:rPr lang="sk-SK" altLang="cs-CZ" sz="800">
                <a:solidFill>
                  <a:srgbClr val="FFFFFF"/>
                </a:solidFill>
                <a:latin typeface="Roboto Slab" charset="0"/>
                <a:sym typeface="Roboto Slab" charset="0"/>
              </a:rPr>
              <a:pPr eaLnBrk="1" hangingPunct="1"/>
              <a:t>26</a:t>
            </a:fld>
            <a:endParaRPr lang="sk-SK" altLang="cs-CZ" sz="800">
              <a:solidFill>
                <a:srgbClr val="FFFFFF"/>
              </a:solidFill>
              <a:latin typeface="Roboto Slab" charset="0"/>
              <a:sym typeface="Roboto Slab" charset="0"/>
            </a:endParaRPr>
          </a:p>
        </p:txBody>
      </p:sp>
    </p:spTree>
    <p:extLst>
      <p:ext uri="{BB962C8B-B14F-4D97-AF65-F5344CB8AC3E}">
        <p14:creationId xmlns:p14="http://schemas.microsoft.com/office/powerpoint/2010/main" val="3701022185"/>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1C2BFD-844B-4926-A70B-F99DFE201584}"/>
              </a:ext>
            </a:extLst>
          </p:cNvPr>
          <p:cNvSpPr>
            <a:spLocks noGrp="1"/>
          </p:cNvSpPr>
          <p:nvPr>
            <p:ph type="title"/>
          </p:nvPr>
        </p:nvSpPr>
        <p:spPr/>
        <p:txBody>
          <a:bodyPr/>
          <a:lstStyle/>
          <a:p>
            <a:r>
              <a:rPr lang="cs-CZ" sz="2000" b="1" dirty="0">
                <a:solidFill>
                  <a:schemeClr val="bg1"/>
                </a:solidFill>
                <a:latin typeface="Roboto Slab" pitchFamily="2" charset="0"/>
                <a:ea typeface="Roboto Slab" pitchFamily="2" charset="0"/>
              </a:rPr>
              <a:t>Zdroje:</a:t>
            </a:r>
          </a:p>
        </p:txBody>
      </p:sp>
      <p:sp>
        <p:nvSpPr>
          <p:cNvPr id="3" name="Zástupný symbol pro text 2">
            <a:extLst>
              <a:ext uri="{FF2B5EF4-FFF2-40B4-BE49-F238E27FC236}">
                <a16:creationId xmlns:a16="http://schemas.microsoft.com/office/drawing/2014/main" id="{302F99C9-5B5D-4EF0-99C8-DA4010FE5E45}"/>
              </a:ext>
            </a:extLst>
          </p:cNvPr>
          <p:cNvSpPr>
            <a:spLocks noGrp="1"/>
          </p:cNvSpPr>
          <p:nvPr>
            <p:ph type="body" idx="1"/>
          </p:nvPr>
        </p:nvSpPr>
        <p:spPr>
          <a:xfrm>
            <a:off x="539552" y="1767275"/>
            <a:ext cx="8280920" cy="3158700"/>
          </a:xfrm>
        </p:spPr>
        <p:txBody>
          <a:bodyPr/>
          <a:lstStyle/>
          <a:p>
            <a:pPr marL="101600" indent="0">
              <a:buNone/>
            </a:pPr>
            <a:r>
              <a:rPr lang="cs-CZ" dirty="0"/>
              <a:t>1) Mareček A., Honza J.: Chemie pro čtyřletá gymnázia, 1. díl a 2. díl</a:t>
            </a:r>
          </a:p>
          <a:p>
            <a:pPr marL="101600" indent="0">
              <a:buNone/>
            </a:pPr>
            <a:r>
              <a:rPr lang="cs-CZ" dirty="0"/>
              <a:t>2) Benešová M., Pfeiferová E., Satrapová H.: Odmaturuj z chemie</a:t>
            </a:r>
          </a:p>
          <a:p>
            <a:pPr marL="101600" indent="0">
              <a:buNone/>
            </a:pPr>
            <a:r>
              <a:rPr lang="cs-CZ" dirty="0"/>
              <a:t>3) Foto - autor</a:t>
            </a:r>
          </a:p>
          <a:p>
            <a:pPr marL="101600" indent="0">
              <a:buNone/>
            </a:pPr>
            <a:r>
              <a:rPr lang="cs-CZ" dirty="0"/>
              <a:t>4) Video - autor</a:t>
            </a:r>
          </a:p>
          <a:p>
            <a:pPr marL="101600" indent="0">
              <a:buNone/>
            </a:pPr>
            <a:r>
              <a:rPr lang="cs-CZ" dirty="0"/>
              <a:t>5) Použité obrázky mají licenci </a:t>
            </a:r>
            <a:r>
              <a:rPr lang="cs-CZ" dirty="0" err="1"/>
              <a:t>Creative</a:t>
            </a:r>
            <a:r>
              <a:rPr lang="cs-CZ" dirty="0"/>
              <a:t> </a:t>
            </a:r>
            <a:r>
              <a:rPr lang="cs-CZ" dirty="0" err="1"/>
              <a:t>Commons</a:t>
            </a:r>
            <a:endParaRPr lang="cs-CZ" dirty="0"/>
          </a:p>
        </p:txBody>
      </p:sp>
      <p:sp>
        <p:nvSpPr>
          <p:cNvPr id="5" name="Zástupný symbol pro číslo snímku 4">
            <a:extLst>
              <a:ext uri="{FF2B5EF4-FFF2-40B4-BE49-F238E27FC236}">
                <a16:creationId xmlns:a16="http://schemas.microsoft.com/office/drawing/2014/main" id="{F2299CE6-1F69-46CA-9F06-7F51579F4CCB}"/>
              </a:ext>
            </a:extLst>
          </p:cNvPr>
          <p:cNvSpPr>
            <a:spLocks noGrp="1"/>
          </p:cNvSpPr>
          <p:nvPr>
            <p:ph type="sldNum" idx="10"/>
          </p:nvPr>
        </p:nvSpPr>
        <p:spPr/>
        <p:txBody>
          <a:bodyPr/>
          <a:lstStyle/>
          <a:p>
            <a:fld id="{A75F0633-D2FE-4A75-9572-5C30AB7EA929}" type="slidenum">
              <a:rPr lang="sk-SK" altLang="cs-CZ" smtClean="0"/>
              <a:pPr/>
              <a:t>27</a:t>
            </a:fld>
            <a:endParaRPr lang="sk-SK" altLang="cs-CZ"/>
          </a:p>
        </p:txBody>
      </p:sp>
    </p:spTree>
    <p:extLst>
      <p:ext uri="{BB962C8B-B14F-4D97-AF65-F5344CB8AC3E}">
        <p14:creationId xmlns:p14="http://schemas.microsoft.com/office/powerpoint/2010/main" val="241599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80289806-B0DF-4A7E-9E66-5C10852C2353}"/>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panose="020B0604020202020204" charset="0"/>
              <a:cs typeface="Arial" panose="020B0604020202020204" pitchFamily="34" charset="0"/>
              <a:sym typeface="Nixie One" panose="020B0604020202020204" charset="0"/>
            </a:endParaRPr>
          </a:p>
        </p:txBody>
      </p:sp>
      <p:sp>
        <p:nvSpPr>
          <p:cNvPr id="4099" name="Google Shape;141;p15">
            <a:extLst>
              <a:ext uri="{FF2B5EF4-FFF2-40B4-BE49-F238E27FC236}">
                <a16:creationId xmlns:a16="http://schemas.microsoft.com/office/drawing/2014/main" id="{A76A3502-21E5-4004-ADFE-20373DFCCE4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8561EF7-EF3F-404A-9918-6C6B8029C044}"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28</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4101" name="Obrázok 7" descr="Erasmus+ logo EN.jpg">
            <a:extLst>
              <a:ext uri="{FF2B5EF4-FFF2-40B4-BE49-F238E27FC236}">
                <a16:creationId xmlns:a16="http://schemas.microsoft.com/office/drawing/2014/main" id="{050A3658-65AB-4D01-B3B8-30B8BB6E7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BlokTextu 9">
            <a:extLst>
              <a:ext uri="{FF2B5EF4-FFF2-40B4-BE49-F238E27FC236}">
                <a16:creationId xmlns:a16="http://schemas.microsoft.com/office/drawing/2014/main" id="{D7119285-144B-4AA4-969A-792730695B52}"/>
              </a:ext>
            </a:extLst>
          </p:cNvPr>
          <p:cNvSpPr txBox="1">
            <a:spLocks noChangeArrowheads="1"/>
          </p:cNvSpPr>
          <p:nvPr/>
        </p:nvSpPr>
        <p:spPr bwMode="auto">
          <a:xfrm>
            <a:off x="214313" y="2643188"/>
            <a:ext cx="5143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ČR Podpora Evropské komise na zhotovení této práce nevyjadřuje názor Komise, obsah je názorem autora a Komise není zodpovědná za informace v práci obsažené. </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C9A5B318-AC65-44C1-A5BA-7F5ABA50CA48}"/>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a:solidFill>
                  <a:schemeClr val="bg1"/>
                </a:solidFill>
                <a:latin typeface="Nixie One" panose="020B0604020202020204" charset="0"/>
                <a:cs typeface="Arial" panose="020B0604020202020204" pitchFamily="34" charset="0"/>
                <a:sym typeface="Nixie One" panose="020B0604020202020204" charset="0"/>
              </a:rPr>
              <a:t>2020-1-SK01-KA226-SCH-094350	DIGI SCHOOL</a:t>
            </a:r>
          </a:p>
        </p:txBody>
      </p:sp>
      <p:sp>
        <p:nvSpPr>
          <p:cNvPr id="6147" name="Google Shape;141;p15">
            <a:extLst>
              <a:ext uri="{FF2B5EF4-FFF2-40B4-BE49-F238E27FC236}">
                <a16:creationId xmlns:a16="http://schemas.microsoft.com/office/drawing/2014/main" id="{44B58A64-9573-4B21-B3F0-C6C988B6693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06A8778-D684-4054-9F9B-42E7E9ADB6F8}"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29</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D3B60B88-C470-4A3D-A2EB-2FBAA52DA8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5692" y="44100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C8D9575D-9733-4043-ADA1-28DC909BC95A}"/>
              </a:ext>
            </a:extLst>
          </p:cNvPr>
          <p:cNvSpPr txBox="1">
            <a:spLocks noChangeArrowheads="1"/>
          </p:cNvSpPr>
          <p:nvPr/>
        </p:nvSpPr>
        <p:spPr bwMode="auto">
          <a:xfrm>
            <a:off x="309563" y="2379663"/>
            <a:ext cx="8426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cs-CZ" altLang="cs-CZ">
                <a:solidFill>
                  <a:schemeClr val="bg1"/>
                </a:solidFill>
                <a:latin typeface="Roboto Slab" pitchFamily="2" charset="0"/>
              </a:rPr>
              <a:t>Délka projektu:  01. 03. 2021 – 28. 02. 2023</a:t>
            </a:r>
          </a:p>
          <a:p>
            <a:pPr>
              <a:buClrTx/>
              <a:buFontTx/>
              <a:buNone/>
            </a:pPr>
            <a:r>
              <a:rPr lang="cs-CZ" altLang="cs-CZ">
                <a:solidFill>
                  <a:schemeClr val="bg1"/>
                </a:solidFill>
                <a:latin typeface="Roboto Slab" pitchFamily="2" charset="0"/>
              </a:rPr>
              <a:t>Rozpočet partnerství: 101.092,-€ </a:t>
            </a:r>
          </a:p>
          <a:p>
            <a:pPr>
              <a:buClrTx/>
              <a:buFontTx/>
              <a:buNone/>
            </a:pPr>
            <a:r>
              <a:rPr lang="cs-CZ" altLang="cs-CZ">
                <a:solidFill>
                  <a:schemeClr val="bg1"/>
                </a:solidFill>
                <a:latin typeface="Roboto Slab" pitchFamily="2" charset="0"/>
              </a:rPr>
              <a:t>Rozpočet GJŠ Zlín: 20.829,- €</a:t>
            </a:r>
          </a:p>
          <a:p>
            <a:pPr>
              <a:buClrTx/>
              <a:buFontTx/>
              <a:buNone/>
            </a:pPr>
            <a:r>
              <a:rPr lang="cs-CZ" altLang="cs-CZ">
                <a:solidFill>
                  <a:schemeClr val="bg1"/>
                </a:solidFill>
                <a:latin typeface="Roboto Slab" pitchFamily="2" charset="0"/>
              </a:rPr>
              <a:t>Intelektuální výstupy všech partnerů: ANJ, NEJ, FRJ,SPJ, DEJ, OBN, CHE, GEO, MAT, BIO, EKN, ITK, </a:t>
            </a:r>
          </a:p>
          <a:p>
            <a:pPr>
              <a:buClrTx/>
              <a:buFontTx/>
              <a:buNone/>
            </a:pPr>
            <a:r>
              <a:rPr lang="cs-CZ" altLang="cs-CZ">
                <a:solidFill>
                  <a:schemeClr val="bg1"/>
                </a:solidFill>
                <a:latin typeface="Roboto Slab" pitchFamily="2" charset="0"/>
              </a:rPr>
              <a:t>HUV, ETV</a:t>
            </a:r>
          </a:p>
          <a:p>
            <a:pPr>
              <a:buClrTx/>
              <a:buFontTx/>
              <a:buNone/>
            </a:pPr>
            <a:r>
              <a:rPr lang="cs-CZ" altLang="cs-CZ">
                <a:solidFill>
                  <a:schemeClr val="bg1"/>
                </a:solidFill>
                <a:latin typeface="Roboto Slab" pitchFamily="2" charset="0"/>
              </a:rPr>
              <a:t>Intelektuální výstupy GJŠ Zlín v předmětech MAT, GEO, CHE, SPJ</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265;p25">
            <a:extLst>
              <a:ext uri="{FF2B5EF4-FFF2-40B4-BE49-F238E27FC236}">
                <a16:creationId xmlns:a16="http://schemas.microsoft.com/office/drawing/2014/main" id="{91CBF20F-C44A-49F3-A361-0D09CB582275}"/>
              </a:ext>
            </a:extLst>
          </p:cNvPr>
          <p:cNvSpPr txBox="1">
            <a:spLocks noGrp="1"/>
          </p:cNvSpPr>
          <p:nvPr>
            <p:ph type="title" idx="4294967295"/>
          </p:nvPr>
        </p:nvSpPr>
        <p:spPr>
          <a:xfrm>
            <a:off x="500063" y="785813"/>
            <a:ext cx="2071687" cy="500062"/>
          </a:xfrm>
        </p:spPr>
        <p:txBody>
          <a:bodyPr anchor="t"/>
          <a:lstStyle/>
          <a:p>
            <a:pPr eaLnBrk="1" hangingPunct="1">
              <a:buClr>
                <a:srgbClr val="FFFFFF"/>
              </a:buClr>
              <a:buSzPts val="1800"/>
              <a:buFont typeface="Roboto Slab" pitchFamily="2" charset="0"/>
              <a:buNone/>
            </a:pPr>
            <a:r>
              <a:rPr lang="sk-SK" altLang="sk-SK" sz="1800" b="1">
                <a:solidFill>
                  <a:srgbClr val="124057"/>
                </a:solidFill>
                <a:latin typeface="Roboto Slab" pitchFamily="2" charset="0"/>
                <a:cs typeface="Arial" panose="020B0604020202020204" pitchFamily="34" charset="0"/>
                <a:sym typeface="Roboto Slab" pitchFamily="2" charset="0"/>
              </a:rPr>
              <a:t>C O N T E N T </a:t>
            </a:r>
          </a:p>
        </p:txBody>
      </p:sp>
      <p:sp>
        <p:nvSpPr>
          <p:cNvPr id="14339" name="Google Shape;266;p25">
            <a:extLst>
              <a:ext uri="{FF2B5EF4-FFF2-40B4-BE49-F238E27FC236}">
                <a16:creationId xmlns:a16="http://schemas.microsoft.com/office/drawing/2014/main" id="{8834D886-1EED-4458-BC5A-0AACAC9AE0DE}"/>
              </a:ext>
            </a:extLst>
          </p:cNvPr>
          <p:cNvSpPr>
            <a:spLocks noChangeArrowheads="1"/>
          </p:cNvSpPr>
          <p:nvPr/>
        </p:nvSpPr>
        <p:spPr bwMode="auto">
          <a:xfrm>
            <a:off x="3759200" y="3738563"/>
            <a:ext cx="2717800" cy="749300"/>
          </a:xfrm>
          <a:prstGeom prst="homePlate">
            <a:avLst>
              <a:gd name="adj" fmla="val 35448"/>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0" name="Google Shape;267;p25">
            <a:extLst>
              <a:ext uri="{FF2B5EF4-FFF2-40B4-BE49-F238E27FC236}">
                <a16:creationId xmlns:a16="http://schemas.microsoft.com/office/drawing/2014/main" id="{8F056D0F-FDD6-47AC-8716-2889EEBDB60F}"/>
              </a:ext>
            </a:extLst>
          </p:cNvPr>
          <p:cNvSpPr>
            <a:spLocks noChangeArrowheads="1"/>
          </p:cNvSpPr>
          <p:nvPr/>
        </p:nvSpPr>
        <p:spPr bwMode="auto">
          <a:xfrm>
            <a:off x="3759200" y="3003550"/>
            <a:ext cx="3487738"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1" name="Google Shape;268;p25">
            <a:extLst>
              <a:ext uri="{FF2B5EF4-FFF2-40B4-BE49-F238E27FC236}">
                <a16:creationId xmlns:a16="http://schemas.microsoft.com/office/drawing/2014/main" id="{063C9911-D993-4C5C-A1F2-B66605561B69}"/>
              </a:ext>
            </a:extLst>
          </p:cNvPr>
          <p:cNvSpPr>
            <a:spLocks noChangeArrowheads="1"/>
          </p:cNvSpPr>
          <p:nvPr/>
        </p:nvSpPr>
        <p:spPr bwMode="auto">
          <a:xfrm>
            <a:off x="3759200" y="2259013"/>
            <a:ext cx="2482849"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2" name="Google Shape;269;p25">
            <a:extLst>
              <a:ext uri="{FF2B5EF4-FFF2-40B4-BE49-F238E27FC236}">
                <a16:creationId xmlns:a16="http://schemas.microsoft.com/office/drawing/2014/main" id="{61621FDF-7302-4649-BAA6-F9033125EDF3}"/>
              </a:ext>
            </a:extLst>
          </p:cNvPr>
          <p:cNvSpPr>
            <a:spLocks noChangeArrowheads="1"/>
          </p:cNvSpPr>
          <p:nvPr/>
        </p:nvSpPr>
        <p:spPr bwMode="auto">
          <a:xfrm>
            <a:off x="3759200" y="1508125"/>
            <a:ext cx="2554288"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4343" name="Google Shape;270;p25">
            <a:extLst>
              <a:ext uri="{FF2B5EF4-FFF2-40B4-BE49-F238E27FC236}">
                <a16:creationId xmlns:a16="http://schemas.microsoft.com/office/drawing/2014/main" id="{F94BA012-6ED3-4B5E-A0E1-C291680813F2}"/>
              </a:ext>
            </a:extLst>
          </p:cNvPr>
          <p:cNvSpPr>
            <a:spLocks noChangeArrowheads="1"/>
          </p:cNvSpPr>
          <p:nvPr/>
        </p:nvSpPr>
        <p:spPr bwMode="auto">
          <a:xfrm>
            <a:off x="2898775" y="1312863"/>
            <a:ext cx="882650" cy="954087"/>
          </a:xfrm>
          <a:custGeom>
            <a:avLst/>
            <a:gdLst>
              <a:gd name="T0" fmla="*/ 282986549 w 120000"/>
              <a:gd name="T1" fmla="*/ 0 h 120000"/>
              <a:gd name="T2" fmla="*/ 2147483646 w 120000"/>
              <a:gd name="T3" fmla="*/ 2147483646 h 120000"/>
              <a:gd name="T4" fmla="*/ 2147483646 w 120000"/>
              <a:gd name="T5" fmla="*/ 2147483646 h 120000"/>
              <a:gd name="T6" fmla="*/ 2147483646 w 120000"/>
              <a:gd name="T7" fmla="*/ 2147483646 h 120000"/>
              <a:gd name="T8" fmla="*/ 282986549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4" name="Google Shape;271;p25">
            <a:extLst>
              <a:ext uri="{FF2B5EF4-FFF2-40B4-BE49-F238E27FC236}">
                <a16:creationId xmlns:a16="http://schemas.microsoft.com/office/drawing/2014/main" id="{D0942F20-C8E4-44B7-8FE6-9FCA1003BB7B}"/>
              </a:ext>
            </a:extLst>
          </p:cNvPr>
          <p:cNvSpPr>
            <a:spLocks noChangeArrowheads="1"/>
          </p:cNvSpPr>
          <p:nvPr/>
        </p:nvSpPr>
        <p:spPr bwMode="auto">
          <a:xfrm>
            <a:off x="2892425" y="2132013"/>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5" name="Google Shape;272;p25">
            <a:extLst>
              <a:ext uri="{FF2B5EF4-FFF2-40B4-BE49-F238E27FC236}">
                <a16:creationId xmlns:a16="http://schemas.microsoft.com/office/drawing/2014/main" id="{87942F24-9299-410C-B25A-BF297E9CB668}"/>
              </a:ext>
            </a:extLst>
          </p:cNvPr>
          <p:cNvSpPr>
            <a:spLocks noChangeArrowheads="1"/>
          </p:cNvSpPr>
          <p:nvPr/>
        </p:nvSpPr>
        <p:spPr bwMode="auto">
          <a:xfrm rot="10800000" flipH="1">
            <a:off x="2892425" y="3008313"/>
            <a:ext cx="889000" cy="874712"/>
          </a:xfrm>
          <a:custGeom>
            <a:avLst/>
            <a:gdLst>
              <a:gd name="T0" fmla="*/ 2147483646 w 120000"/>
              <a:gd name="T1" fmla="*/ 0 h 120000"/>
              <a:gd name="T2" fmla="*/ 2147483646 w 120000"/>
              <a:gd name="T3" fmla="*/ 2147483646 h 120000"/>
              <a:gd name="T4" fmla="*/ 2147483646 w 120000"/>
              <a:gd name="T5" fmla="*/ 2147483646 h 120000"/>
              <a:gd name="T6" fmla="*/ 218064381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6" name="Google Shape;273;p25">
            <a:extLst>
              <a:ext uri="{FF2B5EF4-FFF2-40B4-BE49-F238E27FC236}">
                <a16:creationId xmlns:a16="http://schemas.microsoft.com/office/drawing/2014/main" id="{132F57F1-94F0-41A8-A82E-0B1A78B5CC0A}"/>
              </a:ext>
            </a:extLst>
          </p:cNvPr>
          <p:cNvSpPr>
            <a:spLocks noChangeArrowheads="1"/>
          </p:cNvSpPr>
          <p:nvPr/>
        </p:nvSpPr>
        <p:spPr bwMode="auto">
          <a:xfrm rot="10800000" flipH="1">
            <a:off x="2894013" y="3751263"/>
            <a:ext cx="887412" cy="939800"/>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7" name="Google Shape;274;p25">
            <a:extLst>
              <a:ext uri="{FF2B5EF4-FFF2-40B4-BE49-F238E27FC236}">
                <a16:creationId xmlns:a16="http://schemas.microsoft.com/office/drawing/2014/main" id="{F4794813-CF2D-40CC-8E84-60828839EAFC}"/>
              </a:ext>
            </a:extLst>
          </p:cNvPr>
          <p:cNvSpPr>
            <a:spLocks noChangeArrowheads="1"/>
          </p:cNvSpPr>
          <p:nvPr/>
        </p:nvSpPr>
        <p:spPr bwMode="auto">
          <a:xfrm rot="10800000">
            <a:off x="2022475" y="3748088"/>
            <a:ext cx="877888" cy="941387"/>
          </a:xfrm>
          <a:custGeom>
            <a:avLst/>
            <a:gdLst>
              <a:gd name="T0" fmla="*/ 270277734 w 120000"/>
              <a:gd name="T1" fmla="*/ 0 h 120000"/>
              <a:gd name="T2" fmla="*/ 2147483646 w 120000"/>
              <a:gd name="T3" fmla="*/ 2147483646 h 120000"/>
              <a:gd name="T4" fmla="*/ 2147483646 w 120000"/>
              <a:gd name="T5" fmla="*/ 2147483646 h 120000"/>
              <a:gd name="T6" fmla="*/ 2147483646 w 120000"/>
              <a:gd name="T7" fmla="*/ 2147483646 h 120000"/>
              <a:gd name="T8" fmla="*/ 270277734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8" name="Google Shape;275;p25">
            <a:extLst>
              <a:ext uri="{FF2B5EF4-FFF2-40B4-BE49-F238E27FC236}">
                <a16:creationId xmlns:a16="http://schemas.microsoft.com/office/drawing/2014/main" id="{9C88FD1F-EFCD-4DFE-A388-CB407496BF37}"/>
              </a:ext>
            </a:extLst>
          </p:cNvPr>
          <p:cNvSpPr>
            <a:spLocks noChangeArrowheads="1"/>
          </p:cNvSpPr>
          <p:nvPr/>
        </p:nvSpPr>
        <p:spPr bwMode="auto">
          <a:xfrm flipH="1">
            <a:off x="2017713" y="2127250"/>
            <a:ext cx="884237" cy="876300"/>
          </a:xfrm>
          <a:custGeom>
            <a:avLst/>
            <a:gdLst>
              <a:gd name="T0" fmla="*/ 694728616 w 120000"/>
              <a:gd name="T1" fmla="*/ 0 h 120000"/>
              <a:gd name="T2" fmla="*/ 2147483646 w 120000"/>
              <a:gd name="T3" fmla="*/ 2147483646 h 120000"/>
              <a:gd name="T4" fmla="*/ 2147483646 w 120000"/>
              <a:gd name="T5" fmla="*/ 2147483646 h 120000"/>
              <a:gd name="T6" fmla="*/ 694728616 w 120000"/>
              <a:gd name="T7" fmla="*/ 2147483646 h 120000"/>
              <a:gd name="T8" fmla="*/ 69472861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49" name="Google Shape;276;p25">
            <a:extLst>
              <a:ext uri="{FF2B5EF4-FFF2-40B4-BE49-F238E27FC236}">
                <a16:creationId xmlns:a16="http://schemas.microsoft.com/office/drawing/2014/main" id="{4550BE29-7C83-444B-9610-DAF250A98CAC}"/>
              </a:ext>
            </a:extLst>
          </p:cNvPr>
          <p:cNvSpPr>
            <a:spLocks noChangeArrowheads="1"/>
          </p:cNvSpPr>
          <p:nvPr/>
        </p:nvSpPr>
        <p:spPr bwMode="auto">
          <a:xfrm flipH="1">
            <a:off x="2016125" y="1314450"/>
            <a:ext cx="887413" cy="939800"/>
          </a:xfrm>
          <a:custGeom>
            <a:avLst/>
            <a:gdLst>
              <a:gd name="T0" fmla="*/ 295060127 w 120000"/>
              <a:gd name="T1" fmla="*/ 0 h 120000"/>
              <a:gd name="T2" fmla="*/ 2147483646 w 120000"/>
              <a:gd name="T3" fmla="*/ 2147483646 h 120000"/>
              <a:gd name="T4" fmla="*/ 2147483646 w 120000"/>
              <a:gd name="T5" fmla="*/ 2147483646 h 120000"/>
              <a:gd name="T6" fmla="*/ 2147483646 w 120000"/>
              <a:gd name="T7" fmla="*/ 2147483646 h 120000"/>
              <a:gd name="T8" fmla="*/ 295060127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0" name="Google Shape;277;p25">
            <a:extLst>
              <a:ext uri="{FF2B5EF4-FFF2-40B4-BE49-F238E27FC236}">
                <a16:creationId xmlns:a16="http://schemas.microsoft.com/office/drawing/2014/main" id="{ED36DFCB-0B49-4B2B-84DC-7140A96F5BC3}"/>
              </a:ext>
            </a:extLst>
          </p:cNvPr>
          <p:cNvSpPr>
            <a:spLocks noChangeArrowheads="1"/>
          </p:cNvSpPr>
          <p:nvPr/>
        </p:nvSpPr>
        <p:spPr bwMode="auto">
          <a:xfrm rot="10800000">
            <a:off x="2020888" y="3003550"/>
            <a:ext cx="877887" cy="871538"/>
          </a:xfrm>
          <a:custGeom>
            <a:avLst/>
            <a:gdLst>
              <a:gd name="T0" fmla="*/ 2147483646 w 120000"/>
              <a:gd name="T1" fmla="*/ 2147483646 h 120000"/>
              <a:gd name="T2" fmla="*/ 443029669 w 120000"/>
              <a:gd name="T3" fmla="*/ 2147483646 h 120000"/>
              <a:gd name="T4" fmla="*/ 435212568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1" name="Google Shape;278;p25">
            <a:extLst>
              <a:ext uri="{FF2B5EF4-FFF2-40B4-BE49-F238E27FC236}">
                <a16:creationId xmlns:a16="http://schemas.microsoft.com/office/drawing/2014/main" id="{1E62275A-EA41-47E1-8DC2-1B41304DBB64}"/>
              </a:ext>
            </a:extLst>
          </p:cNvPr>
          <p:cNvSpPr>
            <a:spLocks noChangeArrowheads="1"/>
          </p:cNvSpPr>
          <p:nvPr/>
        </p:nvSpPr>
        <p:spPr bwMode="auto">
          <a:xfrm>
            <a:off x="1985963" y="1412875"/>
            <a:ext cx="477837" cy="3290888"/>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52" name="Google Shape;279;p25">
            <a:extLst>
              <a:ext uri="{FF2B5EF4-FFF2-40B4-BE49-F238E27FC236}">
                <a16:creationId xmlns:a16="http://schemas.microsoft.com/office/drawing/2014/main" id="{66625F98-C6AC-4969-AC76-936C168CA9BE}"/>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01</a:t>
            </a:r>
          </a:p>
        </p:txBody>
      </p:sp>
      <p:cxnSp>
        <p:nvCxnSpPr>
          <p:cNvPr id="14353" name="Google Shape;280;p25">
            <a:extLst>
              <a:ext uri="{FF2B5EF4-FFF2-40B4-BE49-F238E27FC236}">
                <a16:creationId xmlns:a16="http://schemas.microsoft.com/office/drawing/2014/main" id="{F750AF01-18B5-4071-AF6F-EC1C19609968}"/>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54" name="Google Shape;281;p25">
            <a:extLst>
              <a:ext uri="{FF2B5EF4-FFF2-40B4-BE49-F238E27FC236}">
                <a16:creationId xmlns:a16="http://schemas.microsoft.com/office/drawing/2014/main" id="{80C490F5-6D08-4372-82F7-4C617C39D3C6}"/>
              </a:ext>
            </a:extLst>
          </p:cNvPr>
          <p:cNvSpPr txBox="1">
            <a:spLocks noChangeArrowheads="1"/>
          </p:cNvSpPr>
          <p:nvPr/>
        </p:nvSpPr>
        <p:spPr bwMode="auto">
          <a:xfrm>
            <a:off x="4532312" y="1666875"/>
            <a:ext cx="1983901"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None/>
            </a:pPr>
            <a:r>
              <a:rPr lang="cs-CZ" b="1" dirty="0">
                <a:solidFill>
                  <a:schemeClr val="bg1"/>
                </a:solidFill>
                <a:latin typeface="Roboto Slab" pitchFamily="2" charset="0"/>
                <a:ea typeface="Roboto Slab" pitchFamily="2" charset="0"/>
              </a:rPr>
              <a:t>Oxid uhličitý - vlastnosti</a:t>
            </a:r>
          </a:p>
        </p:txBody>
      </p:sp>
      <p:sp>
        <p:nvSpPr>
          <p:cNvPr id="14355" name="Google Shape;282;p25">
            <a:extLst>
              <a:ext uri="{FF2B5EF4-FFF2-40B4-BE49-F238E27FC236}">
                <a16:creationId xmlns:a16="http://schemas.microsoft.com/office/drawing/2014/main" id="{73D4EE27-44C9-4BFE-9A2B-118641E00F2E}"/>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02</a:t>
            </a:r>
            <a:endParaRPr lang="sk-SK" altLang="sk-SK" sz="2400" b="1">
              <a:latin typeface="Nixie One" charset="0"/>
              <a:sym typeface="Nixie One" charset="0"/>
            </a:endParaRPr>
          </a:p>
        </p:txBody>
      </p:sp>
      <p:cxnSp>
        <p:nvCxnSpPr>
          <p:cNvPr id="14356" name="Google Shape;283;p25">
            <a:extLst>
              <a:ext uri="{FF2B5EF4-FFF2-40B4-BE49-F238E27FC236}">
                <a16:creationId xmlns:a16="http://schemas.microsoft.com/office/drawing/2014/main" id="{324849AC-2B3A-45EF-8FA3-4AB0E8BEE025}"/>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57" name="Google Shape;284;p25">
            <a:extLst>
              <a:ext uri="{FF2B5EF4-FFF2-40B4-BE49-F238E27FC236}">
                <a16:creationId xmlns:a16="http://schemas.microsoft.com/office/drawing/2014/main" id="{946CAB89-5BB8-4AF8-A4CC-35C7B39692EF}"/>
              </a:ext>
            </a:extLst>
          </p:cNvPr>
          <p:cNvSpPr txBox="1">
            <a:spLocks noChangeArrowheads="1"/>
          </p:cNvSpPr>
          <p:nvPr/>
        </p:nvSpPr>
        <p:spPr bwMode="auto">
          <a:xfrm>
            <a:off x="4532312" y="2409825"/>
            <a:ext cx="15446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b="1" dirty="0">
                <a:solidFill>
                  <a:srgbClr val="FFFFFF"/>
                </a:solidFill>
                <a:latin typeface="Roboto Slab" pitchFamily="2" charset="0"/>
                <a:ea typeface="Roboto Slab" pitchFamily="2" charset="0"/>
                <a:sym typeface="Nixie One" charset="0"/>
              </a:rPr>
              <a:t>Oxid uhličitý – vznik, využití</a:t>
            </a:r>
            <a:endParaRPr lang="sk-SK" altLang="sk-SK" dirty="0">
              <a:latin typeface="Roboto Slab" pitchFamily="2" charset="0"/>
              <a:ea typeface="Roboto Slab" pitchFamily="2" charset="0"/>
              <a:sym typeface="Nixie One" charset="0"/>
            </a:endParaRPr>
          </a:p>
        </p:txBody>
      </p:sp>
      <p:sp>
        <p:nvSpPr>
          <p:cNvPr id="14358" name="Google Shape;285;p25">
            <a:extLst>
              <a:ext uri="{FF2B5EF4-FFF2-40B4-BE49-F238E27FC236}">
                <a16:creationId xmlns:a16="http://schemas.microsoft.com/office/drawing/2014/main" id="{CA79994B-219D-4CBB-B0BF-2AADC6A14567}"/>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03</a:t>
            </a:r>
          </a:p>
        </p:txBody>
      </p:sp>
      <p:cxnSp>
        <p:nvCxnSpPr>
          <p:cNvPr id="14359" name="Google Shape;286;p25">
            <a:extLst>
              <a:ext uri="{FF2B5EF4-FFF2-40B4-BE49-F238E27FC236}">
                <a16:creationId xmlns:a16="http://schemas.microsoft.com/office/drawing/2014/main" id="{75F411C9-2F50-404C-A6E4-2B35E7FABC3F}"/>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60" name="Google Shape;287;p25">
            <a:extLst>
              <a:ext uri="{FF2B5EF4-FFF2-40B4-BE49-F238E27FC236}">
                <a16:creationId xmlns:a16="http://schemas.microsoft.com/office/drawing/2014/main" id="{D08B98E2-5B7A-4176-99D8-29A6EB7F7DC0}"/>
              </a:ext>
            </a:extLst>
          </p:cNvPr>
          <p:cNvSpPr txBox="1">
            <a:spLocks noChangeArrowheads="1"/>
          </p:cNvSpPr>
          <p:nvPr/>
        </p:nvSpPr>
        <p:spPr bwMode="auto">
          <a:xfrm>
            <a:off x="4487464" y="3094831"/>
            <a:ext cx="2316779"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b="1" dirty="0">
                <a:solidFill>
                  <a:srgbClr val="FFFFFF"/>
                </a:solidFill>
                <a:latin typeface="Roboto Slab" pitchFamily="2" charset="0"/>
                <a:ea typeface="Roboto Slab" pitchFamily="2" charset="0"/>
                <a:sym typeface="Nixie One" charset="0"/>
              </a:rPr>
              <a:t>Praktická </a:t>
            </a:r>
            <a:r>
              <a:rPr lang="sk-SK" altLang="sk-SK" b="1" dirty="0" err="1">
                <a:solidFill>
                  <a:srgbClr val="FFFFFF"/>
                </a:solidFill>
                <a:latin typeface="Roboto Slab" pitchFamily="2" charset="0"/>
                <a:ea typeface="Roboto Slab" pitchFamily="2" charset="0"/>
                <a:sym typeface="Nixie One" charset="0"/>
              </a:rPr>
              <a:t>část</a:t>
            </a:r>
            <a:r>
              <a:rPr lang="sk-SK" altLang="sk-SK" b="1" dirty="0">
                <a:solidFill>
                  <a:srgbClr val="FFFFFF"/>
                </a:solidFill>
                <a:latin typeface="Roboto Slab" pitchFamily="2" charset="0"/>
                <a:ea typeface="Roboto Slab" pitchFamily="2" charset="0"/>
                <a:sym typeface="Nixie One" charset="0"/>
              </a:rPr>
              <a:t> </a:t>
            </a:r>
          </a:p>
        </p:txBody>
      </p:sp>
      <p:sp>
        <p:nvSpPr>
          <p:cNvPr id="14361" name="Google Shape;288;p25">
            <a:extLst>
              <a:ext uri="{FF2B5EF4-FFF2-40B4-BE49-F238E27FC236}">
                <a16:creationId xmlns:a16="http://schemas.microsoft.com/office/drawing/2014/main" id="{0E680140-A0FA-454D-B6AA-8C4887F3BD05}"/>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charset="0"/>
                <a:sym typeface="Nixie One" charset="0"/>
              </a:rPr>
              <a:t>04</a:t>
            </a:r>
          </a:p>
        </p:txBody>
      </p:sp>
      <p:cxnSp>
        <p:nvCxnSpPr>
          <p:cNvPr id="14362" name="Google Shape;289;p25">
            <a:extLst>
              <a:ext uri="{FF2B5EF4-FFF2-40B4-BE49-F238E27FC236}">
                <a16:creationId xmlns:a16="http://schemas.microsoft.com/office/drawing/2014/main" id="{00685D21-E004-4B27-AE77-CB499E5337EB}"/>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4363" name="Google Shape;290;p25">
            <a:extLst>
              <a:ext uri="{FF2B5EF4-FFF2-40B4-BE49-F238E27FC236}">
                <a16:creationId xmlns:a16="http://schemas.microsoft.com/office/drawing/2014/main" id="{761CC908-EA52-4257-8B91-5CDAE3FE3048}"/>
              </a:ext>
            </a:extLst>
          </p:cNvPr>
          <p:cNvSpPr txBox="1">
            <a:spLocks noChangeArrowheads="1"/>
          </p:cNvSpPr>
          <p:nvPr/>
        </p:nvSpPr>
        <p:spPr bwMode="auto">
          <a:xfrm>
            <a:off x="4532313" y="3825875"/>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b="1" dirty="0">
                <a:solidFill>
                  <a:srgbClr val="FFFFFF"/>
                </a:solidFill>
                <a:latin typeface="Roboto Slab" pitchFamily="2" charset="0"/>
                <a:ea typeface="Roboto Slab" pitchFamily="2" charset="0"/>
                <a:sym typeface="Nixie One" charset="0"/>
              </a:rPr>
              <a:t>Úkoly pro </a:t>
            </a:r>
            <a:r>
              <a:rPr lang="sk-SK" altLang="sk-SK" b="1" dirty="0" err="1">
                <a:solidFill>
                  <a:srgbClr val="FFFFFF"/>
                </a:solidFill>
                <a:latin typeface="Roboto Slab" pitchFamily="2" charset="0"/>
                <a:ea typeface="Roboto Slab" pitchFamily="2" charset="0"/>
                <a:sym typeface="Nixie One" charset="0"/>
              </a:rPr>
              <a:t>opakování</a:t>
            </a:r>
            <a:endParaRPr lang="sk-SK" altLang="sk-SK" b="1" dirty="0">
              <a:solidFill>
                <a:srgbClr val="FFFFFF"/>
              </a:solidFill>
              <a:latin typeface="Roboto Slab" pitchFamily="2" charset="0"/>
              <a:ea typeface="Roboto Slab" pitchFamily="2" charset="0"/>
              <a:sym typeface="Nixie One" charset="0"/>
            </a:endParaRPr>
          </a:p>
        </p:txBody>
      </p:sp>
      <p:sp>
        <p:nvSpPr>
          <p:cNvPr id="14364" name="Google Shape;291;p25">
            <a:extLst>
              <a:ext uri="{FF2B5EF4-FFF2-40B4-BE49-F238E27FC236}">
                <a16:creationId xmlns:a16="http://schemas.microsoft.com/office/drawing/2014/main" id="{BA109F92-123B-487C-B38E-4CCAA6AC9932}"/>
              </a:ext>
            </a:extLst>
          </p:cNvPr>
          <p:cNvSpPr>
            <a:spLocks noChangeArrowheads="1"/>
          </p:cNvSpPr>
          <p:nvPr/>
        </p:nvSpPr>
        <p:spPr bwMode="auto">
          <a:xfrm flipH="1">
            <a:off x="3787775" y="1509713"/>
            <a:ext cx="90488" cy="2978150"/>
          </a:xfrm>
          <a:custGeom>
            <a:avLst/>
            <a:gdLst>
              <a:gd name="T0" fmla="*/ 0 w 120000"/>
              <a:gd name="T1" fmla="*/ 2147483646 h 120000"/>
              <a:gd name="T2" fmla="*/ 0 w 120000"/>
              <a:gd name="T3" fmla="*/ 2147483646 h 120000"/>
              <a:gd name="T4" fmla="*/ 12545 w 120000"/>
              <a:gd name="T5" fmla="*/ 0 h 120000"/>
              <a:gd name="T6" fmla="*/ 12545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4365" name="Google Shape;292;p25">
            <a:extLst>
              <a:ext uri="{FF2B5EF4-FFF2-40B4-BE49-F238E27FC236}">
                <a16:creationId xmlns:a16="http://schemas.microsoft.com/office/drawing/2014/main" id="{97C41F96-41CF-4789-BC51-D333BB251822}"/>
              </a:ext>
            </a:extLst>
          </p:cNvPr>
          <p:cNvSpPr txBox="1">
            <a:spLocks noChangeArrowheads="1"/>
          </p:cNvSpPr>
          <p:nvPr/>
        </p:nvSpPr>
        <p:spPr bwMode="auto">
          <a:xfrm>
            <a:off x="5362575" y="4487863"/>
            <a:ext cx="371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charset="0"/>
              <a:sym typeface="Nixie One" charset="0"/>
            </a:endParaRPr>
          </a:p>
        </p:txBody>
      </p:sp>
      <p:sp>
        <p:nvSpPr>
          <p:cNvPr id="14366" name="Google Shape;312;p25">
            <a:extLst>
              <a:ext uri="{FF2B5EF4-FFF2-40B4-BE49-F238E27FC236}">
                <a16:creationId xmlns:a16="http://schemas.microsoft.com/office/drawing/2014/main" id="{41DFD912-5CFB-4D41-B88E-E8CA6DDF041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FB32ECF-B140-4D77-A9EF-4C8B5C8ED10A}"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3</a:t>
            </a:fld>
            <a:endParaRPr lang="sk-SK" altLang="sk-SK" sz="800">
              <a:solidFill>
                <a:srgbClr val="FFFFFF"/>
              </a:solidFill>
              <a:latin typeface="Roboto Slab" pitchFamily="2" charset="0"/>
              <a:sym typeface="Roboto Slab" pitchFamily="2" charset="0"/>
            </a:endParaRPr>
          </a:p>
        </p:txBody>
      </p:sp>
      <p:sp>
        <p:nvSpPr>
          <p:cNvPr id="50" name="Google Shape;132;p14">
            <a:extLst>
              <a:ext uri="{FF2B5EF4-FFF2-40B4-BE49-F238E27FC236}">
                <a16:creationId xmlns:a16="http://schemas.microsoft.com/office/drawing/2014/main" id="{2A3E9968-B6E7-4606-B4ED-B1A7FDC5BC1B}"/>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4373" name="Obrázok 70" descr="Erasmus+ logo EN.jpg">
            <a:extLst>
              <a:ext uri="{FF2B5EF4-FFF2-40B4-BE49-F238E27FC236}">
                <a16:creationId xmlns:a16="http://schemas.microsoft.com/office/drawing/2014/main" id="{5B97DE78-9D87-4820-893D-FCE6E8168F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oogle Shape;572;p40">
            <a:extLst>
              <a:ext uri="{FF2B5EF4-FFF2-40B4-BE49-F238E27FC236}">
                <a16:creationId xmlns:a16="http://schemas.microsoft.com/office/drawing/2014/main" id="{4B9A501D-6983-4E5A-9910-E1348F265840}"/>
              </a:ext>
            </a:extLst>
          </p:cNvPr>
          <p:cNvGrpSpPr>
            <a:grpSpLocks/>
          </p:cNvGrpSpPr>
          <p:nvPr/>
        </p:nvGrpSpPr>
        <p:grpSpPr bwMode="auto">
          <a:xfrm>
            <a:off x="3182222" y="1734343"/>
            <a:ext cx="257175" cy="277813"/>
            <a:chOff x="616425" y="2329600"/>
            <a:chExt cx="361700" cy="388475"/>
          </a:xfrm>
        </p:grpSpPr>
        <p:sp>
          <p:nvSpPr>
            <p:cNvPr id="39" name="Google Shape;573;p40">
              <a:extLst>
                <a:ext uri="{FF2B5EF4-FFF2-40B4-BE49-F238E27FC236}">
                  <a16:creationId xmlns:a16="http://schemas.microsoft.com/office/drawing/2014/main" id="{80FBC413-1D50-4E80-84AB-9CB941FE0095}"/>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0" name="Google Shape;574;p40">
              <a:extLst>
                <a:ext uri="{FF2B5EF4-FFF2-40B4-BE49-F238E27FC236}">
                  <a16:creationId xmlns:a16="http://schemas.microsoft.com/office/drawing/2014/main" id="{97DC5C5F-5CE8-4A2C-96EB-39222E9D074B}"/>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1" name="Google Shape;575;p40">
              <a:extLst>
                <a:ext uri="{FF2B5EF4-FFF2-40B4-BE49-F238E27FC236}">
                  <a16:creationId xmlns:a16="http://schemas.microsoft.com/office/drawing/2014/main" id="{73176FB8-071E-4762-9723-2A5D0B3B8DD3}"/>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2" name="Google Shape;576;p40">
              <a:extLst>
                <a:ext uri="{FF2B5EF4-FFF2-40B4-BE49-F238E27FC236}">
                  <a16:creationId xmlns:a16="http://schemas.microsoft.com/office/drawing/2014/main" id="{598464EF-8985-487D-944F-D8E4A544E1C3}"/>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3" name="Google Shape;577;p40">
              <a:extLst>
                <a:ext uri="{FF2B5EF4-FFF2-40B4-BE49-F238E27FC236}">
                  <a16:creationId xmlns:a16="http://schemas.microsoft.com/office/drawing/2014/main" id="{FF489D4D-C303-48F6-9A6B-3DF37C8629A6}"/>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4" name="Google Shape;578;p40">
              <a:extLst>
                <a:ext uri="{FF2B5EF4-FFF2-40B4-BE49-F238E27FC236}">
                  <a16:creationId xmlns:a16="http://schemas.microsoft.com/office/drawing/2014/main" id="{8A3E0A93-31CC-4C3B-8916-88CAD0DA3038}"/>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5" name="Google Shape;579;p40">
              <a:extLst>
                <a:ext uri="{FF2B5EF4-FFF2-40B4-BE49-F238E27FC236}">
                  <a16:creationId xmlns:a16="http://schemas.microsoft.com/office/drawing/2014/main" id="{862D21A1-3E6C-45CC-A425-A891B2C31820}"/>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6" name="Google Shape;580;p40">
              <a:extLst>
                <a:ext uri="{FF2B5EF4-FFF2-40B4-BE49-F238E27FC236}">
                  <a16:creationId xmlns:a16="http://schemas.microsoft.com/office/drawing/2014/main" id="{F8DA4AE7-9D72-4CA9-B3B1-A912070F44AF}"/>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47" name="Google Shape;572;p40">
            <a:extLst>
              <a:ext uri="{FF2B5EF4-FFF2-40B4-BE49-F238E27FC236}">
                <a16:creationId xmlns:a16="http://schemas.microsoft.com/office/drawing/2014/main" id="{8A807543-D1B6-48B1-8F42-D668ED90DEF4}"/>
              </a:ext>
            </a:extLst>
          </p:cNvPr>
          <p:cNvGrpSpPr>
            <a:grpSpLocks/>
          </p:cNvGrpSpPr>
          <p:nvPr/>
        </p:nvGrpSpPr>
        <p:grpSpPr bwMode="auto">
          <a:xfrm>
            <a:off x="3183545" y="2483109"/>
            <a:ext cx="257175" cy="277813"/>
            <a:chOff x="616425" y="2329600"/>
            <a:chExt cx="361700" cy="388475"/>
          </a:xfrm>
        </p:grpSpPr>
        <p:sp>
          <p:nvSpPr>
            <p:cNvPr id="48" name="Google Shape;573;p40">
              <a:extLst>
                <a:ext uri="{FF2B5EF4-FFF2-40B4-BE49-F238E27FC236}">
                  <a16:creationId xmlns:a16="http://schemas.microsoft.com/office/drawing/2014/main" id="{316697CE-1B8E-4391-AA30-797E3AFBB6DC}"/>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9" name="Google Shape;574;p40">
              <a:extLst>
                <a:ext uri="{FF2B5EF4-FFF2-40B4-BE49-F238E27FC236}">
                  <a16:creationId xmlns:a16="http://schemas.microsoft.com/office/drawing/2014/main" id="{EB016B51-4F09-4959-BC9E-AEB7A88EEDBD}"/>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1" name="Google Shape;575;p40">
              <a:extLst>
                <a:ext uri="{FF2B5EF4-FFF2-40B4-BE49-F238E27FC236}">
                  <a16:creationId xmlns:a16="http://schemas.microsoft.com/office/drawing/2014/main" id="{AEA85FE6-C2FD-4EA4-A58F-6B8599F16FCB}"/>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2" name="Google Shape;576;p40">
              <a:extLst>
                <a:ext uri="{FF2B5EF4-FFF2-40B4-BE49-F238E27FC236}">
                  <a16:creationId xmlns:a16="http://schemas.microsoft.com/office/drawing/2014/main" id="{F88A5387-136A-4C3C-AEC0-AD1E19EFA1E8}"/>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3" name="Google Shape;577;p40">
              <a:extLst>
                <a:ext uri="{FF2B5EF4-FFF2-40B4-BE49-F238E27FC236}">
                  <a16:creationId xmlns:a16="http://schemas.microsoft.com/office/drawing/2014/main" id="{ACAB5E21-C3B8-4F58-B99E-BF54F6FCB21B}"/>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4" name="Google Shape;578;p40">
              <a:extLst>
                <a:ext uri="{FF2B5EF4-FFF2-40B4-BE49-F238E27FC236}">
                  <a16:creationId xmlns:a16="http://schemas.microsoft.com/office/drawing/2014/main" id="{89949FED-C8C7-4C2B-B017-9FA80268816D}"/>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5" name="Google Shape;579;p40">
              <a:extLst>
                <a:ext uri="{FF2B5EF4-FFF2-40B4-BE49-F238E27FC236}">
                  <a16:creationId xmlns:a16="http://schemas.microsoft.com/office/drawing/2014/main" id="{14B964BC-2906-4EF4-B5DC-3A691709CF58}"/>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6" name="Google Shape;580;p40">
              <a:extLst>
                <a:ext uri="{FF2B5EF4-FFF2-40B4-BE49-F238E27FC236}">
                  <a16:creationId xmlns:a16="http://schemas.microsoft.com/office/drawing/2014/main" id="{9EB61B45-4B64-4A23-A5B9-AFF50D49BC9D}"/>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57" name="Google Shape;572;p40">
            <a:extLst>
              <a:ext uri="{FF2B5EF4-FFF2-40B4-BE49-F238E27FC236}">
                <a16:creationId xmlns:a16="http://schemas.microsoft.com/office/drawing/2014/main" id="{B7D8D657-6566-4FA3-80E5-2D38BCAA2EB1}"/>
              </a:ext>
            </a:extLst>
          </p:cNvPr>
          <p:cNvGrpSpPr>
            <a:grpSpLocks/>
          </p:cNvGrpSpPr>
          <p:nvPr/>
        </p:nvGrpSpPr>
        <p:grpSpPr bwMode="auto">
          <a:xfrm>
            <a:off x="3211513" y="3265209"/>
            <a:ext cx="257175" cy="277813"/>
            <a:chOff x="616425" y="2329600"/>
            <a:chExt cx="361700" cy="388475"/>
          </a:xfrm>
        </p:grpSpPr>
        <p:sp>
          <p:nvSpPr>
            <p:cNvPr id="58" name="Google Shape;573;p40">
              <a:extLst>
                <a:ext uri="{FF2B5EF4-FFF2-40B4-BE49-F238E27FC236}">
                  <a16:creationId xmlns:a16="http://schemas.microsoft.com/office/drawing/2014/main" id="{CE936A04-0716-46A2-97D8-8B335C53EC7F}"/>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9" name="Google Shape;574;p40">
              <a:extLst>
                <a:ext uri="{FF2B5EF4-FFF2-40B4-BE49-F238E27FC236}">
                  <a16:creationId xmlns:a16="http://schemas.microsoft.com/office/drawing/2014/main" id="{CCA86F2F-BA89-4FC9-A10E-5BA8A7B860C1}"/>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0" name="Google Shape;575;p40">
              <a:extLst>
                <a:ext uri="{FF2B5EF4-FFF2-40B4-BE49-F238E27FC236}">
                  <a16:creationId xmlns:a16="http://schemas.microsoft.com/office/drawing/2014/main" id="{8B2BC964-865B-40B3-B017-AF39963FFB72}"/>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1" name="Google Shape;576;p40">
              <a:extLst>
                <a:ext uri="{FF2B5EF4-FFF2-40B4-BE49-F238E27FC236}">
                  <a16:creationId xmlns:a16="http://schemas.microsoft.com/office/drawing/2014/main" id="{339F37AF-60A6-4305-A3F2-5F3AFA89F0B0}"/>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2" name="Google Shape;577;p40">
              <a:extLst>
                <a:ext uri="{FF2B5EF4-FFF2-40B4-BE49-F238E27FC236}">
                  <a16:creationId xmlns:a16="http://schemas.microsoft.com/office/drawing/2014/main" id="{47612BF9-66D9-462C-8B8D-1CAB220BCFC9}"/>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3" name="Google Shape;578;p40">
              <a:extLst>
                <a:ext uri="{FF2B5EF4-FFF2-40B4-BE49-F238E27FC236}">
                  <a16:creationId xmlns:a16="http://schemas.microsoft.com/office/drawing/2014/main" id="{7B539B53-9DE5-4A50-A534-A0D67FA5927C}"/>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4" name="Google Shape;579;p40">
              <a:extLst>
                <a:ext uri="{FF2B5EF4-FFF2-40B4-BE49-F238E27FC236}">
                  <a16:creationId xmlns:a16="http://schemas.microsoft.com/office/drawing/2014/main" id="{B00F61A5-B15E-4B14-A091-E245289D3755}"/>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5" name="Google Shape;580;p40">
              <a:extLst>
                <a:ext uri="{FF2B5EF4-FFF2-40B4-BE49-F238E27FC236}">
                  <a16:creationId xmlns:a16="http://schemas.microsoft.com/office/drawing/2014/main" id="{5F642C2F-875A-40A5-8D4E-1CF4327065B7}"/>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66" name="Google Shape;572;p40">
            <a:extLst>
              <a:ext uri="{FF2B5EF4-FFF2-40B4-BE49-F238E27FC236}">
                <a16:creationId xmlns:a16="http://schemas.microsoft.com/office/drawing/2014/main" id="{7C2B3BBF-AD98-4FD1-91D4-CB3A937CC12D}"/>
              </a:ext>
            </a:extLst>
          </p:cNvPr>
          <p:cNvGrpSpPr>
            <a:grpSpLocks/>
          </p:cNvGrpSpPr>
          <p:nvPr/>
        </p:nvGrpSpPr>
        <p:grpSpPr bwMode="auto">
          <a:xfrm>
            <a:off x="3227388" y="4054474"/>
            <a:ext cx="257175" cy="277813"/>
            <a:chOff x="616425" y="2329600"/>
            <a:chExt cx="361700" cy="388475"/>
          </a:xfrm>
        </p:grpSpPr>
        <p:sp>
          <p:nvSpPr>
            <p:cNvPr id="67" name="Google Shape;573;p40">
              <a:extLst>
                <a:ext uri="{FF2B5EF4-FFF2-40B4-BE49-F238E27FC236}">
                  <a16:creationId xmlns:a16="http://schemas.microsoft.com/office/drawing/2014/main" id="{7F32351A-05ED-46BE-9214-1999AD99B118}"/>
                </a:ext>
              </a:extLst>
            </p:cNvPr>
            <p:cNvSpPr>
              <a:spLocks noChangeArrowheads="1"/>
            </p:cNvSpPr>
            <p:nvPr/>
          </p:nvSpPr>
          <p:spPr bwMode="auto">
            <a:xfrm>
              <a:off x="616425" y="2329600"/>
              <a:ext cx="361700" cy="388475"/>
            </a:xfrm>
            <a:custGeom>
              <a:avLst/>
              <a:gdLst>
                <a:gd name="T0" fmla="*/ 0 w 14468"/>
                <a:gd name="T1" fmla="*/ 0 h 15539"/>
                <a:gd name="T2" fmla="*/ 14468 w 14468"/>
                <a:gd name="T3" fmla="*/ 15539 h 15539"/>
              </a:gdLst>
              <a:ahLst/>
              <a:cxnLst/>
              <a:rect l="T0" t="T1" r="T2" b="T3"/>
              <a:pathLst>
                <a:path w="14468" h="15539" fill="none" extrusionOk="0">
                  <a:moveTo>
                    <a:pt x="14273" y="13030"/>
                  </a:moveTo>
                  <a:lnTo>
                    <a:pt x="9621" y="6479"/>
                  </a:lnTo>
                  <a:lnTo>
                    <a:pt x="9621" y="2338"/>
                  </a:lnTo>
                  <a:lnTo>
                    <a:pt x="10303" y="1656"/>
                  </a:lnTo>
                  <a:lnTo>
                    <a:pt x="10400" y="1559"/>
                  </a:lnTo>
                  <a:lnTo>
                    <a:pt x="10474" y="1437"/>
                  </a:lnTo>
                  <a:lnTo>
                    <a:pt x="10522" y="1291"/>
                  </a:lnTo>
                  <a:lnTo>
                    <a:pt x="10571" y="1169"/>
                  </a:lnTo>
                  <a:lnTo>
                    <a:pt x="10571" y="1023"/>
                  </a:lnTo>
                  <a:lnTo>
                    <a:pt x="10571" y="877"/>
                  </a:lnTo>
                  <a:lnTo>
                    <a:pt x="10547" y="731"/>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701" y="25"/>
                  </a:lnTo>
                  <a:lnTo>
                    <a:pt x="4580" y="49"/>
                  </a:lnTo>
                  <a:lnTo>
                    <a:pt x="4433" y="98"/>
                  </a:lnTo>
                  <a:lnTo>
                    <a:pt x="4312" y="171"/>
                  </a:lnTo>
                  <a:lnTo>
                    <a:pt x="4214" y="244"/>
                  </a:lnTo>
                  <a:lnTo>
                    <a:pt x="4117" y="366"/>
                  </a:lnTo>
                  <a:lnTo>
                    <a:pt x="4019" y="463"/>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419" y="13907"/>
                  </a:lnTo>
                  <a:lnTo>
                    <a:pt x="14443" y="13785"/>
                  </a:lnTo>
                  <a:lnTo>
                    <a:pt x="14468" y="13639"/>
                  </a:lnTo>
                  <a:lnTo>
                    <a:pt x="14468" y="13517"/>
                  </a:lnTo>
                  <a:lnTo>
                    <a:pt x="14443" y="13395"/>
                  </a:lnTo>
                  <a:lnTo>
                    <a:pt x="14419" y="13274"/>
                  </a:lnTo>
                  <a:lnTo>
                    <a:pt x="14346" y="13152"/>
                  </a:lnTo>
                  <a:lnTo>
                    <a:pt x="14273" y="1303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8" name="Google Shape;574;p40">
              <a:extLst>
                <a:ext uri="{FF2B5EF4-FFF2-40B4-BE49-F238E27FC236}">
                  <a16:creationId xmlns:a16="http://schemas.microsoft.com/office/drawing/2014/main" id="{05AEA87C-2F81-4396-87B3-3BB79680B3D3}"/>
                </a:ext>
              </a:extLst>
            </p:cNvPr>
            <p:cNvSpPr>
              <a:spLocks noChangeArrowheads="1"/>
            </p:cNvSpPr>
            <p:nvPr/>
          </p:nvSpPr>
          <p:spPr bwMode="auto">
            <a:xfrm>
              <a:off x="704725" y="2545750"/>
              <a:ext cx="185125" cy="25"/>
            </a:xfrm>
            <a:custGeom>
              <a:avLst/>
              <a:gdLst>
                <a:gd name="T0" fmla="*/ 0 w 7405"/>
                <a:gd name="T1" fmla="*/ 0 h 1"/>
                <a:gd name="T2" fmla="*/ 7405 w 7405"/>
                <a:gd name="T3" fmla="*/ 1 h 1"/>
              </a:gdLst>
              <a:ahLst/>
              <a:cxnLst/>
              <a:rect l="T0" t="T1" r="T2" b="T3"/>
              <a:pathLst>
                <a:path w="7405" h="1" fill="none" extrusionOk="0">
                  <a:moveTo>
                    <a:pt x="7404" y="0"/>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9" name="Google Shape;575;p40">
              <a:extLst>
                <a:ext uri="{FF2B5EF4-FFF2-40B4-BE49-F238E27FC236}">
                  <a16:creationId xmlns:a16="http://schemas.microsoft.com/office/drawing/2014/main" id="{8100DCAA-C2DF-4B79-9DB6-A4D7C187D8EF}"/>
                </a:ext>
              </a:extLst>
            </p:cNvPr>
            <p:cNvSpPr>
              <a:spLocks noChangeArrowheads="1"/>
            </p:cNvSpPr>
            <p:nvPr/>
          </p:nvSpPr>
          <p:spPr bwMode="auto">
            <a:xfrm>
              <a:off x="811875" y="2626125"/>
              <a:ext cx="31075" cy="31075"/>
            </a:xfrm>
            <a:custGeom>
              <a:avLst/>
              <a:gdLst>
                <a:gd name="T0" fmla="*/ 0 w 1243"/>
                <a:gd name="T1" fmla="*/ 0 h 1243"/>
                <a:gd name="T2" fmla="*/ 1243 w 1243"/>
                <a:gd name="T3" fmla="*/ 1243 h 1243"/>
              </a:gdLst>
              <a:ahLst/>
              <a:cxnLst/>
              <a:rect l="T0" t="T1" r="T2" b="T3"/>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756" y="24"/>
                  </a:lnTo>
                  <a:lnTo>
                    <a:pt x="853" y="49"/>
                  </a:lnTo>
                  <a:lnTo>
                    <a:pt x="975" y="98"/>
                  </a:lnTo>
                  <a:lnTo>
                    <a:pt x="1072" y="171"/>
                  </a:lnTo>
                  <a:lnTo>
                    <a:pt x="1146" y="268"/>
                  </a:lnTo>
                  <a:lnTo>
                    <a:pt x="1194" y="390"/>
                  </a:lnTo>
                  <a:lnTo>
                    <a:pt x="1243" y="487"/>
                  </a:lnTo>
                  <a:lnTo>
                    <a:pt x="1243" y="633"/>
                  </a:lnTo>
                  <a:lnTo>
                    <a:pt x="1243" y="755"/>
                  </a:lnTo>
                  <a:lnTo>
                    <a:pt x="1194" y="853"/>
                  </a:lnTo>
                  <a:lnTo>
                    <a:pt x="1146" y="974"/>
                  </a:lnTo>
                  <a:lnTo>
                    <a:pt x="1072" y="1072"/>
                  </a:lnTo>
                  <a:lnTo>
                    <a:pt x="975" y="1145"/>
                  </a:lnTo>
                  <a:lnTo>
                    <a:pt x="853" y="1194"/>
                  </a:lnTo>
                  <a:lnTo>
                    <a:pt x="756" y="1242"/>
                  </a:lnTo>
                  <a:lnTo>
                    <a:pt x="634" y="1242"/>
                  </a:lnTo>
                  <a:lnTo>
                    <a:pt x="488" y="1242"/>
                  </a:lnTo>
                  <a:lnTo>
                    <a:pt x="390" y="1194"/>
                  </a:lnTo>
                  <a:lnTo>
                    <a:pt x="269" y="1145"/>
                  </a:lnTo>
                  <a:lnTo>
                    <a:pt x="171" y="1072"/>
                  </a:lnTo>
                  <a:lnTo>
                    <a:pt x="98" y="974"/>
                  </a:lnTo>
                  <a:lnTo>
                    <a:pt x="50" y="853"/>
                  </a:lnTo>
                  <a:lnTo>
                    <a:pt x="25" y="755"/>
                  </a:lnTo>
                  <a:lnTo>
                    <a:pt x="1" y="63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0" name="Google Shape;576;p40">
              <a:extLst>
                <a:ext uri="{FF2B5EF4-FFF2-40B4-BE49-F238E27FC236}">
                  <a16:creationId xmlns:a16="http://schemas.microsoft.com/office/drawing/2014/main" id="{7148305D-DE1D-4A5B-B73D-C52F2AF3A038}"/>
                </a:ext>
              </a:extLst>
            </p:cNvPr>
            <p:cNvSpPr>
              <a:spLocks noChangeArrowheads="1"/>
            </p:cNvSpPr>
            <p:nvPr/>
          </p:nvSpPr>
          <p:spPr bwMode="auto">
            <a:xfrm>
              <a:off x="751000" y="2568275"/>
              <a:ext cx="54200" cy="53600"/>
            </a:xfrm>
            <a:custGeom>
              <a:avLst/>
              <a:gdLst>
                <a:gd name="T0" fmla="*/ 0 w 2168"/>
                <a:gd name="T1" fmla="*/ 0 h 2144"/>
                <a:gd name="T2" fmla="*/ 2168 w 2168"/>
                <a:gd name="T3" fmla="*/ 2144 h 2144"/>
              </a:gdLst>
              <a:ahLst/>
              <a:cxnLst/>
              <a:rect l="T0" t="T1" r="T2" b="T3"/>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25" y="853"/>
                  </a:lnTo>
                  <a:lnTo>
                    <a:pt x="98" y="658"/>
                  </a:lnTo>
                  <a:lnTo>
                    <a:pt x="195" y="463"/>
                  </a:lnTo>
                  <a:lnTo>
                    <a:pt x="317" y="317"/>
                  </a:lnTo>
                  <a:lnTo>
                    <a:pt x="487" y="171"/>
                  </a:lnTo>
                  <a:lnTo>
                    <a:pt x="658" y="73"/>
                  </a:lnTo>
                  <a:lnTo>
                    <a:pt x="877" y="0"/>
                  </a:lnTo>
                  <a:lnTo>
                    <a:pt x="1096" y="0"/>
                  </a:lnTo>
                  <a:lnTo>
                    <a:pt x="1315" y="0"/>
                  </a:lnTo>
                  <a:lnTo>
                    <a:pt x="1510" y="73"/>
                  </a:lnTo>
                  <a:lnTo>
                    <a:pt x="1681" y="171"/>
                  </a:lnTo>
                  <a:lnTo>
                    <a:pt x="1851" y="317"/>
                  </a:lnTo>
                  <a:lnTo>
                    <a:pt x="1973" y="463"/>
                  </a:lnTo>
                  <a:lnTo>
                    <a:pt x="2070" y="658"/>
                  </a:lnTo>
                  <a:lnTo>
                    <a:pt x="2144" y="853"/>
                  </a:lnTo>
                  <a:lnTo>
                    <a:pt x="2168" y="1072"/>
                  </a:lnTo>
                  <a:lnTo>
                    <a:pt x="2144" y="1291"/>
                  </a:lnTo>
                  <a:lnTo>
                    <a:pt x="2070" y="1486"/>
                  </a:lnTo>
                  <a:lnTo>
                    <a:pt x="1973" y="1681"/>
                  </a:lnTo>
                  <a:lnTo>
                    <a:pt x="1851" y="1827"/>
                  </a:lnTo>
                  <a:lnTo>
                    <a:pt x="1681" y="1973"/>
                  </a:lnTo>
                  <a:lnTo>
                    <a:pt x="1510" y="2071"/>
                  </a:lnTo>
                  <a:lnTo>
                    <a:pt x="1315" y="2119"/>
                  </a:lnTo>
                  <a:lnTo>
                    <a:pt x="1096" y="214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1" name="Google Shape;577;p40">
              <a:extLst>
                <a:ext uri="{FF2B5EF4-FFF2-40B4-BE49-F238E27FC236}">
                  <a16:creationId xmlns:a16="http://schemas.microsoft.com/office/drawing/2014/main" id="{B40C1F5E-BF33-4B8C-916C-95AA9CB7A436}"/>
                </a:ext>
              </a:extLst>
            </p:cNvPr>
            <p:cNvSpPr>
              <a:spLocks noChangeArrowheads="1"/>
            </p:cNvSpPr>
            <p:nvPr/>
          </p:nvSpPr>
          <p:spPr bwMode="auto">
            <a:xfrm>
              <a:off x="769875" y="2662650"/>
              <a:ext cx="23775" cy="23775"/>
            </a:xfrm>
            <a:custGeom>
              <a:avLst/>
              <a:gdLst>
                <a:gd name="T0" fmla="*/ 0 w 951"/>
                <a:gd name="T1" fmla="*/ 0 h 951"/>
                <a:gd name="T2" fmla="*/ 951 w 951"/>
                <a:gd name="T3" fmla="*/ 951 h 951"/>
              </a:gdLst>
              <a:ahLst/>
              <a:cxnLst/>
              <a:rect l="T0" t="T1" r="T2" b="T3"/>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585" y="0"/>
                  </a:lnTo>
                  <a:lnTo>
                    <a:pt x="658" y="25"/>
                  </a:lnTo>
                  <a:lnTo>
                    <a:pt x="755" y="73"/>
                  </a:lnTo>
                  <a:lnTo>
                    <a:pt x="828" y="122"/>
                  </a:lnTo>
                  <a:lnTo>
                    <a:pt x="877" y="195"/>
                  </a:lnTo>
                  <a:lnTo>
                    <a:pt x="926" y="293"/>
                  </a:lnTo>
                  <a:lnTo>
                    <a:pt x="950" y="366"/>
                  </a:lnTo>
                  <a:lnTo>
                    <a:pt x="950" y="463"/>
                  </a:lnTo>
                  <a:lnTo>
                    <a:pt x="950" y="561"/>
                  </a:lnTo>
                  <a:lnTo>
                    <a:pt x="926" y="658"/>
                  </a:lnTo>
                  <a:lnTo>
                    <a:pt x="877" y="755"/>
                  </a:lnTo>
                  <a:lnTo>
                    <a:pt x="828" y="804"/>
                  </a:lnTo>
                  <a:lnTo>
                    <a:pt x="755" y="877"/>
                  </a:lnTo>
                  <a:lnTo>
                    <a:pt x="658" y="926"/>
                  </a:lnTo>
                  <a:lnTo>
                    <a:pt x="585" y="950"/>
                  </a:lnTo>
                  <a:lnTo>
                    <a:pt x="487" y="950"/>
                  </a:lnTo>
                  <a:lnTo>
                    <a:pt x="390" y="950"/>
                  </a:lnTo>
                  <a:lnTo>
                    <a:pt x="293" y="926"/>
                  </a:lnTo>
                  <a:lnTo>
                    <a:pt x="220" y="877"/>
                  </a:lnTo>
                  <a:lnTo>
                    <a:pt x="146" y="804"/>
                  </a:lnTo>
                  <a:lnTo>
                    <a:pt x="73" y="755"/>
                  </a:lnTo>
                  <a:lnTo>
                    <a:pt x="25" y="658"/>
                  </a:lnTo>
                  <a:lnTo>
                    <a:pt x="0" y="561"/>
                  </a:lnTo>
                  <a:lnTo>
                    <a:pt x="0" y="4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2" name="Google Shape;578;p40">
              <a:extLst>
                <a:ext uri="{FF2B5EF4-FFF2-40B4-BE49-F238E27FC236}">
                  <a16:creationId xmlns:a16="http://schemas.microsoft.com/office/drawing/2014/main" id="{F519E812-C3BC-44B7-BB13-8D8416B6C809}"/>
                </a:ext>
              </a:extLst>
            </p:cNvPr>
            <p:cNvSpPr>
              <a:spLocks noChangeArrowheads="1"/>
            </p:cNvSpPr>
            <p:nvPr/>
          </p:nvSpPr>
          <p:spPr bwMode="auto">
            <a:xfrm>
              <a:off x="799700" y="2503125"/>
              <a:ext cx="24375" cy="23775"/>
            </a:xfrm>
            <a:custGeom>
              <a:avLst/>
              <a:gdLst>
                <a:gd name="T0" fmla="*/ 0 w 975"/>
                <a:gd name="T1" fmla="*/ 0 h 951"/>
                <a:gd name="T2" fmla="*/ 975 w 975"/>
                <a:gd name="T3" fmla="*/ 951 h 951"/>
              </a:gdLst>
              <a:ahLst/>
              <a:cxnLst/>
              <a:rect l="T0" t="T1" r="T2" b="T3"/>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585" y="0"/>
                  </a:lnTo>
                  <a:lnTo>
                    <a:pt x="683" y="25"/>
                  </a:lnTo>
                  <a:lnTo>
                    <a:pt x="756" y="73"/>
                  </a:lnTo>
                  <a:lnTo>
                    <a:pt x="829" y="122"/>
                  </a:lnTo>
                  <a:lnTo>
                    <a:pt x="877" y="195"/>
                  </a:lnTo>
                  <a:lnTo>
                    <a:pt x="926" y="293"/>
                  </a:lnTo>
                  <a:lnTo>
                    <a:pt x="951" y="366"/>
                  </a:lnTo>
                  <a:lnTo>
                    <a:pt x="975" y="463"/>
                  </a:lnTo>
                  <a:lnTo>
                    <a:pt x="951" y="561"/>
                  </a:lnTo>
                  <a:lnTo>
                    <a:pt x="926" y="658"/>
                  </a:lnTo>
                  <a:lnTo>
                    <a:pt x="877" y="731"/>
                  </a:lnTo>
                  <a:lnTo>
                    <a:pt x="829" y="804"/>
                  </a:lnTo>
                  <a:lnTo>
                    <a:pt x="756" y="877"/>
                  </a:lnTo>
                  <a:lnTo>
                    <a:pt x="683" y="902"/>
                  </a:lnTo>
                  <a:lnTo>
                    <a:pt x="585" y="950"/>
                  </a:lnTo>
                  <a:lnTo>
                    <a:pt x="488" y="950"/>
                  </a:lnTo>
                  <a:lnTo>
                    <a:pt x="390" y="950"/>
                  </a:lnTo>
                  <a:lnTo>
                    <a:pt x="293" y="902"/>
                  </a:lnTo>
                  <a:lnTo>
                    <a:pt x="220" y="877"/>
                  </a:lnTo>
                  <a:lnTo>
                    <a:pt x="147" y="804"/>
                  </a:lnTo>
                  <a:lnTo>
                    <a:pt x="98" y="731"/>
                  </a:lnTo>
                  <a:lnTo>
                    <a:pt x="49" y="658"/>
                  </a:lnTo>
                  <a:lnTo>
                    <a:pt x="25" y="561"/>
                  </a:lnTo>
                  <a:lnTo>
                    <a:pt x="1" y="46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3" name="Google Shape;579;p40">
              <a:extLst>
                <a:ext uri="{FF2B5EF4-FFF2-40B4-BE49-F238E27FC236}">
                  <a16:creationId xmlns:a16="http://schemas.microsoft.com/office/drawing/2014/main" id="{F7511D5E-E091-444B-BA73-07D3301FCD3F}"/>
                </a:ext>
              </a:extLst>
            </p:cNvPr>
            <p:cNvSpPr>
              <a:spLocks noChangeArrowheads="1"/>
            </p:cNvSpPr>
            <p:nvPr/>
          </p:nvSpPr>
          <p:spPr bwMode="auto">
            <a:xfrm>
              <a:off x="766825" y="2388050"/>
              <a:ext cx="60925" cy="25"/>
            </a:xfrm>
            <a:custGeom>
              <a:avLst/>
              <a:gdLst>
                <a:gd name="T0" fmla="*/ 0 w 2437"/>
                <a:gd name="T1" fmla="*/ 0 h 1"/>
                <a:gd name="T2" fmla="*/ 2437 w 2437"/>
                <a:gd name="T3" fmla="*/ 1 h 1"/>
              </a:gdLst>
              <a:ahLst/>
              <a:cxnLst/>
              <a:rect l="T0" t="T1" r="T2" b="T3"/>
              <a:pathLst>
                <a:path w="2437" h="1" fill="none" extrusionOk="0">
                  <a:moveTo>
                    <a:pt x="2436" y="0"/>
                  </a:moveTo>
                  <a:lnTo>
                    <a:pt x="1"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4" name="Google Shape;580;p40">
              <a:extLst>
                <a:ext uri="{FF2B5EF4-FFF2-40B4-BE49-F238E27FC236}">
                  <a16:creationId xmlns:a16="http://schemas.microsoft.com/office/drawing/2014/main" id="{E8A40B88-540A-44B8-92D3-ECC450F9FBD8}"/>
                </a:ext>
              </a:extLst>
            </p:cNvPr>
            <p:cNvSpPr>
              <a:spLocks noChangeArrowheads="1"/>
            </p:cNvSpPr>
            <p:nvPr/>
          </p:nvSpPr>
          <p:spPr bwMode="auto">
            <a:xfrm>
              <a:off x="769875" y="2456250"/>
              <a:ext cx="31075" cy="31075"/>
            </a:xfrm>
            <a:custGeom>
              <a:avLst/>
              <a:gdLst>
                <a:gd name="T0" fmla="*/ 0 w 1243"/>
                <a:gd name="T1" fmla="*/ 0 h 1243"/>
                <a:gd name="T2" fmla="*/ 1243 w 1243"/>
                <a:gd name="T3" fmla="*/ 1243 h 1243"/>
              </a:gdLst>
              <a:ahLst/>
              <a:cxnLst/>
              <a:rect l="T0" t="T1" r="T2" b="T3"/>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731" y="24"/>
                  </a:lnTo>
                  <a:lnTo>
                    <a:pt x="853" y="49"/>
                  </a:lnTo>
                  <a:lnTo>
                    <a:pt x="975" y="122"/>
                  </a:lnTo>
                  <a:lnTo>
                    <a:pt x="1048" y="195"/>
                  </a:lnTo>
                  <a:lnTo>
                    <a:pt x="1145" y="268"/>
                  </a:lnTo>
                  <a:lnTo>
                    <a:pt x="1194" y="390"/>
                  </a:lnTo>
                  <a:lnTo>
                    <a:pt x="1218" y="512"/>
                  </a:lnTo>
                  <a:lnTo>
                    <a:pt x="1242" y="633"/>
                  </a:lnTo>
                  <a:lnTo>
                    <a:pt x="1218" y="755"/>
                  </a:lnTo>
                  <a:lnTo>
                    <a:pt x="1194" y="877"/>
                  </a:lnTo>
                  <a:lnTo>
                    <a:pt x="1145" y="974"/>
                  </a:lnTo>
                  <a:lnTo>
                    <a:pt x="1048" y="1072"/>
                  </a:lnTo>
                  <a:lnTo>
                    <a:pt x="975" y="1145"/>
                  </a:lnTo>
                  <a:lnTo>
                    <a:pt x="853" y="1193"/>
                  </a:lnTo>
                  <a:lnTo>
                    <a:pt x="731" y="1242"/>
                  </a:lnTo>
                  <a:lnTo>
                    <a:pt x="609" y="1242"/>
                  </a:lnTo>
                  <a:lnTo>
                    <a:pt x="487" y="1242"/>
                  </a:lnTo>
                  <a:lnTo>
                    <a:pt x="366" y="1193"/>
                  </a:lnTo>
                  <a:lnTo>
                    <a:pt x="268" y="1145"/>
                  </a:lnTo>
                  <a:lnTo>
                    <a:pt x="171" y="1072"/>
                  </a:lnTo>
                  <a:lnTo>
                    <a:pt x="98" y="974"/>
                  </a:lnTo>
                  <a:lnTo>
                    <a:pt x="49" y="877"/>
                  </a:lnTo>
                  <a:lnTo>
                    <a:pt x="0" y="755"/>
                  </a:lnTo>
                  <a:lnTo>
                    <a:pt x="0" y="633"/>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2CF24AA-86DE-46CD-BC09-922729AEA492}"/>
              </a:ext>
            </a:extLst>
          </p:cNvPr>
          <p:cNvSpPr txBox="1">
            <a:spLocks noGrp="1"/>
          </p:cNvSpPr>
          <p:nvPr>
            <p:ph type="ctrTitle"/>
          </p:nvPr>
        </p:nvSpPr>
        <p:spPr>
          <a:xfrm>
            <a:off x="4113213" y="2499742"/>
            <a:ext cx="4779267" cy="1538858"/>
          </a:xfrm>
        </p:spPr>
        <p:txBody>
          <a:bodyPr/>
          <a:lstStyle/>
          <a:p>
            <a:pPr eaLnBrk="1" hangingPunct="1">
              <a:spcBef>
                <a:spcPct val="0"/>
              </a:spcBef>
              <a:spcAft>
                <a:spcPct val="0"/>
              </a:spcAft>
              <a:buFont typeface="Roboto Slab" charset="0"/>
              <a:buNone/>
            </a:pPr>
            <a:r>
              <a:rPr lang="sk-SK" altLang="cs-CZ" b="1" dirty="0">
                <a:latin typeface="Roboto Slab" charset="0"/>
                <a:cs typeface="Arial" panose="020B0604020202020204" pitchFamily="34" charset="0"/>
                <a:sym typeface="Roboto Slab" charset="0"/>
              </a:rPr>
              <a:t>Teoretická </a:t>
            </a:r>
            <a:r>
              <a:rPr lang="sk-SK" altLang="cs-CZ" b="1" dirty="0" err="1">
                <a:latin typeface="Roboto Slab" charset="0"/>
                <a:cs typeface="Arial" panose="020B0604020202020204" pitchFamily="34" charset="0"/>
                <a:sym typeface="Roboto Slab" charset="0"/>
              </a:rPr>
              <a:t>část</a:t>
            </a:r>
            <a:r>
              <a:rPr lang="sk-SK" altLang="cs-CZ" b="1" dirty="0">
                <a:latin typeface="Roboto Slab" charset="0"/>
                <a:cs typeface="Arial" panose="020B0604020202020204" pitchFamily="34" charset="0"/>
                <a:sym typeface="Roboto Slab" charset="0"/>
              </a:rPr>
              <a:t> – oxid uhličitý</a:t>
            </a:r>
          </a:p>
        </p:txBody>
      </p:sp>
      <p:sp>
        <p:nvSpPr>
          <p:cNvPr id="16387" name="Google Shape;147;p16">
            <a:extLst>
              <a:ext uri="{FF2B5EF4-FFF2-40B4-BE49-F238E27FC236}">
                <a16:creationId xmlns:a16="http://schemas.microsoft.com/office/drawing/2014/main" id="{51B475D2-E302-46E3-BB5F-2C6C19CF5BDB}"/>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charset="0"/>
              <a:buNone/>
            </a:pPr>
            <a:r>
              <a:rPr lang="sk-SK" altLang="cs-CZ" dirty="0">
                <a:latin typeface="Roboto Slab" pitchFamily="2" charset="0"/>
                <a:ea typeface="Roboto Slab" pitchFamily="2" charset="0"/>
                <a:cs typeface="Arial" panose="020B0604020202020204" pitchFamily="34" charset="0"/>
                <a:sym typeface="Nixie One" charset="0"/>
              </a:rPr>
              <a:t>Výskyt a vlastnosti oxidu uhličitého</a:t>
            </a:r>
          </a:p>
        </p:txBody>
      </p:sp>
      <p:sp>
        <p:nvSpPr>
          <p:cNvPr id="16388" name="Google Shape;148;p16">
            <a:extLst>
              <a:ext uri="{FF2B5EF4-FFF2-40B4-BE49-F238E27FC236}">
                <a16:creationId xmlns:a16="http://schemas.microsoft.com/office/drawing/2014/main" id="{A8C6086F-35B1-4837-A67E-290790A46BC9}"/>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a:solidFill>
                  <a:srgbClr val="18637B"/>
                </a:solidFill>
                <a:latin typeface="Roboto Slab" charset="0"/>
                <a:sym typeface="Roboto Slab" charset="0"/>
              </a:rPr>
              <a:t>1</a:t>
            </a:r>
          </a:p>
        </p:txBody>
      </p:sp>
      <p:sp>
        <p:nvSpPr>
          <p:cNvPr id="16389" name="Google Shape;149;p16">
            <a:extLst>
              <a:ext uri="{FF2B5EF4-FFF2-40B4-BE49-F238E27FC236}">
                <a16:creationId xmlns:a16="http://schemas.microsoft.com/office/drawing/2014/main" id="{19C3BCE4-0021-44ED-AC8B-A4E89111CF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D5E77E-26BA-4CE3-A7DD-115E6DDB8BF9}" type="slidenum">
              <a:rPr lang="sk-SK" altLang="cs-CZ" sz="800">
                <a:solidFill>
                  <a:srgbClr val="FFFFFF"/>
                </a:solidFill>
                <a:latin typeface="Roboto Slab" charset="0"/>
                <a:sym typeface="Roboto Slab" charset="0"/>
              </a:rPr>
              <a:pPr eaLnBrk="1" hangingPunct="1"/>
              <a:t>4</a:t>
            </a:fld>
            <a:endParaRPr lang="sk-SK" altLang="cs-CZ" sz="800">
              <a:solidFill>
                <a:srgbClr val="FFFFFF"/>
              </a:solidFill>
              <a:latin typeface="Roboto Slab" charset="0"/>
              <a:sym typeface="Roboto Slab"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483518"/>
            <a:ext cx="5328592" cy="1224136"/>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Molekula oxidu uhličitého </a:t>
            </a:r>
            <a:br>
              <a:rPr lang="sk-SK" altLang="cs-CZ" sz="2800" b="1" dirty="0">
                <a:solidFill>
                  <a:srgbClr val="94BF6E"/>
                </a:solidFill>
                <a:latin typeface="Roboto Slab" charset="0"/>
                <a:cs typeface="Arial" panose="020B0604020202020204" pitchFamily="34" charset="0"/>
                <a:sym typeface="Roboto Slab" charset="0"/>
              </a:rPr>
            </a:b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5</a:t>
            </a:fld>
            <a:endParaRPr lang="sk-SK" altLang="cs-CZ" sz="800">
              <a:solidFill>
                <a:srgbClr val="FFFFFF"/>
              </a:solidFill>
              <a:latin typeface="Roboto Slab" charset="0"/>
              <a:sym typeface="Roboto Slab" charset="0"/>
            </a:endParaRPr>
          </a:p>
        </p:txBody>
      </p:sp>
      <p:pic>
        <p:nvPicPr>
          <p:cNvPr id="3" name="Obrázek 2">
            <a:extLst>
              <a:ext uri="{FF2B5EF4-FFF2-40B4-BE49-F238E27FC236}">
                <a16:creationId xmlns:a16="http://schemas.microsoft.com/office/drawing/2014/main" id="{2DCD1612-A15C-46B2-8D32-192AD6D7086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74328" y="332708"/>
            <a:ext cx="1774136" cy="1525756"/>
          </a:xfrm>
          <a:prstGeom prst="rect">
            <a:avLst/>
          </a:prstGeom>
        </p:spPr>
      </p:pic>
      <p:pic>
        <p:nvPicPr>
          <p:cNvPr id="6" name="Obrázek 5">
            <a:extLst>
              <a:ext uri="{FF2B5EF4-FFF2-40B4-BE49-F238E27FC236}">
                <a16:creationId xmlns:a16="http://schemas.microsoft.com/office/drawing/2014/main" id="{353254AD-D1D0-46DE-B948-C13BF1D70B1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921396" y="3126457"/>
            <a:ext cx="3429000" cy="1533525"/>
          </a:xfrm>
          <a:prstGeom prst="rect">
            <a:avLst/>
          </a:prstGeom>
        </p:spPr>
      </p:pic>
      <p:sp>
        <p:nvSpPr>
          <p:cNvPr id="8" name="TextovéPole 7">
            <a:extLst>
              <a:ext uri="{FF2B5EF4-FFF2-40B4-BE49-F238E27FC236}">
                <a16:creationId xmlns:a16="http://schemas.microsoft.com/office/drawing/2014/main" id="{C0F31054-92B5-40D3-9548-70BB0C1D3E8A}"/>
              </a:ext>
            </a:extLst>
          </p:cNvPr>
          <p:cNvSpPr txBox="1"/>
          <p:nvPr/>
        </p:nvSpPr>
        <p:spPr>
          <a:xfrm>
            <a:off x="395536" y="1419622"/>
            <a:ext cx="6480720" cy="1323439"/>
          </a:xfrm>
          <a:prstGeom prst="rect">
            <a:avLst/>
          </a:prstGeom>
          <a:noFill/>
        </p:spPr>
        <p:txBody>
          <a:bodyPr wrap="square" rtlCol="0">
            <a:spAutoFit/>
          </a:bodyPr>
          <a:lstStyle/>
          <a:p>
            <a:r>
              <a:rPr lang="cs-CZ" sz="2000" dirty="0">
                <a:latin typeface="Roboto Slab" pitchFamily="2" charset="0"/>
                <a:ea typeface="Roboto Slab" pitchFamily="2" charset="0"/>
              </a:rPr>
              <a:t>Molekula je lineární, na uhlík jsou dvojnými vazbami navázány dva atomy kyslíku. </a:t>
            </a:r>
          </a:p>
          <a:p>
            <a:r>
              <a:rPr lang="cs-CZ" sz="2000" dirty="0">
                <a:latin typeface="Roboto Slab" pitchFamily="2" charset="0"/>
                <a:ea typeface="Roboto Slab" pitchFamily="2" charset="0"/>
              </a:rPr>
              <a:t>Vazba mezi uhlíkem a kyslíkem je kovalentní polární.</a:t>
            </a:r>
          </a:p>
        </p:txBody>
      </p:sp>
    </p:spTree>
    <p:extLst>
      <p:ext uri="{BB962C8B-B14F-4D97-AF65-F5344CB8AC3E}">
        <p14:creationId xmlns:p14="http://schemas.microsoft.com/office/powerpoint/2010/main" val="404746678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483518"/>
            <a:ext cx="5328592" cy="1224136"/>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Vlastnosti oxidu uhličitého </a:t>
            </a:r>
            <a:br>
              <a:rPr lang="sk-SK" altLang="cs-CZ" sz="2800" b="1" dirty="0">
                <a:solidFill>
                  <a:srgbClr val="94BF6E"/>
                </a:solidFill>
                <a:latin typeface="Roboto Slab" charset="0"/>
                <a:cs typeface="Arial" panose="020B0604020202020204" pitchFamily="34" charset="0"/>
                <a:sym typeface="Roboto Slab" charset="0"/>
              </a:rPr>
            </a:b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6</a:t>
            </a:fld>
            <a:endParaRPr lang="sk-SK" altLang="cs-CZ" sz="800">
              <a:solidFill>
                <a:srgbClr val="FFFFFF"/>
              </a:solidFill>
              <a:latin typeface="Roboto Slab" charset="0"/>
              <a:sym typeface="Roboto Slab" charset="0"/>
            </a:endParaRPr>
          </a:p>
        </p:txBody>
      </p:sp>
      <p:pic>
        <p:nvPicPr>
          <p:cNvPr id="3" name="Obrázek 2">
            <a:extLst>
              <a:ext uri="{FF2B5EF4-FFF2-40B4-BE49-F238E27FC236}">
                <a16:creationId xmlns:a16="http://schemas.microsoft.com/office/drawing/2014/main" id="{2DCD1612-A15C-46B2-8D32-192AD6D7086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74328" y="332708"/>
            <a:ext cx="1774136" cy="1525756"/>
          </a:xfrm>
          <a:prstGeom prst="rect">
            <a:avLst/>
          </a:prstGeom>
        </p:spPr>
      </p:pic>
      <p:sp>
        <p:nvSpPr>
          <p:cNvPr id="8" name="TextovéPole 7">
            <a:extLst>
              <a:ext uri="{FF2B5EF4-FFF2-40B4-BE49-F238E27FC236}">
                <a16:creationId xmlns:a16="http://schemas.microsoft.com/office/drawing/2014/main" id="{C0F31054-92B5-40D3-9548-70BB0C1D3E8A}"/>
              </a:ext>
            </a:extLst>
          </p:cNvPr>
          <p:cNvSpPr txBox="1"/>
          <p:nvPr/>
        </p:nvSpPr>
        <p:spPr>
          <a:xfrm>
            <a:off x="1187624" y="1347614"/>
            <a:ext cx="6480720" cy="3231654"/>
          </a:xfrm>
          <a:prstGeom prst="rect">
            <a:avLst/>
          </a:prstGeom>
          <a:noFill/>
        </p:spPr>
        <p:txBody>
          <a:bodyPr wrap="square" rtlCol="0">
            <a:spAutoFit/>
          </a:bodyPr>
          <a:lstStyle/>
          <a:p>
            <a:pPr marL="342900" indent="-342900">
              <a:buFont typeface="Arial" panose="020B0604020202020204" pitchFamily="34" charset="0"/>
              <a:buChar char="•"/>
            </a:pPr>
            <a:r>
              <a:rPr lang="cs-CZ" sz="2000" dirty="0">
                <a:latin typeface="Roboto Slab" pitchFamily="2" charset="0"/>
                <a:ea typeface="Roboto Slab" pitchFamily="2" charset="0"/>
              </a:rPr>
              <a:t>Bezbarvý plyn, bez zápachu</a:t>
            </a:r>
          </a:p>
          <a:p>
            <a:pPr marL="342900" indent="-342900">
              <a:buFont typeface="Arial" panose="020B0604020202020204" pitchFamily="34" charset="0"/>
              <a:buChar char="•"/>
            </a:pPr>
            <a:r>
              <a:rPr lang="cs-CZ" sz="2000" dirty="0">
                <a:latin typeface="Roboto Slab" pitchFamily="2" charset="0"/>
                <a:ea typeface="Roboto Slab" pitchFamily="2" charset="0"/>
              </a:rPr>
              <a:t>Rozpustný ve vodě</a:t>
            </a:r>
          </a:p>
          <a:p>
            <a:pPr marL="342900" indent="-342900">
              <a:buFont typeface="Arial" panose="020B0604020202020204" pitchFamily="34" charset="0"/>
              <a:buChar char="•"/>
            </a:pPr>
            <a:r>
              <a:rPr lang="cs-CZ" sz="2000" dirty="0">
                <a:latin typeface="Roboto Slab" pitchFamily="2" charset="0"/>
                <a:ea typeface="Roboto Slab" pitchFamily="2" charset="0"/>
              </a:rPr>
              <a:t>Těžší než vzduch</a:t>
            </a:r>
          </a:p>
          <a:p>
            <a:pPr marL="342900" indent="-342900">
              <a:buFont typeface="Arial" panose="020B0604020202020204" pitchFamily="34" charset="0"/>
              <a:buChar char="•"/>
            </a:pPr>
            <a:r>
              <a:rPr lang="cs-CZ" sz="2000" dirty="0">
                <a:latin typeface="Roboto Slab" pitchFamily="2" charset="0"/>
                <a:ea typeface="Roboto Slab" pitchFamily="2" charset="0"/>
              </a:rPr>
              <a:t>Nejedovatý</a:t>
            </a:r>
          </a:p>
          <a:p>
            <a:pPr marL="342900" indent="-342900">
              <a:buFont typeface="Arial" panose="020B0604020202020204" pitchFamily="34" charset="0"/>
              <a:buChar char="•"/>
            </a:pPr>
            <a:r>
              <a:rPr lang="cs-CZ" sz="2000" dirty="0">
                <a:latin typeface="Roboto Slab" pitchFamily="2" charset="0"/>
                <a:ea typeface="Roboto Slab" pitchFamily="2" charset="0"/>
              </a:rPr>
              <a:t>Nepodporuje hoření</a:t>
            </a:r>
          </a:p>
          <a:p>
            <a:pPr marL="342900" indent="-342900">
              <a:buFont typeface="Arial" panose="020B0604020202020204" pitchFamily="34" charset="0"/>
              <a:buChar char="•"/>
            </a:pPr>
            <a:r>
              <a:rPr lang="cs-CZ" sz="2000" dirty="0">
                <a:latin typeface="Roboto Slab" pitchFamily="2" charset="0"/>
                <a:ea typeface="Roboto Slab" pitchFamily="2" charset="0"/>
              </a:rPr>
              <a:t>Nemá redukční účinky</a:t>
            </a:r>
          </a:p>
          <a:p>
            <a:pPr marL="342900" indent="-342900">
              <a:buFont typeface="Arial" panose="020B0604020202020204" pitchFamily="34" charset="0"/>
              <a:buChar char="•"/>
            </a:pPr>
            <a:r>
              <a:rPr lang="cs-CZ" sz="2000" dirty="0">
                <a:latin typeface="Roboto Slab" pitchFamily="2" charset="0"/>
                <a:ea typeface="Roboto Slab" pitchFamily="2" charset="0"/>
              </a:rPr>
              <a:t>Kyselinotvorný – jeho reakcí s vodou vzniká kyselina uhličitá:</a:t>
            </a:r>
          </a:p>
          <a:p>
            <a:pPr marL="342900" indent="-342900">
              <a:buFont typeface="Arial" panose="020B0604020202020204" pitchFamily="34" charset="0"/>
              <a:buChar char="•"/>
            </a:pPr>
            <a:endParaRPr lang="cs-CZ" sz="2000" dirty="0">
              <a:latin typeface="Roboto Slab" pitchFamily="2" charset="0"/>
              <a:ea typeface="Roboto Slab" pitchFamily="2" charset="0"/>
            </a:endParaRPr>
          </a:p>
          <a:p>
            <a:r>
              <a:rPr lang="cs-CZ" sz="2000" dirty="0">
                <a:latin typeface="Roboto Slab" pitchFamily="2" charset="0"/>
                <a:ea typeface="Roboto Slab" pitchFamily="2" charset="0"/>
              </a:rPr>
              <a:t>                                   </a:t>
            </a:r>
            <a:r>
              <a:rPr lang="cs-CZ" sz="2400" b="1" dirty="0">
                <a:latin typeface="Roboto Slab" pitchFamily="2" charset="0"/>
                <a:ea typeface="Roboto Slab" pitchFamily="2" charset="0"/>
              </a:rPr>
              <a:t>CO</a:t>
            </a:r>
            <a:r>
              <a:rPr lang="cs-CZ" sz="2400" b="1" baseline="-25000" dirty="0">
                <a:latin typeface="Roboto Slab" pitchFamily="2" charset="0"/>
                <a:ea typeface="Roboto Slab" pitchFamily="2" charset="0"/>
              </a:rPr>
              <a:t>2</a:t>
            </a:r>
            <a:r>
              <a:rPr lang="cs-CZ" sz="2400" b="1" dirty="0">
                <a:latin typeface="Roboto Slab" pitchFamily="2" charset="0"/>
                <a:ea typeface="Roboto Slab" pitchFamily="2" charset="0"/>
              </a:rPr>
              <a:t> + H</a:t>
            </a:r>
            <a:r>
              <a:rPr lang="cs-CZ" sz="2400" b="1" baseline="-25000" dirty="0">
                <a:latin typeface="Roboto Slab" pitchFamily="2" charset="0"/>
                <a:ea typeface="Roboto Slab" pitchFamily="2" charset="0"/>
              </a:rPr>
              <a:t>2</a:t>
            </a:r>
            <a:r>
              <a:rPr lang="cs-CZ" sz="2400" b="1" dirty="0">
                <a:latin typeface="Roboto Slab" pitchFamily="2" charset="0"/>
                <a:ea typeface="Roboto Slab" pitchFamily="2" charset="0"/>
              </a:rPr>
              <a:t>O     →      H</a:t>
            </a:r>
            <a:r>
              <a:rPr lang="cs-CZ" sz="2400" b="1" baseline="-25000" dirty="0">
                <a:latin typeface="Roboto Slab" pitchFamily="2" charset="0"/>
                <a:ea typeface="Roboto Slab" pitchFamily="2" charset="0"/>
              </a:rPr>
              <a:t>2</a:t>
            </a:r>
            <a:r>
              <a:rPr lang="cs-CZ" sz="2400" b="1" dirty="0">
                <a:latin typeface="Roboto Slab" pitchFamily="2" charset="0"/>
                <a:ea typeface="Roboto Slab" pitchFamily="2" charset="0"/>
              </a:rPr>
              <a:t>CO</a:t>
            </a:r>
            <a:r>
              <a:rPr lang="cs-CZ" sz="2400" b="1" baseline="-25000" dirty="0">
                <a:latin typeface="Roboto Slab" pitchFamily="2" charset="0"/>
                <a:ea typeface="Roboto Slab" pitchFamily="2" charset="0"/>
              </a:rPr>
              <a:t>3</a:t>
            </a:r>
          </a:p>
        </p:txBody>
      </p:sp>
    </p:spTree>
    <p:extLst>
      <p:ext uri="{BB962C8B-B14F-4D97-AF65-F5344CB8AC3E}">
        <p14:creationId xmlns:p14="http://schemas.microsoft.com/office/powerpoint/2010/main" val="182567847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467544" y="250097"/>
            <a:ext cx="8352928" cy="593461"/>
          </a:xfrm>
        </p:spPr>
        <p:txBody>
          <a:bodyPr anchor="b"/>
          <a:lstStyle/>
          <a:p>
            <a:pPr eaLnBrk="1" hangingPunct="1">
              <a:buClr>
                <a:srgbClr val="FFFFFF"/>
              </a:buClr>
              <a:buSzPts val="1800"/>
              <a:buFont typeface="Roboto Slab" charset="0"/>
              <a:buNone/>
            </a:pPr>
            <a:r>
              <a:rPr lang="sk-SK" altLang="cs-CZ" sz="2800" b="1" dirty="0" err="1">
                <a:solidFill>
                  <a:srgbClr val="94BF6E"/>
                </a:solidFill>
                <a:latin typeface="Roboto Slab" charset="0"/>
                <a:cs typeface="Arial" panose="020B0604020202020204" pitchFamily="34" charset="0"/>
                <a:sym typeface="Roboto Slab" charset="0"/>
              </a:rPr>
              <a:t>Působení</a:t>
            </a:r>
            <a:r>
              <a:rPr lang="sk-SK" altLang="cs-CZ" sz="2800" b="1" dirty="0">
                <a:solidFill>
                  <a:srgbClr val="94BF6E"/>
                </a:solidFill>
                <a:latin typeface="Roboto Slab" charset="0"/>
                <a:cs typeface="Arial" panose="020B0604020202020204" pitchFamily="34" charset="0"/>
                <a:sym typeface="Roboto Slab" charset="0"/>
              </a:rPr>
              <a:t> oxidu uhličitého na </a:t>
            </a:r>
            <a:r>
              <a:rPr lang="sk-SK" altLang="cs-CZ" sz="2800" b="1" dirty="0" err="1">
                <a:solidFill>
                  <a:srgbClr val="94BF6E"/>
                </a:solidFill>
                <a:latin typeface="Roboto Slab" charset="0"/>
                <a:cs typeface="Arial" panose="020B0604020202020204" pitchFamily="34" charset="0"/>
                <a:sym typeface="Roboto Slab" charset="0"/>
              </a:rPr>
              <a:t>živočichy</a:t>
            </a: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7</a:t>
            </a:fld>
            <a:endParaRPr lang="sk-SK" altLang="cs-CZ" sz="800">
              <a:solidFill>
                <a:srgbClr val="FFFFFF"/>
              </a:solidFill>
              <a:latin typeface="Roboto Slab" charset="0"/>
              <a:sym typeface="Roboto Slab" charset="0"/>
            </a:endParaRPr>
          </a:p>
        </p:txBody>
      </p:sp>
      <p:sp>
        <p:nvSpPr>
          <p:cNvPr id="7" name="TextovéPole 6">
            <a:extLst>
              <a:ext uri="{FF2B5EF4-FFF2-40B4-BE49-F238E27FC236}">
                <a16:creationId xmlns:a16="http://schemas.microsoft.com/office/drawing/2014/main" id="{EE35FBE6-2C64-4F73-94D2-5B7BF622395A}"/>
              </a:ext>
            </a:extLst>
          </p:cNvPr>
          <p:cNvSpPr txBox="1"/>
          <p:nvPr/>
        </p:nvSpPr>
        <p:spPr>
          <a:xfrm>
            <a:off x="884439" y="5981074"/>
            <a:ext cx="6876337" cy="230832"/>
          </a:xfrm>
          <a:prstGeom prst="rect">
            <a:avLst/>
          </a:prstGeom>
          <a:noFill/>
        </p:spPr>
        <p:txBody>
          <a:bodyPr wrap="square" rtlCol="0">
            <a:spAutoFit/>
          </a:bodyPr>
          <a:lstStyle/>
          <a:p>
            <a:r>
              <a:rPr lang="cs-CZ" sz="900">
                <a:hlinkClick r:id="rId3" tooltip="https://geomapa.lounovicepodblanikem.cz/horniny/6.html"/>
              </a:rPr>
              <a:t>Tato fotka</a:t>
            </a:r>
            <a:r>
              <a:rPr lang="cs-CZ" sz="900"/>
              <a:t> od autora Neznámý autor s licencí </a:t>
            </a:r>
            <a:r>
              <a:rPr lang="cs-CZ" sz="900">
                <a:hlinkClick r:id="rId4" tooltip="https://creativecommons.org/licenses/by-nc-sa/3.0/"/>
              </a:rPr>
              <a:t>CC BY-SA-NC</a:t>
            </a:r>
            <a:endParaRPr lang="cs-CZ" sz="900"/>
          </a:p>
        </p:txBody>
      </p:sp>
      <p:sp>
        <p:nvSpPr>
          <p:cNvPr id="3" name="TextovéPole 2">
            <a:extLst>
              <a:ext uri="{FF2B5EF4-FFF2-40B4-BE49-F238E27FC236}">
                <a16:creationId xmlns:a16="http://schemas.microsoft.com/office/drawing/2014/main" id="{681F5F7E-BFB0-4A21-B3B8-27205C864B95}"/>
              </a:ext>
            </a:extLst>
          </p:cNvPr>
          <p:cNvSpPr txBox="1"/>
          <p:nvPr/>
        </p:nvSpPr>
        <p:spPr>
          <a:xfrm>
            <a:off x="467544" y="763089"/>
            <a:ext cx="7992889" cy="1631216"/>
          </a:xfrm>
          <a:prstGeom prst="rect">
            <a:avLst/>
          </a:prstGeom>
          <a:noFill/>
        </p:spPr>
        <p:txBody>
          <a:bodyPr wrap="square" rtlCol="0">
            <a:spAutoFit/>
          </a:bodyPr>
          <a:lstStyle/>
          <a:p>
            <a:r>
              <a:rPr lang="cs-CZ" sz="2000" dirty="0">
                <a:latin typeface="Roboto Slab" pitchFamily="2" charset="0"/>
                <a:ea typeface="Roboto Slab" pitchFamily="2" charset="0"/>
              </a:rPr>
              <a:t>Oxid uhličitý není jedovatý, ale je nedýchatelný.</a:t>
            </a:r>
          </a:p>
          <a:p>
            <a:r>
              <a:rPr lang="cs-CZ" sz="2000" dirty="0">
                <a:latin typeface="Roboto Slab" pitchFamily="2" charset="0"/>
                <a:ea typeface="Roboto Slab" pitchFamily="2" charset="0"/>
              </a:rPr>
              <a:t>Ve vyšších koncentracích může způsobit ztrátu vědomí až smrt</a:t>
            </a:r>
          </a:p>
          <a:p>
            <a:r>
              <a:rPr lang="cs-CZ" sz="2000" dirty="0">
                <a:latin typeface="Roboto Slab" pitchFamily="2" charset="0"/>
                <a:ea typeface="Roboto Slab" pitchFamily="2" charset="0"/>
              </a:rPr>
              <a:t>(způsobí </a:t>
            </a:r>
            <a:r>
              <a:rPr lang="cs-CZ" sz="2000" dirty="0" err="1">
                <a:latin typeface="Roboto Slab" pitchFamily="2" charset="0"/>
                <a:ea typeface="Roboto Slab" pitchFamily="2" charset="0"/>
              </a:rPr>
              <a:t>acidosu</a:t>
            </a:r>
            <a:r>
              <a:rPr lang="cs-CZ" sz="2000" dirty="0">
                <a:latin typeface="Roboto Slab" pitchFamily="2" charset="0"/>
                <a:ea typeface="Roboto Slab" pitchFamily="2" charset="0"/>
              </a:rPr>
              <a:t> krve).</a:t>
            </a:r>
          </a:p>
          <a:p>
            <a:endParaRPr lang="cs-CZ" sz="2000" dirty="0">
              <a:latin typeface="Roboto Slab" pitchFamily="2" charset="0"/>
              <a:ea typeface="Roboto Slab" pitchFamily="2" charset="0"/>
            </a:endParaRPr>
          </a:p>
          <a:p>
            <a:r>
              <a:rPr lang="cs-CZ" sz="2000" dirty="0">
                <a:latin typeface="Roboto Slab" pitchFamily="2" charset="0"/>
                <a:ea typeface="Roboto Slab" pitchFamily="2" charset="0"/>
              </a:rPr>
              <a:t>V přírodě je oxid uhličitý velmi důležitý pro fotosyntézu:</a:t>
            </a:r>
          </a:p>
        </p:txBody>
      </p:sp>
      <p:pic>
        <p:nvPicPr>
          <p:cNvPr id="5" name="Obrázek 4">
            <a:extLst>
              <a:ext uri="{FF2B5EF4-FFF2-40B4-BE49-F238E27FC236}">
                <a16:creationId xmlns:a16="http://schemas.microsoft.com/office/drawing/2014/main" id="{E73F3213-9A63-49C1-B8F4-E474CD5BB35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608320" y="2409059"/>
            <a:ext cx="3456384" cy="2649894"/>
          </a:xfrm>
          <a:prstGeom prst="rect">
            <a:avLst/>
          </a:prstGeom>
        </p:spPr>
      </p:pic>
      <p:sp>
        <p:nvSpPr>
          <p:cNvPr id="14" name="TextovéPole 13">
            <a:extLst>
              <a:ext uri="{FF2B5EF4-FFF2-40B4-BE49-F238E27FC236}">
                <a16:creationId xmlns:a16="http://schemas.microsoft.com/office/drawing/2014/main" id="{4F1C83E9-6ADE-4C8F-B326-9D8919133A69}"/>
              </a:ext>
            </a:extLst>
          </p:cNvPr>
          <p:cNvSpPr txBox="1"/>
          <p:nvPr/>
        </p:nvSpPr>
        <p:spPr>
          <a:xfrm>
            <a:off x="2586285" y="5238416"/>
            <a:ext cx="4571429" cy="230832"/>
          </a:xfrm>
          <a:prstGeom prst="rect">
            <a:avLst/>
          </a:prstGeom>
          <a:noFill/>
        </p:spPr>
        <p:txBody>
          <a:bodyPr wrap="square" rtlCol="0">
            <a:spAutoFit/>
          </a:bodyPr>
          <a:lstStyle/>
          <a:p>
            <a:r>
              <a:rPr lang="cs-CZ" sz="900">
                <a:hlinkClick r:id="rId7" tooltip="https://www.vyplnto.cz/realizovane-pruzkumy/o-vsem-moznem-xiii/"/>
              </a:rPr>
              <a:t>Tato fotka</a:t>
            </a:r>
            <a:r>
              <a:rPr lang="cs-CZ" sz="900"/>
              <a:t> od autora Neznámý autor s licencí </a:t>
            </a:r>
            <a:r>
              <a:rPr lang="cs-CZ" sz="900">
                <a:hlinkClick r:id="rId8" tooltip="https://creativecommons.org/licenses/by/3.0/"/>
              </a:rPr>
              <a:t>CC BY</a:t>
            </a:r>
            <a:endParaRPr lang="cs-CZ" sz="900"/>
          </a:p>
        </p:txBody>
      </p:sp>
    </p:spTree>
    <p:extLst>
      <p:ext uri="{BB962C8B-B14F-4D97-AF65-F5344CB8AC3E}">
        <p14:creationId xmlns:p14="http://schemas.microsoft.com/office/powerpoint/2010/main" val="821287973"/>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483518"/>
            <a:ext cx="5328592" cy="1224136"/>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Vznik oxidu uhličitého </a:t>
            </a:r>
            <a:br>
              <a:rPr lang="sk-SK" altLang="cs-CZ" sz="2800" b="1" dirty="0">
                <a:solidFill>
                  <a:srgbClr val="94BF6E"/>
                </a:solidFill>
                <a:latin typeface="Roboto Slab" charset="0"/>
                <a:cs typeface="Arial" panose="020B0604020202020204" pitchFamily="34" charset="0"/>
                <a:sym typeface="Roboto Slab" charset="0"/>
              </a:rPr>
            </a:br>
            <a:endParaRPr lang="sk-SK" altLang="cs-CZ" sz="2800" b="1" dirty="0">
              <a:solidFill>
                <a:srgbClr val="94BF6E"/>
              </a:solidFill>
              <a:latin typeface="Roboto Slab" charset="0"/>
              <a:cs typeface="Arial" panose="020B0604020202020204" pitchFamily="34" charset="0"/>
              <a:sym typeface="Roboto Slab" charset="0"/>
            </a:endParaRP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8</a:t>
            </a:fld>
            <a:endParaRPr lang="sk-SK" altLang="cs-CZ" sz="800">
              <a:solidFill>
                <a:srgbClr val="FFFFFF"/>
              </a:solidFill>
              <a:latin typeface="Roboto Slab" charset="0"/>
              <a:sym typeface="Roboto Slab" charset="0"/>
            </a:endParaRPr>
          </a:p>
        </p:txBody>
      </p:sp>
      <p:sp>
        <p:nvSpPr>
          <p:cNvPr id="8" name="TextovéPole 7">
            <a:extLst>
              <a:ext uri="{FF2B5EF4-FFF2-40B4-BE49-F238E27FC236}">
                <a16:creationId xmlns:a16="http://schemas.microsoft.com/office/drawing/2014/main" id="{C0F31054-92B5-40D3-9548-70BB0C1D3E8A}"/>
              </a:ext>
            </a:extLst>
          </p:cNvPr>
          <p:cNvSpPr txBox="1"/>
          <p:nvPr/>
        </p:nvSpPr>
        <p:spPr>
          <a:xfrm>
            <a:off x="539552" y="1347614"/>
            <a:ext cx="7848872" cy="3231654"/>
          </a:xfrm>
          <a:prstGeom prst="rect">
            <a:avLst/>
          </a:prstGeom>
          <a:noFill/>
        </p:spPr>
        <p:txBody>
          <a:bodyPr wrap="square" rtlCol="0">
            <a:spAutoFit/>
          </a:bodyPr>
          <a:lstStyle/>
          <a:p>
            <a:pPr marL="342900" indent="-342900">
              <a:buFont typeface="Arial" panose="020B0604020202020204" pitchFamily="34" charset="0"/>
              <a:buChar char="•"/>
            </a:pPr>
            <a:r>
              <a:rPr lang="cs-CZ" sz="2000" dirty="0">
                <a:latin typeface="Roboto Slab" pitchFamily="2" charset="0"/>
                <a:ea typeface="Roboto Slab" pitchFamily="2" charset="0"/>
              </a:rPr>
              <a:t>Kvašením cukrů</a:t>
            </a:r>
          </a:p>
          <a:p>
            <a:pPr marL="342900" indent="-342900">
              <a:buFont typeface="Arial" panose="020B0604020202020204" pitchFamily="34" charset="0"/>
              <a:buChar char="•"/>
            </a:pPr>
            <a:r>
              <a:rPr lang="cs-CZ" sz="2000" dirty="0">
                <a:latin typeface="Roboto Slab" pitchFamily="2" charset="0"/>
                <a:ea typeface="Roboto Slab" pitchFamily="2" charset="0"/>
              </a:rPr>
              <a:t>Rozkladem organických látek (tlením)</a:t>
            </a:r>
          </a:p>
          <a:p>
            <a:pPr marL="342900" indent="-342900">
              <a:buFont typeface="Arial" panose="020B0604020202020204" pitchFamily="34" charset="0"/>
              <a:buChar char="•"/>
            </a:pPr>
            <a:r>
              <a:rPr lang="cs-CZ" sz="2000" dirty="0">
                <a:latin typeface="Roboto Slab" pitchFamily="2" charset="0"/>
                <a:ea typeface="Roboto Slab" pitchFamily="2" charset="0"/>
              </a:rPr>
              <a:t>Rozkladem anorganických minerálů – viz foto</a:t>
            </a:r>
          </a:p>
          <a:p>
            <a:pPr marL="342900" indent="-342900">
              <a:buFont typeface="Arial" panose="020B0604020202020204" pitchFamily="34" charset="0"/>
              <a:buChar char="•"/>
            </a:pPr>
            <a:r>
              <a:rPr lang="cs-CZ" sz="2000" dirty="0">
                <a:latin typeface="Roboto Slab" pitchFamily="2" charset="0"/>
                <a:ea typeface="Roboto Slab" pitchFamily="2" charset="0"/>
              </a:rPr>
              <a:t>Dýcháním </a:t>
            </a:r>
          </a:p>
          <a:p>
            <a:pPr marL="342900" indent="-342900">
              <a:buFont typeface="Arial" panose="020B0604020202020204" pitchFamily="34" charset="0"/>
              <a:buChar char="•"/>
            </a:pPr>
            <a:r>
              <a:rPr lang="cs-CZ" sz="2000" dirty="0">
                <a:latin typeface="Roboto Slab" pitchFamily="2" charset="0"/>
                <a:ea typeface="Roboto Slab" pitchFamily="2" charset="0"/>
              </a:rPr>
              <a:t>Hořením uhlíku (uhlí, biomasy) nebo oxidu uhelnatého (svítiplyn) </a:t>
            </a:r>
          </a:p>
          <a:p>
            <a:pPr marL="342900" indent="-342900">
              <a:buFont typeface="Arial" panose="020B0604020202020204" pitchFamily="34" charset="0"/>
              <a:buChar char="•"/>
            </a:pPr>
            <a:r>
              <a:rPr lang="cs-CZ" sz="2000" dirty="0">
                <a:latin typeface="Roboto Slab" pitchFamily="2" charset="0"/>
                <a:ea typeface="Roboto Slab" pitchFamily="2" charset="0"/>
              </a:rPr>
              <a:t>Při chemických výrobách – např. výroba páleného vápna</a:t>
            </a:r>
          </a:p>
          <a:p>
            <a:pPr marL="342900" indent="-342900">
              <a:buFont typeface="Arial" panose="020B0604020202020204" pitchFamily="34" charset="0"/>
              <a:buChar char="•"/>
            </a:pPr>
            <a:r>
              <a:rPr lang="cs-CZ" sz="2000" dirty="0">
                <a:latin typeface="Roboto Slab" pitchFamily="2" charset="0"/>
                <a:ea typeface="Roboto Slab" pitchFamily="2" charset="0"/>
              </a:rPr>
              <a:t>Konečný produkt metabolismu u živočichů</a:t>
            </a:r>
          </a:p>
          <a:p>
            <a:pPr marL="342900" indent="-342900">
              <a:buFont typeface="Arial" panose="020B0604020202020204" pitchFamily="34" charset="0"/>
              <a:buChar char="•"/>
            </a:pPr>
            <a:r>
              <a:rPr lang="cs-CZ" sz="2000" dirty="0">
                <a:latin typeface="Roboto Slab" pitchFamily="2" charset="0"/>
                <a:ea typeface="Roboto Slab" pitchFamily="2" charset="0"/>
              </a:rPr>
              <a:t>Je součástí vulkanických plynů a minerálních vod</a:t>
            </a:r>
          </a:p>
          <a:p>
            <a:pPr marL="342900" indent="-342900">
              <a:buFont typeface="Arial" panose="020B0604020202020204" pitchFamily="34" charset="0"/>
              <a:buChar char="•"/>
            </a:pPr>
            <a:r>
              <a:rPr lang="cs-CZ" sz="2000" dirty="0">
                <a:latin typeface="Roboto Slab" pitchFamily="2" charset="0"/>
                <a:ea typeface="Roboto Slab" pitchFamily="2" charset="0"/>
              </a:rPr>
              <a:t>Je důležitou součástí atmosféry některých hvězd</a:t>
            </a:r>
            <a:endParaRPr lang="cs-CZ" sz="2400" dirty="0">
              <a:latin typeface="Roboto Slab" pitchFamily="2" charset="0"/>
              <a:ea typeface="Roboto Slab" pitchFamily="2" charset="0"/>
            </a:endParaRPr>
          </a:p>
        </p:txBody>
      </p:sp>
      <p:pic>
        <p:nvPicPr>
          <p:cNvPr id="6" name="Obrázek 5">
            <a:extLst>
              <a:ext uri="{FF2B5EF4-FFF2-40B4-BE49-F238E27FC236}">
                <a16:creationId xmlns:a16="http://schemas.microsoft.com/office/drawing/2014/main" id="{2842FC91-BAA1-4D96-9221-4B676A223EA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09759" y="51470"/>
            <a:ext cx="2520280" cy="1890210"/>
          </a:xfrm>
          <a:prstGeom prst="rect">
            <a:avLst/>
          </a:prstGeom>
        </p:spPr>
      </p:pic>
    </p:spTree>
    <p:extLst>
      <p:ext uri="{BB962C8B-B14F-4D97-AF65-F5344CB8AC3E}">
        <p14:creationId xmlns:p14="http://schemas.microsoft.com/office/powerpoint/2010/main" val="480351392"/>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4;p19">
            <a:extLst>
              <a:ext uri="{FF2B5EF4-FFF2-40B4-BE49-F238E27FC236}">
                <a16:creationId xmlns:a16="http://schemas.microsoft.com/office/drawing/2014/main" id="{5737A82B-5A4B-4373-9A7A-75C1570C1BFA}"/>
              </a:ext>
            </a:extLst>
          </p:cNvPr>
          <p:cNvSpPr txBox="1">
            <a:spLocks noGrp="1"/>
          </p:cNvSpPr>
          <p:nvPr>
            <p:ph type="ctrTitle" idx="4294967295"/>
          </p:nvPr>
        </p:nvSpPr>
        <p:spPr>
          <a:xfrm>
            <a:off x="395536" y="51470"/>
            <a:ext cx="8640960" cy="1008112"/>
          </a:xfrm>
        </p:spPr>
        <p:txBody>
          <a:bodyPr anchor="b"/>
          <a:lstStyle/>
          <a:p>
            <a:pPr eaLnBrk="1" hangingPunct="1">
              <a:buClr>
                <a:srgbClr val="FFFFFF"/>
              </a:buClr>
              <a:buSzPts val="1800"/>
              <a:buFont typeface="Roboto Slab" charset="0"/>
              <a:buNone/>
            </a:pPr>
            <a:r>
              <a:rPr lang="sk-SK" altLang="cs-CZ" sz="2800" b="1" dirty="0">
                <a:solidFill>
                  <a:srgbClr val="94BF6E"/>
                </a:solidFill>
                <a:latin typeface="Roboto Slab" charset="0"/>
                <a:cs typeface="Arial" panose="020B0604020202020204" pitchFamily="34" charset="0"/>
                <a:sym typeface="Roboto Slab" charset="0"/>
              </a:rPr>
              <a:t>Vznik oxidu uhličitého </a:t>
            </a:r>
            <a:r>
              <a:rPr lang="sk-SK" altLang="cs-CZ" sz="2800" b="1" dirty="0" err="1">
                <a:solidFill>
                  <a:srgbClr val="94BF6E"/>
                </a:solidFill>
                <a:latin typeface="Roboto Slab" charset="0"/>
                <a:cs typeface="Arial" panose="020B0604020202020204" pitchFamily="34" charset="0"/>
                <a:sym typeface="Roboto Slab" charset="0"/>
              </a:rPr>
              <a:t>rozkladem</a:t>
            </a:r>
            <a:r>
              <a:rPr lang="sk-SK" altLang="cs-CZ" sz="2800" b="1" dirty="0">
                <a:solidFill>
                  <a:srgbClr val="94BF6E"/>
                </a:solidFill>
                <a:latin typeface="Roboto Slab" charset="0"/>
                <a:cs typeface="Arial" panose="020B0604020202020204" pitchFamily="34" charset="0"/>
                <a:sym typeface="Roboto Slab" charset="0"/>
              </a:rPr>
              <a:t> organických </a:t>
            </a:r>
            <a:r>
              <a:rPr lang="sk-SK" altLang="cs-CZ" sz="2800" b="1" dirty="0" err="1">
                <a:solidFill>
                  <a:srgbClr val="94BF6E"/>
                </a:solidFill>
                <a:latin typeface="Roboto Slab" charset="0"/>
                <a:cs typeface="Arial" panose="020B0604020202020204" pitchFamily="34" charset="0"/>
                <a:sym typeface="Roboto Slab" charset="0"/>
              </a:rPr>
              <a:t>látek</a:t>
            </a:r>
            <a:r>
              <a:rPr lang="sk-SK" altLang="cs-CZ" sz="2800" b="1" dirty="0">
                <a:solidFill>
                  <a:srgbClr val="94BF6E"/>
                </a:solidFill>
                <a:latin typeface="Roboto Slab" charset="0"/>
                <a:cs typeface="Arial" panose="020B0604020202020204" pitchFamily="34" charset="0"/>
                <a:sym typeface="Roboto Slab" charset="0"/>
              </a:rPr>
              <a:t> – </a:t>
            </a:r>
            <a:r>
              <a:rPr lang="sk-SK" altLang="cs-CZ" sz="2800" b="1" dirty="0" err="1">
                <a:solidFill>
                  <a:srgbClr val="94BF6E"/>
                </a:solidFill>
                <a:latin typeface="Roboto Slab" charset="0"/>
                <a:cs typeface="Arial" panose="020B0604020202020204" pitchFamily="34" charset="0"/>
                <a:sym typeface="Roboto Slab" charset="0"/>
              </a:rPr>
              <a:t>viz</a:t>
            </a:r>
            <a:r>
              <a:rPr lang="sk-SK" altLang="cs-CZ" sz="2800" b="1" dirty="0">
                <a:solidFill>
                  <a:srgbClr val="94BF6E"/>
                </a:solidFill>
                <a:latin typeface="Roboto Slab" charset="0"/>
                <a:cs typeface="Arial" panose="020B0604020202020204" pitchFamily="34" charset="0"/>
                <a:sym typeface="Roboto Slab" charset="0"/>
              </a:rPr>
              <a:t> </a:t>
            </a:r>
            <a:r>
              <a:rPr lang="sk-SK" altLang="cs-CZ" sz="2800" b="1" dirty="0" err="1">
                <a:solidFill>
                  <a:srgbClr val="94BF6E"/>
                </a:solidFill>
                <a:latin typeface="Roboto Slab" charset="0"/>
                <a:cs typeface="Arial" panose="020B0604020202020204" pitchFamily="34" charset="0"/>
                <a:sym typeface="Roboto Slab" charset="0"/>
              </a:rPr>
              <a:t>koloběh</a:t>
            </a:r>
            <a:r>
              <a:rPr lang="sk-SK" altLang="cs-CZ" sz="2800" b="1" dirty="0">
                <a:solidFill>
                  <a:srgbClr val="94BF6E"/>
                </a:solidFill>
                <a:latin typeface="Roboto Slab" charset="0"/>
                <a:cs typeface="Arial" panose="020B0604020202020204" pitchFamily="34" charset="0"/>
                <a:sym typeface="Roboto Slab" charset="0"/>
              </a:rPr>
              <a:t> uhlíku v </a:t>
            </a:r>
            <a:r>
              <a:rPr lang="sk-SK" altLang="cs-CZ" sz="2800" b="1" dirty="0" err="1">
                <a:solidFill>
                  <a:srgbClr val="94BF6E"/>
                </a:solidFill>
                <a:latin typeface="Roboto Slab" charset="0"/>
                <a:cs typeface="Arial" panose="020B0604020202020204" pitchFamily="34" charset="0"/>
                <a:sym typeface="Roboto Slab" charset="0"/>
              </a:rPr>
              <a:t>přírodě</a:t>
            </a:r>
            <a:r>
              <a:rPr lang="sk-SK" altLang="cs-CZ" sz="2800" b="1" dirty="0">
                <a:solidFill>
                  <a:srgbClr val="94BF6E"/>
                </a:solidFill>
                <a:latin typeface="Roboto Slab" charset="0"/>
                <a:cs typeface="Arial" panose="020B0604020202020204" pitchFamily="34" charset="0"/>
                <a:sym typeface="Roboto Slab" charset="0"/>
              </a:rPr>
              <a:t>: </a:t>
            </a:r>
          </a:p>
        </p:txBody>
      </p:sp>
      <p:sp>
        <p:nvSpPr>
          <p:cNvPr id="19465" name="Google Shape;187;p19">
            <a:extLst>
              <a:ext uri="{FF2B5EF4-FFF2-40B4-BE49-F238E27FC236}">
                <a16:creationId xmlns:a16="http://schemas.microsoft.com/office/drawing/2014/main" id="{413904F2-CC30-4F39-9A24-83F810013E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ED64808-DE9A-47E5-867E-97176EC3AC69}" type="slidenum">
              <a:rPr lang="sk-SK" altLang="cs-CZ" sz="800">
                <a:solidFill>
                  <a:srgbClr val="FFFFFF"/>
                </a:solidFill>
                <a:latin typeface="Roboto Slab" charset="0"/>
                <a:sym typeface="Roboto Slab" charset="0"/>
              </a:rPr>
              <a:pPr eaLnBrk="1" hangingPunct="1"/>
              <a:t>9</a:t>
            </a:fld>
            <a:endParaRPr lang="sk-SK" altLang="cs-CZ" sz="800">
              <a:solidFill>
                <a:srgbClr val="FFFFFF"/>
              </a:solidFill>
              <a:latin typeface="Roboto Slab" charset="0"/>
              <a:sym typeface="Roboto Slab" charset="0"/>
            </a:endParaRPr>
          </a:p>
        </p:txBody>
      </p:sp>
      <p:pic>
        <p:nvPicPr>
          <p:cNvPr id="9" name="Obrázek 8">
            <a:extLst>
              <a:ext uri="{FF2B5EF4-FFF2-40B4-BE49-F238E27FC236}">
                <a16:creationId xmlns:a16="http://schemas.microsoft.com/office/drawing/2014/main" id="{1D318B28-61CB-4332-9FBD-CD1F7D4C95C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31640" y="975692"/>
            <a:ext cx="5328592" cy="4116338"/>
          </a:xfrm>
          <a:prstGeom prst="rect">
            <a:avLst/>
          </a:prstGeom>
        </p:spPr>
      </p:pic>
    </p:spTree>
    <p:extLst>
      <p:ext uri="{BB962C8B-B14F-4D97-AF65-F5344CB8AC3E}">
        <p14:creationId xmlns:p14="http://schemas.microsoft.com/office/powerpoint/2010/main" val="122430136"/>
      </p:ext>
    </p:extLst>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97F547D9E3A574E91F4AEF22F0A5902" ma:contentTypeVersion="14" ma:contentTypeDescription="Vytvoří nový dokument" ma:contentTypeScope="" ma:versionID="221dc1b845eb4edb3b7a8de6074378f6">
  <xsd:schema xmlns:xsd="http://www.w3.org/2001/XMLSchema" xmlns:xs="http://www.w3.org/2001/XMLSchema" xmlns:p="http://schemas.microsoft.com/office/2006/metadata/properties" xmlns:ns3="b3def9c5-cd0d-49d7-842c-aa8913a57bf5" xmlns:ns4="ccd6adb6-d71d-476c-b3f9-eb5a7ace5f19" targetNamespace="http://schemas.microsoft.com/office/2006/metadata/properties" ma:root="true" ma:fieldsID="84089e55d4a8dd4b391f1206536292bb" ns3:_="" ns4:_="">
    <xsd:import namespace="b3def9c5-cd0d-49d7-842c-aa8913a57bf5"/>
    <xsd:import namespace="ccd6adb6-d71d-476c-b3f9-eb5a7ace5f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ef9c5-cd0d-49d7-842c-aa8913a57bf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d6adb6-d71d-476c-b3f9-eb5a7ace5f19"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F92FB0-69DB-49AC-A7E8-856D80FF1064}">
  <ds:schemaRefs>
    <ds:schemaRef ds:uri="http://schemas.microsoft.com/sharepoint/v3/contenttype/forms"/>
  </ds:schemaRefs>
</ds:datastoreItem>
</file>

<file path=customXml/itemProps2.xml><?xml version="1.0" encoding="utf-8"?>
<ds:datastoreItem xmlns:ds="http://schemas.openxmlformats.org/officeDocument/2006/customXml" ds:itemID="{1D7FFDB2-35A9-4F28-839A-FE02FE95D5FA}">
  <ds:schemaRefs>
    <ds:schemaRef ds:uri="http://schemas.microsoft.com/office/2006/documentManagement/types"/>
    <ds:schemaRef ds:uri="b3def9c5-cd0d-49d7-842c-aa8913a57bf5"/>
    <ds:schemaRef ds:uri="http://schemas.openxmlformats.org/package/2006/metadata/core-properties"/>
    <ds:schemaRef ds:uri="http://schemas.microsoft.com/office/infopath/2007/PartnerControls"/>
    <ds:schemaRef ds:uri="ccd6adb6-d71d-476c-b3f9-eb5a7ace5f19"/>
    <ds:schemaRef ds:uri="http://purl.org/dc/dcmitype/"/>
    <ds:schemaRef ds:uri="http://schemas.microsoft.com/office/2006/metadata/properti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2D99BCE5-DB8B-4C4A-B260-901AC4B322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ef9c5-cd0d-49d7-842c-aa8913a57bf5"/>
    <ds:schemaRef ds:uri="ccd6adb6-d71d-476c-b3f9-eb5a7ace5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319</TotalTime>
  <Words>1483</Words>
  <Application>Microsoft Office PowerPoint</Application>
  <PresentationFormat>Předvádění na obrazovce (16:9)</PresentationFormat>
  <Paragraphs>198</Paragraphs>
  <Slides>29</Slides>
  <Notes>28</Notes>
  <HiddenSlides>0</HiddenSlides>
  <MMClips>3</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Nixie One</vt:lpstr>
      <vt:lpstr>Wingdings</vt:lpstr>
      <vt:lpstr>Roboto Slab</vt:lpstr>
      <vt:lpstr>Arial</vt:lpstr>
      <vt:lpstr>Ariel</vt:lpstr>
      <vt:lpstr>Warwick template</vt:lpstr>
      <vt:lpstr>Oxid uhličitý</vt:lpstr>
      <vt:lpstr>Oxid uhličitý</vt:lpstr>
      <vt:lpstr>C O N T E N T </vt:lpstr>
      <vt:lpstr>Teoretická část – oxid uhličitý</vt:lpstr>
      <vt:lpstr>Molekula oxidu uhličitého  </vt:lpstr>
      <vt:lpstr>Vlastnosti oxidu uhličitého  </vt:lpstr>
      <vt:lpstr>Působení oxidu uhličitého na živočichy</vt:lpstr>
      <vt:lpstr>Vznik oxidu uhličitého  </vt:lpstr>
      <vt:lpstr>Vznik oxidu uhličitého rozkladem organických látek – viz koloběh uhlíku v přírodě: </vt:lpstr>
      <vt:lpstr>Prezentace aplikace PowerPoint</vt:lpstr>
      <vt:lpstr>Využití oxidu uhličitého  </vt:lpstr>
      <vt:lpstr>Obsah oxidu uhličitého v některých nápojích</vt:lpstr>
      <vt:lpstr>Pevný oxid uhličitý – suchý led  </vt:lpstr>
      <vt:lpstr>Použití suchého ledu:  - náplň hasicích přístrojů - čištění povrchů  - chlazení potravin (při přepravě)  - pro efektní pokusy (např. na party)  Suchý led se při vhození do vody snadno přemění na páru (sublimace) – viz obrázek:   </vt:lpstr>
      <vt:lpstr>Praktická část</vt:lpstr>
      <vt:lpstr>Pokusy praktické části</vt:lpstr>
      <vt:lpstr>1. Vznik oxidu uhličitého hořením uhlovodíků</vt:lpstr>
      <vt:lpstr>2. Vznik oxidu uhličitého kvašením</vt:lpstr>
      <vt:lpstr>3. Důkaz vzniku oxidu uhličitého dýcháním</vt:lpstr>
      <vt:lpstr>Na základě pozorování pokusů vysvětli: </vt:lpstr>
      <vt:lpstr>Samostatně proveď a zapiš další dva pokusy</vt:lpstr>
      <vt:lpstr>4. Vznik oxidu uhličitého rozkladem uhličitanů  nebo hydrogenuhličitanů kyselinou chlorovodíkovou nebo octovou</vt:lpstr>
      <vt:lpstr>5. Vznik oxidu uhličitého rozkladem uhličitanů kyselinou chlorovodíkovou nebo octovou</vt:lpstr>
      <vt:lpstr>Úkoly na závěr:</vt:lpstr>
      <vt:lpstr>Úkoly na závěr - řešení:</vt:lpstr>
      <vt:lpstr>Úkoly na závěr - řešení:</vt:lpstr>
      <vt:lpstr>Zdroje:</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37</cp:revision>
  <dcterms:modified xsi:type="dcterms:W3CDTF">2022-09-20T11:58:58Z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0x010100097F547D9E3A574E91F4AEF22F0A5902</vt:lpwstr>
  </property>
</Properties>
</file>