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Nixie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1" roundtripDataSignature="AMtx7mjskJa78C8NcA5GwPHuOTXdp1Cm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ixieOne-regular.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Arial"/>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sm" w="sm" type="none"/>
            <a:tailEnd len="sm" w="sm"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learningapps.org/display?v=puaccov2v21" TargetMode="External"/><Relationship Id="rId4" Type="http://schemas.openxmlformats.org/officeDocument/2006/relationships/hyperlink" Target="https://learningapps.org/display?v=py54m2qrk21" TargetMode="External"/><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ocs.google.com/document/d/1YUAeTl_eGjOiQcecrFd4MnHukE2KrC2v/edit?usp=sharing&amp;ouid=106368243515045485075&amp;rtpof=true&amp;sd=true" TargetMode="External"/><Relationship Id="rId4" Type="http://schemas.openxmlformats.org/officeDocument/2006/relationships/image" Target="../media/image3.jp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593498" y="2736075"/>
            <a:ext cx="8961600" cy="1545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Arial"/>
              <a:buNone/>
            </a:pPr>
            <a:r>
              <a:rPr b="1" lang="sk-SK">
                <a:solidFill>
                  <a:srgbClr val="FFFFFF"/>
                </a:solidFill>
                <a:latin typeface="Arial"/>
                <a:ea typeface="Arial"/>
                <a:cs typeface="Arial"/>
                <a:sym typeface="Arial"/>
              </a:rPr>
              <a:t>Digi School </a:t>
            </a:r>
            <a:br>
              <a:rPr b="1" lang="sk-SK">
                <a:solidFill>
                  <a:srgbClr val="FFFFFF"/>
                </a:solidFill>
                <a:latin typeface="Arial"/>
                <a:ea typeface="Arial"/>
                <a:cs typeface="Arial"/>
                <a:sym typeface="Arial"/>
              </a:rPr>
            </a:br>
            <a:r>
              <a:rPr b="1" lang="sk-SK">
                <a:solidFill>
                  <a:srgbClr val="FFFFFF"/>
                </a:solidFill>
                <a:latin typeface="Arial"/>
                <a:ea typeface="Arial"/>
                <a:cs typeface="Arial"/>
                <a:sym typeface="Arial"/>
              </a:rPr>
              <a:t>Information Technologies - Viruses </a:t>
            </a:r>
            <a:endParaRPr>
              <a:latin typeface="Arial"/>
              <a:ea typeface="Arial"/>
              <a:cs typeface="Arial"/>
              <a:sym typeface="Arial"/>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type="ctrTitle"/>
          </p:nvPr>
        </p:nvSpPr>
        <p:spPr>
          <a:xfrm>
            <a:off x="5163578" y="3853800"/>
            <a:ext cx="6805800" cy="1160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a:latin typeface="Arial"/>
                <a:ea typeface="Arial"/>
                <a:cs typeface="Arial"/>
                <a:sym typeface="Arial"/>
              </a:rPr>
              <a:t>Teaching Materials</a:t>
            </a:r>
            <a:endParaRPr>
              <a:latin typeface="Arial"/>
              <a:ea typeface="Arial"/>
              <a:cs typeface="Arial"/>
              <a:sym typeface="Arial"/>
            </a:endParaRPr>
          </a:p>
        </p:txBody>
      </p:sp>
      <p:sp>
        <p:nvSpPr>
          <p:cNvPr id="257" name="Google Shape;257;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58" name="Google Shape;258;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59" name="Google Shape;2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60" name="Google Shape;260;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61" name="Google Shape;261;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TEACHING MATERIALS</a:t>
            </a:r>
            <a:endParaRPr>
              <a:latin typeface="Arial"/>
              <a:ea typeface="Arial"/>
              <a:cs typeface="Arial"/>
              <a:sym typeface="Arial"/>
            </a:endParaRPr>
          </a:p>
        </p:txBody>
      </p:sp>
      <p:sp>
        <p:nvSpPr>
          <p:cNvPr id="267" name="Google Shape;267;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a:solidFill>
                  <a:srgbClr val="114454"/>
                </a:solidFill>
                <a:latin typeface="Arial"/>
                <a:ea typeface="Arial"/>
                <a:cs typeface="Arial"/>
                <a:sym typeface="Arial"/>
              </a:rPr>
              <a:t>To revise, students do:</a:t>
            </a:r>
            <a:endParaRPr/>
          </a:p>
          <a:p>
            <a:pPr indent="-406400" lvl="1" marL="914400" rtl="0" algn="l">
              <a:lnSpc>
                <a:spcPct val="150000"/>
              </a:lnSpc>
              <a:spcBef>
                <a:spcPts val="600"/>
              </a:spcBef>
              <a:spcAft>
                <a:spcPts val="0"/>
              </a:spcAft>
              <a:buClr>
                <a:srgbClr val="114454"/>
              </a:buClr>
              <a:buSzPts val="1616"/>
              <a:buFont typeface="Noto Sans Symbols"/>
              <a:buChar char="⮚"/>
            </a:pPr>
            <a:r>
              <a:rPr lang="sk-SK" sz="1600" u="sng">
                <a:solidFill>
                  <a:srgbClr val="114454"/>
                </a:solidFill>
                <a:latin typeface="Arial"/>
                <a:ea typeface="Arial"/>
                <a:cs typeface="Arial"/>
                <a:sym typeface="Arial"/>
                <a:hlinkClick r:id="rId3">
                  <a:extLst>
                    <a:ext uri="{A12FA001-AC4F-418D-AE19-62706E023703}">
                      <ahyp:hlinkClr val="tx"/>
                    </a:ext>
                  </a:extLst>
                </a:hlinkClick>
              </a:rPr>
              <a:t>the cloze test</a:t>
            </a:r>
            <a:r>
              <a:rPr lang="sk-SK" sz="1600">
                <a:solidFill>
                  <a:srgbClr val="114454"/>
                </a:solidFill>
                <a:latin typeface="Arial"/>
                <a:ea typeface="Arial"/>
                <a:cs typeface="Arial"/>
                <a:sym typeface="Arial"/>
              </a:rPr>
              <a:t> at Learningapps</a:t>
            </a:r>
            <a:endParaRPr sz="1600">
              <a:solidFill>
                <a:srgbClr val="114454"/>
              </a:solidFill>
              <a:latin typeface="Arial"/>
              <a:ea typeface="Arial"/>
              <a:cs typeface="Arial"/>
              <a:sym typeface="Arial"/>
            </a:endParaRPr>
          </a:p>
          <a:p>
            <a:pPr indent="-406400" lvl="1" marL="914400" rtl="0" algn="l">
              <a:lnSpc>
                <a:spcPct val="150000"/>
              </a:lnSpc>
              <a:spcBef>
                <a:spcPts val="600"/>
              </a:spcBef>
              <a:spcAft>
                <a:spcPts val="0"/>
              </a:spcAft>
              <a:buClr>
                <a:srgbClr val="114454"/>
              </a:buClr>
              <a:buSzPts val="1616"/>
              <a:buFont typeface="Noto Sans Symbols"/>
              <a:buChar char="⮚"/>
            </a:pPr>
            <a:r>
              <a:rPr lang="sk-SK" sz="1600" u="sng">
                <a:solidFill>
                  <a:srgbClr val="114454"/>
                </a:solidFill>
                <a:latin typeface="Arial"/>
                <a:ea typeface="Arial"/>
                <a:cs typeface="Arial"/>
                <a:sym typeface="Arial"/>
                <a:hlinkClick r:id="rId4">
                  <a:extLst>
                    <a:ext uri="{A12FA001-AC4F-418D-AE19-62706E023703}">
                      <ahyp:hlinkClr val="tx"/>
                    </a:ext>
                  </a:extLst>
                </a:hlinkClick>
              </a:rPr>
              <a:t>the test</a:t>
            </a:r>
            <a:r>
              <a:rPr lang="sk-SK" sz="1600">
                <a:solidFill>
                  <a:srgbClr val="114454"/>
                </a:solidFill>
                <a:latin typeface="Arial"/>
                <a:ea typeface="Arial"/>
                <a:cs typeface="Arial"/>
                <a:sym typeface="Arial"/>
              </a:rPr>
              <a:t> at Learningapps</a:t>
            </a:r>
            <a:endParaRPr sz="1600">
              <a:solidFill>
                <a:srgbClr val="114454"/>
              </a:solidFill>
              <a:latin typeface="Arial"/>
              <a:ea typeface="Arial"/>
              <a:cs typeface="Arial"/>
              <a:sym typeface="Arial"/>
            </a:endParaRPr>
          </a:p>
          <a:p>
            <a:pPr indent="0" lvl="1" marL="508000" rtl="0" algn="l">
              <a:lnSpc>
                <a:spcPct val="150000"/>
              </a:lnSpc>
              <a:spcBef>
                <a:spcPts val="600"/>
              </a:spcBef>
              <a:spcAft>
                <a:spcPts val="0"/>
              </a:spcAft>
              <a:buClr>
                <a:srgbClr val="114454"/>
              </a:buClr>
              <a:buSzPts val="1616"/>
              <a:buNone/>
            </a:pPr>
            <a:r>
              <a:t/>
            </a:r>
            <a:endParaRPr sz="1600">
              <a:solidFill>
                <a:srgbClr val="114454"/>
              </a:solidFill>
              <a:latin typeface="Arial"/>
              <a:ea typeface="Arial"/>
              <a:cs typeface="Arial"/>
              <a:sym typeface="Arial"/>
            </a:endParaRPr>
          </a:p>
        </p:txBody>
      </p:sp>
      <p:grpSp>
        <p:nvGrpSpPr>
          <p:cNvPr id="268" name="Google Shape;268;p11"/>
          <p:cNvGrpSpPr/>
          <p:nvPr/>
        </p:nvGrpSpPr>
        <p:grpSpPr>
          <a:xfrm>
            <a:off x="1847852" y="1616077"/>
            <a:ext cx="366713" cy="366713"/>
            <a:chOff x="1923675" y="1633650"/>
            <a:chExt cx="436000" cy="435975"/>
          </a:xfrm>
        </p:grpSpPr>
        <p:sp>
          <p:nvSpPr>
            <p:cNvPr id="269" name="Google Shape;269;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0" name="Google Shape;270;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3" name="Google Shape;273;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75" name="Google Shape;2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76" name="Google Shape;276;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77" name="Google Shape;277;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TEACHING MATERIALS</a:t>
            </a:r>
            <a:endParaRPr b="1" sz="1800">
              <a:solidFill>
                <a:srgbClr val="FFFFFF"/>
              </a:solidFill>
              <a:latin typeface="Arial"/>
              <a:ea typeface="Arial"/>
              <a:cs typeface="Arial"/>
              <a:sym typeface="Arial"/>
            </a:endParaRPr>
          </a:p>
        </p:txBody>
      </p:sp>
      <p:sp>
        <p:nvSpPr>
          <p:cNvPr id="283" name="Google Shape;283;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2000" u="sng">
                <a:solidFill>
                  <a:schemeClr val="hlink"/>
                </a:solidFill>
                <a:latin typeface="Arial"/>
                <a:ea typeface="Arial"/>
                <a:cs typeface="Arial"/>
                <a:sym typeface="Arial"/>
                <a:hlinkClick r:id="rId3"/>
              </a:rPr>
              <a:t>Notes</a:t>
            </a:r>
            <a:endParaRPr sz="2000">
              <a:latin typeface="Arial"/>
              <a:ea typeface="Arial"/>
              <a:cs typeface="Arial"/>
              <a:sym typeface="Arial"/>
            </a:endParaRPr>
          </a:p>
        </p:txBody>
      </p:sp>
      <p:grpSp>
        <p:nvGrpSpPr>
          <p:cNvPr id="284" name="Google Shape;284;p12"/>
          <p:cNvGrpSpPr/>
          <p:nvPr/>
        </p:nvGrpSpPr>
        <p:grpSpPr>
          <a:xfrm>
            <a:off x="1847852" y="1616077"/>
            <a:ext cx="366713" cy="366713"/>
            <a:chOff x="1923675" y="1633650"/>
            <a:chExt cx="436000" cy="435975"/>
          </a:xfrm>
        </p:grpSpPr>
        <p:sp>
          <p:nvSpPr>
            <p:cNvPr id="285" name="Google Shape;285;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91" name="Google Shape;2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92" name="Google Shape;292;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93" name="Google Shape;293;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294" name="Google Shape;294;p12"/>
          <p:cNvPicPr preferRelativeResize="0"/>
          <p:nvPr/>
        </p:nvPicPr>
        <p:blipFill rotWithShape="1">
          <a:blip r:embed="rId5">
            <a:alphaModFix/>
          </a:blip>
          <a:srcRect b="3306" l="29974" r="29974" t="7754"/>
          <a:stretch/>
        </p:blipFill>
        <p:spPr>
          <a:xfrm>
            <a:off x="4062362" y="2436813"/>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idx="4294967295" type="ctrTitle"/>
          </p:nvPr>
        </p:nvSpPr>
        <p:spPr>
          <a:xfrm>
            <a:off x="1816100" y="1920876"/>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rPr b="1" i="0" lang="sk-SK" sz="1800" u="none" cap="none" strike="noStrike">
                <a:solidFill>
                  <a:srgbClr val="FFFFFF"/>
                </a:solidFill>
                <a:latin typeface="Arial"/>
                <a:ea typeface="Arial"/>
                <a:cs typeface="Arial"/>
                <a:sym typeface="Arial"/>
              </a:rPr>
              <a:t>SOURCES</a:t>
            </a:r>
            <a:endParaRPr b="0" i="0" sz="4400" u="none" cap="none" strike="noStrike">
              <a:solidFill>
                <a:schemeClr val="dk1"/>
              </a:solidFill>
              <a:latin typeface="Arial"/>
              <a:ea typeface="Arial"/>
              <a:cs typeface="Arial"/>
              <a:sym typeface="Arial"/>
            </a:endParaRPr>
          </a:p>
        </p:txBody>
      </p:sp>
      <p:sp>
        <p:nvSpPr>
          <p:cNvPr id="300" name="Google Shape;300;p13"/>
          <p:cNvSpPr txBox="1"/>
          <p:nvPr>
            <p:ph idx="4294967295" type="subTitle"/>
          </p:nvPr>
        </p:nvSpPr>
        <p:spPr>
          <a:xfrm>
            <a:off x="1738315" y="2286002"/>
            <a:ext cx="8029575" cy="18287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2000" u="none" cap="none" strike="noStrike">
                <a:solidFill>
                  <a:schemeClr val="lt1"/>
                </a:solidFill>
                <a:latin typeface="Arial"/>
                <a:ea typeface="Arial"/>
                <a:cs typeface="Arial"/>
                <a:sym typeface="Arial"/>
              </a:rPr>
              <a:t>Skalka, J. – Klimeš, C. – Lovászová, G. – Švec, P.: Informatika na maturity a prijímacie skúšky, Enigma Publishing, 2017, ISBN 978-80-89132-49-2</a:t>
            </a:r>
            <a:endParaRPr/>
          </a:p>
          <a:p>
            <a:pPr indent="0" lvl="0" marL="0" marR="0" rtl="0" algn="l">
              <a:lnSpc>
                <a:spcPct val="90000"/>
              </a:lnSpc>
              <a:spcBef>
                <a:spcPts val="0"/>
              </a:spcBef>
              <a:spcAft>
                <a:spcPts val="0"/>
              </a:spcAft>
              <a:buClr>
                <a:srgbClr val="114454"/>
              </a:buClr>
              <a:buSzPts val="3000"/>
              <a:buFont typeface="Arial"/>
              <a:buNone/>
            </a:pPr>
            <a:r>
              <a:t/>
            </a:r>
            <a:endParaRPr b="0" i="0" sz="2800" u="none" cap="none" strike="noStrike">
              <a:solidFill>
                <a:schemeClr val="dk1"/>
              </a:solidFill>
              <a:latin typeface="Arial"/>
              <a:ea typeface="Arial"/>
              <a:cs typeface="Arial"/>
              <a:sym typeface="Arial"/>
            </a:endParaRPr>
          </a:p>
        </p:txBody>
      </p:sp>
      <p:sp>
        <p:nvSpPr>
          <p:cNvPr id="301" name="Google Shape;30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02" name="Google Shape;302;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03" name="Google Shape;303;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09" name="Google Shape;309;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0" name="Google Shape;3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11" name="Google Shape;311;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12" name="Google Shape;312;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3" name="Google Shape;313;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sk-SK"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130" name="Google Shape;13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32" name="Google Shape;132;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3" name="Google Shape;133;p2"/>
          <p:cNvSpPr txBox="1"/>
          <p:nvPr/>
        </p:nvSpPr>
        <p:spPr>
          <a:xfrm>
            <a:off x="1952627" y="2000252"/>
            <a:ext cx="81438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PREDMET: IT</a:t>
            </a:r>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SPECIFICATION: </a:t>
            </a:r>
            <a:r>
              <a:rPr lang="sk-SK">
                <a:solidFill>
                  <a:schemeClr val="lt1"/>
                </a:solidFill>
                <a:latin typeface="Nixie One"/>
                <a:ea typeface="Nixie One"/>
                <a:cs typeface="Nixie One"/>
                <a:sym typeface="Nixie One"/>
              </a:rPr>
              <a:t>Viruses</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AGE GROUP: 16-17</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1 LESSON : 45 min</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24057"/>
                </a:solidFill>
                <a:latin typeface="Arial"/>
                <a:ea typeface="Arial"/>
                <a:cs typeface="Arial"/>
                <a:sym typeface="Arial"/>
              </a:rPr>
              <a:t>Or use diagrams to explain complex ideas</a:t>
            </a:r>
            <a:endParaRPr b="1" sz="1800">
              <a:solidFill>
                <a:srgbClr val="124057"/>
              </a:solidFill>
              <a:latin typeface="Arial"/>
              <a:ea typeface="Arial"/>
              <a:cs typeface="Arial"/>
              <a:sym typeface="Arial"/>
            </a:endParaRPr>
          </a:p>
        </p:txBody>
      </p:sp>
      <p:sp>
        <p:nvSpPr>
          <p:cNvPr id="139" name="Google Shape;139;p3"/>
          <p:cNvSpPr/>
          <p:nvPr/>
        </p:nvSpPr>
        <p:spPr>
          <a:xfrm>
            <a:off x="5283200" y="4984752"/>
            <a:ext cx="2729116"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5283200" y="4004734"/>
            <a:ext cx="2227265"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2" y="3012018"/>
            <a:ext cx="2557098"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4" name="Google Shape;144;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rot="10800000">
            <a:off x="3532981" y="49847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cxnSp>
        <p:nvCxnSpPr>
          <p:cNvPr id="153" name="Google Shape;153;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4" name="Google Shape;154;p3"/>
          <p:cNvSpPr txBox="1"/>
          <p:nvPr/>
        </p:nvSpPr>
        <p:spPr>
          <a:xfrm>
            <a:off x="5972237" y="2222590"/>
            <a:ext cx="2241986"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Viruses</a:t>
            </a:r>
            <a:endParaRPr b="1" i="0" sz="1600" u="none" cap="none" strike="noStrike">
              <a:solidFill>
                <a:srgbClr val="FFFFFF"/>
              </a:solidFill>
              <a:latin typeface="Arial"/>
              <a:ea typeface="Arial"/>
              <a:cs typeface="Arial"/>
              <a:sym typeface="Arial"/>
            </a:endParaRPr>
          </a:p>
        </p:txBody>
      </p:sp>
      <p:sp>
        <p:nvSpPr>
          <p:cNvPr id="155" name="Google Shape;155;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6" name="Google Shape;156;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7" name="Google Shape;157;p3"/>
          <p:cNvSpPr txBox="1"/>
          <p:nvPr/>
        </p:nvSpPr>
        <p:spPr>
          <a:xfrm>
            <a:off x="6056312" y="3234269"/>
            <a:ext cx="1790337"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Virus Categories</a:t>
            </a:r>
            <a:endParaRPr b="0" i="0" sz="1600" u="none" cap="none" strike="noStrike">
              <a:solidFill>
                <a:srgbClr val="000000"/>
              </a:solidFill>
              <a:latin typeface="Arial"/>
              <a:ea typeface="Arial"/>
              <a:cs typeface="Arial"/>
              <a:sym typeface="Arial"/>
            </a:endParaRPr>
          </a:p>
        </p:txBody>
      </p:sp>
      <p:sp>
        <p:nvSpPr>
          <p:cNvPr id="158" name="Google Shape;158;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cxnSp>
        <p:nvCxnSpPr>
          <p:cNvPr id="159" name="Google Shape;159;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0" name="Google Shape;160;p3"/>
          <p:cNvSpPr txBox="1"/>
          <p:nvPr/>
        </p:nvSpPr>
        <p:spPr>
          <a:xfrm>
            <a:off x="6056312" y="4125386"/>
            <a:ext cx="1454151"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Prevention</a:t>
            </a:r>
            <a:endParaRPr b="0" i="0" sz="1600" u="none" cap="none" strike="noStrike">
              <a:solidFill>
                <a:srgbClr val="FFFFFF"/>
              </a:solidFill>
              <a:latin typeface="Arial"/>
              <a:ea typeface="Arial"/>
              <a:cs typeface="Arial"/>
              <a:sym typeface="Arial"/>
            </a:endParaRPr>
          </a:p>
        </p:txBody>
      </p:sp>
      <p:sp>
        <p:nvSpPr>
          <p:cNvPr id="161" name="Google Shape;161;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cxnSp>
        <p:nvCxnSpPr>
          <p:cNvPr id="162" name="Google Shape;162;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3" name="Google Shape;163;p3"/>
          <p:cNvSpPr txBox="1"/>
          <p:nvPr/>
        </p:nvSpPr>
        <p:spPr>
          <a:xfrm>
            <a:off x="6062611" y="5075771"/>
            <a:ext cx="1949706"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Arial"/>
                <a:ea typeface="Arial"/>
                <a:cs typeface="Arial"/>
                <a:sym typeface="Arial"/>
              </a:rPr>
              <a:t>Teaching Materials</a:t>
            </a:r>
            <a:endParaRPr b="0" i="0" sz="1600" u="none" cap="none" strike="noStrike">
              <a:solidFill>
                <a:srgbClr val="FFFFFF"/>
              </a:solidFill>
              <a:latin typeface="Arial"/>
              <a:ea typeface="Arial"/>
              <a:cs typeface="Arial"/>
              <a:sym typeface="Arial"/>
            </a:endParaRPr>
          </a:p>
        </p:txBody>
      </p:sp>
      <p:sp>
        <p:nvSpPr>
          <p:cNvPr id="164" name="Google Shape;164;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5" name="Google Shape;165;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800"/>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pic>
        <p:nvPicPr>
          <p:cNvPr descr="Erasmus+ logo EN.jpg" id="166" name="Google Shape;166;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7" name="Google Shape;167;p3"/>
          <p:cNvSpPr/>
          <p:nvPr/>
        </p:nvSpPr>
        <p:spPr>
          <a:xfrm>
            <a:off x="7440612" y="6097446"/>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5804640" y="4612352"/>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lang="sk-SK">
                <a:latin typeface="Arial"/>
                <a:ea typeface="Arial"/>
                <a:cs typeface="Arial"/>
                <a:sym typeface="Arial"/>
              </a:rPr>
              <a:t>Viruses</a:t>
            </a:r>
            <a:endParaRPr>
              <a:latin typeface="Arial"/>
              <a:ea typeface="Arial"/>
              <a:cs typeface="Arial"/>
              <a:sym typeface="Arial"/>
            </a:endParaRPr>
          </a:p>
        </p:txBody>
      </p:sp>
      <p:sp>
        <p:nvSpPr>
          <p:cNvPr id="173" name="Google Shape;173;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174" name="Google Shape;174;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75" name="Google Shape;17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77" name="Google Shape;177;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8" name="Google Shape;178;p4"/>
          <p:cNvPicPr preferRelativeResize="0"/>
          <p:nvPr/>
        </p:nvPicPr>
        <p:blipFill rotWithShape="1">
          <a:blip r:embed="rId4">
            <a:alphaModFix/>
          </a:blip>
          <a:srcRect b="0" l="0" r="0" t="0"/>
          <a:stretch/>
        </p:blipFill>
        <p:spPr>
          <a:xfrm rot="-1059513">
            <a:off x="4984274" y="706543"/>
            <a:ext cx="4191613" cy="2790042"/>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Arial"/>
              <a:ea typeface="Arial"/>
              <a:cs typeface="Arial"/>
              <a:sym typeface="Arial"/>
            </a:endParaRPr>
          </a:p>
        </p:txBody>
      </p:sp>
      <p:sp>
        <p:nvSpPr>
          <p:cNvPr id="184" name="Google Shape;184;p5"/>
          <p:cNvSpPr txBox="1"/>
          <p:nvPr>
            <p:ph idx="1" type="body"/>
          </p:nvPr>
        </p:nvSpPr>
        <p:spPr>
          <a:xfrm>
            <a:off x="1032542" y="2118529"/>
            <a:ext cx="8558783" cy="4083852"/>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600"/>
              </a:spcBef>
              <a:spcAft>
                <a:spcPts val="0"/>
              </a:spcAft>
              <a:buClr>
                <a:schemeClr val="dk1"/>
              </a:buClr>
              <a:buSzPts val="2800"/>
              <a:buNone/>
            </a:pPr>
            <a:r>
              <a:t/>
            </a:r>
            <a:endParaRPr sz="1800">
              <a:latin typeface="Arial"/>
              <a:ea typeface="Arial"/>
              <a:cs typeface="Arial"/>
              <a:sym typeface="Arial"/>
            </a:endParaRPr>
          </a:p>
          <a:p>
            <a:pPr indent="-285750" lvl="0" marL="514350" rtl="0" algn="l">
              <a:lnSpc>
                <a:spcPct val="90000"/>
              </a:lnSpc>
              <a:spcBef>
                <a:spcPts val="600"/>
              </a:spcBef>
              <a:spcAft>
                <a:spcPts val="0"/>
              </a:spcAft>
              <a:buClr>
                <a:srgbClr val="114454"/>
              </a:buClr>
              <a:buSzPts val="2800"/>
              <a:buChar char="▪"/>
            </a:pPr>
            <a:r>
              <a:rPr lang="sk-SK" sz="2000">
                <a:solidFill>
                  <a:srgbClr val="323F4F"/>
                </a:solidFill>
                <a:latin typeface="Arial"/>
                <a:ea typeface="Arial"/>
                <a:cs typeface="Arial"/>
                <a:sym typeface="Arial"/>
              </a:rPr>
              <a:t>a relatively small, simple program, capable of spreading and achieving the purpose it was written for</a:t>
            </a:r>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unauthorised entry into the system, its modification, obtaining and damaging the other party’s data – </a:t>
            </a:r>
            <a:r>
              <a:rPr i="1" lang="sk-SK" sz="2000">
                <a:solidFill>
                  <a:srgbClr val="114454"/>
                </a:solidFill>
                <a:latin typeface="Arial"/>
                <a:ea typeface="Arial"/>
                <a:cs typeface="Arial"/>
                <a:sym typeface="Arial"/>
              </a:rPr>
              <a:t>computer infiltration</a:t>
            </a:r>
            <a:endParaRPr sz="2000">
              <a:solidFill>
                <a:srgbClr val="114454"/>
              </a:solidFill>
              <a:latin typeface="Arial"/>
              <a:ea typeface="Arial"/>
              <a:cs typeface="Arial"/>
              <a:sym typeface="Arial"/>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the process of spreading the virus - </a:t>
            </a:r>
            <a:r>
              <a:rPr i="1" lang="sk-SK" sz="2000">
                <a:solidFill>
                  <a:srgbClr val="114454"/>
                </a:solidFill>
                <a:latin typeface="Arial"/>
                <a:ea typeface="Arial"/>
                <a:cs typeface="Arial"/>
                <a:sym typeface="Arial"/>
              </a:rPr>
              <a:t>infection</a:t>
            </a:r>
            <a:r>
              <a:rPr lang="sk-SK" sz="2000">
                <a:solidFill>
                  <a:srgbClr val="114454"/>
                </a:solidFill>
                <a:latin typeface="Arial"/>
                <a:ea typeface="Arial"/>
                <a:cs typeface="Arial"/>
                <a:sym typeface="Arial"/>
              </a:rPr>
              <a:t> </a:t>
            </a:r>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infected file - </a:t>
            </a:r>
            <a:r>
              <a:rPr i="1" lang="sk-SK" sz="2000">
                <a:solidFill>
                  <a:srgbClr val="114454"/>
                </a:solidFill>
                <a:latin typeface="Arial"/>
                <a:ea typeface="Arial"/>
                <a:cs typeface="Arial"/>
                <a:sym typeface="Arial"/>
              </a:rPr>
              <a:t>host</a:t>
            </a:r>
            <a:r>
              <a:rPr lang="sk-SK" sz="2000">
                <a:solidFill>
                  <a:srgbClr val="114454"/>
                </a:solidFill>
                <a:latin typeface="Arial"/>
                <a:ea typeface="Arial"/>
                <a:cs typeface="Arial"/>
                <a:sym typeface="Arial"/>
              </a:rPr>
              <a:t> and its state – </a:t>
            </a:r>
            <a:r>
              <a:rPr i="1" lang="sk-SK" sz="2000">
                <a:solidFill>
                  <a:srgbClr val="114454"/>
                </a:solidFill>
                <a:latin typeface="Arial"/>
                <a:ea typeface="Arial"/>
                <a:cs typeface="Arial"/>
                <a:sym typeface="Arial"/>
              </a:rPr>
              <a:t>infected </a:t>
            </a:r>
            <a:endParaRPr/>
          </a:p>
          <a:p>
            <a:pPr indent="-285750" lvl="0" marL="514350" rtl="0" algn="l">
              <a:lnSpc>
                <a:spcPct val="90000"/>
              </a:lnSpc>
              <a:spcBef>
                <a:spcPts val="1200"/>
              </a:spcBef>
              <a:spcAft>
                <a:spcPts val="0"/>
              </a:spcAft>
              <a:buClr>
                <a:srgbClr val="114454"/>
              </a:buClr>
              <a:buSzPts val="2800"/>
              <a:buChar char="▪"/>
            </a:pPr>
            <a:r>
              <a:rPr lang="sk-SK" sz="2000">
                <a:solidFill>
                  <a:srgbClr val="114454"/>
                </a:solidFill>
                <a:latin typeface="Arial"/>
                <a:ea typeface="Arial"/>
                <a:cs typeface="Arial"/>
                <a:sym typeface="Arial"/>
              </a:rPr>
              <a:t>keeping the infected file without removing the virus - </a:t>
            </a:r>
            <a:r>
              <a:rPr i="1" lang="sk-SK" sz="2000">
                <a:solidFill>
                  <a:srgbClr val="114454"/>
                </a:solidFill>
                <a:latin typeface="Arial"/>
                <a:ea typeface="Arial"/>
                <a:cs typeface="Arial"/>
                <a:sym typeface="Arial"/>
              </a:rPr>
              <a:t>quarantine</a:t>
            </a:r>
            <a:r>
              <a:rPr lang="sk-SK" sz="2000">
                <a:solidFill>
                  <a:srgbClr val="114454"/>
                </a:solidFill>
                <a:latin typeface="Arial"/>
                <a:ea typeface="Arial"/>
                <a:cs typeface="Arial"/>
                <a:sym typeface="Arial"/>
              </a:rPr>
              <a:t> </a:t>
            </a:r>
            <a:endParaRPr/>
          </a:p>
          <a:p>
            <a:pPr indent="-285750" lvl="0" marL="514350" rtl="0" algn="l">
              <a:lnSpc>
                <a:spcPct val="90000"/>
              </a:lnSpc>
              <a:spcBef>
                <a:spcPts val="1200"/>
              </a:spcBef>
              <a:spcAft>
                <a:spcPts val="600"/>
              </a:spcAft>
              <a:buClr>
                <a:srgbClr val="114454"/>
              </a:buClr>
              <a:buSzPts val="2800"/>
              <a:buChar char="▪"/>
            </a:pPr>
            <a:r>
              <a:rPr lang="sk-SK" sz="2000">
                <a:solidFill>
                  <a:srgbClr val="114454"/>
                </a:solidFill>
                <a:latin typeface="Arial"/>
                <a:ea typeface="Arial"/>
                <a:cs typeface="Arial"/>
                <a:sym typeface="Arial"/>
              </a:rPr>
              <a:t>Removing the virus - </a:t>
            </a:r>
            <a:r>
              <a:rPr i="1" lang="sk-SK" sz="2000">
                <a:solidFill>
                  <a:srgbClr val="114454"/>
                </a:solidFill>
                <a:latin typeface="Arial"/>
                <a:ea typeface="Arial"/>
                <a:cs typeface="Arial"/>
                <a:sym typeface="Arial"/>
              </a:rPr>
              <a:t>cleaning</a:t>
            </a:r>
            <a:endParaRPr sz="2000">
              <a:solidFill>
                <a:srgbClr val="114454"/>
              </a:solidFill>
              <a:latin typeface="Arial"/>
              <a:ea typeface="Arial"/>
              <a:cs typeface="Arial"/>
              <a:sym typeface="Arial"/>
            </a:endParaRPr>
          </a:p>
        </p:txBody>
      </p:sp>
      <p:grpSp>
        <p:nvGrpSpPr>
          <p:cNvPr id="185" name="Google Shape;185;p5"/>
          <p:cNvGrpSpPr/>
          <p:nvPr/>
        </p:nvGrpSpPr>
        <p:grpSpPr>
          <a:xfrm>
            <a:off x="1847852" y="1616077"/>
            <a:ext cx="366713" cy="366713"/>
            <a:chOff x="1923675" y="1633650"/>
            <a:chExt cx="436000" cy="435975"/>
          </a:xfrm>
        </p:grpSpPr>
        <p:sp>
          <p:nvSpPr>
            <p:cNvPr id="186" name="Google Shape;186;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92" name="Google Shape;19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93" name="Google Shape;193;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94" name="Google Shape;194;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5" name="Google Shape;195;p5"/>
          <p:cNvPicPr preferRelativeResize="0"/>
          <p:nvPr/>
        </p:nvPicPr>
        <p:blipFill rotWithShape="1">
          <a:blip r:embed="rId4">
            <a:alphaModFix/>
          </a:blip>
          <a:srcRect b="0" l="0" r="0" t="0"/>
          <a:stretch/>
        </p:blipFill>
        <p:spPr>
          <a:xfrm>
            <a:off x="9457356" y="2514939"/>
            <a:ext cx="2315253" cy="2315253"/>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5637229" y="3735400"/>
            <a:ext cx="6223800" cy="1160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lang="sk-SK">
                <a:latin typeface="Arial"/>
                <a:ea typeface="Arial"/>
                <a:cs typeface="Arial"/>
                <a:sym typeface="Arial"/>
              </a:rPr>
              <a:t>Virus Categories</a:t>
            </a:r>
            <a:endParaRPr>
              <a:latin typeface="Arial"/>
              <a:ea typeface="Arial"/>
              <a:cs typeface="Arial"/>
              <a:sym typeface="Arial"/>
            </a:endParaRPr>
          </a:p>
        </p:txBody>
      </p:sp>
      <p:sp>
        <p:nvSpPr>
          <p:cNvPr id="201" name="Google Shape;201;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202" name="Google Shape;202;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03" name="Google Shape;20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04" name="Google Shape;204;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05" name="Google Shape;205;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pic>
        <p:nvPicPr>
          <p:cNvPr id="206" name="Google Shape;206;p6"/>
          <p:cNvPicPr preferRelativeResize="0"/>
          <p:nvPr/>
        </p:nvPicPr>
        <p:blipFill rotWithShape="1">
          <a:blip r:embed="rId4">
            <a:alphaModFix/>
          </a:blip>
          <a:srcRect b="0" l="0" r="0" t="0"/>
          <a:stretch/>
        </p:blipFill>
        <p:spPr>
          <a:xfrm>
            <a:off x="8806723" y="412285"/>
            <a:ext cx="3001523" cy="2373753"/>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14454"/>
                </a:solidFill>
                <a:latin typeface="Arial"/>
                <a:ea typeface="Arial"/>
                <a:cs typeface="Arial"/>
                <a:sym typeface="Arial"/>
              </a:rPr>
              <a:t>Základné informácie</a:t>
            </a:r>
            <a:endParaRPr>
              <a:solidFill>
                <a:srgbClr val="114454"/>
              </a:solidFill>
              <a:latin typeface="Arial"/>
              <a:ea typeface="Arial"/>
              <a:cs typeface="Arial"/>
              <a:sym typeface="Arial"/>
            </a:endParaRPr>
          </a:p>
        </p:txBody>
      </p:sp>
      <p:sp>
        <p:nvSpPr>
          <p:cNvPr id="212" name="Google Shape;212;p7"/>
          <p:cNvSpPr txBox="1"/>
          <p:nvPr>
            <p:ph idx="1" type="body"/>
          </p:nvPr>
        </p:nvSpPr>
        <p:spPr>
          <a:xfrm>
            <a:off x="1414796" y="2206594"/>
            <a:ext cx="8037021" cy="3426613"/>
          </a:xfrm>
          <a:prstGeom prst="rect">
            <a:avLst/>
          </a:prstGeom>
          <a:noFill/>
          <a:ln>
            <a:noFill/>
          </a:ln>
        </p:spPr>
        <p:txBody>
          <a:bodyPr anchorCtr="0" anchor="t" bIns="45700" lIns="91425" spcFirstLastPara="1" rIns="91425" wrap="square" tIns="45700">
            <a:noAutofit/>
          </a:bodyPr>
          <a:lstStyle/>
          <a:p>
            <a:pPr indent="0" lvl="0" marL="50800" rtl="0" algn="just">
              <a:lnSpc>
                <a:spcPct val="150000"/>
              </a:lnSpc>
              <a:spcBef>
                <a:spcPts val="0"/>
              </a:spcBef>
              <a:spcAft>
                <a:spcPts val="0"/>
              </a:spcAft>
              <a:buSzPts val="2800"/>
              <a:buNone/>
            </a:pPr>
            <a:r>
              <a:rPr b="1" lang="sk-SK" sz="1600">
                <a:solidFill>
                  <a:srgbClr val="114454"/>
                </a:solidFill>
                <a:latin typeface="Arial"/>
                <a:ea typeface="Arial"/>
                <a:cs typeface="Arial"/>
                <a:sym typeface="Arial"/>
              </a:rPr>
              <a:t>Virus categories according to: </a:t>
            </a:r>
            <a:endParaRPr sz="1600">
              <a:solidFill>
                <a:srgbClr val="114454"/>
              </a:solidFill>
              <a:latin typeface="Arial"/>
              <a:ea typeface="Arial"/>
              <a:cs typeface="Arial"/>
              <a:sym typeface="Arial"/>
            </a:endParaRPr>
          </a:p>
          <a:p>
            <a:pPr indent="-342900" lvl="1" marL="800100" rtl="0" algn="just">
              <a:lnSpc>
                <a:spcPct val="150000"/>
              </a:lnSpc>
              <a:spcBef>
                <a:spcPts val="0"/>
              </a:spcBef>
              <a:spcAft>
                <a:spcPts val="0"/>
              </a:spcAft>
              <a:buSzPts val="2800"/>
              <a:buFont typeface="Arial"/>
              <a:buChar char="•"/>
            </a:pPr>
            <a:r>
              <a:rPr lang="sk-SK" sz="1600">
                <a:solidFill>
                  <a:srgbClr val="114454"/>
                </a:solidFill>
                <a:latin typeface="Arial"/>
                <a:ea typeface="Arial"/>
                <a:cs typeface="Arial"/>
                <a:sym typeface="Arial"/>
              </a:rPr>
              <a:t>the place where they go  </a:t>
            </a:r>
            <a:endParaRPr/>
          </a:p>
          <a:p>
            <a:pPr indent="-342900" lvl="1" marL="800100" rtl="0" algn="just">
              <a:lnSpc>
                <a:spcPct val="150000"/>
              </a:lnSpc>
              <a:spcBef>
                <a:spcPts val="0"/>
              </a:spcBef>
              <a:spcAft>
                <a:spcPts val="0"/>
              </a:spcAft>
              <a:buSzPts val="2800"/>
              <a:buFont typeface="Arial"/>
              <a:buChar char="•"/>
            </a:pPr>
            <a:r>
              <a:rPr lang="sk-SK" sz="1600">
                <a:solidFill>
                  <a:srgbClr val="114454"/>
                </a:solidFill>
                <a:latin typeface="Arial"/>
                <a:ea typeface="Arial"/>
                <a:cs typeface="Arial"/>
                <a:sym typeface="Arial"/>
              </a:rPr>
              <a:t>the way they are stored  </a:t>
            </a:r>
            <a:endParaRPr/>
          </a:p>
          <a:p>
            <a:pPr indent="-342900" lvl="1" marL="800100" rtl="0" algn="just">
              <a:lnSpc>
                <a:spcPct val="150000"/>
              </a:lnSpc>
              <a:spcBef>
                <a:spcPts val="0"/>
              </a:spcBef>
              <a:spcAft>
                <a:spcPts val="0"/>
              </a:spcAft>
              <a:buSzPts val="2800"/>
              <a:buFont typeface="Arial"/>
              <a:buChar char="•"/>
            </a:pPr>
            <a:r>
              <a:rPr lang="sk-SK" sz="1600">
                <a:solidFill>
                  <a:srgbClr val="114454"/>
                </a:solidFill>
                <a:latin typeface="Arial"/>
                <a:ea typeface="Arial"/>
                <a:cs typeface="Arial"/>
                <a:sym typeface="Arial"/>
              </a:rPr>
              <a:t>the way they harm</a:t>
            </a:r>
            <a:endParaRPr sz="1600">
              <a:solidFill>
                <a:srgbClr val="114454"/>
              </a:solidFill>
              <a:latin typeface="Arial"/>
              <a:ea typeface="Arial"/>
              <a:cs typeface="Arial"/>
              <a:sym typeface="Arial"/>
            </a:endParaRPr>
          </a:p>
          <a:p>
            <a:pPr indent="-342900" lvl="1" marL="800100" rtl="0" algn="just">
              <a:lnSpc>
                <a:spcPct val="150000"/>
              </a:lnSpc>
              <a:spcBef>
                <a:spcPts val="0"/>
              </a:spcBef>
              <a:spcAft>
                <a:spcPts val="0"/>
              </a:spcAft>
              <a:buSzPts val="2800"/>
              <a:buFont typeface="Arial"/>
              <a:buChar char="•"/>
            </a:pPr>
            <a:r>
              <a:rPr lang="sk-SK" sz="1600">
                <a:solidFill>
                  <a:srgbClr val="114454"/>
                </a:solidFill>
                <a:latin typeface="Arial"/>
                <a:ea typeface="Arial"/>
                <a:cs typeface="Arial"/>
                <a:sym typeface="Arial"/>
              </a:rPr>
              <a:t>the ability to mask themselves from anti-virus programs</a:t>
            </a:r>
            <a:endParaRPr sz="1600">
              <a:solidFill>
                <a:srgbClr val="114454"/>
              </a:solidFill>
              <a:latin typeface="Arial"/>
              <a:ea typeface="Arial"/>
              <a:cs typeface="Arial"/>
              <a:sym typeface="Arial"/>
            </a:endParaRPr>
          </a:p>
          <a:p>
            <a:pPr indent="0" lvl="0" marL="50800" rtl="0" algn="just">
              <a:lnSpc>
                <a:spcPct val="150000"/>
              </a:lnSpc>
              <a:spcBef>
                <a:spcPts val="0"/>
              </a:spcBef>
              <a:spcAft>
                <a:spcPts val="0"/>
              </a:spcAft>
              <a:buSzPts val="2800"/>
              <a:buNone/>
            </a:pPr>
            <a:r>
              <a:rPr b="1" lang="sk-SK" sz="1600">
                <a:solidFill>
                  <a:srgbClr val="114454"/>
                </a:solidFill>
                <a:latin typeface="Arial"/>
                <a:ea typeface="Arial"/>
                <a:cs typeface="Arial"/>
                <a:sym typeface="Arial"/>
              </a:rPr>
              <a:t>Malware – followers of viruses:</a:t>
            </a:r>
            <a:endParaRPr/>
          </a:p>
          <a:p>
            <a:pPr indent="-406400" lvl="1" marL="914400" rtl="0" algn="just">
              <a:lnSpc>
                <a:spcPct val="150000"/>
              </a:lnSpc>
              <a:spcBef>
                <a:spcPts val="0"/>
              </a:spcBef>
              <a:spcAft>
                <a:spcPts val="0"/>
              </a:spcAft>
              <a:buSzPts val="2800"/>
              <a:buFont typeface="Arial"/>
              <a:buChar char="•"/>
            </a:pPr>
            <a:r>
              <a:rPr lang="sk-SK" sz="1600">
                <a:solidFill>
                  <a:srgbClr val="114454"/>
                </a:solidFill>
                <a:latin typeface="Arial"/>
                <a:ea typeface="Arial"/>
                <a:cs typeface="Arial"/>
                <a:sym typeface="Arial"/>
              </a:rPr>
              <a:t>trojan horses </a:t>
            </a:r>
            <a:endParaRPr sz="1600">
              <a:solidFill>
                <a:srgbClr val="114454"/>
              </a:solidFill>
              <a:latin typeface="Arial"/>
              <a:ea typeface="Arial"/>
              <a:cs typeface="Arial"/>
              <a:sym typeface="Arial"/>
            </a:endParaRPr>
          </a:p>
          <a:p>
            <a:pPr indent="-406400" lvl="1" marL="914400" rtl="0" algn="just">
              <a:lnSpc>
                <a:spcPct val="150000"/>
              </a:lnSpc>
              <a:spcBef>
                <a:spcPts val="0"/>
              </a:spcBef>
              <a:spcAft>
                <a:spcPts val="0"/>
              </a:spcAft>
              <a:buSzPts val="2800"/>
              <a:buFont typeface="Arial"/>
              <a:buChar char="•"/>
            </a:pPr>
            <a:r>
              <a:rPr lang="sk-SK" sz="1600">
                <a:solidFill>
                  <a:srgbClr val="114454"/>
                </a:solidFill>
                <a:latin typeface="Arial"/>
                <a:ea typeface="Arial"/>
                <a:cs typeface="Arial"/>
                <a:sym typeface="Arial"/>
              </a:rPr>
              <a:t>computer worms </a:t>
            </a:r>
            <a:endParaRPr/>
          </a:p>
          <a:p>
            <a:pPr indent="-406400" lvl="1" marL="914400" rtl="0" algn="just">
              <a:lnSpc>
                <a:spcPct val="150000"/>
              </a:lnSpc>
              <a:spcBef>
                <a:spcPts val="0"/>
              </a:spcBef>
              <a:spcAft>
                <a:spcPts val="0"/>
              </a:spcAft>
              <a:buSzPts val="2800"/>
              <a:buFont typeface="Arial"/>
              <a:buChar char="•"/>
            </a:pPr>
            <a:r>
              <a:rPr lang="sk-SK" sz="1600">
                <a:solidFill>
                  <a:srgbClr val="114454"/>
                </a:solidFill>
                <a:latin typeface="Arial"/>
                <a:ea typeface="Arial"/>
                <a:cs typeface="Arial"/>
                <a:sym typeface="Arial"/>
              </a:rPr>
              <a:t>spammers – the infected PC sends out spam</a:t>
            </a:r>
            <a:endParaRPr sz="1600">
              <a:solidFill>
                <a:srgbClr val="114454"/>
              </a:solidFill>
              <a:latin typeface="Arial"/>
              <a:ea typeface="Arial"/>
              <a:cs typeface="Arial"/>
              <a:sym typeface="Arial"/>
            </a:endParaRPr>
          </a:p>
          <a:p>
            <a:pPr indent="-228600" lvl="0" marL="457200" rtl="0" algn="just">
              <a:lnSpc>
                <a:spcPct val="100000"/>
              </a:lnSpc>
              <a:spcBef>
                <a:spcPts val="0"/>
              </a:spcBef>
              <a:spcAft>
                <a:spcPts val="0"/>
              </a:spcAft>
              <a:buSzPts val="2800"/>
              <a:buNone/>
            </a:pPr>
            <a:r>
              <a:t/>
            </a:r>
            <a:endParaRPr sz="2000">
              <a:solidFill>
                <a:srgbClr val="114454"/>
              </a:solidFill>
              <a:latin typeface="Arial"/>
              <a:ea typeface="Arial"/>
              <a:cs typeface="Arial"/>
              <a:sym typeface="Arial"/>
            </a:endParaRPr>
          </a:p>
        </p:txBody>
      </p:sp>
      <p:grpSp>
        <p:nvGrpSpPr>
          <p:cNvPr id="213" name="Google Shape;213;p7"/>
          <p:cNvGrpSpPr/>
          <p:nvPr/>
        </p:nvGrpSpPr>
        <p:grpSpPr>
          <a:xfrm>
            <a:off x="1847852" y="1616077"/>
            <a:ext cx="366713" cy="366713"/>
            <a:chOff x="1923675" y="1633650"/>
            <a:chExt cx="436000" cy="435975"/>
          </a:xfrm>
        </p:grpSpPr>
        <p:sp>
          <p:nvSpPr>
            <p:cNvPr id="214" name="Google Shape;214;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5" name="Google Shape;215;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6" name="Google Shape;216;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7" name="Google Shape;217;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8" name="Google Shape;218;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19" name="Google Shape;219;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grpSp>
      <p:sp>
        <p:nvSpPr>
          <p:cNvPr id="220" name="Google Shape;2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114454"/>
                </a:solidFill>
                <a:latin typeface="Arial"/>
                <a:ea typeface="Arial"/>
                <a:cs typeface="Arial"/>
                <a:sym typeface="Arial"/>
              </a:rPr>
              <a:t>‹#›</a:t>
            </a:fld>
            <a:endParaRPr sz="800">
              <a:solidFill>
                <a:srgbClr val="114454"/>
              </a:solidFill>
              <a:latin typeface="Arial"/>
              <a:ea typeface="Arial"/>
              <a:cs typeface="Arial"/>
              <a:sym typeface="Arial"/>
            </a:endParaRPr>
          </a:p>
        </p:txBody>
      </p:sp>
      <p:sp>
        <p:nvSpPr>
          <p:cNvPr id="221" name="Google Shape;221;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22" name="Google Shape;222;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3" name="Google Shape;223;p7"/>
          <p:cNvPicPr preferRelativeResize="0"/>
          <p:nvPr/>
        </p:nvPicPr>
        <p:blipFill rotWithShape="1">
          <a:blip r:embed="rId4">
            <a:alphaModFix/>
          </a:blip>
          <a:srcRect b="0" l="0" r="0" t="0"/>
          <a:stretch/>
        </p:blipFill>
        <p:spPr>
          <a:xfrm rot="898912">
            <a:off x="8820370" y="3803950"/>
            <a:ext cx="2768123" cy="1986897"/>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sz="4000">
                <a:latin typeface="Arial"/>
                <a:ea typeface="Arial"/>
                <a:cs typeface="Arial"/>
                <a:sym typeface="Arial"/>
              </a:rPr>
              <a:t>Prevention</a:t>
            </a:r>
            <a:endParaRPr sz="4000">
              <a:latin typeface="Arial"/>
              <a:ea typeface="Arial"/>
              <a:cs typeface="Arial"/>
              <a:sym typeface="Arial"/>
            </a:endParaRPr>
          </a:p>
        </p:txBody>
      </p:sp>
      <p:sp>
        <p:nvSpPr>
          <p:cNvPr id="229" name="Google Shape;229;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0" name="Google Shape;230;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31" name="Google Shape;2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32" name="Google Shape;232;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33" name="Google Shape;233;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4" name="Google Shape;234;p8"/>
          <p:cNvPicPr preferRelativeResize="0"/>
          <p:nvPr/>
        </p:nvPicPr>
        <p:blipFill rotWithShape="1">
          <a:blip r:embed="rId4">
            <a:alphaModFix/>
          </a:blip>
          <a:srcRect b="0" l="0" r="0" t="0"/>
          <a:stretch/>
        </p:blipFill>
        <p:spPr>
          <a:xfrm>
            <a:off x="9044028" y="2124395"/>
            <a:ext cx="2197023" cy="1575969"/>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Arial"/>
              <a:ea typeface="Arial"/>
              <a:cs typeface="Arial"/>
              <a:sym typeface="Arial"/>
            </a:endParaRPr>
          </a:p>
        </p:txBody>
      </p:sp>
      <p:sp>
        <p:nvSpPr>
          <p:cNvPr id="240" name="Google Shape;240;p31"/>
          <p:cNvSpPr txBox="1"/>
          <p:nvPr>
            <p:ph idx="1" type="body"/>
          </p:nvPr>
        </p:nvSpPr>
        <p:spPr>
          <a:xfrm>
            <a:off x="1011982" y="2185682"/>
            <a:ext cx="8613028" cy="3470633"/>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600"/>
              </a:spcBef>
              <a:spcAft>
                <a:spcPts val="0"/>
              </a:spcAft>
              <a:buSzPts val="2800"/>
              <a:buNone/>
            </a:pPr>
            <a:r>
              <a:rPr b="1" lang="sk-SK" sz="1800">
                <a:solidFill>
                  <a:srgbClr val="114454"/>
                </a:solidFill>
                <a:latin typeface="Arial"/>
                <a:ea typeface="Arial"/>
                <a:cs typeface="Arial"/>
                <a:sym typeface="Arial"/>
              </a:rPr>
              <a:t>Prevention: </a:t>
            </a:r>
            <a:endParaRPr sz="1800">
              <a:solidFill>
                <a:srgbClr val="114454"/>
              </a:solidFill>
              <a:latin typeface="Arial"/>
              <a:ea typeface="Arial"/>
              <a:cs typeface="Arial"/>
              <a:sym typeface="Arial"/>
            </a:endParaRPr>
          </a:p>
          <a:p>
            <a:pPr indent="-285750" lvl="0" marL="285750" rtl="0" algn="just">
              <a:lnSpc>
                <a:spcPct val="100000"/>
              </a:lnSpc>
              <a:spcBef>
                <a:spcPts val="600"/>
              </a:spcBef>
              <a:spcAft>
                <a:spcPts val="0"/>
              </a:spcAft>
              <a:buClr>
                <a:srgbClr val="114454"/>
              </a:buClr>
              <a:buSzPts val="1620"/>
              <a:buFont typeface="Noto Sans Symbols"/>
              <a:buChar char="▪"/>
            </a:pPr>
            <a:r>
              <a:rPr i="1" lang="sk-SK" sz="1800">
                <a:solidFill>
                  <a:srgbClr val="114454"/>
                </a:solidFill>
                <a:latin typeface="Arial"/>
                <a:ea typeface="Arial"/>
                <a:cs typeface="Arial"/>
                <a:sym typeface="Arial"/>
              </a:rPr>
              <a:t>Passive protection:</a:t>
            </a:r>
            <a:endParaRPr sz="1800">
              <a:solidFill>
                <a:srgbClr val="114454"/>
              </a:solidFill>
              <a:latin typeface="Arial"/>
              <a:ea typeface="Arial"/>
              <a:cs typeface="Arial"/>
              <a:sym typeface="Arial"/>
            </a:endParaRPr>
          </a:p>
          <a:p>
            <a:pPr indent="-285750" lvl="1" marL="742950" rtl="0" algn="just">
              <a:lnSpc>
                <a:spcPct val="100000"/>
              </a:lnSpc>
              <a:spcBef>
                <a:spcPts val="0"/>
              </a:spcBef>
              <a:spcAft>
                <a:spcPts val="0"/>
              </a:spcAft>
              <a:buClr>
                <a:srgbClr val="114454"/>
              </a:buClr>
              <a:buSzPts val="1620"/>
              <a:buFont typeface="Arial"/>
              <a:buChar char="•"/>
            </a:pPr>
            <a:r>
              <a:rPr lang="sk-SK" sz="1800">
                <a:solidFill>
                  <a:srgbClr val="114454"/>
                </a:solidFill>
                <a:latin typeface="Arial"/>
                <a:ea typeface="Arial"/>
                <a:cs typeface="Arial"/>
                <a:sym typeface="Arial"/>
              </a:rPr>
              <a:t>Use legitimate software </a:t>
            </a:r>
            <a:endParaRPr/>
          </a:p>
          <a:p>
            <a:pPr indent="-285750" lvl="1" marL="742950" rtl="0" algn="just">
              <a:lnSpc>
                <a:spcPct val="100000"/>
              </a:lnSpc>
              <a:spcBef>
                <a:spcPts val="0"/>
              </a:spcBef>
              <a:spcAft>
                <a:spcPts val="0"/>
              </a:spcAft>
              <a:buClr>
                <a:srgbClr val="114454"/>
              </a:buClr>
              <a:buSzPts val="1620"/>
              <a:buFont typeface="Arial"/>
              <a:buChar char="•"/>
            </a:pPr>
            <a:r>
              <a:rPr lang="sk-SK" sz="1800">
                <a:solidFill>
                  <a:srgbClr val="114454"/>
                </a:solidFill>
                <a:latin typeface="Arial"/>
                <a:ea typeface="Arial"/>
                <a:cs typeface="Arial"/>
                <a:sym typeface="Arial"/>
              </a:rPr>
              <a:t>Update the OS and applications regularly  </a:t>
            </a:r>
            <a:endParaRPr/>
          </a:p>
          <a:p>
            <a:pPr indent="-285750" lvl="1" marL="742950" rtl="0" algn="just">
              <a:lnSpc>
                <a:spcPct val="100000"/>
              </a:lnSpc>
              <a:spcBef>
                <a:spcPts val="0"/>
              </a:spcBef>
              <a:spcAft>
                <a:spcPts val="0"/>
              </a:spcAft>
              <a:buClr>
                <a:srgbClr val="114454"/>
              </a:buClr>
              <a:buSzPts val="1620"/>
              <a:buFont typeface="Arial"/>
              <a:buChar char="•"/>
            </a:pPr>
            <a:r>
              <a:rPr lang="sk-SK" sz="1800">
                <a:solidFill>
                  <a:srgbClr val="114454"/>
                </a:solidFill>
                <a:latin typeface="Arial"/>
                <a:ea typeface="Arial"/>
                <a:cs typeface="Arial"/>
                <a:sym typeface="Arial"/>
              </a:rPr>
              <a:t>Use firewall </a:t>
            </a:r>
            <a:endParaRPr/>
          </a:p>
          <a:p>
            <a:pPr indent="-285750" lvl="1" marL="742950" rtl="0" algn="just">
              <a:lnSpc>
                <a:spcPct val="100000"/>
              </a:lnSpc>
              <a:spcBef>
                <a:spcPts val="0"/>
              </a:spcBef>
              <a:spcAft>
                <a:spcPts val="0"/>
              </a:spcAft>
              <a:buClr>
                <a:srgbClr val="114454"/>
              </a:buClr>
              <a:buSzPts val="1620"/>
              <a:buFont typeface="Arial"/>
              <a:buChar char="•"/>
            </a:pPr>
            <a:r>
              <a:rPr lang="sk-SK" sz="1800">
                <a:solidFill>
                  <a:srgbClr val="114454"/>
                </a:solidFill>
                <a:latin typeface="Arial"/>
                <a:ea typeface="Arial"/>
                <a:cs typeface="Arial"/>
                <a:sym typeface="Arial"/>
              </a:rPr>
              <a:t>Do not open spam, email from unknown parties</a:t>
            </a:r>
            <a:endParaRPr sz="1800">
              <a:solidFill>
                <a:srgbClr val="114454"/>
              </a:solidFill>
              <a:latin typeface="Arial"/>
              <a:ea typeface="Arial"/>
              <a:cs typeface="Arial"/>
              <a:sym typeface="Arial"/>
            </a:endParaRPr>
          </a:p>
          <a:p>
            <a:pPr indent="-285750" lvl="1" marL="742950" rtl="0" algn="just">
              <a:lnSpc>
                <a:spcPct val="100000"/>
              </a:lnSpc>
              <a:spcBef>
                <a:spcPts val="0"/>
              </a:spcBef>
              <a:spcAft>
                <a:spcPts val="0"/>
              </a:spcAft>
              <a:buClr>
                <a:srgbClr val="114454"/>
              </a:buClr>
              <a:buSzPts val="1620"/>
              <a:buFont typeface="Arial"/>
              <a:buChar char="•"/>
            </a:pPr>
            <a:r>
              <a:rPr lang="sk-SK" sz="1800">
                <a:solidFill>
                  <a:srgbClr val="114454"/>
                </a:solidFill>
                <a:latin typeface="Arial"/>
                <a:ea typeface="Arial"/>
                <a:cs typeface="Arial"/>
                <a:sym typeface="Arial"/>
              </a:rPr>
              <a:t>Do not go to websites with dubious content </a:t>
            </a:r>
            <a:endParaRPr/>
          </a:p>
          <a:p>
            <a:pPr indent="-285750" lvl="1" marL="742950" rtl="0" algn="just">
              <a:lnSpc>
                <a:spcPct val="100000"/>
              </a:lnSpc>
              <a:spcBef>
                <a:spcPts val="0"/>
              </a:spcBef>
              <a:spcAft>
                <a:spcPts val="0"/>
              </a:spcAft>
              <a:buClr>
                <a:srgbClr val="114454"/>
              </a:buClr>
              <a:buSzPts val="1620"/>
              <a:buFont typeface="Arial"/>
              <a:buChar char="•"/>
            </a:pPr>
            <a:r>
              <a:rPr lang="sk-SK" sz="1800">
                <a:solidFill>
                  <a:srgbClr val="114454"/>
                </a:solidFill>
                <a:latin typeface="Arial"/>
                <a:ea typeface="Arial"/>
                <a:cs typeface="Arial"/>
                <a:sym typeface="Arial"/>
              </a:rPr>
              <a:t>Back up</a:t>
            </a:r>
            <a:endParaRPr sz="1800">
              <a:solidFill>
                <a:srgbClr val="114454"/>
              </a:solidFill>
              <a:latin typeface="Arial"/>
              <a:ea typeface="Arial"/>
              <a:cs typeface="Arial"/>
              <a:sym typeface="Arial"/>
            </a:endParaRPr>
          </a:p>
          <a:p>
            <a:pPr indent="-285750" lvl="0" marL="285750" rtl="0" algn="just">
              <a:lnSpc>
                <a:spcPct val="100000"/>
              </a:lnSpc>
              <a:spcBef>
                <a:spcPts val="600"/>
              </a:spcBef>
              <a:spcAft>
                <a:spcPts val="0"/>
              </a:spcAft>
              <a:buClr>
                <a:srgbClr val="114454"/>
              </a:buClr>
              <a:buSzPts val="1620"/>
              <a:buFont typeface="Noto Sans Symbols"/>
              <a:buChar char="▪"/>
            </a:pPr>
            <a:r>
              <a:rPr i="1" lang="sk-SK" sz="1800">
                <a:solidFill>
                  <a:srgbClr val="114454"/>
                </a:solidFill>
                <a:latin typeface="Arial"/>
                <a:ea typeface="Arial"/>
                <a:cs typeface="Arial"/>
                <a:sym typeface="Arial"/>
              </a:rPr>
              <a:t>Active protection: </a:t>
            </a:r>
            <a:endParaRPr sz="1800">
              <a:solidFill>
                <a:srgbClr val="114454"/>
              </a:solidFill>
              <a:latin typeface="Arial"/>
              <a:ea typeface="Arial"/>
              <a:cs typeface="Arial"/>
              <a:sym typeface="Arial"/>
            </a:endParaRPr>
          </a:p>
          <a:p>
            <a:pPr indent="-285750" lvl="8" marL="742950" rtl="0" algn="just">
              <a:lnSpc>
                <a:spcPct val="90000"/>
              </a:lnSpc>
              <a:spcBef>
                <a:spcPts val="0"/>
              </a:spcBef>
              <a:spcAft>
                <a:spcPts val="0"/>
              </a:spcAft>
              <a:buClr>
                <a:srgbClr val="114454"/>
              </a:buClr>
              <a:buSzPts val="1620"/>
              <a:buFont typeface="Arial"/>
              <a:buChar char="•"/>
            </a:pPr>
            <a:r>
              <a:rPr lang="sk-SK" sz="1800">
                <a:solidFill>
                  <a:srgbClr val="114454"/>
                </a:solidFill>
              </a:rPr>
              <a:t>Antivirus</a:t>
            </a:r>
            <a:r>
              <a:rPr lang="sk-SK" sz="1800">
                <a:solidFill>
                  <a:srgbClr val="114454"/>
                </a:solidFill>
                <a:latin typeface="Arial"/>
                <a:ea typeface="Arial"/>
                <a:cs typeface="Arial"/>
                <a:sym typeface="Arial"/>
              </a:rPr>
              <a:t> programs</a:t>
            </a:r>
            <a:endParaRPr sz="1800">
              <a:solidFill>
                <a:srgbClr val="114454"/>
              </a:solidFill>
              <a:latin typeface="Arial"/>
              <a:ea typeface="Arial"/>
              <a:cs typeface="Arial"/>
              <a:sym typeface="Arial"/>
            </a:endParaRPr>
          </a:p>
          <a:p>
            <a:pPr indent="-285750" lvl="6" marL="742950" rtl="0" algn="just">
              <a:lnSpc>
                <a:spcPct val="90000"/>
              </a:lnSpc>
              <a:spcBef>
                <a:spcPts val="0"/>
              </a:spcBef>
              <a:spcAft>
                <a:spcPts val="0"/>
              </a:spcAft>
              <a:buClr>
                <a:srgbClr val="114454"/>
              </a:buClr>
              <a:buSzPts val="1620"/>
              <a:buFont typeface="Arial"/>
              <a:buChar char="•"/>
            </a:pPr>
            <a:r>
              <a:rPr lang="sk-SK" sz="1800">
                <a:solidFill>
                  <a:srgbClr val="114454"/>
                </a:solidFill>
                <a:latin typeface="Arial"/>
                <a:ea typeface="Arial"/>
                <a:cs typeface="Arial"/>
                <a:sym typeface="Arial"/>
              </a:rPr>
              <a:t>Malware detection programs – they identify spyware, adware</a:t>
            </a:r>
            <a:endParaRPr sz="1800">
              <a:solidFill>
                <a:srgbClr val="114454"/>
              </a:solidFill>
              <a:latin typeface="Arial"/>
              <a:ea typeface="Arial"/>
              <a:cs typeface="Arial"/>
              <a:sym typeface="Arial"/>
            </a:endParaRPr>
          </a:p>
        </p:txBody>
      </p:sp>
      <p:grpSp>
        <p:nvGrpSpPr>
          <p:cNvPr id="241" name="Google Shape;241;p31"/>
          <p:cNvGrpSpPr/>
          <p:nvPr/>
        </p:nvGrpSpPr>
        <p:grpSpPr>
          <a:xfrm>
            <a:off x="1847852" y="1616077"/>
            <a:ext cx="366713" cy="366713"/>
            <a:chOff x="1923675" y="1633650"/>
            <a:chExt cx="436000" cy="435975"/>
          </a:xfrm>
        </p:grpSpPr>
        <p:sp>
          <p:nvSpPr>
            <p:cNvPr id="242" name="Google Shape;242;p3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3" name="Google Shape;243;p3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4" name="Google Shape;244;p3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3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6" name="Google Shape;246;p3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7" name="Google Shape;247;p3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48" name="Google Shape;24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49" name="Google Shape;249;p31"/>
          <p:cNvSpPr txBox="1"/>
          <p:nvPr/>
        </p:nvSpPr>
        <p:spPr>
          <a:xfrm>
            <a:off x="1692277" y="6027224"/>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50" name="Google Shape;250;p31"/>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51" name="Google Shape;251;p31"/>
          <p:cNvPicPr preferRelativeResize="0"/>
          <p:nvPr/>
        </p:nvPicPr>
        <p:blipFill rotWithShape="1">
          <a:blip r:embed="rId4">
            <a:alphaModFix/>
          </a:blip>
          <a:srcRect b="0" l="0" r="0" t="0"/>
          <a:stretch/>
        </p:blipFill>
        <p:spPr>
          <a:xfrm>
            <a:off x="7330335" y="1357313"/>
            <a:ext cx="4362590" cy="2818211"/>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2021-07-19T14:58:12Z</dcterms:created>
  <dc:creator>Jano Filovkin</dc:creator>
</cp:coreProperties>
</file>